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0" r:id="rId3"/>
    <p:sldId id="258" r:id="rId4"/>
    <p:sldId id="268" r:id="rId5"/>
    <p:sldId id="257" r:id="rId6"/>
    <p:sldId id="263" r:id="rId7"/>
    <p:sldId id="264" r:id="rId8"/>
    <p:sldId id="269" r:id="rId9"/>
    <p:sldId id="270" r:id="rId10"/>
    <p:sldId id="262" r:id="rId11"/>
    <p:sldId id="266" r:id="rId12"/>
    <p:sldId id="265" r:id="rId13"/>
    <p:sldId id="277" r:id="rId14"/>
    <p:sldId id="276" r:id="rId15"/>
    <p:sldId id="278" r:id="rId16"/>
    <p:sldId id="279" r:id="rId17"/>
    <p:sldId id="281" r:id="rId18"/>
    <p:sldId id="280" r:id="rId19"/>
    <p:sldId id="282" r:id="rId20"/>
    <p:sldId id="287" r:id="rId21"/>
    <p:sldId id="285" r:id="rId22"/>
    <p:sldId id="286" r:id="rId23"/>
    <p:sldId id="288" r:id="rId24"/>
    <p:sldId id="289" r:id="rId25"/>
    <p:sldId id="290" r:id="rId26"/>
    <p:sldId id="291" r:id="rId27"/>
    <p:sldId id="284" r:id="rId28"/>
    <p:sldId id="271" r:id="rId29"/>
    <p:sldId id="275" r:id="rId30"/>
    <p:sldId id="274" r:id="rId31"/>
    <p:sldId id="273" r:id="rId32"/>
    <p:sldId id="272" r:id="rId33"/>
    <p:sldId id="261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26/08/2016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26/08/2016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26/08/2016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26/08/2016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26/08/2016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26/08/2016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26/08/2016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26/08/2016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26/08/2016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26/08/2016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26/08/2016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A847CFC-816F-41D0-AAC0-9BF4FEBC753E}" type="datetimeFigureOut">
              <a:rPr lang="es-ES" smtClean="0"/>
              <a:t>26/08/2016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g"/><Relationship Id="rId5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28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/>
              <a:t>Measurement of electric charge in gas dispersed particles using Particle Tracking Velocimetry</a:t>
            </a:r>
            <a:endParaRPr lang="es-ES_tradnl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400800" cy="1752600"/>
          </a:xfrm>
        </p:spPr>
        <p:txBody>
          <a:bodyPr/>
          <a:lstStyle/>
          <a:p>
            <a:r>
              <a:rPr lang="es-ES" dirty="0" smtClean="0"/>
              <a:t>Miguel Ángel Sánchez Quintanilla</a:t>
            </a:r>
          </a:p>
          <a:p>
            <a:r>
              <a:rPr lang="es-ES" dirty="0" smtClean="0"/>
              <a:t>Javier Pérez Vaquero</a:t>
            </a:r>
            <a:endParaRPr lang="es-ES_tradnl" dirty="0"/>
          </a:p>
        </p:txBody>
      </p:sp>
      <p:sp>
        <p:nvSpPr>
          <p:cNvPr id="4" name="3 CuadroTexto"/>
          <p:cNvSpPr txBox="1"/>
          <p:nvPr/>
        </p:nvSpPr>
        <p:spPr>
          <a:xfrm>
            <a:off x="1907704" y="512205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Departamento de Electrónica y Electromagnetismo, Facultad de Física, Universidad de Sevilla</a:t>
            </a:r>
            <a:endParaRPr lang="es-ES_tradnl" dirty="0"/>
          </a:p>
        </p:txBody>
      </p:sp>
      <p:sp>
        <p:nvSpPr>
          <p:cNvPr id="5" name="4 Rectángulo"/>
          <p:cNvSpPr/>
          <p:nvPr/>
        </p:nvSpPr>
        <p:spPr>
          <a:xfrm>
            <a:off x="419592" y="4833157"/>
            <a:ext cx="1368152" cy="12241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46114"/>
            <a:ext cx="1143000" cy="99822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19592" y="3881616"/>
            <a:ext cx="530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Grupo de </a:t>
            </a:r>
            <a:r>
              <a:rPr lang="es-ES" dirty="0" err="1" smtClean="0"/>
              <a:t>Electrohidrodinámica</a:t>
            </a:r>
            <a:r>
              <a:rPr lang="es-ES" dirty="0" smtClean="0"/>
              <a:t> y Medios Granulares Cohesivos.</a:t>
            </a:r>
            <a:endParaRPr lang="es-ES_tradnl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65492"/>
            <a:ext cx="1914006" cy="107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0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28750"/>
            <a:ext cx="5334000" cy="4000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490" y="137160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600" dirty="0" smtClean="0"/>
              <a:t>Average charge per particle vs. particle surface-mean diameter</a:t>
            </a:r>
            <a:endParaRPr lang="en-GB" sz="3600" dirty="0"/>
          </a:p>
        </p:txBody>
      </p:sp>
      <p:sp>
        <p:nvSpPr>
          <p:cNvPr id="13" name="12 Elipse"/>
          <p:cNvSpPr/>
          <p:nvPr/>
        </p:nvSpPr>
        <p:spPr>
          <a:xfrm rot="19886918">
            <a:off x="3994232" y="2286538"/>
            <a:ext cx="2930769" cy="909487"/>
          </a:xfrm>
          <a:prstGeom prst="ellipse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10 CuadroTexto"/>
              <p:cNvSpPr txBox="1"/>
              <p:nvPr/>
            </p:nvSpPr>
            <p:spPr>
              <a:xfrm>
                <a:off x="139520" y="2098253"/>
                <a:ext cx="1769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=4</m:t>
                      </m:r>
                      <m:r>
                        <a:rPr lang="es-ES" b="0" i="1" smtClean="0">
                          <a:latin typeface="Cambria Math"/>
                        </a:rPr>
                        <m:t>𝜋</m:t>
                      </m:r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s-ES_tradnl" dirty="0"/>
              </a:p>
            </p:txBody>
          </p:sp>
        </mc:Choice>
        <mc:Fallback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20" y="2098253"/>
                <a:ext cx="176933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14 CuadroTexto"/>
          <p:cNvSpPr txBox="1"/>
          <p:nvPr/>
        </p:nvSpPr>
        <p:spPr>
          <a:xfrm>
            <a:off x="139520" y="2430000"/>
            <a:ext cx="176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err="1" smtClean="0"/>
              <a:t>E</a:t>
            </a:r>
            <a:r>
              <a:rPr lang="es-ES" baseline="-25000" dirty="0" err="1" smtClean="0"/>
              <a:t>c</a:t>
            </a:r>
            <a:r>
              <a:rPr lang="es-ES" dirty="0" smtClean="0"/>
              <a:t>=30 </a:t>
            </a:r>
            <a:r>
              <a:rPr lang="es-ES" dirty="0" err="1" smtClean="0"/>
              <a:t>kV</a:t>
            </a:r>
            <a:r>
              <a:rPr lang="es-ES" dirty="0" smtClean="0"/>
              <a:t>/cm</a:t>
            </a:r>
            <a:endParaRPr lang="es-ES_tradnl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760772" y="1456798"/>
            <a:ext cx="420336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Experiments with continuous flow</a:t>
            </a:r>
            <a:endParaRPr lang="en-GB" dirty="0"/>
          </a:p>
        </p:txBody>
      </p:sp>
      <p:cxnSp>
        <p:nvCxnSpPr>
          <p:cNvPr id="18" name="17 Conector recto de flecha"/>
          <p:cNvCxnSpPr>
            <a:stCxn id="16" idx="2"/>
            <a:endCxn id="13" idx="0"/>
          </p:cNvCxnSpPr>
          <p:nvPr/>
        </p:nvCxnSpPr>
        <p:spPr>
          <a:xfrm>
            <a:off x="4862455" y="1826130"/>
            <a:ext cx="379819" cy="5157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2063259" y="5894855"/>
            <a:ext cx="246185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PTV experiments (pulsed flow)</a:t>
            </a:r>
            <a:endParaRPr lang="en-GB" dirty="0"/>
          </a:p>
        </p:txBody>
      </p:sp>
      <p:sp>
        <p:nvSpPr>
          <p:cNvPr id="19" name="18 Elipse"/>
          <p:cNvSpPr/>
          <p:nvPr/>
        </p:nvSpPr>
        <p:spPr>
          <a:xfrm rot="19071459">
            <a:off x="2129551" y="3546846"/>
            <a:ext cx="2637942" cy="71151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1703070" y="2971165"/>
            <a:ext cx="1415389" cy="5745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stCxn id="4" idx="0"/>
          </p:cNvCxnSpPr>
          <p:nvPr/>
        </p:nvCxnSpPr>
        <p:spPr>
          <a:xfrm flipV="1">
            <a:off x="3294184" y="4607169"/>
            <a:ext cx="134049" cy="12876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26 CuadroTexto"/>
              <p:cNvSpPr txBox="1"/>
              <p:nvPr/>
            </p:nvSpPr>
            <p:spPr>
              <a:xfrm>
                <a:off x="6807565" y="2971165"/>
                <a:ext cx="22583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≃6.67×</m:t>
                      </m:r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−6</m:t>
                          </m:r>
                        </m:sup>
                      </m:sSup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_tradnl" dirty="0"/>
              </a:p>
            </p:txBody>
          </p:sp>
        </mc:Choice>
        <mc:Fallback>
          <p:sp>
            <p:nvSpPr>
              <p:cNvPr id="27" name="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565" y="2971165"/>
                <a:ext cx="225831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27 Conector recto de flecha"/>
          <p:cNvCxnSpPr/>
          <p:nvPr/>
        </p:nvCxnSpPr>
        <p:spPr>
          <a:xfrm flipH="1" flipV="1">
            <a:off x="6126480" y="2468371"/>
            <a:ext cx="590848" cy="4711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6964137" y="3639429"/>
            <a:ext cx="205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</a:t>
            </a:r>
            <a:r>
              <a:rPr lang="es-ES" i="1" dirty="0" err="1" smtClean="0"/>
              <a:t>q</a:t>
            </a:r>
            <a:r>
              <a:rPr lang="es-ES" baseline="-25000" dirty="0" err="1" smtClean="0"/>
              <a:t>d</a:t>
            </a:r>
            <a:r>
              <a:rPr lang="es-ES" dirty="0" smtClean="0"/>
              <a:t> in </a:t>
            </a:r>
            <a:r>
              <a:rPr lang="es-ES" dirty="0" err="1" smtClean="0"/>
              <a:t>pC</a:t>
            </a:r>
            <a:r>
              <a:rPr lang="es-ES" dirty="0" smtClean="0"/>
              <a:t>, </a:t>
            </a:r>
            <a:r>
              <a:rPr lang="es-ES" i="1" dirty="0" smtClean="0"/>
              <a:t>R</a:t>
            </a:r>
            <a:r>
              <a:rPr lang="es-ES" dirty="0" smtClean="0"/>
              <a:t> in µm)</a:t>
            </a:r>
            <a:endParaRPr lang="es-ES_trad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20 CuadroTexto"/>
              <p:cNvSpPr txBox="1"/>
              <p:nvPr/>
            </p:nvSpPr>
            <p:spPr>
              <a:xfrm>
                <a:off x="0" y="3776098"/>
                <a:ext cx="22583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≃</m:t>
                      </m:r>
                      <m:r>
                        <a:rPr lang="es-ES" b="0" i="1" smtClean="0">
                          <a:latin typeface="Cambria Math"/>
                        </a:rPr>
                        <m:t>3.33</m:t>
                      </m:r>
                      <m:r>
                        <a:rPr lang="es-ES" b="0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_tradnl" dirty="0"/>
              </a:p>
            </p:txBody>
          </p:sp>
        </mc:Choice>
        <mc:Fallback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76098"/>
                <a:ext cx="225831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21 CuadroTexto"/>
          <p:cNvSpPr txBox="1"/>
          <p:nvPr/>
        </p:nvSpPr>
        <p:spPr>
          <a:xfrm>
            <a:off x="139520" y="4284003"/>
            <a:ext cx="205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</a:t>
            </a:r>
            <a:r>
              <a:rPr lang="es-ES" i="1" dirty="0" err="1" smtClean="0"/>
              <a:t>q</a:t>
            </a:r>
            <a:r>
              <a:rPr lang="es-ES" baseline="-25000" dirty="0" err="1" smtClean="0"/>
              <a:t>d</a:t>
            </a:r>
            <a:r>
              <a:rPr lang="es-ES" dirty="0" smtClean="0"/>
              <a:t> in </a:t>
            </a:r>
            <a:r>
              <a:rPr lang="es-ES" dirty="0" err="1" smtClean="0"/>
              <a:t>pC</a:t>
            </a:r>
            <a:r>
              <a:rPr lang="es-ES" dirty="0" smtClean="0"/>
              <a:t>, </a:t>
            </a:r>
            <a:r>
              <a:rPr lang="es-ES" i="1" dirty="0" smtClean="0"/>
              <a:t>R</a:t>
            </a:r>
            <a:r>
              <a:rPr lang="es-ES" dirty="0" smtClean="0"/>
              <a:t> in µm)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072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" y="2197239"/>
            <a:ext cx="4533900" cy="340042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90" y="2171611"/>
            <a:ext cx="4533900" cy="340042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955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600" dirty="0" smtClean="0"/>
              <a:t>Check on validity for the surface volume mean diameter. </a:t>
            </a:r>
            <a:endParaRPr lang="en-GB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360295" y="6282452"/>
            <a:ext cx="452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ym typeface="Symbol"/>
              </a:rPr>
              <a:t>Plots</a:t>
            </a:r>
            <a:r>
              <a:rPr lang="es-ES_tradnl" dirty="0" smtClean="0">
                <a:sym typeface="Symbol"/>
              </a:rPr>
              <a:t> </a:t>
            </a:r>
            <a:r>
              <a:rPr lang="es-ES_tradnl" dirty="0" err="1" smtClean="0">
                <a:sym typeface="Symbol"/>
              </a:rPr>
              <a:t>for</a:t>
            </a:r>
            <a:r>
              <a:rPr lang="es-ES_tradnl" dirty="0" smtClean="0">
                <a:sym typeface="Symbol"/>
              </a:rPr>
              <a:t> </a:t>
            </a:r>
            <a:r>
              <a:rPr lang="es-ES_tradnl" baseline="-25000" dirty="0" smtClean="0">
                <a:sym typeface="Symbol"/>
              </a:rPr>
              <a:t>p</a:t>
            </a:r>
            <a:r>
              <a:rPr lang="es-ES_tradnl" dirty="0" smtClean="0">
                <a:sym typeface="Symbol"/>
              </a:rPr>
              <a:t>=2.5 g/cm</a:t>
            </a:r>
            <a:r>
              <a:rPr lang="es-ES_tradnl" baseline="30000" dirty="0" smtClean="0">
                <a:sym typeface="Symbol"/>
              </a:rPr>
              <a:t>3</a:t>
            </a:r>
            <a:r>
              <a:rPr lang="es-ES_tradnl" dirty="0" smtClean="0">
                <a:sym typeface="Symbol"/>
              </a:rPr>
              <a:t> </a:t>
            </a:r>
            <a:r>
              <a:rPr lang="es-ES_tradnl" dirty="0" err="1" smtClean="0">
                <a:sym typeface="Symbol"/>
              </a:rPr>
              <a:t>E</a:t>
            </a:r>
            <a:r>
              <a:rPr lang="es-ES_tradnl" baseline="-25000" dirty="0" err="1" smtClean="0">
                <a:sym typeface="Symbol"/>
              </a:rPr>
              <a:t>o</a:t>
            </a:r>
            <a:r>
              <a:rPr lang="es-ES_tradnl" dirty="0" smtClean="0">
                <a:sym typeface="Symbol"/>
              </a:rPr>
              <a:t>=3.4 </a:t>
            </a:r>
            <a:r>
              <a:rPr lang="es-ES_tradnl" dirty="0" err="1" smtClean="0">
                <a:sym typeface="Symbol"/>
              </a:rPr>
              <a:t>kV</a:t>
            </a:r>
            <a:r>
              <a:rPr lang="es-ES_tradnl" dirty="0" smtClean="0">
                <a:sym typeface="Symbol"/>
              </a:rPr>
              <a:t>/cm</a:t>
            </a:r>
            <a:endParaRPr lang="es-ES_tradnl" baseline="30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914400" y="1550908"/>
            <a:ext cx="28917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Reynolds number</a:t>
            </a:r>
            <a:endParaRPr lang="en-GB" dirty="0"/>
          </a:p>
        </p:txBody>
      </p:sp>
      <p:sp>
        <p:nvSpPr>
          <p:cNvPr id="8" name="7 CuadroTexto"/>
          <p:cNvSpPr txBox="1"/>
          <p:nvPr/>
        </p:nvSpPr>
        <p:spPr>
          <a:xfrm>
            <a:off x="5143500" y="1550908"/>
            <a:ext cx="34747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Typical times to achieve steady state.</a:t>
            </a:r>
            <a:endParaRPr lang="en-GB" dirty="0"/>
          </a:p>
        </p:txBody>
      </p:sp>
      <p:sp>
        <p:nvSpPr>
          <p:cNvPr id="9" name="8 CuadroTexto"/>
          <p:cNvSpPr txBox="1"/>
          <p:nvPr/>
        </p:nvSpPr>
        <p:spPr>
          <a:xfrm>
            <a:off x="680474" y="5819656"/>
            <a:ext cx="799568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Using the surface-volume mean diameter both conditions are met.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32843"/>
            <a:ext cx="4267200" cy="32004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91480"/>
          </a:xfrm>
        </p:spPr>
        <p:txBody>
          <a:bodyPr/>
          <a:lstStyle/>
          <a:p>
            <a:r>
              <a:rPr lang="en-GB" sz="3600" dirty="0" smtClean="0"/>
              <a:t>Relevant solutions</a:t>
            </a:r>
            <a:endParaRPr lang="en-GB" sz="3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62940" y="980728"/>
            <a:ext cx="295584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 smtClean="0"/>
              <a:t>Amplitude of oscillation</a:t>
            </a:r>
            <a:endParaRPr lang="en-GB" dirty="0"/>
          </a:p>
        </p:txBody>
      </p:sp>
      <p:sp>
        <p:nvSpPr>
          <p:cNvPr id="6" name="5 CuadroTexto"/>
          <p:cNvSpPr txBox="1"/>
          <p:nvPr/>
        </p:nvSpPr>
        <p:spPr>
          <a:xfrm>
            <a:off x="5148064" y="980728"/>
            <a:ext cx="29672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Phase lag with the field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5442716" y="1490181"/>
                <a:ext cx="2002984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𝜃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𝜔</m:t>
                                  </m:r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716" y="1490181"/>
                <a:ext cx="2002984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510863" y="1443889"/>
                <a:ext cx="3551550" cy="836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𝜔</m:t>
                          </m:r>
                        </m:den>
                      </m:f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𝑞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6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𝜋𝜇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/>
                                </a:rPr>
                                <m:t>𝛿</m:t>
                              </m:r>
                            </m:den>
                          </m:f>
                        </m:den>
                      </m:f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63" y="1443889"/>
                <a:ext cx="3551550" cy="8367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CuadroTexto"/>
          <p:cNvSpPr txBox="1"/>
          <p:nvPr/>
        </p:nvSpPr>
        <p:spPr>
          <a:xfrm>
            <a:off x="302704" y="5594449"/>
            <a:ext cx="8534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Markers represent values for surface-mean diameter. Experiment yield  a distribution of values.</a:t>
            </a:r>
            <a:endParaRPr lang="en-GB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360295" y="6282452"/>
            <a:ext cx="452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ym typeface="Symbol"/>
              </a:rPr>
              <a:t>Plots</a:t>
            </a:r>
            <a:r>
              <a:rPr lang="es-ES_tradnl" dirty="0" smtClean="0">
                <a:sym typeface="Symbol"/>
              </a:rPr>
              <a:t> </a:t>
            </a:r>
            <a:r>
              <a:rPr lang="es-ES_tradnl" dirty="0" err="1" smtClean="0">
                <a:sym typeface="Symbol"/>
              </a:rPr>
              <a:t>for</a:t>
            </a:r>
            <a:r>
              <a:rPr lang="es-ES_tradnl" dirty="0" smtClean="0">
                <a:sym typeface="Symbol"/>
              </a:rPr>
              <a:t> </a:t>
            </a:r>
            <a:r>
              <a:rPr lang="es-ES_tradnl" baseline="-25000" dirty="0" smtClean="0">
                <a:sym typeface="Symbol"/>
              </a:rPr>
              <a:t>p</a:t>
            </a:r>
            <a:r>
              <a:rPr lang="es-ES_tradnl" dirty="0" smtClean="0">
                <a:sym typeface="Symbol"/>
              </a:rPr>
              <a:t>=2.5 g/cm</a:t>
            </a:r>
            <a:r>
              <a:rPr lang="es-ES_tradnl" baseline="30000" dirty="0" smtClean="0">
                <a:sym typeface="Symbol"/>
              </a:rPr>
              <a:t>3</a:t>
            </a:r>
            <a:r>
              <a:rPr lang="es-ES_tradnl" dirty="0" smtClean="0">
                <a:sym typeface="Symbol"/>
              </a:rPr>
              <a:t> </a:t>
            </a:r>
            <a:r>
              <a:rPr lang="es-ES_tradnl" dirty="0" err="1" smtClean="0">
                <a:sym typeface="Symbol"/>
              </a:rPr>
              <a:t>E</a:t>
            </a:r>
            <a:r>
              <a:rPr lang="es-ES_tradnl" baseline="-25000" dirty="0" err="1" smtClean="0">
                <a:sym typeface="Symbol"/>
              </a:rPr>
              <a:t>o</a:t>
            </a:r>
            <a:r>
              <a:rPr lang="es-ES_tradnl" dirty="0" smtClean="0">
                <a:sym typeface="Symbol"/>
              </a:rPr>
              <a:t>=3.4 </a:t>
            </a:r>
            <a:r>
              <a:rPr lang="es-ES_tradnl" dirty="0" err="1" smtClean="0">
                <a:sym typeface="Symbol"/>
              </a:rPr>
              <a:t>kV</a:t>
            </a:r>
            <a:r>
              <a:rPr lang="es-ES_tradnl" dirty="0" smtClean="0">
                <a:sym typeface="Symbol"/>
              </a:rPr>
              <a:t>/cm</a:t>
            </a:r>
            <a:endParaRPr lang="es-ES_tradnl" baseline="30000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72" y="2232843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1619672" y="5523772"/>
            <a:ext cx="1944216" cy="9298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14 Rectángulo"/>
          <p:cNvSpPr/>
          <p:nvPr/>
        </p:nvSpPr>
        <p:spPr>
          <a:xfrm>
            <a:off x="1619672" y="2859181"/>
            <a:ext cx="1944216" cy="9298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92696"/>
          </a:xfrm>
        </p:spPr>
        <p:txBody>
          <a:bodyPr/>
          <a:lstStyle/>
          <a:p>
            <a:r>
              <a:rPr lang="en-GB" sz="3600" dirty="0" smtClean="0"/>
              <a:t>Size determination from images</a:t>
            </a:r>
            <a:endParaRPr lang="en-GB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76712" y="105273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evaluate the electric charge of each particle we need to know its radius R. Two options are possible:  </a:t>
            </a:r>
            <a:endParaRPr lang="en-GB" dirty="0"/>
          </a:p>
        </p:txBody>
      </p:sp>
      <p:sp>
        <p:nvSpPr>
          <p:cNvPr id="4" name="3 CuadroTexto"/>
          <p:cNvSpPr txBox="1"/>
          <p:nvPr/>
        </p:nvSpPr>
        <p:spPr>
          <a:xfrm>
            <a:off x="589936" y="1804174"/>
            <a:ext cx="4270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Circular equivalent diameter.</a:t>
            </a:r>
            <a:endParaRPr lang="en-GB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89936" y="427757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>
              <a:buFont typeface="Arial" panose="020B0604020202020204" pitchFamily="34" charset="0"/>
              <a:buChar char="•"/>
              <a:defRPr b="1"/>
            </a:lvl1pPr>
          </a:lstStyle>
          <a:p>
            <a:r>
              <a:rPr lang="en-GB" dirty="0"/>
              <a:t>Aerodynamic diameter.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89936" y="479715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Calculated from the vertical velocity </a:t>
            </a:r>
            <a:r>
              <a:rPr lang="en-GB" sz="1600" i="1" dirty="0" err="1" smtClean="0"/>
              <a:t>v</a:t>
            </a:r>
            <a:r>
              <a:rPr lang="en-GB" sz="1600" baseline="-25000" dirty="0" err="1" smtClean="0"/>
              <a:t>z</a:t>
            </a:r>
            <a:r>
              <a:rPr lang="en-GB" sz="1600" dirty="0" smtClean="0"/>
              <a:t> of the particle.</a:t>
            </a:r>
            <a:endParaRPr lang="en-GB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89936" y="217350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Calculated from the number of pixels </a:t>
            </a:r>
            <a:r>
              <a:rPr lang="en-GB" sz="1600" i="1" dirty="0" smtClean="0"/>
              <a:t>N</a:t>
            </a:r>
            <a:r>
              <a:rPr lang="en-GB" sz="1600" baseline="-25000" dirty="0" smtClean="0"/>
              <a:t>p</a:t>
            </a:r>
            <a:r>
              <a:rPr lang="en-GB" sz="1600" dirty="0" smtClean="0"/>
              <a:t> of each particle in the image.</a:t>
            </a:r>
            <a:endParaRPr lang="en-GB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89936" y="3855938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ym typeface="Symbol"/>
              </a:rPr>
              <a:t></a:t>
            </a:r>
            <a:r>
              <a:rPr lang="es-ES_tradnl" sz="1600" dirty="0" err="1" smtClean="0">
                <a:sym typeface="Symbol"/>
              </a:rPr>
              <a:t>x</a:t>
            </a:r>
            <a:r>
              <a:rPr lang="es-ES_tradnl" sz="1600" baseline="-25000" dirty="0" err="1" smtClean="0">
                <a:sym typeface="Symbol"/>
              </a:rPr>
              <a:t>p</a:t>
            </a:r>
            <a:r>
              <a:rPr lang="es-ES_tradnl" sz="1600" dirty="0" smtClean="0">
                <a:sym typeface="Symbol"/>
              </a:rPr>
              <a:t> = 7.4 µm/pixel </a:t>
            </a:r>
            <a:r>
              <a:rPr lang="es-ES_tradnl" sz="1600" dirty="0" err="1" smtClean="0">
                <a:sym typeface="Symbol"/>
              </a:rPr>
              <a:t>is</a:t>
            </a:r>
            <a:r>
              <a:rPr lang="es-ES_tradnl" sz="1600" dirty="0" smtClean="0">
                <a:sym typeface="Symbol"/>
              </a:rPr>
              <a:t> </a:t>
            </a:r>
            <a:r>
              <a:rPr lang="es-ES_tradnl" sz="1600" dirty="0" err="1" smtClean="0">
                <a:sym typeface="Symbol"/>
              </a:rPr>
              <a:t>the</a:t>
            </a:r>
            <a:r>
              <a:rPr lang="es-ES_tradnl" sz="1600" dirty="0" smtClean="0">
                <a:sym typeface="Symbol"/>
              </a:rPr>
              <a:t> </a:t>
            </a:r>
            <a:r>
              <a:rPr lang="es-ES_tradnl" sz="1600" dirty="0" err="1" smtClean="0">
                <a:sym typeface="Symbol"/>
              </a:rPr>
              <a:t>resolution</a:t>
            </a:r>
            <a:r>
              <a:rPr lang="es-ES_tradnl" sz="1600" dirty="0" smtClean="0">
                <a:sym typeface="Symbol"/>
              </a:rPr>
              <a:t> of </a:t>
            </a:r>
            <a:r>
              <a:rPr lang="es-ES_tradnl" sz="1600" dirty="0" err="1" smtClean="0">
                <a:sym typeface="Symbol"/>
              </a:rPr>
              <a:t>our</a:t>
            </a:r>
            <a:r>
              <a:rPr lang="es-ES_tradnl" sz="1600" dirty="0" smtClean="0">
                <a:sym typeface="Symbol"/>
              </a:rPr>
              <a:t> </a:t>
            </a:r>
            <a:r>
              <a:rPr lang="es-ES_tradnl" sz="1600" dirty="0" err="1" smtClean="0">
                <a:sym typeface="Symbol"/>
              </a:rPr>
              <a:t>images</a:t>
            </a:r>
            <a:endParaRPr lang="es-ES_tradn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1619672" y="2859181"/>
                <a:ext cx="1761380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𝑐𝑒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" b="0" i="1" smtClean="0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859181"/>
                <a:ext cx="1761380" cy="9106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1619672" y="5517232"/>
                <a:ext cx="1611082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𝑎𝑒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/>
                                </a:rPr>
                                <m:t>9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517232"/>
                <a:ext cx="1611082" cy="91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Elipse"/>
          <p:cNvSpPr/>
          <p:nvPr/>
        </p:nvSpPr>
        <p:spPr>
          <a:xfrm>
            <a:off x="5654519" y="4589927"/>
            <a:ext cx="792000" cy="792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11 Flecha abajo"/>
          <p:cNvSpPr/>
          <p:nvPr/>
        </p:nvSpPr>
        <p:spPr>
          <a:xfrm>
            <a:off x="5852420" y="5454362"/>
            <a:ext cx="432048" cy="734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12 CuadroTexto"/>
          <p:cNvSpPr txBox="1"/>
          <p:nvPr/>
        </p:nvSpPr>
        <p:spPr>
          <a:xfrm>
            <a:off x="6588224" y="4735596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Terminal </a:t>
            </a:r>
            <a:r>
              <a:rPr lang="es-ES" sz="1600" dirty="0" err="1" smtClean="0"/>
              <a:t>velocity</a:t>
            </a:r>
            <a:r>
              <a:rPr lang="es-ES" sz="1600" dirty="0" smtClean="0"/>
              <a:t> </a:t>
            </a:r>
            <a:r>
              <a:rPr lang="es-ES" sz="1600" dirty="0" err="1" smtClean="0"/>
              <a:t>assuming</a:t>
            </a:r>
            <a:r>
              <a:rPr lang="es-ES" sz="1600" dirty="0" smtClean="0"/>
              <a:t> Stokes </a:t>
            </a:r>
            <a:r>
              <a:rPr lang="es-ES" sz="1600" dirty="0" err="1" smtClean="0"/>
              <a:t>drag</a:t>
            </a:r>
            <a:r>
              <a:rPr lang="es-ES" sz="1600" dirty="0" smtClean="0"/>
              <a:t>:</a:t>
            </a:r>
            <a:endParaRPr lang="es-ES_tradn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6600174" y="5453448"/>
                <a:ext cx="2149756" cy="65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𝑡𝑒𝑟𝑚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𝜇</m:t>
                          </m:r>
                        </m:den>
                      </m:f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𝑎𝑒</m:t>
                              </m:r>
                            </m:sub>
                          </m:sSub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74" y="5453448"/>
                <a:ext cx="2149756" cy="6561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31 Grupo"/>
          <p:cNvGrpSpPr/>
          <p:nvPr/>
        </p:nvGrpSpPr>
        <p:grpSpPr>
          <a:xfrm>
            <a:off x="4790388" y="2467563"/>
            <a:ext cx="1296131" cy="1080000"/>
            <a:chOff x="5665680" y="1957506"/>
            <a:chExt cx="1296131" cy="1080000"/>
          </a:xfrm>
        </p:grpSpPr>
        <p:sp>
          <p:nvSpPr>
            <p:cNvPr id="17" name="16 Rectángulo"/>
            <p:cNvSpPr/>
            <p:nvPr/>
          </p:nvSpPr>
          <p:spPr>
            <a:xfrm>
              <a:off x="6096740" y="2173506"/>
              <a:ext cx="216000" cy="216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6096740" y="2389506"/>
              <a:ext cx="216000" cy="216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6312740" y="2173506"/>
              <a:ext cx="216000" cy="216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6312740" y="2389506"/>
              <a:ext cx="216000" cy="216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6529811" y="2389506"/>
              <a:ext cx="216000" cy="216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6529811" y="2605506"/>
              <a:ext cx="216000" cy="216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6313811" y="2605506"/>
              <a:ext cx="216000" cy="216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6745811" y="2389506"/>
              <a:ext cx="216000" cy="216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6312740" y="2821506"/>
              <a:ext cx="216000" cy="216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6096740" y="2605506"/>
              <a:ext cx="216000" cy="216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5881680" y="2605506"/>
              <a:ext cx="216000" cy="216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5881680" y="2173506"/>
              <a:ext cx="216000" cy="216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5881680" y="2389506"/>
              <a:ext cx="216000" cy="216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5665680" y="2389506"/>
              <a:ext cx="216000" cy="216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6096740" y="1957506"/>
              <a:ext cx="216000" cy="216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32 CuadroTexto"/>
              <p:cNvSpPr txBox="1"/>
              <p:nvPr/>
            </p:nvSpPr>
            <p:spPr>
              <a:xfrm>
                <a:off x="5645850" y="6189032"/>
                <a:ext cx="942374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𝑡𝑒𝑟𝑚</m:t>
                          </m:r>
                        </m:sub>
                      </m:sSub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33" name="3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850" y="6189032"/>
                <a:ext cx="942374" cy="3815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33 Flecha abajo"/>
          <p:cNvSpPr/>
          <p:nvPr/>
        </p:nvSpPr>
        <p:spPr>
          <a:xfrm>
            <a:off x="4178308" y="5471838"/>
            <a:ext cx="432048" cy="734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34 CuadroTexto"/>
              <p:cNvSpPr txBox="1"/>
              <p:nvPr/>
            </p:nvSpPr>
            <p:spPr>
              <a:xfrm>
                <a:off x="3995936" y="6237312"/>
                <a:ext cx="942374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𝑡𝑒𝑟𝑚</m:t>
                          </m:r>
                        </m:sub>
                      </m:sSub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35" name="3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6237312"/>
                <a:ext cx="942374" cy="3815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35 Igual que"/>
          <p:cNvSpPr/>
          <p:nvPr/>
        </p:nvSpPr>
        <p:spPr>
          <a:xfrm>
            <a:off x="4858849" y="5491866"/>
            <a:ext cx="773831" cy="418045"/>
          </a:xfrm>
          <a:prstGeom prst="mathEqual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37" name="36 Igual que"/>
          <p:cNvSpPr/>
          <p:nvPr/>
        </p:nvSpPr>
        <p:spPr>
          <a:xfrm>
            <a:off x="6213258" y="2794603"/>
            <a:ext cx="773831" cy="418045"/>
          </a:xfrm>
          <a:prstGeom prst="mathEqual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38" name="37 Nube"/>
          <p:cNvSpPr/>
          <p:nvPr/>
        </p:nvSpPr>
        <p:spPr>
          <a:xfrm>
            <a:off x="3995936" y="4744892"/>
            <a:ext cx="902452" cy="584775"/>
          </a:xfrm>
          <a:prstGeom prst="cloud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9" name="38 Elipse"/>
          <p:cNvSpPr/>
          <p:nvPr/>
        </p:nvSpPr>
        <p:spPr>
          <a:xfrm>
            <a:off x="7170996" y="2506630"/>
            <a:ext cx="936000" cy="936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41" name="40 Conector recto de flecha"/>
          <p:cNvCxnSpPr>
            <a:endCxn id="39" idx="5"/>
          </p:cNvCxnSpPr>
          <p:nvPr/>
        </p:nvCxnSpPr>
        <p:spPr>
          <a:xfrm>
            <a:off x="7675052" y="2974630"/>
            <a:ext cx="294870" cy="3309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43 CuadroTexto"/>
              <p:cNvSpPr txBox="1"/>
              <p:nvPr/>
            </p:nvSpPr>
            <p:spPr>
              <a:xfrm>
                <a:off x="7374617" y="2599684"/>
                <a:ext cx="6008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𝑐𝑒</m:t>
                          </m:r>
                        </m:sub>
                      </m:sSub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44" name="4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617" y="2599684"/>
                <a:ext cx="60087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44 Conector recto de flecha"/>
          <p:cNvCxnSpPr>
            <a:endCxn id="11" idx="5"/>
          </p:cNvCxnSpPr>
          <p:nvPr/>
        </p:nvCxnSpPr>
        <p:spPr>
          <a:xfrm>
            <a:off x="6065823" y="4985927"/>
            <a:ext cx="264710" cy="2800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45 CuadroTexto"/>
              <p:cNvSpPr txBox="1"/>
              <p:nvPr/>
            </p:nvSpPr>
            <p:spPr>
              <a:xfrm>
                <a:off x="7025611" y="3532946"/>
                <a:ext cx="1298881" cy="385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𝐴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𝑐𝑒</m:t>
                              </m:r>
                            </m:sub>
                          </m:sSub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46" name="4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611" y="3532946"/>
                <a:ext cx="1298881" cy="38593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47 CuadroTexto"/>
              <p:cNvSpPr txBox="1"/>
              <p:nvPr/>
            </p:nvSpPr>
            <p:spPr>
              <a:xfrm>
                <a:off x="5775664" y="4646910"/>
                <a:ext cx="621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𝑎𝑒</m:t>
                          </m:r>
                        </m:sub>
                      </m:sSub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48" name="4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664" y="4646910"/>
                <a:ext cx="62170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1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en-GB" sz="3600" dirty="0" smtClean="0"/>
              <a:t>Sizing glass beads 5-50 µm</a:t>
            </a:r>
            <a:endParaRPr lang="en-GB" sz="36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124840"/>
            <a:ext cx="4533900" cy="340042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972504" y="1358709"/>
            <a:ext cx="29479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Size distributions</a:t>
            </a:r>
            <a:endParaRPr lang="en-GB" dirty="0"/>
          </a:p>
        </p:txBody>
      </p:sp>
      <p:sp>
        <p:nvSpPr>
          <p:cNvPr id="6" name="5 CuadroTexto"/>
          <p:cNvSpPr txBox="1"/>
          <p:nvPr/>
        </p:nvSpPr>
        <p:spPr>
          <a:xfrm>
            <a:off x="4490113" y="1220210"/>
            <a:ext cx="433998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Vertical velocity vs. Circular equivalent diameter.</a:t>
            </a:r>
            <a:endParaRPr lang="en-GB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" y="2124840"/>
            <a:ext cx="4533900" cy="340042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115616" y="5661248"/>
            <a:ext cx="66967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No. of particles </a:t>
            </a:r>
            <a:r>
              <a:rPr lang="en-GB" dirty="0" err="1" smtClean="0"/>
              <a:t>analyzed</a:t>
            </a:r>
            <a:r>
              <a:rPr lang="en-GB" dirty="0" smtClean="0"/>
              <a:t>: 708 (goodness of fit r</a:t>
            </a:r>
            <a:r>
              <a:rPr lang="en-GB" baseline="30000" dirty="0" smtClean="0"/>
              <a:t>2</a:t>
            </a:r>
            <a:r>
              <a:rPr lang="en-GB" dirty="0" smtClean="0"/>
              <a:t>&gt;0.6)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2843808" y="6171787"/>
                <a:ext cx="3816424" cy="4092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E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s-ES" i="1">
                        <a:latin typeface="Cambria Math"/>
                      </a:rPr>
                      <m:t>=33.9</m:t>
                    </m:r>
                  </m:oMath>
                </a14:m>
                <a:r>
                  <a:rPr lang="es-ES_tradnl" dirty="0"/>
                  <a:t> </a:t>
                </a:r>
                <a:r>
                  <a:rPr lang="es-ES_tradnl" dirty="0" smtClean="0"/>
                  <a:t>µm, </a:t>
                </a:r>
                <a:r>
                  <a:rPr lang="es-ES_tradnl" dirty="0" smtClean="0">
                    <a:sym typeface="Symbol"/>
                  </a:rPr>
                  <a:t></a:t>
                </a:r>
                <a:r>
                  <a:rPr lang="es-ES_tradnl" baseline="-25000" dirty="0" smtClean="0">
                    <a:sym typeface="Symbol"/>
                  </a:rPr>
                  <a:t>p</a:t>
                </a:r>
                <a:r>
                  <a:rPr lang="es-ES_tradnl" dirty="0" smtClean="0">
                    <a:sym typeface="Symbol"/>
                  </a:rPr>
                  <a:t> = 2.5 g/cm</a:t>
                </a:r>
                <a:r>
                  <a:rPr lang="es-ES_tradnl" baseline="30000" dirty="0" smtClean="0">
                    <a:sym typeface="Symbol"/>
                  </a:rPr>
                  <a:t>3</a:t>
                </a:r>
                <a:endParaRPr lang="es-ES_tradnl" baseline="30000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6171787"/>
                <a:ext cx="3816424" cy="4092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1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" y="76200"/>
            <a:ext cx="8229600" cy="857250"/>
          </a:xfrm>
        </p:spPr>
        <p:txBody>
          <a:bodyPr/>
          <a:lstStyle/>
          <a:p>
            <a:r>
              <a:rPr lang="es-ES" sz="3600" dirty="0" err="1" smtClean="0"/>
              <a:t>Sizing</a:t>
            </a:r>
            <a:r>
              <a:rPr lang="es-ES" sz="3600" dirty="0" smtClean="0"/>
              <a:t> </a:t>
            </a:r>
            <a:r>
              <a:rPr lang="es-ES" sz="3600" dirty="0" err="1" smtClean="0"/>
              <a:t>Regolith</a:t>
            </a:r>
            <a:r>
              <a:rPr lang="es-ES" sz="3600" dirty="0" smtClean="0"/>
              <a:t> </a:t>
            </a:r>
            <a:r>
              <a:rPr lang="es-ES" sz="3600" dirty="0" err="1"/>
              <a:t>simulant</a:t>
            </a:r>
            <a:endParaRPr lang="es-ES_tradnl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972504" y="1358709"/>
            <a:ext cx="29479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Size distributions</a:t>
            </a:r>
            <a:endParaRPr lang="en-GB" dirty="0"/>
          </a:p>
        </p:txBody>
      </p:sp>
      <p:sp>
        <p:nvSpPr>
          <p:cNvPr id="4" name="3 CuadroTexto"/>
          <p:cNvSpPr txBox="1"/>
          <p:nvPr/>
        </p:nvSpPr>
        <p:spPr>
          <a:xfrm>
            <a:off x="4490113" y="1220210"/>
            <a:ext cx="433998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Vertical velocity vs. Circular equivalent diameter.</a:t>
            </a:r>
            <a:endParaRPr lang="en-GB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13" y="2111134"/>
            <a:ext cx="4533900" cy="340042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11132"/>
            <a:ext cx="4533900" cy="340042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115616" y="5661248"/>
            <a:ext cx="66967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No. of particles </a:t>
            </a:r>
            <a:r>
              <a:rPr lang="en-GB" dirty="0" err="1" smtClean="0"/>
              <a:t>analyzed</a:t>
            </a:r>
            <a:r>
              <a:rPr lang="en-GB" dirty="0" smtClean="0"/>
              <a:t>: --- (goodness of fit r</a:t>
            </a:r>
            <a:r>
              <a:rPr lang="en-GB" baseline="30000" dirty="0" smtClean="0"/>
              <a:t>2</a:t>
            </a:r>
            <a:r>
              <a:rPr lang="en-GB" dirty="0" smtClean="0"/>
              <a:t>&gt;0.6)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2627784" y="6309320"/>
                <a:ext cx="3744416" cy="4092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ES_tradnl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/>
                                <a:sym typeface="Symbol"/>
                              </a:rPr>
                              <m:t>𝑑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  <a:sym typeface="Symbol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s-ES" b="0" i="1" smtClean="0">
                        <a:latin typeface="Cambria Math"/>
                        <a:sym typeface="Symbol"/>
                      </a:rPr>
                      <m:t>=9.7</m:t>
                    </m:r>
                  </m:oMath>
                </a14:m>
                <a:r>
                  <a:rPr lang="es-ES_tradnl" dirty="0" smtClean="0">
                    <a:sym typeface="Symbol"/>
                  </a:rPr>
                  <a:t> µm, </a:t>
                </a:r>
                <a:r>
                  <a:rPr lang="es-ES_tradnl" baseline="-25000" dirty="0" smtClean="0">
                    <a:sym typeface="Symbol"/>
                  </a:rPr>
                  <a:t>p</a:t>
                </a:r>
                <a:r>
                  <a:rPr lang="es-ES_tradnl" dirty="0" smtClean="0">
                    <a:sym typeface="Symbol"/>
                  </a:rPr>
                  <a:t>=2.9 g/cm</a:t>
                </a:r>
                <a:r>
                  <a:rPr lang="es-ES_tradnl" baseline="30000" dirty="0" smtClean="0">
                    <a:sym typeface="Symbol"/>
                  </a:rPr>
                  <a:t>3</a:t>
                </a:r>
                <a:endParaRPr lang="es-ES_tradnl" baseline="30000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6309320"/>
                <a:ext cx="3744416" cy="4092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4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050" y="95250"/>
            <a:ext cx="8229600" cy="895350"/>
          </a:xfrm>
        </p:spPr>
        <p:txBody>
          <a:bodyPr/>
          <a:lstStyle/>
          <a:p>
            <a:r>
              <a:rPr lang="es-ES" sz="3600" dirty="0" err="1" smtClean="0"/>
              <a:t>Sizing</a:t>
            </a:r>
            <a:r>
              <a:rPr lang="es-ES" sz="3600" dirty="0" smtClean="0"/>
              <a:t> </a:t>
            </a:r>
            <a:r>
              <a:rPr lang="es-ES" sz="3600" dirty="0" err="1" smtClean="0"/>
              <a:t>milled</a:t>
            </a:r>
            <a:r>
              <a:rPr lang="es-ES" sz="3600" dirty="0" smtClean="0"/>
              <a:t> </a:t>
            </a:r>
            <a:r>
              <a:rPr lang="es-ES" sz="3600" dirty="0" err="1" smtClean="0"/>
              <a:t>sand</a:t>
            </a:r>
            <a:r>
              <a:rPr lang="es-ES" sz="3600" dirty="0" smtClean="0"/>
              <a:t> </a:t>
            </a:r>
            <a:endParaRPr lang="es-ES_tradnl" sz="36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" y="2111137"/>
            <a:ext cx="4533900" cy="34004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85" y="2111137"/>
            <a:ext cx="4533900" cy="340042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972504" y="1358709"/>
            <a:ext cx="29479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Size distributions</a:t>
            </a:r>
            <a:endParaRPr lang="en-GB" dirty="0"/>
          </a:p>
        </p:txBody>
      </p:sp>
      <p:sp>
        <p:nvSpPr>
          <p:cNvPr id="6" name="5 CuadroTexto"/>
          <p:cNvSpPr txBox="1"/>
          <p:nvPr/>
        </p:nvSpPr>
        <p:spPr>
          <a:xfrm>
            <a:off x="4490113" y="1220210"/>
            <a:ext cx="433998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Vertical velocity vs. Circular equivalent diameter.</a:t>
            </a:r>
            <a:endParaRPr lang="en-GB" dirty="0"/>
          </a:p>
        </p:txBody>
      </p:sp>
      <p:sp>
        <p:nvSpPr>
          <p:cNvPr id="7" name="6 CuadroTexto"/>
          <p:cNvSpPr txBox="1"/>
          <p:nvPr/>
        </p:nvSpPr>
        <p:spPr>
          <a:xfrm>
            <a:off x="1115616" y="5661248"/>
            <a:ext cx="66967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No. of particles </a:t>
            </a:r>
            <a:r>
              <a:rPr lang="en-GB" dirty="0" err="1" smtClean="0"/>
              <a:t>analyzed</a:t>
            </a:r>
            <a:r>
              <a:rPr lang="en-GB" dirty="0" smtClean="0"/>
              <a:t>: 2009 (goodness of fit r</a:t>
            </a:r>
            <a:r>
              <a:rPr lang="en-GB" baseline="30000" dirty="0" smtClean="0"/>
              <a:t>2</a:t>
            </a:r>
            <a:r>
              <a:rPr lang="en-GB" dirty="0" smtClean="0"/>
              <a:t>&gt;0.6)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2843808" y="6171787"/>
                <a:ext cx="3816424" cy="4092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E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s-ES" i="1">
                        <a:latin typeface="Cambria Math"/>
                      </a:rPr>
                      <m:t>=</m:t>
                    </m:r>
                    <m:r>
                      <a:rPr lang="es-ES" b="0" i="1" smtClean="0">
                        <a:latin typeface="Cambria Math"/>
                      </a:rPr>
                      <m:t>4.0</m:t>
                    </m:r>
                  </m:oMath>
                </a14:m>
                <a:r>
                  <a:rPr lang="es-ES_tradnl" dirty="0"/>
                  <a:t> </a:t>
                </a:r>
                <a:r>
                  <a:rPr lang="es-ES_tradnl" dirty="0" smtClean="0"/>
                  <a:t>µm, </a:t>
                </a:r>
                <a:r>
                  <a:rPr lang="es-ES_tradnl" dirty="0" smtClean="0">
                    <a:sym typeface="Symbol"/>
                  </a:rPr>
                  <a:t></a:t>
                </a:r>
                <a:r>
                  <a:rPr lang="es-ES_tradnl" baseline="-25000" dirty="0" smtClean="0">
                    <a:sym typeface="Symbol"/>
                  </a:rPr>
                  <a:t>p</a:t>
                </a:r>
                <a:r>
                  <a:rPr lang="es-ES_tradnl" dirty="0" smtClean="0">
                    <a:sym typeface="Symbol"/>
                  </a:rPr>
                  <a:t> = 2.5 g/cm</a:t>
                </a:r>
                <a:r>
                  <a:rPr lang="es-ES_tradnl" baseline="30000" dirty="0" smtClean="0">
                    <a:sym typeface="Symbol"/>
                  </a:rPr>
                  <a:t>3</a:t>
                </a:r>
                <a:endParaRPr lang="es-ES_tradnl" baseline="30000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6171787"/>
                <a:ext cx="3816424" cy="4092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4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" y="85725"/>
            <a:ext cx="8229600" cy="809625"/>
          </a:xfrm>
        </p:spPr>
        <p:txBody>
          <a:bodyPr/>
          <a:lstStyle/>
          <a:p>
            <a:r>
              <a:rPr lang="es-ES" sz="3600" dirty="0" err="1" smtClean="0"/>
              <a:t>Sizing</a:t>
            </a:r>
            <a:r>
              <a:rPr lang="es-ES" sz="3600" dirty="0" smtClean="0"/>
              <a:t> </a:t>
            </a:r>
            <a:r>
              <a:rPr lang="es-ES" sz="3600" dirty="0" err="1" smtClean="0"/>
              <a:t>sipernat</a:t>
            </a:r>
            <a:r>
              <a:rPr lang="es-ES" sz="3600" dirty="0" smtClean="0"/>
              <a:t> 320 DS</a:t>
            </a:r>
            <a:endParaRPr lang="es-ES_tradnl" sz="36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33" y="2070196"/>
            <a:ext cx="4533900" cy="340042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972504" y="1358709"/>
            <a:ext cx="29479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Size distributions</a:t>
            </a:r>
            <a:endParaRPr lang="en-GB" dirty="0"/>
          </a:p>
        </p:txBody>
      </p:sp>
      <p:sp>
        <p:nvSpPr>
          <p:cNvPr id="6" name="5 CuadroTexto"/>
          <p:cNvSpPr txBox="1"/>
          <p:nvPr/>
        </p:nvSpPr>
        <p:spPr>
          <a:xfrm>
            <a:off x="4490113" y="1220210"/>
            <a:ext cx="433998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Vertical velocity vs. Circular equivalent diameter.</a:t>
            </a:r>
            <a:endParaRPr lang="en-GB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6" y="2070196"/>
            <a:ext cx="4533900" cy="340042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115616" y="5661248"/>
            <a:ext cx="66967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No. of particles </a:t>
            </a:r>
            <a:r>
              <a:rPr lang="en-GB" dirty="0" err="1" smtClean="0"/>
              <a:t>analized</a:t>
            </a:r>
            <a:r>
              <a:rPr lang="en-GB" dirty="0" smtClean="0"/>
              <a:t>: 305 (goodness of fit r</a:t>
            </a:r>
            <a:r>
              <a:rPr lang="en-GB" baseline="30000" dirty="0" smtClean="0"/>
              <a:t>2</a:t>
            </a:r>
            <a:r>
              <a:rPr lang="en-GB" dirty="0" smtClean="0"/>
              <a:t>&gt;0.6)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2843808" y="6171787"/>
                <a:ext cx="3816424" cy="4092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E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s-ES" i="1">
                        <a:latin typeface="Cambria Math"/>
                      </a:rPr>
                      <m:t>=</m:t>
                    </m:r>
                    <m:r>
                      <a:rPr lang="es-ES" b="0" i="1" smtClean="0">
                        <a:latin typeface="Cambria Math"/>
                      </a:rPr>
                      <m:t>6.6</m:t>
                    </m:r>
                  </m:oMath>
                </a14:m>
                <a:r>
                  <a:rPr lang="es-ES_tradnl" dirty="0"/>
                  <a:t> </a:t>
                </a:r>
                <a:r>
                  <a:rPr lang="es-ES_tradnl" dirty="0" smtClean="0"/>
                  <a:t>µm, </a:t>
                </a:r>
                <a:r>
                  <a:rPr lang="es-ES_tradnl" dirty="0" smtClean="0">
                    <a:sym typeface="Symbol"/>
                  </a:rPr>
                  <a:t></a:t>
                </a:r>
                <a:r>
                  <a:rPr lang="es-ES_tradnl" baseline="-25000" dirty="0" smtClean="0">
                    <a:sym typeface="Symbol"/>
                  </a:rPr>
                  <a:t>p</a:t>
                </a:r>
                <a:r>
                  <a:rPr lang="es-ES_tradnl" dirty="0" smtClean="0">
                    <a:sym typeface="Symbol"/>
                  </a:rPr>
                  <a:t> = 2.5 g/cm</a:t>
                </a:r>
                <a:r>
                  <a:rPr lang="es-ES_tradnl" baseline="30000" dirty="0" smtClean="0">
                    <a:sym typeface="Symbol"/>
                  </a:rPr>
                  <a:t>3</a:t>
                </a:r>
                <a:endParaRPr lang="es-ES_tradnl" baseline="30000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6171787"/>
                <a:ext cx="3816424" cy="4092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8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" y="133350"/>
            <a:ext cx="8229600" cy="762000"/>
          </a:xfrm>
        </p:spPr>
        <p:txBody>
          <a:bodyPr/>
          <a:lstStyle/>
          <a:p>
            <a:r>
              <a:rPr lang="es-ES" sz="3600" dirty="0" err="1" smtClean="0"/>
              <a:t>Sizing</a:t>
            </a:r>
            <a:r>
              <a:rPr lang="es-ES" sz="3600" dirty="0" smtClean="0"/>
              <a:t> </a:t>
            </a:r>
            <a:r>
              <a:rPr lang="es-ES" sz="3600" dirty="0" err="1" smtClean="0"/>
              <a:t>sipernat</a:t>
            </a:r>
            <a:r>
              <a:rPr lang="es-ES" sz="3600" dirty="0" smtClean="0"/>
              <a:t> D10</a:t>
            </a:r>
            <a:endParaRPr lang="es-ES_tradnl" sz="36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001958"/>
            <a:ext cx="4533900" cy="34004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01958"/>
            <a:ext cx="4533900" cy="340042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972504" y="1358709"/>
            <a:ext cx="29479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Size distributions</a:t>
            </a:r>
            <a:endParaRPr lang="en-GB" dirty="0"/>
          </a:p>
        </p:txBody>
      </p:sp>
      <p:sp>
        <p:nvSpPr>
          <p:cNvPr id="6" name="5 CuadroTexto"/>
          <p:cNvSpPr txBox="1"/>
          <p:nvPr/>
        </p:nvSpPr>
        <p:spPr>
          <a:xfrm>
            <a:off x="4490113" y="1220210"/>
            <a:ext cx="433998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Vertical velocity vs. Circular equivalent diameter.</a:t>
            </a:r>
            <a:endParaRPr lang="en-GB" dirty="0"/>
          </a:p>
        </p:txBody>
      </p:sp>
      <p:sp>
        <p:nvSpPr>
          <p:cNvPr id="7" name="6 CuadroTexto"/>
          <p:cNvSpPr txBox="1"/>
          <p:nvPr/>
        </p:nvSpPr>
        <p:spPr>
          <a:xfrm>
            <a:off x="1115616" y="5661248"/>
            <a:ext cx="66967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No. of particles </a:t>
            </a:r>
            <a:r>
              <a:rPr lang="en-GB" dirty="0" err="1" smtClean="0"/>
              <a:t>analyzed</a:t>
            </a:r>
            <a:r>
              <a:rPr lang="en-GB" dirty="0" smtClean="0"/>
              <a:t>: 3616 (goodness of fit r</a:t>
            </a:r>
            <a:r>
              <a:rPr lang="en-GB" baseline="30000" dirty="0" smtClean="0"/>
              <a:t>2</a:t>
            </a:r>
            <a:r>
              <a:rPr lang="en-GB" dirty="0" smtClean="0"/>
              <a:t>&gt;0.9)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2843808" y="6171787"/>
                <a:ext cx="3816424" cy="4092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E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s-ES" i="1">
                        <a:latin typeface="Cambria Math"/>
                      </a:rPr>
                      <m:t>=</m:t>
                    </m:r>
                    <m:r>
                      <a:rPr lang="es-ES" b="0" i="1" smtClean="0">
                        <a:latin typeface="Cambria Math"/>
                      </a:rPr>
                      <m:t>3.3</m:t>
                    </m:r>
                  </m:oMath>
                </a14:m>
                <a:r>
                  <a:rPr lang="es-ES_tradnl" dirty="0"/>
                  <a:t> </a:t>
                </a:r>
                <a:r>
                  <a:rPr lang="es-ES_tradnl" dirty="0" smtClean="0"/>
                  <a:t>µm, </a:t>
                </a:r>
                <a:r>
                  <a:rPr lang="es-ES_tradnl" dirty="0" smtClean="0">
                    <a:sym typeface="Symbol"/>
                  </a:rPr>
                  <a:t></a:t>
                </a:r>
                <a:r>
                  <a:rPr lang="es-ES_tradnl" baseline="-25000" dirty="0" smtClean="0">
                    <a:sym typeface="Symbol"/>
                  </a:rPr>
                  <a:t>p</a:t>
                </a:r>
                <a:r>
                  <a:rPr lang="es-ES_tradnl" dirty="0" smtClean="0">
                    <a:sym typeface="Symbol"/>
                  </a:rPr>
                  <a:t> = 2.5 g/cm</a:t>
                </a:r>
                <a:r>
                  <a:rPr lang="es-ES_tradnl" baseline="30000" dirty="0" smtClean="0">
                    <a:sym typeface="Symbol"/>
                  </a:rPr>
                  <a:t>3</a:t>
                </a:r>
                <a:endParaRPr lang="es-ES_tradnl" baseline="30000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6171787"/>
                <a:ext cx="3816424" cy="4092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6255"/>
            <a:ext cx="8229600" cy="926276"/>
          </a:xfrm>
        </p:spPr>
        <p:txBody>
          <a:bodyPr/>
          <a:lstStyle/>
          <a:p>
            <a:r>
              <a:rPr lang="en-GB" sz="3600" dirty="0" smtClean="0"/>
              <a:t>Election of the sizing procedure</a:t>
            </a:r>
            <a:endParaRPr lang="en-GB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573206" y="1651734"/>
            <a:ext cx="7997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all samples, specially the ones with smaller particle size, the circular equivalent diameter measured from the images tends to </a:t>
            </a:r>
            <a:r>
              <a:rPr lang="en-GB" dirty="0" smtClean="0"/>
              <a:t>overestimate </a:t>
            </a:r>
            <a:r>
              <a:rPr lang="en-GB" dirty="0" smtClean="0"/>
              <a:t>the size of the particles.</a:t>
            </a:r>
            <a:endParaRPr lang="en-GB" dirty="0"/>
          </a:p>
        </p:txBody>
      </p:sp>
      <p:sp>
        <p:nvSpPr>
          <p:cNvPr id="4" name="3 CuadroTexto"/>
          <p:cNvSpPr txBox="1"/>
          <p:nvPr/>
        </p:nvSpPr>
        <p:spPr>
          <a:xfrm>
            <a:off x="573206" y="2909455"/>
            <a:ext cx="799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PSD of the circular equivalent diameter appear shifted to larger sizes compared from PSD from </a:t>
            </a:r>
            <a:r>
              <a:rPr lang="en-GB" sz="1600" dirty="0" err="1" smtClean="0"/>
              <a:t>Mastersizer</a:t>
            </a:r>
            <a:r>
              <a:rPr lang="en-GB" sz="1600" dirty="0" smtClean="0"/>
              <a:t> and aerodynamic diameter.</a:t>
            </a:r>
            <a:endParaRPr lang="en-GB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73206" y="3685845"/>
            <a:ext cx="7992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The measured vertical velocity of the particles is always smaller than the value expected from their circular equivalent diameter.</a:t>
            </a:r>
            <a:endParaRPr lang="en-GB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88769" y="4702629"/>
            <a:ext cx="762395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For these reasons we use the aerodynamic radius to substitute in the calculations.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1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160020"/>
            <a:ext cx="8229600" cy="788670"/>
          </a:xfrm>
        </p:spPr>
        <p:txBody>
          <a:bodyPr/>
          <a:lstStyle/>
          <a:p>
            <a:r>
              <a:rPr lang="en-GB" sz="3600" dirty="0" smtClean="0"/>
              <a:t>Motivation</a:t>
            </a:r>
            <a:endParaRPr lang="en-GB" sz="3600" dirty="0"/>
          </a:p>
        </p:txBody>
      </p:sp>
      <p:sp>
        <p:nvSpPr>
          <p:cNvPr id="3" name="2 Rectángulo"/>
          <p:cNvSpPr/>
          <p:nvPr/>
        </p:nvSpPr>
        <p:spPr>
          <a:xfrm>
            <a:off x="6643113" y="2852936"/>
            <a:ext cx="2376264" cy="1152128"/>
          </a:xfrm>
          <a:prstGeom prst="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4 Rectángulo"/>
          <p:cNvSpPr/>
          <p:nvPr/>
        </p:nvSpPr>
        <p:spPr>
          <a:xfrm>
            <a:off x="6643113" y="1340768"/>
            <a:ext cx="2376264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6859137" y="1804754"/>
                <a:ext cx="14280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s-ES" sz="2000" b="0" i="1" smtClean="0">
                          <a:latin typeface="Cambria Math"/>
                        </a:rPr>
                        <m:t>≃2</m:t>
                      </m:r>
                      <m:r>
                        <a:rPr lang="es-ES" sz="2000" b="0" i="1" smtClean="0">
                          <a:latin typeface="Cambria Math"/>
                        </a:rPr>
                        <m:t>𝜋𝛾</m:t>
                      </m:r>
                      <m:r>
                        <a:rPr lang="es-ES" sz="2000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s-ES_tradnl" sz="20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137" y="1804754"/>
                <a:ext cx="1428083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6756576" y="2276872"/>
                <a:ext cx="17911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/>
                      </a:rPr>
                      <m:t>𝛾</m:t>
                    </m:r>
                    <m:r>
                      <a:rPr lang="es-ES" sz="2000" b="0" i="1" smtClean="0">
                        <a:latin typeface="Cambria Math"/>
                      </a:rPr>
                      <m:t>=73</m:t>
                    </m:r>
                  </m:oMath>
                </a14:m>
                <a:r>
                  <a:rPr lang="es-ES_tradnl" sz="2000" dirty="0" smtClean="0"/>
                  <a:t> </a:t>
                </a:r>
                <a:r>
                  <a:rPr lang="es-ES_tradnl" dirty="0" smtClean="0"/>
                  <a:t>mJ/m</a:t>
                </a:r>
                <a:r>
                  <a:rPr lang="es-ES_tradnl" baseline="30000" dirty="0" smtClean="0"/>
                  <a:t>2</a:t>
                </a:r>
                <a:endParaRPr lang="es-ES_tradnl" baseline="30000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576" y="2276872"/>
                <a:ext cx="1791131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1538" b="-23077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CuadroTexto"/>
          <p:cNvSpPr txBox="1"/>
          <p:nvPr/>
        </p:nvSpPr>
        <p:spPr>
          <a:xfrm>
            <a:off x="6643113" y="13407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Capilary</a:t>
            </a:r>
            <a:r>
              <a:rPr lang="es-ES" dirty="0" smtClean="0"/>
              <a:t> </a:t>
            </a:r>
            <a:r>
              <a:rPr lang="es-ES" dirty="0" err="1" smtClean="0"/>
              <a:t>forces</a:t>
            </a:r>
            <a:r>
              <a:rPr lang="es-ES" dirty="0" smtClean="0"/>
              <a:t>.</a:t>
            </a:r>
            <a:endParaRPr lang="es-ES_tradnl" dirty="0"/>
          </a:p>
        </p:txBody>
      </p:sp>
      <p:sp>
        <p:nvSpPr>
          <p:cNvPr id="9" name="8 CuadroTexto"/>
          <p:cNvSpPr txBox="1"/>
          <p:nvPr/>
        </p:nvSpPr>
        <p:spPr>
          <a:xfrm>
            <a:off x="6643113" y="28436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Electric </a:t>
            </a:r>
            <a:r>
              <a:rPr lang="es-ES" dirty="0" err="1" smtClean="0"/>
              <a:t>force</a:t>
            </a:r>
            <a:r>
              <a:rPr lang="es-ES" dirty="0" smtClean="0"/>
              <a:t>.</a:t>
            </a:r>
            <a:endParaRPr lang="es-ES_trad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6943930" y="3212976"/>
                <a:ext cx="1643399" cy="659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≃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16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930" y="3212976"/>
                <a:ext cx="1643399" cy="6595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CuadroTexto"/>
          <p:cNvSpPr txBox="1"/>
          <p:nvPr/>
        </p:nvSpPr>
        <p:spPr>
          <a:xfrm>
            <a:off x="6660232" y="5435932"/>
            <a:ext cx="113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Weight</a:t>
            </a:r>
            <a:r>
              <a:rPr lang="es-ES" dirty="0" smtClean="0"/>
              <a:t>.</a:t>
            </a:r>
            <a:endParaRPr lang="es-ES_trad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7537944" y="5376138"/>
                <a:ext cx="1498552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𝑊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</a:rPr>
                        <m:t>𝜌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944" y="5376138"/>
                <a:ext cx="1498552" cy="6117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6958442" y="6002704"/>
                <a:ext cx="17456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𝜌</m:t>
                    </m:r>
                    <m:r>
                      <a:rPr lang="es-ES" b="0" i="1" smtClean="0">
                        <a:latin typeface="Cambria Math"/>
                      </a:rPr>
                      <m:t>=1.5</m:t>
                    </m:r>
                  </m:oMath>
                </a14:m>
                <a:r>
                  <a:rPr lang="es-ES_tradnl" dirty="0" smtClean="0"/>
                  <a:t> g/cm</a:t>
                </a:r>
                <a:r>
                  <a:rPr lang="es-ES_tradnl" baseline="30000" dirty="0" smtClean="0"/>
                  <a:t>3</a:t>
                </a:r>
                <a:endParaRPr lang="es-ES_tradnl" baseline="30000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442" y="6002704"/>
                <a:ext cx="174560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13 Rectángulo"/>
          <p:cNvSpPr/>
          <p:nvPr/>
        </p:nvSpPr>
        <p:spPr>
          <a:xfrm>
            <a:off x="6660232" y="5376138"/>
            <a:ext cx="2376264" cy="1005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14 Rectángulo"/>
          <p:cNvSpPr/>
          <p:nvPr/>
        </p:nvSpPr>
        <p:spPr>
          <a:xfrm>
            <a:off x="6643113" y="4077072"/>
            <a:ext cx="2376264" cy="1224136"/>
          </a:xfrm>
          <a:prstGeom prst="rect">
            <a:avLst/>
          </a:prstGeom>
          <a:solidFill>
            <a:srgbClr val="99FF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15 CuadroTexto"/>
          <p:cNvSpPr txBox="1"/>
          <p:nvPr/>
        </p:nvSpPr>
        <p:spPr>
          <a:xfrm>
            <a:off x="6787129" y="41397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vdW</a:t>
            </a:r>
            <a:r>
              <a:rPr lang="es-ES" dirty="0" smtClean="0"/>
              <a:t> </a:t>
            </a:r>
            <a:r>
              <a:rPr lang="es-ES" dirty="0" err="1" smtClean="0"/>
              <a:t>forces</a:t>
            </a:r>
            <a:endParaRPr lang="es-ES_trad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CuadroTexto"/>
              <p:cNvSpPr txBox="1"/>
              <p:nvPr/>
            </p:nvSpPr>
            <p:spPr>
              <a:xfrm>
                <a:off x="6975721" y="4486260"/>
                <a:ext cx="17452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𝑣𝑑𝑊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≃2</m:t>
                      </m:r>
                      <m:r>
                        <a:rPr lang="es-ES" b="0" i="1" smtClean="0">
                          <a:latin typeface="Cambria Math"/>
                        </a:rPr>
                        <m:t>𝜋𝜔</m:t>
                      </m:r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7" name="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721" y="4486260"/>
                <a:ext cx="1745285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7142638" y="4855592"/>
                <a:ext cx="1444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_tradnl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s-E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s-ES" b="0" i="1" smtClean="0">
                        <a:latin typeface="Cambria Math"/>
                      </a:rPr>
                      <m:t>=0.1 </m:t>
                    </m:r>
                    <m:r>
                      <a:rPr lang="es-ES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s-ES_tradnl" dirty="0" smtClean="0"/>
                  <a:t>m</a:t>
                </a:r>
                <a:endParaRPr lang="es-ES_tradnl" dirty="0"/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638" y="4855592"/>
                <a:ext cx="144469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2532" b="-26667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8870"/>
            <a:ext cx="6261100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0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416" y="116632"/>
            <a:ext cx="8697144" cy="720080"/>
          </a:xfrm>
        </p:spPr>
        <p:txBody>
          <a:bodyPr/>
          <a:lstStyle/>
          <a:p>
            <a:r>
              <a:rPr lang="en-GB" sz="3600" dirty="0" smtClean="0"/>
              <a:t>Glass beads 5-50 µm</a:t>
            </a:r>
            <a:endParaRPr lang="en-GB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1340768"/>
            <a:ext cx="36724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dirty="0" smtClean="0"/>
              <a:t>Amplitude of oscillation</a:t>
            </a:r>
            <a:endParaRPr lang="en-GB" dirty="0"/>
          </a:p>
        </p:txBody>
      </p:sp>
      <p:sp>
        <p:nvSpPr>
          <p:cNvPr id="6" name="5 CuadroTexto"/>
          <p:cNvSpPr txBox="1"/>
          <p:nvPr/>
        </p:nvSpPr>
        <p:spPr>
          <a:xfrm>
            <a:off x="4821424" y="1340768"/>
            <a:ext cx="38910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Phase with respect to the field</a:t>
            </a:r>
            <a:endParaRPr lang="en-GB" dirty="0"/>
          </a:p>
        </p:txBody>
      </p:sp>
      <p:sp>
        <p:nvSpPr>
          <p:cNvPr id="7" name="6 CuadroTexto"/>
          <p:cNvSpPr txBox="1"/>
          <p:nvPr/>
        </p:nvSpPr>
        <p:spPr>
          <a:xfrm>
            <a:off x="1115616" y="5661248"/>
            <a:ext cx="66967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No. of particles </a:t>
            </a:r>
            <a:r>
              <a:rPr lang="en-GB" dirty="0" err="1" smtClean="0"/>
              <a:t>analyzed</a:t>
            </a:r>
            <a:r>
              <a:rPr lang="en-GB" dirty="0" smtClean="0"/>
              <a:t>: 708 (goodness of fit r</a:t>
            </a:r>
            <a:r>
              <a:rPr lang="en-GB" baseline="30000" dirty="0" smtClean="0"/>
              <a:t>2</a:t>
            </a:r>
            <a:r>
              <a:rPr lang="en-GB" dirty="0" smtClean="0"/>
              <a:t>&gt;0.6)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2843808" y="6171787"/>
                <a:ext cx="3816424" cy="4092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E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s-ES" i="1">
                        <a:latin typeface="Cambria Math"/>
                      </a:rPr>
                      <m:t>=33.9</m:t>
                    </m:r>
                  </m:oMath>
                </a14:m>
                <a:r>
                  <a:rPr lang="es-ES_tradnl" dirty="0"/>
                  <a:t> </a:t>
                </a:r>
                <a:r>
                  <a:rPr lang="es-ES_tradnl" dirty="0" smtClean="0"/>
                  <a:t>µm, </a:t>
                </a:r>
                <a:r>
                  <a:rPr lang="es-ES_tradnl" dirty="0" smtClean="0">
                    <a:sym typeface="Symbol"/>
                  </a:rPr>
                  <a:t></a:t>
                </a:r>
                <a:r>
                  <a:rPr lang="es-ES_tradnl" baseline="-25000" dirty="0" smtClean="0">
                    <a:sym typeface="Symbol"/>
                  </a:rPr>
                  <a:t>p</a:t>
                </a:r>
                <a:r>
                  <a:rPr lang="es-ES_tradnl" dirty="0" smtClean="0">
                    <a:sym typeface="Symbol"/>
                  </a:rPr>
                  <a:t> = 2.5 g/cm</a:t>
                </a:r>
                <a:r>
                  <a:rPr lang="es-ES_tradnl" baseline="30000" dirty="0" smtClean="0">
                    <a:sym typeface="Symbol"/>
                  </a:rPr>
                  <a:t>3</a:t>
                </a:r>
                <a:endParaRPr lang="es-ES_tradnl" baseline="30000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6171787"/>
                <a:ext cx="3816424" cy="4092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042901"/>
            <a:ext cx="4533900" cy="340042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3" y="1920071"/>
            <a:ext cx="4533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63488"/>
          </a:xfrm>
        </p:spPr>
        <p:txBody>
          <a:bodyPr/>
          <a:lstStyle/>
          <a:p>
            <a:r>
              <a:rPr lang="es-ES" sz="3600" dirty="0" err="1" smtClean="0"/>
              <a:t>Regolith</a:t>
            </a:r>
            <a:r>
              <a:rPr lang="es-ES" sz="3600" dirty="0" smtClean="0"/>
              <a:t> </a:t>
            </a:r>
            <a:r>
              <a:rPr lang="es-ES" sz="3600" dirty="0" err="1" smtClean="0"/>
              <a:t>simulant</a:t>
            </a:r>
            <a:endParaRPr lang="es-ES_tradnl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5661248"/>
            <a:ext cx="66967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No. of particles </a:t>
            </a:r>
            <a:r>
              <a:rPr lang="en-GB" dirty="0" err="1" smtClean="0"/>
              <a:t>analyzed</a:t>
            </a:r>
            <a:r>
              <a:rPr lang="en-GB" dirty="0" smtClean="0"/>
              <a:t>: --- (goodness of fit r</a:t>
            </a:r>
            <a:r>
              <a:rPr lang="en-GB" baseline="30000" dirty="0" smtClean="0"/>
              <a:t>2</a:t>
            </a:r>
            <a:r>
              <a:rPr lang="en-GB" dirty="0" smtClean="0"/>
              <a:t>&gt;0.6)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2627784" y="6309320"/>
                <a:ext cx="3744416" cy="4092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ES_tradnl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/>
                                <a:sym typeface="Symbol"/>
                              </a:rPr>
                              <m:t>𝑑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  <a:sym typeface="Symbol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s-ES" b="0" i="1" smtClean="0">
                        <a:latin typeface="Cambria Math"/>
                        <a:sym typeface="Symbol"/>
                      </a:rPr>
                      <m:t>=9.7</m:t>
                    </m:r>
                  </m:oMath>
                </a14:m>
                <a:r>
                  <a:rPr lang="es-ES_tradnl" dirty="0" smtClean="0">
                    <a:sym typeface="Symbol"/>
                  </a:rPr>
                  <a:t> µm, </a:t>
                </a:r>
                <a:r>
                  <a:rPr lang="es-ES_tradnl" baseline="-25000" dirty="0" smtClean="0">
                    <a:sym typeface="Symbol"/>
                  </a:rPr>
                  <a:t>p</a:t>
                </a:r>
                <a:r>
                  <a:rPr lang="es-ES_tradnl" dirty="0" smtClean="0">
                    <a:sym typeface="Symbol"/>
                  </a:rPr>
                  <a:t>=2.9 g/cm</a:t>
                </a:r>
                <a:r>
                  <a:rPr lang="es-ES_tradnl" baseline="30000" dirty="0" smtClean="0">
                    <a:sym typeface="Symbol"/>
                  </a:rPr>
                  <a:t>3</a:t>
                </a:r>
                <a:endParaRPr lang="es-ES_tradnl" baseline="300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6309320"/>
                <a:ext cx="3744416" cy="4092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CuadroTexto"/>
          <p:cNvSpPr txBox="1"/>
          <p:nvPr/>
        </p:nvSpPr>
        <p:spPr>
          <a:xfrm>
            <a:off x="323528" y="1340768"/>
            <a:ext cx="36724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dirty="0" smtClean="0"/>
              <a:t>Amplitude of oscillation</a:t>
            </a:r>
            <a:endParaRPr lang="en-GB" dirty="0"/>
          </a:p>
        </p:txBody>
      </p:sp>
      <p:sp>
        <p:nvSpPr>
          <p:cNvPr id="8" name="7 CuadroTexto"/>
          <p:cNvSpPr txBox="1"/>
          <p:nvPr/>
        </p:nvSpPr>
        <p:spPr>
          <a:xfrm>
            <a:off x="4821424" y="1340768"/>
            <a:ext cx="38910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Phase with respect to the field</a:t>
            </a:r>
            <a:endParaRPr lang="en-GB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6" y="1974654"/>
            <a:ext cx="4533900" cy="340042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10" y="1974654"/>
            <a:ext cx="4533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63488"/>
          </a:xfrm>
        </p:spPr>
        <p:txBody>
          <a:bodyPr/>
          <a:lstStyle/>
          <a:p>
            <a:r>
              <a:rPr lang="es-ES" sz="3600" dirty="0" err="1" smtClean="0"/>
              <a:t>Milled</a:t>
            </a:r>
            <a:r>
              <a:rPr lang="es-ES" sz="3600" dirty="0" smtClean="0"/>
              <a:t> </a:t>
            </a:r>
            <a:r>
              <a:rPr lang="es-ES" sz="3600" dirty="0" err="1" smtClean="0"/>
              <a:t>sand</a:t>
            </a:r>
            <a:endParaRPr lang="es-ES_tradnl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5661248"/>
            <a:ext cx="66967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No. of particles </a:t>
            </a:r>
            <a:r>
              <a:rPr lang="en-GB" dirty="0" err="1" smtClean="0"/>
              <a:t>analyzed</a:t>
            </a:r>
            <a:r>
              <a:rPr lang="en-GB" dirty="0" smtClean="0"/>
              <a:t>: 2009 (goodness of fit r</a:t>
            </a:r>
            <a:r>
              <a:rPr lang="en-GB" baseline="30000" dirty="0" smtClean="0"/>
              <a:t>2</a:t>
            </a:r>
            <a:r>
              <a:rPr lang="en-GB" dirty="0" smtClean="0"/>
              <a:t>&gt;0.6)</a:t>
            </a:r>
            <a:endParaRPr lang="en-GB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1340768"/>
            <a:ext cx="36724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dirty="0" smtClean="0"/>
              <a:t>Amplitude of oscillation</a:t>
            </a:r>
            <a:endParaRPr lang="en-GB" dirty="0"/>
          </a:p>
        </p:txBody>
      </p:sp>
      <p:sp>
        <p:nvSpPr>
          <p:cNvPr id="5" name="4 CuadroTexto"/>
          <p:cNvSpPr txBox="1"/>
          <p:nvPr/>
        </p:nvSpPr>
        <p:spPr>
          <a:xfrm>
            <a:off x="4821424" y="1340768"/>
            <a:ext cx="38910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Phase with respect to the field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2843808" y="6171787"/>
                <a:ext cx="3816424" cy="4092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E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s-ES" i="1">
                        <a:latin typeface="Cambria Math"/>
                      </a:rPr>
                      <m:t>=</m:t>
                    </m:r>
                    <m:r>
                      <a:rPr lang="es-ES" b="0" i="1" smtClean="0">
                        <a:latin typeface="Cambria Math"/>
                      </a:rPr>
                      <m:t>4.0</m:t>
                    </m:r>
                  </m:oMath>
                </a14:m>
                <a:r>
                  <a:rPr lang="es-ES_tradnl" dirty="0"/>
                  <a:t> </a:t>
                </a:r>
                <a:r>
                  <a:rPr lang="es-ES_tradnl" dirty="0" smtClean="0"/>
                  <a:t>µm, </a:t>
                </a:r>
                <a:r>
                  <a:rPr lang="es-ES_tradnl" dirty="0" smtClean="0">
                    <a:sym typeface="Symbol"/>
                  </a:rPr>
                  <a:t></a:t>
                </a:r>
                <a:r>
                  <a:rPr lang="es-ES_tradnl" baseline="-25000" dirty="0" smtClean="0">
                    <a:sym typeface="Symbol"/>
                  </a:rPr>
                  <a:t>p</a:t>
                </a:r>
                <a:r>
                  <a:rPr lang="es-ES_tradnl" dirty="0" smtClean="0">
                    <a:sym typeface="Symbol"/>
                  </a:rPr>
                  <a:t> = 2.5 g/cm</a:t>
                </a:r>
                <a:r>
                  <a:rPr lang="es-ES_tradnl" baseline="30000" dirty="0" smtClean="0">
                    <a:sym typeface="Symbol"/>
                  </a:rPr>
                  <a:t>3</a:t>
                </a:r>
                <a:endParaRPr lang="es-ES_tradnl" baseline="300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6171787"/>
                <a:ext cx="3816424" cy="4092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0" y="1899599"/>
            <a:ext cx="4533900" cy="340042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83" y="1899599"/>
            <a:ext cx="4533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36712"/>
          </a:xfrm>
        </p:spPr>
        <p:txBody>
          <a:bodyPr/>
          <a:lstStyle/>
          <a:p>
            <a:r>
              <a:rPr lang="es-ES" sz="3600" dirty="0" err="1" smtClean="0"/>
              <a:t>Sipernat</a:t>
            </a:r>
            <a:r>
              <a:rPr lang="es-ES" sz="3600" dirty="0" smtClean="0"/>
              <a:t> 320DS</a:t>
            </a:r>
            <a:endParaRPr lang="es-ES_tradnl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5661248"/>
            <a:ext cx="66967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No. of particles </a:t>
            </a:r>
            <a:r>
              <a:rPr lang="en-GB" dirty="0" err="1" smtClean="0"/>
              <a:t>analized</a:t>
            </a:r>
            <a:r>
              <a:rPr lang="en-GB" dirty="0" smtClean="0"/>
              <a:t>: 305 (goodness of fit r</a:t>
            </a:r>
            <a:r>
              <a:rPr lang="en-GB" baseline="30000" dirty="0" smtClean="0"/>
              <a:t>2</a:t>
            </a:r>
            <a:r>
              <a:rPr lang="en-GB" dirty="0" smtClean="0"/>
              <a:t>&gt;0.6)</a:t>
            </a:r>
            <a:endParaRPr lang="en-GB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1340768"/>
            <a:ext cx="36724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dirty="0" smtClean="0"/>
              <a:t>Amplitude of oscillation</a:t>
            </a:r>
            <a:endParaRPr lang="en-GB" dirty="0"/>
          </a:p>
        </p:txBody>
      </p:sp>
      <p:sp>
        <p:nvSpPr>
          <p:cNvPr id="5" name="4 CuadroTexto"/>
          <p:cNvSpPr txBox="1"/>
          <p:nvPr/>
        </p:nvSpPr>
        <p:spPr>
          <a:xfrm>
            <a:off x="4821424" y="1340768"/>
            <a:ext cx="38910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Phase with respect to the field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2843808" y="6171787"/>
                <a:ext cx="3816424" cy="4092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E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s-ES" i="1">
                        <a:latin typeface="Cambria Math"/>
                      </a:rPr>
                      <m:t>=</m:t>
                    </m:r>
                    <m:r>
                      <a:rPr lang="es-ES" b="0" i="1" smtClean="0">
                        <a:latin typeface="Cambria Math"/>
                      </a:rPr>
                      <m:t>6.6</m:t>
                    </m:r>
                  </m:oMath>
                </a14:m>
                <a:r>
                  <a:rPr lang="es-ES_tradnl" dirty="0"/>
                  <a:t> </a:t>
                </a:r>
                <a:r>
                  <a:rPr lang="es-ES_tradnl" dirty="0" smtClean="0"/>
                  <a:t>µm, </a:t>
                </a:r>
                <a:r>
                  <a:rPr lang="es-ES_tradnl" dirty="0" smtClean="0">
                    <a:sym typeface="Symbol"/>
                  </a:rPr>
                  <a:t></a:t>
                </a:r>
                <a:r>
                  <a:rPr lang="es-ES_tradnl" baseline="-25000" dirty="0" smtClean="0">
                    <a:sym typeface="Symbol"/>
                  </a:rPr>
                  <a:t>p</a:t>
                </a:r>
                <a:r>
                  <a:rPr lang="es-ES_tradnl" dirty="0" smtClean="0">
                    <a:sym typeface="Symbol"/>
                  </a:rPr>
                  <a:t> = 2.5 g/cm</a:t>
                </a:r>
                <a:r>
                  <a:rPr lang="es-ES_tradnl" baseline="30000" dirty="0" smtClean="0">
                    <a:sym typeface="Symbol"/>
                  </a:rPr>
                  <a:t>3</a:t>
                </a:r>
                <a:endParaRPr lang="es-ES_tradnl" baseline="300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6171787"/>
                <a:ext cx="3816424" cy="4092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1" y="2029252"/>
            <a:ext cx="4533900" cy="340042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10100"/>
            <a:ext cx="4533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es-ES" sz="3600" dirty="0" err="1" smtClean="0"/>
              <a:t>Sipernat</a:t>
            </a:r>
            <a:r>
              <a:rPr lang="es-ES" sz="3600" dirty="0" smtClean="0"/>
              <a:t> D10</a:t>
            </a:r>
            <a:endParaRPr lang="es-ES_tradnl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5661248"/>
            <a:ext cx="66967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No. of particles </a:t>
            </a:r>
            <a:r>
              <a:rPr lang="en-GB" dirty="0" err="1" smtClean="0"/>
              <a:t>analyzed</a:t>
            </a:r>
            <a:r>
              <a:rPr lang="en-GB" dirty="0" smtClean="0"/>
              <a:t>: 3616 (goodness of fit r</a:t>
            </a:r>
            <a:r>
              <a:rPr lang="en-GB" baseline="30000" dirty="0" smtClean="0"/>
              <a:t>2</a:t>
            </a:r>
            <a:r>
              <a:rPr lang="en-GB" dirty="0" smtClean="0"/>
              <a:t>&gt;0.9)</a:t>
            </a:r>
            <a:endParaRPr lang="en-GB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1340768"/>
            <a:ext cx="36724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dirty="0" smtClean="0"/>
              <a:t>Amplitude of oscillation</a:t>
            </a:r>
            <a:endParaRPr lang="en-GB" dirty="0"/>
          </a:p>
        </p:txBody>
      </p:sp>
      <p:sp>
        <p:nvSpPr>
          <p:cNvPr id="5" name="4 CuadroTexto"/>
          <p:cNvSpPr txBox="1"/>
          <p:nvPr/>
        </p:nvSpPr>
        <p:spPr>
          <a:xfrm>
            <a:off x="4821424" y="1340768"/>
            <a:ext cx="38910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Phase with respect to the field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2843808" y="6171787"/>
                <a:ext cx="3816424" cy="4092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E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s-ES" i="1">
                        <a:latin typeface="Cambria Math"/>
                      </a:rPr>
                      <m:t>=</m:t>
                    </m:r>
                    <m:r>
                      <a:rPr lang="es-ES" b="0" i="1" smtClean="0">
                        <a:latin typeface="Cambria Math"/>
                      </a:rPr>
                      <m:t>3.3</m:t>
                    </m:r>
                  </m:oMath>
                </a14:m>
                <a:r>
                  <a:rPr lang="es-ES_tradnl" dirty="0"/>
                  <a:t> </a:t>
                </a:r>
                <a:r>
                  <a:rPr lang="es-ES_tradnl" dirty="0" smtClean="0"/>
                  <a:t>µm, </a:t>
                </a:r>
                <a:r>
                  <a:rPr lang="es-ES_tradnl" dirty="0" smtClean="0">
                    <a:sym typeface="Symbol"/>
                  </a:rPr>
                  <a:t></a:t>
                </a:r>
                <a:r>
                  <a:rPr lang="es-ES_tradnl" baseline="-25000" dirty="0" smtClean="0">
                    <a:sym typeface="Symbol"/>
                  </a:rPr>
                  <a:t>p</a:t>
                </a:r>
                <a:r>
                  <a:rPr lang="es-ES_tradnl" dirty="0" smtClean="0">
                    <a:sym typeface="Symbol"/>
                  </a:rPr>
                  <a:t> = 2.5 g/cm</a:t>
                </a:r>
                <a:r>
                  <a:rPr lang="es-ES_tradnl" baseline="30000" dirty="0" smtClean="0">
                    <a:sym typeface="Symbol"/>
                  </a:rPr>
                  <a:t>3</a:t>
                </a:r>
                <a:endParaRPr lang="es-ES_tradnl" baseline="300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6171787"/>
                <a:ext cx="3816424" cy="4092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042901"/>
            <a:ext cx="4533900" cy="340042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0" y="2042900"/>
            <a:ext cx="4533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00" y="4406454"/>
            <a:ext cx="3200400" cy="24003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18" y="4406454"/>
            <a:ext cx="3200400" cy="24003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54" y="1769469"/>
            <a:ext cx="3200400" cy="2400300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70" y="1768034"/>
            <a:ext cx="3200400" cy="2400300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" y="1764838"/>
            <a:ext cx="3200400" cy="24003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7717" y="194310"/>
            <a:ext cx="8229600" cy="800100"/>
          </a:xfrm>
        </p:spPr>
        <p:txBody>
          <a:bodyPr/>
          <a:lstStyle/>
          <a:p>
            <a:r>
              <a:rPr lang="es-ES" sz="3600" dirty="0" err="1" smtClean="0"/>
              <a:t>Charge</a:t>
            </a:r>
            <a:r>
              <a:rPr lang="es-ES" sz="3600" dirty="0" smtClean="0"/>
              <a:t> </a:t>
            </a:r>
            <a:r>
              <a:rPr lang="es-ES" sz="3600" dirty="0" err="1" smtClean="0"/>
              <a:t>distributions</a:t>
            </a:r>
            <a:endParaRPr lang="es-ES_tradnl" sz="3600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346954" y="4550516"/>
            <a:ext cx="0" cy="1890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ás"/>
          <p:cNvSpPr/>
          <p:nvPr/>
        </p:nvSpPr>
        <p:spPr>
          <a:xfrm>
            <a:off x="3346954" y="4694861"/>
            <a:ext cx="504000" cy="504000"/>
          </a:xfrm>
          <a:prstGeom prst="mathPlus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8 Menos"/>
          <p:cNvSpPr/>
          <p:nvPr/>
        </p:nvSpPr>
        <p:spPr>
          <a:xfrm>
            <a:off x="2206794" y="4768875"/>
            <a:ext cx="468000" cy="468000"/>
          </a:xfrm>
          <a:prstGeom prst="mathMinus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1" name="10 Conector recto"/>
          <p:cNvCxnSpPr/>
          <p:nvPr/>
        </p:nvCxnSpPr>
        <p:spPr>
          <a:xfrm>
            <a:off x="1661934" y="1921308"/>
            <a:ext cx="0" cy="1890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Más"/>
          <p:cNvSpPr/>
          <p:nvPr/>
        </p:nvSpPr>
        <p:spPr>
          <a:xfrm>
            <a:off x="2192454" y="2005896"/>
            <a:ext cx="504000" cy="504000"/>
          </a:xfrm>
          <a:prstGeom prst="mathPlus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12 Menos"/>
          <p:cNvSpPr/>
          <p:nvPr/>
        </p:nvSpPr>
        <p:spPr>
          <a:xfrm>
            <a:off x="533480" y="1997350"/>
            <a:ext cx="468000" cy="468000"/>
          </a:xfrm>
          <a:prstGeom prst="mathMinus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13 CuadroTexto"/>
          <p:cNvSpPr txBox="1"/>
          <p:nvPr/>
        </p:nvSpPr>
        <p:spPr>
          <a:xfrm>
            <a:off x="667762" y="1540969"/>
            <a:ext cx="1941245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5-50 </a:t>
            </a:r>
            <a:r>
              <a:rPr lang="es-ES" sz="1600" dirty="0" err="1" smtClean="0"/>
              <a:t>glass</a:t>
            </a:r>
            <a:r>
              <a:rPr lang="es-ES" sz="1600" dirty="0" smtClean="0"/>
              <a:t> </a:t>
            </a:r>
            <a:r>
              <a:rPr lang="es-ES" sz="1600" dirty="0" err="1" smtClean="0"/>
              <a:t>beads</a:t>
            </a:r>
            <a:endParaRPr lang="es-ES_tradnl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983817" y="1039060"/>
            <a:ext cx="795829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All </a:t>
            </a:r>
            <a:r>
              <a:rPr lang="en-GB" dirty="0" smtClean="0"/>
              <a:t>materials</a:t>
            </a:r>
            <a:r>
              <a:rPr lang="en-GB" dirty="0" smtClean="0"/>
              <a:t> </a:t>
            </a:r>
            <a:r>
              <a:rPr lang="en-GB" dirty="0" smtClean="0"/>
              <a:t>show a </a:t>
            </a:r>
            <a:r>
              <a:rPr lang="en-GB" dirty="0" smtClean="0"/>
              <a:t>charge distribution </a:t>
            </a:r>
            <a:r>
              <a:rPr lang="en-GB" dirty="0" smtClean="0"/>
              <a:t>spanning</a:t>
            </a:r>
            <a:r>
              <a:rPr lang="en-GB" dirty="0" smtClean="0"/>
              <a:t> </a:t>
            </a:r>
            <a:r>
              <a:rPr lang="en-GB" dirty="0" smtClean="0"/>
              <a:t>of both polarities</a:t>
            </a:r>
            <a:endParaRPr lang="en-GB" dirty="0"/>
          </a:p>
        </p:txBody>
      </p:sp>
      <p:sp>
        <p:nvSpPr>
          <p:cNvPr id="16" name="15 CuadroTexto"/>
          <p:cNvSpPr txBox="1"/>
          <p:nvPr/>
        </p:nvSpPr>
        <p:spPr>
          <a:xfrm>
            <a:off x="859918" y="4205394"/>
            <a:ext cx="336417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" dirty="0" err="1" smtClean="0"/>
              <a:t>Sipernat</a:t>
            </a:r>
            <a:r>
              <a:rPr lang="es-ES" dirty="0" smtClean="0"/>
              <a:t> 320DS (</a:t>
            </a:r>
            <a:r>
              <a:rPr lang="es-ES" dirty="0" err="1" smtClean="0"/>
              <a:t>hydrophylic</a:t>
            </a:r>
            <a:r>
              <a:rPr lang="es-ES" dirty="0" smtClean="0"/>
              <a:t>)</a:t>
            </a:r>
            <a:endParaRPr lang="es-ES_tradnl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691529" y="1535194"/>
            <a:ext cx="2255443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" dirty="0" err="1" smtClean="0"/>
              <a:t>Regolith</a:t>
            </a:r>
            <a:r>
              <a:rPr lang="es-ES" dirty="0"/>
              <a:t> </a:t>
            </a:r>
            <a:r>
              <a:rPr lang="es-ES" dirty="0" err="1" smtClean="0"/>
              <a:t>simulant</a:t>
            </a:r>
            <a:endParaRPr lang="es-ES_tradnl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760092" y="1551257"/>
            <a:ext cx="150998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" dirty="0" err="1" smtClean="0"/>
              <a:t>Milled</a:t>
            </a:r>
            <a:r>
              <a:rPr lang="es-ES" dirty="0"/>
              <a:t> </a:t>
            </a:r>
            <a:r>
              <a:rPr lang="es-ES" dirty="0" err="1" smtClean="0"/>
              <a:t>sand</a:t>
            </a:r>
            <a:endParaRPr lang="es-ES_tradnl" dirty="0"/>
          </a:p>
        </p:txBody>
      </p:sp>
      <p:sp>
        <p:nvSpPr>
          <p:cNvPr id="19" name="18 Más"/>
          <p:cNvSpPr/>
          <p:nvPr/>
        </p:nvSpPr>
        <p:spPr>
          <a:xfrm>
            <a:off x="8143378" y="2078681"/>
            <a:ext cx="504000" cy="504000"/>
          </a:xfrm>
          <a:prstGeom prst="mathPlus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19 Menos"/>
          <p:cNvSpPr/>
          <p:nvPr/>
        </p:nvSpPr>
        <p:spPr>
          <a:xfrm>
            <a:off x="6695392" y="2078681"/>
            <a:ext cx="468000" cy="468000"/>
          </a:xfrm>
          <a:prstGeom prst="mathMinus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1" name="20 Conector recto"/>
          <p:cNvCxnSpPr/>
          <p:nvPr/>
        </p:nvCxnSpPr>
        <p:spPr>
          <a:xfrm>
            <a:off x="7596704" y="1921308"/>
            <a:ext cx="0" cy="1890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602105" y="1898558"/>
            <a:ext cx="0" cy="1890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Más"/>
          <p:cNvSpPr/>
          <p:nvPr/>
        </p:nvSpPr>
        <p:spPr>
          <a:xfrm>
            <a:off x="5273164" y="1999255"/>
            <a:ext cx="504000" cy="504000"/>
          </a:xfrm>
          <a:prstGeom prst="mathPlus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23 Menos"/>
          <p:cNvSpPr/>
          <p:nvPr/>
        </p:nvSpPr>
        <p:spPr>
          <a:xfrm>
            <a:off x="3456028" y="2042903"/>
            <a:ext cx="468000" cy="468000"/>
          </a:xfrm>
          <a:prstGeom prst="mathMinus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24 CuadroTexto"/>
          <p:cNvSpPr txBox="1"/>
          <p:nvPr/>
        </p:nvSpPr>
        <p:spPr>
          <a:xfrm>
            <a:off x="4592219" y="4202203"/>
            <a:ext cx="311810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" dirty="0" err="1" smtClean="0"/>
              <a:t>Sipernat</a:t>
            </a:r>
            <a:r>
              <a:rPr lang="es-ES" dirty="0" smtClean="0"/>
              <a:t> D10 (</a:t>
            </a:r>
            <a:r>
              <a:rPr lang="es-ES" dirty="0" err="1" smtClean="0"/>
              <a:t>hydrophobic</a:t>
            </a:r>
            <a:r>
              <a:rPr lang="es-ES" dirty="0" smtClean="0"/>
              <a:t>)</a:t>
            </a:r>
            <a:endParaRPr lang="es-ES_tradnl" dirty="0"/>
          </a:p>
        </p:txBody>
      </p:sp>
      <p:cxnSp>
        <p:nvCxnSpPr>
          <p:cNvPr id="26" name="25 Conector recto"/>
          <p:cNvCxnSpPr/>
          <p:nvPr/>
        </p:nvCxnSpPr>
        <p:spPr>
          <a:xfrm>
            <a:off x="6313537" y="4550516"/>
            <a:ext cx="0" cy="1890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Más"/>
          <p:cNvSpPr/>
          <p:nvPr/>
        </p:nvSpPr>
        <p:spPr>
          <a:xfrm>
            <a:off x="6840152" y="4775106"/>
            <a:ext cx="504000" cy="504000"/>
          </a:xfrm>
          <a:prstGeom prst="mathPlus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27 Menos"/>
          <p:cNvSpPr/>
          <p:nvPr/>
        </p:nvSpPr>
        <p:spPr>
          <a:xfrm>
            <a:off x="5474206" y="4769619"/>
            <a:ext cx="468000" cy="468000"/>
          </a:xfrm>
          <a:prstGeom prst="mathMinus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55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 r="6961"/>
          <a:stretch/>
        </p:blipFill>
        <p:spPr>
          <a:xfrm>
            <a:off x="114296" y="1317304"/>
            <a:ext cx="8942198" cy="507149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4380"/>
          </a:xfrm>
        </p:spPr>
        <p:txBody>
          <a:bodyPr/>
          <a:lstStyle/>
          <a:p>
            <a:r>
              <a:rPr lang="en-GB" sz="3600" dirty="0" smtClean="0"/>
              <a:t>Overall charge distribution</a:t>
            </a:r>
            <a:endParaRPr lang="en-GB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CuadroTexto"/>
              <p:cNvSpPr txBox="1"/>
              <p:nvPr/>
            </p:nvSpPr>
            <p:spPr>
              <a:xfrm>
                <a:off x="6640830" y="2708910"/>
                <a:ext cx="24152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𝑞</m:t>
                      </m:r>
                      <m:r>
                        <a:rPr lang="es-ES" b="0" i="1" smtClean="0">
                          <a:latin typeface="Cambria Math"/>
                        </a:rPr>
                        <m:t>=6.67×</m:t>
                      </m:r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_tradnl" dirty="0"/>
              </a:p>
            </p:txBody>
          </p:sp>
        </mc:Choice>
        <mc:Fallback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830" y="2708910"/>
                <a:ext cx="241521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following</a:t>
            </a:r>
            <a:r>
              <a:rPr lang="es-ES" dirty="0" smtClean="0"/>
              <a:t> </a:t>
            </a:r>
            <a:r>
              <a:rPr lang="es-ES" dirty="0" err="1" smtClean="0"/>
              <a:t>slides</a:t>
            </a:r>
            <a:r>
              <a:rPr lang="es-ES" dirty="0" smtClean="0"/>
              <a:t> </a:t>
            </a:r>
            <a:r>
              <a:rPr lang="es-ES" dirty="0" err="1" smtClean="0"/>
              <a:t>represent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r>
              <a:rPr lang="es-ES" dirty="0" smtClean="0"/>
              <a:t> vs. circular </a:t>
            </a:r>
            <a:r>
              <a:rPr lang="es-ES" dirty="0" err="1" smtClean="0"/>
              <a:t>equivalent</a:t>
            </a:r>
            <a:r>
              <a:rPr lang="es-ES" dirty="0" smtClean="0"/>
              <a:t> </a:t>
            </a:r>
            <a:r>
              <a:rPr lang="es-ES" dirty="0" err="1" smtClean="0"/>
              <a:t>radius</a:t>
            </a:r>
            <a:endParaRPr lang="es-ES_tradn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83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416" y="116632"/>
            <a:ext cx="8697144" cy="720080"/>
          </a:xfrm>
        </p:spPr>
        <p:txBody>
          <a:bodyPr/>
          <a:lstStyle/>
          <a:p>
            <a:r>
              <a:rPr lang="en-GB" sz="3600" dirty="0" smtClean="0"/>
              <a:t>Glass beads 5-50 µm</a:t>
            </a:r>
            <a:endParaRPr lang="en-GB" sz="36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63457"/>
            <a:ext cx="4533900" cy="340042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3528" y="1340768"/>
            <a:ext cx="36724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dirty="0" smtClean="0"/>
              <a:t>Amplitude of oscillation</a:t>
            </a:r>
            <a:endParaRPr lang="en-GB" dirty="0"/>
          </a:p>
        </p:txBody>
      </p:sp>
      <p:sp>
        <p:nvSpPr>
          <p:cNvPr id="6" name="5 CuadroTexto"/>
          <p:cNvSpPr txBox="1"/>
          <p:nvPr/>
        </p:nvSpPr>
        <p:spPr>
          <a:xfrm>
            <a:off x="4821424" y="1340768"/>
            <a:ext cx="38910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Phase with respect to the field</a:t>
            </a:r>
            <a:endParaRPr lang="en-GB" dirty="0"/>
          </a:p>
        </p:txBody>
      </p:sp>
      <p:sp>
        <p:nvSpPr>
          <p:cNvPr id="7" name="6 CuadroTexto"/>
          <p:cNvSpPr txBox="1"/>
          <p:nvPr/>
        </p:nvSpPr>
        <p:spPr>
          <a:xfrm>
            <a:off x="1115616" y="5661248"/>
            <a:ext cx="66967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No. of particles </a:t>
            </a:r>
            <a:r>
              <a:rPr lang="en-GB" dirty="0" err="1" smtClean="0"/>
              <a:t>analyzed</a:t>
            </a:r>
            <a:r>
              <a:rPr lang="en-GB" dirty="0" smtClean="0"/>
              <a:t>: 708 (goodness of fit r</a:t>
            </a:r>
            <a:r>
              <a:rPr lang="en-GB" baseline="30000" dirty="0" smtClean="0"/>
              <a:t>2</a:t>
            </a:r>
            <a:r>
              <a:rPr lang="en-GB" dirty="0" smtClean="0"/>
              <a:t>&gt;0.6)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2843808" y="6171787"/>
                <a:ext cx="3816424" cy="4092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E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s-ES" i="1">
                        <a:latin typeface="Cambria Math"/>
                      </a:rPr>
                      <m:t>=33.9</m:t>
                    </m:r>
                  </m:oMath>
                </a14:m>
                <a:r>
                  <a:rPr lang="es-ES_tradnl" dirty="0"/>
                  <a:t> </a:t>
                </a:r>
                <a:r>
                  <a:rPr lang="es-ES_tradnl" dirty="0" smtClean="0"/>
                  <a:t>µm, </a:t>
                </a:r>
                <a:r>
                  <a:rPr lang="es-ES_tradnl" dirty="0" smtClean="0">
                    <a:sym typeface="Symbol"/>
                  </a:rPr>
                  <a:t></a:t>
                </a:r>
                <a:r>
                  <a:rPr lang="es-ES_tradnl" baseline="-25000" dirty="0" smtClean="0">
                    <a:sym typeface="Symbol"/>
                  </a:rPr>
                  <a:t>p</a:t>
                </a:r>
                <a:r>
                  <a:rPr lang="es-ES_tradnl" dirty="0" smtClean="0">
                    <a:sym typeface="Symbol"/>
                  </a:rPr>
                  <a:t> = 2.5 g/cm</a:t>
                </a:r>
                <a:r>
                  <a:rPr lang="es-ES_tradnl" baseline="30000" dirty="0" smtClean="0">
                    <a:sym typeface="Symbol"/>
                  </a:rPr>
                  <a:t>3</a:t>
                </a:r>
                <a:endParaRPr lang="es-ES_tradnl" baseline="30000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6171787"/>
                <a:ext cx="3816424" cy="4092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66" y="1863456"/>
            <a:ext cx="4533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63488"/>
          </a:xfrm>
        </p:spPr>
        <p:txBody>
          <a:bodyPr/>
          <a:lstStyle/>
          <a:p>
            <a:r>
              <a:rPr lang="es-ES" sz="3600" dirty="0" err="1" smtClean="0"/>
              <a:t>Regolith</a:t>
            </a:r>
            <a:r>
              <a:rPr lang="es-ES" sz="3600" dirty="0" smtClean="0"/>
              <a:t> </a:t>
            </a:r>
            <a:r>
              <a:rPr lang="es-ES" sz="3600" dirty="0" err="1" smtClean="0"/>
              <a:t>simulant</a:t>
            </a:r>
            <a:endParaRPr lang="es-ES_tradnl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5661248"/>
            <a:ext cx="66967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No. of particles </a:t>
            </a:r>
            <a:r>
              <a:rPr lang="en-GB" dirty="0" err="1" smtClean="0"/>
              <a:t>analyzed</a:t>
            </a:r>
            <a:r>
              <a:rPr lang="en-GB" dirty="0" smtClean="0"/>
              <a:t>: --- (goodness of fit r</a:t>
            </a:r>
            <a:r>
              <a:rPr lang="en-GB" baseline="30000" dirty="0" smtClean="0"/>
              <a:t>2</a:t>
            </a:r>
            <a:r>
              <a:rPr lang="en-GB" dirty="0" smtClean="0"/>
              <a:t>&gt;0.6)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2627784" y="6309320"/>
                <a:ext cx="3744416" cy="4092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ES_tradnl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/>
                                <a:sym typeface="Symbol"/>
                              </a:rPr>
                              <m:t>𝑑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  <a:sym typeface="Symbol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s-ES" b="0" i="1" smtClean="0">
                        <a:latin typeface="Cambria Math"/>
                        <a:sym typeface="Symbol"/>
                      </a:rPr>
                      <m:t>=9.7</m:t>
                    </m:r>
                  </m:oMath>
                </a14:m>
                <a:r>
                  <a:rPr lang="es-ES_tradnl" dirty="0" smtClean="0">
                    <a:sym typeface="Symbol"/>
                  </a:rPr>
                  <a:t> µm, </a:t>
                </a:r>
                <a:r>
                  <a:rPr lang="es-ES_tradnl" baseline="-25000" dirty="0" smtClean="0">
                    <a:sym typeface="Symbol"/>
                  </a:rPr>
                  <a:t>p</a:t>
                </a:r>
                <a:r>
                  <a:rPr lang="es-ES_tradnl" dirty="0" smtClean="0">
                    <a:sym typeface="Symbol"/>
                  </a:rPr>
                  <a:t>=2.9 g/cm</a:t>
                </a:r>
                <a:r>
                  <a:rPr lang="es-ES_tradnl" baseline="30000" dirty="0" smtClean="0">
                    <a:sym typeface="Symbol"/>
                  </a:rPr>
                  <a:t>3</a:t>
                </a:r>
                <a:endParaRPr lang="es-ES_tradnl" baseline="300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6309320"/>
                <a:ext cx="3744416" cy="4092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44799"/>
            <a:ext cx="4533900" cy="340042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0" y="1972791"/>
            <a:ext cx="4533900" cy="340042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23528" y="1340768"/>
            <a:ext cx="36724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dirty="0" smtClean="0"/>
              <a:t>Amplitude of oscillation</a:t>
            </a:r>
            <a:endParaRPr lang="en-GB" dirty="0"/>
          </a:p>
        </p:txBody>
      </p:sp>
      <p:sp>
        <p:nvSpPr>
          <p:cNvPr id="8" name="7 CuadroTexto"/>
          <p:cNvSpPr txBox="1"/>
          <p:nvPr/>
        </p:nvSpPr>
        <p:spPr>
          <a:xfrm>
            <a:off x="4821424" y="1340768"/>
            <a:ext cx="38910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Phase with respect to the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87" y="3809763"/>
            <a:ext cx="2919018" cy="226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es-ES" sz="3600" dirty="0" smtClean="0"/>
              <a:t>Experimental set-up</a:t>
            </a:r>
            <a:endParaRPr lang="es-ES_tradnl" sz="36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68709"/>
            <a:ext cx="4111060" cy="273447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6830" y="2640830"/>
            <a:ext cx="38164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End of steel tube </a:t>
            </a:r>
            <a:r>
              <a:rPr lang="en-GB" dirty="0" err="1" smtClean="0"/>
              <a:t>tribocharger</a:t>
            </a:r>
            <a:endParaRPr lang="en-GB" dirty="0"/>
          </a:p>
        </p:txBody>
      </p:sp>
      <p:sp>
        <p:nvSpPr>
          <p:cNvPr id="6" name="5 Flecha abajo"/>
          <p:cNvSpPr/>
          <p:nvPr/>
        </p:nvSpPr>
        <p:spPr>
          <a:xfrm>
            <a:off x="1837430" y="3010162"/>
            <a:ext cx="397612" cy="267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6 Flecha abajo"/>
          <p:cNvSpPr/>
          <p:nvPr/>
        </p:nvSpPr>
        <p:spPr>
          <a:xfrm rot="3215062">
            <a:off x="2148900" y="4026184"/>
            <a:ext cx="463138" cy="558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7 Flecha abajo"/>
          <p:cNvSpPr/>
          <p:nvPr/>
        </p:nvSpPr>
        <p:spPr>
          <a:xfrm>
            <a:off x="605899" y="4548668"/>
            <a:ext cx="471509" cy="497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8 CuadroTexto"/>
          <p:cNvSpPr txBox="1"/>
          <p:nvPr/>
        </p:nvSpPr>
        <p:spPr>
          <a:xfrm>
            <a:off x="267455" y="3692205"/>
            <a:ext cx="131816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 smtClean="0"/>
              <a:t>High- intensity led</a:t>
            </a:r>
            <a:endParaRPr lang="en-GB" dirty="0"/>
          </a:p>
        </p:txBody>
      </p:sp>
      <p:sp>
        <p:nvSpPr>
          <p:cNvPr id="10" name="9 CuadroTexto"/>
          <p:cNvSpPr txBox="1"/>
          <p:nvPr/>
        </p:nvSpPr>
        <p:spPr>
          <a:xfrm>
            <a:off x="2380469" y="3278040"/>
            <a:ext cx="191010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 smtClean="0"/>
              <a:t>Fiberglass extension with glass window</a:t>
            </a:r>
            <a:endParaRPr lang="en-GB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585616" y="6023029"/>
            <a:ext cx="292088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High speed camera and magnifying optics</a:t>
            </a:r>
            <a:endParaRPr lang="en-GB" dirty="0"/>
          </a:p>
        </p:txBody>
      </p:sp>
      <p:sp>
        <p:nvSpPr>
          <p:cNvPr id="12" name="11 Flecha abajo"/>
          <p:cNvSpPr/>
          <p:nvPr/>
        </p:nvSpPr>
        <p:spPr>
          <a:xfrm rot="10800000">
            <a:off x="2930186" y="5529969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7" name="31 Conector recto"/>
          <p:cNvCxnSpPr/>
          <p:nvPr/>
        </p:nvCxnSpPr>
        <p:spPr>
          <a:xfrm flipH="1">
            <a:off x="5193173" y="3637245"/>
            <a:ext cx="4156" cy="6680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32 Conector recto"/>
          <p:cNvCxnSpPr/>
          <p:nvPr/>
        </p:nvCxnSpPr>
        <p:spPr>
          <a:xfrm>
            <a:off x="4869173" y="4314597"/>
            <a:ext cx="6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33 Conector recto"/>
          <p:cNvCxnSpPr/>
          <p:nvPr/>
        </p:nvCxnSpPr>
        <p:spPr>
          <a:xfrm>
            <a:off x="4975017" y="4386605"/>
            <a:ext cx="4320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34 Conector recto"/>
          <p:cNvCxnSpPr/>
          <p:nvPr/>
        </p:nvCxnSpPr>
        <p:spPr>
          <a:xfrm>
            <a:off x="5089317" y="4458613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ángulo 6"/>
          <p:cNvSpPr/>
          <p:nvPr/>
        </p:nvSpPr>
        <p:spPr>
          <a:xfrm>
            <a:off x="6489285" y="1398293"/>
            <a:ext cx="232310" cy="26770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ipse 90"/>
          <p:cNvSpPr/>
          <p:nvPr/>
        </p:nvSpPr>
        <p:spPr>
          <a:xfrm>
            <a:off x="6500554" y="1483081"/>
            <a:ext cx="73439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ángulo 23"/>
          <p:cNvSpPr/>
          <p:nvPr/>
        </p:nvSpPr>
        <p:spPr>
          <a:xfrm>
            <a:off x="6417253" y="1315185"/>
            <a:ext cx="360000" cy="7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Conector recto 30"/>
          <p:cNvCxnSpPr/>
          <p:nvPr/>
        </p:nvCxnSpPr>
        <p:spPr>
          <a:xfrm>
            <a:off x="6437014" y="1915129"/>
            <a:ext cx="0" cy="202387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127"/>
          <p:cNvCxnSpPr/>
          <p:nvPr/>
        </p:nvCxnSpPr>
        <p:spPr>
          <a:xfrm>
            <a:off x="6518729" y="1915129"/>
            <a:ext cx="0" cy="202387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128"/>
          <p:cNvCxnSpPr/>
          <p:nvPr/>
        </p:nvCxnSpPr>
        <p:spPr>
          <a:xfrm>
            <a:off x="6600444" y="1915129"/>
            <a:ext cx="0" cy="202387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129"/>
          <p:cNvCxnSpPr/>
          <p:nvPr/>
        </p:nvCxnSpPr>
        <p:spPr>
          <a:xfrm>
            <a:off x="6685690" y="1915129"/>
            <a:ext cx="0" cy="202387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130"/>
          <p:cNvCxnSpPr/>
          <p:nvPr/>
        </p:nvCxnSpPr>
        <p:spPr>
          <a:xfrm>
            <a:off x="6776750" y="1915129"/>
            <a:ext cx="0" cy="202387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132"/>
          <p:cNvCxnSpPr/>
          <p:nvPr/>
        </p:nvCxnSpPr>
        <p:spPr>
          <a:xfrm>
            <a:off x="6378610" y="1962955"/>
            <a:ext cx="468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136"/>
          <p:cNvCxnSpPr/>
          <p:nvPr/>
        </p:nvCxnSpPr>
        <p:spPr>
          <a:xfrm>
            <a:off x="6378610" y="2129123"/>
            <a:ext cx="468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141"/>
          <p:cNvCxnSpPr/>
          <p:nvPr/>
        </p:nvCxnSpPr>
        <p:spPr>
          <a:xfrm>
            <a:off x="6378610" y="2301641"/>
            <a:ext cx="468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154"/>
          <p:cNvCxnSpPr/>
          <p:nvPr/>
        </p:nvCxnSpPr>
        <p:spPr>
          <a:xfrm>
            <a:off x="6380758" y="2462965"/>
            <a:ext cx="468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158"/>
          <p:cNvCxnSpPr/>
          <p:nvPr/>
        </p:nvCxnSpPr>
        <p:spPr>
          <a:xfrm>
            <a:off x="6380758" y="2629133"/>
            <a:ext cx="468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150"/>
          <p:cNvCxnSpPr/>
          <p:nvPr/>
        </p:nvCxnSpPr>
        <p:spPr>
          <a:xfrm>
            <a:off x="6380758" y="2801651"/>
            <a:ext cx="468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185"/>
          <p:cNvCxnSpPr/>
          <p:nvPr/>
        </p:nvCxnSpPr>
        <p:spPr>
          <a:xfrm>
            <a:off x="6378610" y="2971067"/>
            <a:ext cx="468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189"/>
          <p:cNvCxnSpPr/>
          <p:nvPr/>
        </p:nvCxnSpPr>
        <p:spPr>
          <a:xfrm>
            <a:off x="6378610" y="3137235"/>
            <a:ext cx="468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181"/>
          <p:cNvCxnSpPr/>
          <p:nvPr/>
        </p:nvCxnSpPr>
        <p:spPr>
          <a:xfrm>
            <a:off x="6378610" y="3309753"/>
            <a:ext cx="468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171"/>
          <p:cNvCxnSpPr/>
          <p:nvPr/>
        </p:nvCxnSpPr>
        <p:spPr>
          <a:xfrm>
            <a:off x="6380758" y="3471077"/>
            <a:ext cx="468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175"/>
          <p:cNvCxnSpPr/>
          <p:nvPr/>
        </p:nvCxnSpPr>
        <p:spPr>
          <a:xfrm>
            <a:off x="6380758" y="3637245"/>
            <a:ext cx="468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167"/>
          <p:cNvCxnSpPr/>
          <p:nvPr/>
        </p:nvCxnSpPr>
        <p:spPr>
          <a:xfrm>
            <a:off x="6380758" y="3809763"/>
            <a:ext cx="468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29 Conector recto"/>
          <p:cNvCxnSpPr/>
          <p:nvPr/>
        </p:nvCxnSpPr>
        <p:spPr>
          <a:xfrm>
            <a:off x="5193173" y="3637245"/>
            <a:ext cx="122769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29 Conector recto"/>
          <p:cNvCxnSpPr>
            <a:endCxn id="123" idx="2"/>
          </p:cNvCxnSpPr>
          <p:nvPr/>
        </p:nvCxnSpPr>
        <p:spPr>
          <a:xfrm flipV="1">
            <a:off x="6705703" y="1760699"/>
            <a:ext cx="361730" cy="52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64 CuadroTexto"/>
          <p:cNvSpPr txBox="1">
            <a:spLocks noChangeArrowheads="1"/>
          </p:cNvSpPr>
          <p:nvPr/>
        </p:nvSpPr>
        <p:spPr bwMode="auto">
          <a:xfrm>
            <a:off x="2419422" y="1368463"/>
            <a:ext cx="1419904" cy="52322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dk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dk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dk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dk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dk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dk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dk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dk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s-ES" sz="1400" dirty="0" smtClean="0"/>
              <a:t>Compressed air </a:t>
            </a:r>
            <a:endParaRPr lang="en-US" altLang="es-ES" sz="1400" dirty="0"/>
          </a:p>
        </p:txBody>
      </p:sp>
      <p:sp>
        <p:nvSpPr>
          <p:cNvPr id="104" name="64 CuadroTexto"/>
          <p:cNvSpPr txBox="1">
            <a:spLocks noChangeArrowheads="1"/>
          </p:cNvSpPr>
          <p:nvPr/>
        </p:nvSpPr>
        <p:spPr bwMode="auto">
          <a:xfrm>
            <a:off x="4506502" y="1258179"/>
            <a:ext cx="1032592" cy="73866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1400" dirty="0" smtClean="0"/>
              <a:t>Venturi dispersion unit</a:t>
            </a:r>
            <a:endParaRPr lang="en-US" altLang="es-ES" sz="1400" dirty="0"/>
          </a:p>
        </p:txBody>
      </p:sp>
      <p:sp>
        <p:nvSpPr>
          <p:cNvPr id="105" name="64 CuadroTexto"/>
          <p:cNvSpPr txBox="1">
            <a:spLocks noChangeArrowheads="1"/>
          </p:cNvSpPr>
          <p:nvPr/>
        </p:nvSpPr>
        <p:spPr bwMode="auto">
          <a:xfrm>
            <a:off x="4624928" y="2301804"/>
            <a:ext cx="820605" cy="52322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>
              <a:defRPr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  <a:cs typeface="Arial" charset="0"/>
              </a:defRPr>
            </a:lvl9pPr>
          </a:lstStyle>
          <a:p>
            <a:r>
              <a:rPr lang="en-US" altLang="es-ES" sz="1400" noProof="1" smtClean="0"/>
              <a:t>Material feeding</a:t>
            </a:r>
            <a:endParaRPr lang="en-US" altLang="es-ES" sz="1400" noProof="1"/>
          </a:p>
        </p:txBody>
      </p:sp>
      <p:cxnSp>
        <p:nvCxnSpPr>
          <p:cNvPr id="106" name="105 Conector recto de flecha"/>
          <p:cNvCxnSpPr/>
          <p:nvPr/>
        </p:nvCxnSpPr>
        <p:spPr>
          <a:xfrm rot="16200000">
            <a:off x="4786662" y="2146989"/>
            <a:ext cx="447085" cy="6561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 de flecha"/>
          <p:cNvCxnSpPr>
            <a:stCxn id="103" idx="3"/>
            <a:endCxn id="104" idx="1"/>
          </p:cNvCxnSpPr>
          <p:nvPr/>
        </p:nvCxnSpPr>
        <p:spPr>
          <a:xfrm flipV="1">
            <a:off x="3839326" y="1627511"/>
            <a:ext cx="667176" cy="2562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17 Elipse"/>
          <p:cNvSpPr>
            <a:spLocks/>
          </p:cNvSpPr>
          <p:nvPr/>
        </p:nvSpPr>
        <p:spPr>
          <a:xfrm>
            <a:off x="6309637" y="1509716"/>
            <a:ext cx="72000" cy="72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9" name="17 Elipse"/>
          <p:cNvSpPr>
            <a:spLocks/>
          </p:cNvSpPr>
          <p:nvPr/>
        </p:nvSpPr>
        <p:spPr>
          <a:xfrm>
            <a:off x="5790223" y="1522581"/>
            <a:ext cx="72000" cy="72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0" name="17 Elipse"/>
          <p:cNvSpPr>
            <a:spLocks/>
          </p:cNvSpPr>
          <p:nvPr/>
        </p:nvSpPr>
        <p:spPr>
          <a:xfrm>
            <a:off x="6202691" y="1558550"/>
            <a:ext cx="72000" cy="72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Rectángulo 25"/>
          <p:cNvSpPr/>
          <p:nvPr/>
        </p:nvSpPr>
        <p:spPr>
          <a:xfrm>
            <a:off x="5517661" y="1509590"/>
            <a:ext cx="1044000" cy="144000"/>
          </a:xfrm>
          <a:prstGeom prst="rect">
            <a:avLst/>
          </a:prstGeom>
          <a:noFill/>
          <a:ln w="19050"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17 Elipse"/>
          <p:cNvSpPr>
            <a:spLocks/>
          </p:cNvSpPr>
          <p:nvPr/>
        </p:nvSpPr>
        <p:spPr>
          <a:xfrm>
            <a:off x="5968023" y="1556489"/>
            <a:ext cx="72000" cy="72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3" name="112 Elipse"/>
          <p:cNvSpPr>
            <a:spLocks/>
          </p:cNvSpPr>
          <p:nvPr/>
        </p:nvSpPr>
        <p:spPr>
          <a:xfrm>
            <a:off x="5574199" y="1556489"/>
            <a:ext cx="72000" cy="72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17 Elipse"/>
          <p:cNvSpPr>
            <a:spLocks/>
          </p:cNvSpPr>
          <p:nvPr/>
        </p:nvSpPr>
        <p:spPr>
          <a:xfrm>
            <a:off x="6129063" y="1547981"/>
            <a:ext cx="72000" cy="72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5" name="17 Elipse"/>
          <p:cNvSpPr>
            <a:spLocks/>
          </p:cNvSpPr>
          <p:nvPr/>
        </p:nvSpPr>
        <p:spPr>
          <a:xfrm>
            <a:off x="5633507" y="1560681"/>
            <a:ext cx="72000" cy="72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6" name="31 Conector recto"/>
          <p:cNvCxnSpPr/>
          <p:nvPr/>
        </p:nvCxnSpPr>
        <p:spPr>
          <a:xfrm>
            <a:off x="7878444" y="1733336"/>
            <a:ext cx="0" cy="7473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32 Conector recto"/>
          <p:cNvCxnSpPr/>
          <p:nvPr/>
        </p:nvCxnSpPr>
        <p:spPr>
          <a:xfrm>
            <a:off x="7565084" y="2474734"/>
            <a:ext cx="6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33 Conector recto"/>
          <p:cNvCxnSpPr/>
          <p:nvPr/>
        </p:nvCxnSpPr>
        <p:spPr>
          <a:xfrm>
            <a:off x="7670928" y="2546742"/>
            <a:ext cx="4320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34 Conector recto"/>
          <p:cNvCxnSpPr/>
          <p:nvPr/>
        </p:nvCxnSpPr>
        <p:spPr>
          <a:xfrm>
            <a:off x="7785228" y="2618750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119 Grupo"/>
          <p:cNvGrpSpPr/>
          <p:nvPr/>
        </p:nvGrpSpPr>
        <p:grpSpPr>
          <a:xfrm>
            <a:off x="7065349" y="1544699"/>
            <a:ext cx="436168" cy="432000"/>
            <a:chOff x="3986589" y="5002640"/>
            <a:chExt cx="436168" cy="432000"/>
          </a:xfrm>
        </p:grpSpPr>
        <p:sp>
          <p:nvSpPr>
            <p:cNvPr id="121" name="120 CuadroTexto"/>
            <p:cNvSpPr txBox="1"/>
            <p:nvPr/>
          </p:nvSpPr>
          <p:spPr>
            <a:xfrm>
              <a:off x="3986589" y="5033974"/>
              <a:ext cx="436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 smtClean="0"/>
                <a:t>A</a:t>
              </a:r>
              <a:endParaRPr lang="es-ES_tradnl" sz="1800" b="1" dirty="0"/>
            </a:p>
          </p:txBody>
        </p:sp>
        <p:sp>
          <p:nvSpPr>
            <p:cNvPr id="122" name="121 Elipse"/>
            <p:cNvSpPr/>
            <p:nvPr/>
          </p:nvSpPr>
          <p:spPr bwMode="auto">
            <a:xfrm>
              <a:off x="4045237" y="5049228"/>
              <a:ext cx="318872" cy="33882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2549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3" name="122 Elipse"/>
            <p:cNvSpPr/>
            <p:nvPr/>
          </p:nvSpPr>
          <p:spPr bwMode="auto">
            <a:xfrm>
              <a:off x="3988673" y="5002640"/>
              <a:ext cx="432000" cy="432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2549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24" name="123 Conector recto"/>
          <p:cNvCxnSpPr>
            <a:stCxn id="123" idx="6"/>
          </p:cNvCxnSpPr>
          <p:nvPr/>
        </p:nvCxnSpPr>
        <p:spPr bwMode="auto">
          <a:xfrm>
            <a:off x="7499433" y="1760699"/>
            <a:ext cx="379011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124 Flecha doblada hacia arriba"/>
          <p:cNvSpPr/>
          <p:nvPr/>
        </p:nvSpPr>
        <p:spPr bwMode="auto">
          <a:xfrm rot="16200000">
            <a:off x="7527620" y="1493313"/>
            <a:ext cx="731241" cy="562440"/>
          </a:xfrm>
          <a:prstGeom prst="bentUp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254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125 CuadroTexto"/>
              <p:cNvSpPr txBox="1"/>
              <p:nvPr/>
            </p:nvSpPr>
            <p:spPr>
              <a:xfrm>
                <a:off x="7572266" y="1050198"/>
                <a:ext cx="10025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/>
                            </a:rPr>
                            <m:t>𝑡𝑢𝑏𝑒</m:t>
                          </m:r>
                        </m:sub>
                      </m:sSub>
                      <m:r>
                        <a:rPr lang="es-ES" sz="1800" b="0" i="1" smtClean="0">
                          <a:latin typeface="Cambria Math"/>
                        </a:rPr>
                        <m:t>(</m:t>
                      </m:r>
                      <m:r>
                        <a:rPr lang="es-ES" sz="1800" b="0" i="1" smtClean="0">
                          <a:latin typeface="Cambria Math"/>
                        </a:rPr>
                        <m:t>𝑡</m:t>
                      </m:r>
                      <m:r>
                        <a:rPr lang="es-ES" sz="1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ES_tradnl" sz="1800" dirty="0"/>
              </a:p>
            </p:txBody>
          </p:sp>
        </mc:Choice>
        <mc:Fallback xmlns="">
          <p:sp>
            <p:nvSpPr>
              <p:cNvPr id="126" name="1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266" y="1050198"/>
                <a:ext cx="100251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128 CuadroTexto"/>
          <p:cNvSpPr txBox="1"/>
          <p:nvPr/>
        </p:nvSpPr>
        <p:spPr>
          <a:xfrm>
            <a:off x="8053461" y="385889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LED</a:t>
            </a:r>
            <a:endParaRPr lang="es-ES" dirty="0"/>
          </a:p>
        </p:txBody>
      </p:sp>
      <p:sp>
        <p:nvSpPr>
          <p:cNvPr id="130" name="129 CuadroTexto"/>
          <p:cNvSpPr txBox="1"/>
          <p:nvPr/>
        </p:nvSpPr>
        <p:spPr>
          <a:xfrm>
            <a:off x="4904342" y="6074014"/>
            <a:ext cx="157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High speed camera</a:t>
            </a:r>
            <a:endParaRPr lang="en-GB" dirty="0"/>
          </a:p>
        </p:txBody>
      </p:sp>
      <p:sp>
        <p:nvSpPr>
          <p:cNvPr id="135" name="134 CuadroTexto"/>
          <p:cNvSpPr txBox="1"/>
          <p:nvPr/>
        </p:nvSpPr>
        <p:spPr>
          <a:xfrm>
            <a:off x="7846604" y="5045736"/>
            <a:ext cx="1171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High </a:t>
            </a:r>
            <a:r>
              <a:rPr lang="es-ES" dirty="0" err="1" smtClean="0"/>
              <a:t>voltage</a:t>
            </a:r>
            <a:r>
              <a:rPr lang="es-ES" dirty="0" smtClean="0"/>
              <a:t> (AC)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771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63488"/>
          </a:xfrm>
        </p:spPr>
        <p:txBody>
          <a:bodyPr/>
          <a:lstStyle/>
          <a:p>
            <a:r>
              <a:rPr lang="es-ES" sz="3600" dirty="0" err="1" smtClean="0"/>
              <a:t>Milled</a:t>
            </a:r>
            <a:r>
              <a:rPr lang="es-ES" sz="3600" dirty="0" smtClean="0"/>
              <a:t> </a:t>
            </a:r>
            <a:r>
              <a:rPr lang="es-ES" sz="3600" dirty="0" err="1" smtClean="0"/>
              <a:t>sand</a:t>
            </a:r>
            <a:endParaRPr lang="es-ES_tradnl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5661248"/>
            <a:ext cx="66967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No. of particles </a:t>
            </a:r>
            <a:r>
              <a:rPr lang="en-GB" dirty="0" err="1" smtClean="0"/>
              <a:t>analyzed</a:t>
            </a:r>
            <a:r>
              <a:rPr lang="en-GB" dirty="0" smtClean="0"/>
              <a:t>: 2009 (goodness of fit r</a:t>
            </a:r>
            <a:r>
              <a:rPr lang="en-GB" baseline="30000" dirty="0" smtClean="0"/>
              <a:t>2</a:t>
            </a:r>
            <a:r>
              <a:rPr lang="en-GB" dirty="0" smtClean="0"/>
              <a:t>&gt;0.6)</a:t>
            </a:r>
            <a:endParaRPr lang="en-GB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1340768"/>
            <a:ext cx="36724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dirty="0" smtClean="0"/>
              <a:t>Amplitude of oscillation</a:t>
            </a:r>
            <a:endParaRPr lang="en-GB" dirty="0"/>
          </a:p>
        </p:txBody>
      </p:sp>
      <p:sp>
        <p:nvSpPr>
          <p:cNvPr id="5" name="4 CuadroTexto"/>
          <p:cNvSpPr txBox="1"/>
          <p:nvPr/>
        </p:nvSpPr>
        <p:spPr>
          <a:xfrm>
            <a:off x="4821424" y="1340768"/>
            <a:ext cx="38910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Phase with respect to the field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2843808" y="6171787"/>
                <a:ext cx="3816424" cy="4092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E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s-ES" i="1">
                        <a:latin typeface="Cambria Math"/>
                      </a:rPr>
                      <m:t>=</m:t>
                    </m:r>
                    <m:r>
                      <a:rPr lang="es-ES" b="0" i="1" smtClean="0">
                        <a:latin typeface="Cambria Math"/>
                      </a:rPr>
                      <m:t>4.0</m:t>
                    </m:r>
                  </m:oMath>
                </a14:m>
                <a:r>
                  <a:rPr lang="es-ES_tradnl" dirty="0"/>
                  <a:t> </a:t>
                </a:r>
                <a:r>
                  <a:rPr lang="es-ES_tradnl" dirty="0" smtClean="0"/>
                  <a:t>µm, </a:t>
                </a:r>
                <a:r>
                  <a:rPr lang="es-ES_tradnl" dirty="0" smtClean="0">
                    <a:sym typeface="Symbol"/>
                  </a:rPr>
                  <a:t></a:t>
                </a:r>
                <a:r>
                  <a:rPr lang="es-ES_tradnl" baseline="-25000" dirty="0" smtClean="0">
                    <a:sym typeface="Symbol"/>
                  </a:rPr>
                  <a:t>p</a:t>
                </a:r>
                <a:r>
                  <a:rPr lang="es-ES_tradnl" dirty="0" smtClean="0">
                    <a:sym typeface="Symbol"/>
                  </a:rPr>
                  <a:t> = 2.5 g/cm</a:t>
                </a:r>
                <a:r>
                  <a:rPr lang="es-ES_tradnl" baseline="30000" dirty="0" smtClean="0">
                    <a:sym typeface="Symbol"/>
                  </a:rPr>
                  <a:t>3</a:t>
                </a:r>
                <a:endParaRPr lang="es-ES_tradnl" baseline="300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6171787"/>
                <a:ext cx="3816424" cy="4092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8" y="1979090"/>
            <a:ext cx="4533900" cy="340042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1979090"/>
            <a:ext cx="4533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2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36712"/>
          </a:xfrm>
        </p:spPr>
        <p:txBody>
          <a:bodyPr/>
          <a:lstStyle/>
          <a:p>
            <a:r>
              <a:rPr lang="es-ES" sz="3600" dirty="0" err="1" smtClean="0"/>
              <a:t>Sipernat</a:t>
            </a:r>
            <a:r>
              <a:rPr lang="es-ES" sz="3600" dirty="0" smtClean="0"/>
              <a:t> 320DS</a:t>
            </a:r>
            <a:endParaRPr lang="es-ES_tradnl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5661248"/>
            <a:ext cx="66967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No. of particles </a:t>
            </a:r>
            <a:r>
              <a:rPr lang="en-GB" dirty="0" err="1" smtClean="0"/>
              <a:t>analized</a:t>
            </a:r>
            <a:r>
              <a:rPr lang="en-GB" dirty="0" smtClean="0"/>
              <a:t>: 305 (goodness of fit r</a:t>
            </a:r>
            <a:r>
              <a:rPr lang="en-GB" baseline="30000" dirty="0" smtClean="0"/>
              <a:t>2</a:t>
            </a:r>
            <a:r>
              <a:rPr lang="en-GB" dirty="0" smtClean="0"/>
              <a:t>&gt;0.6)</a:t>
            </a:r>
            <a:endParaRPr lang="en-GB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1340768"/>
            <a:ext cx="36724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dirty="0" smtClean="0"/>
              <a:t>Amplitude of oscillation</a:t>
            </a:r>
            <a:endParaRPr lang="en-GB" dirty="0"/>
          </a:p>
        </p:txBody>
      </p:sp>
      <p:sp>
        <p:nvSpPr>
          <p:cNvPr id="5" name="4 CuadroTexto"/>
          <p:cNvSpPr txBox="1"/>
          <p:nvPr/>
        </p:nvSpPr>
        <p:spPr>
          <a:xfrm>
            <a:off x="4821424" y="1340768"/>
            <a:ext cx="38910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Phase with respect to the field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2843808" y="6171787"/>
                <a:ext cx="3816424" cy="4092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E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s-ES" i="1">
                        <a:latin typeface="Cambria Math"/>
                      </a:rPr>
                      <m:t>=</m:t>
                    </m:r>
                    <m:r>
                      <a:rPr lang="es-ES" b="0" i="1" smtClean="0">
                        <a:latin typeface="Cambria Math"/>
                      </a:rPr>
                      <m:t>6.6</m:t>
                    </m:r>
                  </m:oMath>
                </a14:m>
                <a:r>
                  <a:rPr lang="es-ES_tradnl" dirty="0"/>
                  <a:t> </a:t>
                </a:r>
                <a:r>
                  <a:rPr lang="es-ES_tradnl" dirty="0" smtClean="0"/>
                  <a:t>µm, </a:t>
                </a:r>
                <a:r>
                  <a:rPr lang="es-ES_tradnl" dirty="0" smtClean="0">
                    <a:sym typeface="Symbol"/>
                  </a:rPr>
                  <a:t></a:t>
                </a:r>
                <a:r>
                  <a:rPr lang="es-ES_tradnl" baseline="-25000" dirty="0" smtClean="0">
                    <a:sym typeface="Symbol"/>
                  </a:rPr>
                  <a:t>p</a:t>
                </a:r>
                <a:r>
                  <a:rPr lang="es-ES_tradnl" dirty="0" smtClean="0">
                    <a:sym typeface="Symbol"/>
                  </a:rPr>
                  <a:t> = 2.5 g/cm</a:t>
                </a:r>
                <a:r>
                  <a:rPr lang="es-ES_tradnl" baseline="30000" dirty="0" smtClean="0">
                    <a:sym typeface="Symbol"/>
                  </a:rPr>
                  <a:t>3</a:t>
                </a:r>
                <a:endParaRPr lang="es-ES_tradnl" baseline="300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6171787"/>
                <a:ext cx="3816424" cy="4092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8" y="1952836"/>
            <a:ext cx="4533900" cy="340042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52836"/>
            <a:ext cx="4533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es-ES" sz="3600" dirty="0" err="1" smtClean="0"/>
              <a:t>Sipernat</a:t>
            </a:r>
            <a:r>
              <a:rPr lang="es-ES" sz="3600" dirty="0" smtClean="0"/>
              <a:t> D10</a:t>
            </a:r>
            <a:endParaRPr lang="es-ES_tradnl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5661248"/>
            <a:ext cx="66967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No. of particles </a:t>
            </a:r>
            <a:r>
              <a:rPr lang="en-GB" dirty="0" err="1" smtClean="0"/>
              <a:t>analyzed</a:t>
            </a:r>
            <a:r>
              <a:rPr lang="en-GB" dirty="0" smtClean="0"/>
              <a:t>: 3616 (goodness of fit r</a:t>
            </a:r>
            <a:r>
              <a:rPr lang="en-GB" baseline="30000" dirty="0" smtClean="0"/>
              <a:t>2</a:t>
            </a:r>
            <a:r>
              <a:rPr lang="en-GB" dirty="0" smtClean="0"/>
              <a:t>&gt;0.9)</a:t>
            </a:r>
            <a:endParaRPr lang="en-GB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1340768"/>
            <a:ext cx="36724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dirty="0" smtClean="0"/>
              <a:t>Amplitude of oscillation</a:t>
            </a:r>
            <a:endParaRPr lang="en-GB" dirty="0"/>
          </a:p>
        </p:txBody>
      </p:sp>
      <p:sp>
        <p:nvSpPr>
          <p:cNvPr id="5" name="4 CuadroTexto"/>
          <p:cNvSpPr txBox="1"/>
          <p:nvPr/>
        </p:nvSpPr>
        <p:spPr>
          <a:xfrm>
            <a:off x="4821424" y="1340768"/>
            <a:ext cx="38910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Phase with respect to the field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2843808" y="6171787"/>
                <a:ext cx="3816424" cy="4092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E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s-ES" i="1">
                        <a:latin typeface="Cambria Math"/>
                      </a:rPr>
                      <m:t>=</m:t>
                    </m:r>
                    <m:r>
                      <a:rPr lang="es-ES" b="0" i="1" smtClean="0">
                        <a:latin typeface="Cambria Math"/>
                      </a:rPr>
                      <m:t>3.3</m:t>
                    </m:r>
                  </m:oMath>
                </a14:m>
                <a:r>
                  <a:rPr lang="es-ES_tradnl" dirty="0"/>
                  <a:t> </a:t>
                </a:r>
                <a:r>
                  <a:rPr lang="es-ES_tradnl" dirty="0" smtClean="0"/>
                  <a:t>µm, </a:t>
                </a:r>
                <a:r>
                  <a:rPr lang="es-ES_tradnl" dirty="0" smtClean="0">
                    <a:sym typeface="Symbol"/>
                  </a:rPr>
                  <a:t></a:t>
                </a:r>
                <a:r>
                  <a:rPr lang="es-ES_tradnl" baseline="-25000" dirty="0" smtClean="0">
                    <a:sym typeface="Symbol"/>
                  </a:rPr>
                  <a:t>p</a:t>
                </a:r>
                <a:r>
                  <a:rPr lang="es-ES_tradnl" dirty="0" smtClean="0">
                    <a:sym typeface="Symbol"/>
                  </a:rPr>
                  <a:t> = 2.5 g/cm</a:t>
                </a:r>
                <a:r>
                  <a:rPr lang="es-ES_tradnl" baseline="30000" dirty="0" smtClean="0">
                    <a:sym typeface="Symbol"/>
                  </a:rPr>
                  <a:t>3</a:t>
                </a:r>
                <a:endParaRPr lang="es-ES_tradnl" baseline="300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6171787"/>
                <a:ext cx="3816424" cy="4092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8" y="1916832"/>
            <a:ext cx="4533900" cy="340042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414"/>
            <a:ext cx="4533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7717" y="194310"/>
            <a:ext cx="8229600" cy="800100"/>
          </a:xfrm>
        </p:spPr>
        <p:txBody>
          <a:bodyPr/>
          <a:lstStyle/>
          <a:p>
            <a:r>
              <a:rPr lang="es-ES" sz="3600" dirty="0" err="1" smtClean="0"/>
              <a:t>Charge</a:t>
            </a:r>
            <a:r>
              <a:rPr lang="es-ES" sz="3600" dirty="0" smtClean="0"/>
              <a:t> </a:t>
            </a:r>
            <a:r>
              <a:rPr lang="es-ES" sz="3600" dirty="0" err="1" smtClean="0"/>
              <a:t>distributions</a:t>
            </a:r>
            <a:endParaRPr lang="es-ES_tradnl" sz="36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" y="4368313"/>
            <a:ext cx="3200000" cy="2400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92" y="4368313"/>
            <a:ext cx="3200000" cy="2400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94" y="4344867"/>
            <a:ext cx="3200000" cy="24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367" y="1721969"/>
            <a:ext cx="3200000" cy="2400000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2515704" y="4550516"/>
            <a:ext cx="0" cy="1890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ás"/>
          <p:cNvSpPr/>
          <p:nvPr/>
        </p:nvSpPr>
        <p:spPr>
          <a:xfrm>
            <a:off x="2515704" y="4694861"/>
            <a:ext cx="504000" cy="504000"/>
          </a:xfrm>
          <a:prstGeom prst="mathPlus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8 Menos"/>
          <p:cNvSpPr/>
          <p:nvPr/>
        </p:nvSpPr>
        <p:spPr>
          <a:xfrm>
            <a:off x="1375544" y="4768875"/>
            <a:ext cx="468000" cy="468000"/>
          </a:xfrm>
          <a:prstGeom prst="mathMinus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733853"/>
            <a:ext cx="3200000" cy="2400000"/>
          </a:xfrm>
          <a:prstGeom prst="rect">
            <a:avLst/>
          </a:prstGeom>
        </p:spPr>
      </p:pic>
      <p:cxnSp>
        <p:nvCxnSpPr>
          <p:cNvPr id="11" name="10 Conector recto"/>
          <p:cNvCxnSpPr/>
          <p:nvPr/>
        </p:nvCxnSpPr>
        <p:spPr>
          <a:xfrm>
            <a:off x="1733184" y="1921308"/>
            <a:ext cx="0" cy="1890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Más"/>
          <p:cNvSpPr/>
          <p:nvPr/>
        </p:nvSpPr>
        <p:spPr>
          <a:xfrm>
            <a:off x="2263704" y="2005896"/>
            <a:ext cx="504000" cy="504000"/>
          </a:xfrm>
          <a:prstGeom prst="mathPlus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12 Menos"/>
          <p:cNvSpPr/>
          <p:nvPr/>
        </p:nvSpPr>
        <p:spPr>
          <a:xfrm>
            <a:off x="604730" y="1997350"/>
            <a:ext cx="468000" cy="468000"/>
          </a:xfrm>
          <a:prstGeom prst="mathMinus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13 CuadroTexto"/>
          <p:cNvSpPr txBox="1"/>
          <p:nvPr/>
        </p:nvSpPr>
        <p:spPr>
          <a:xfrm>
            <a:off x="739012" y="1540969"/>
            <a:ext cx="1941245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5-50 </a:t>
            </a:r>
            <a:r>
              <a:rPr lang="es-ES" sz="1600" dirty="0" err="1" smtClean="0"/>
              <a:t>glass</a:t>
            </a:r>
            <a:r>
              <a:rPr lang="es-ES" sz="1600" dirty="0" smtClean="0"/>
              <a:t> </a:t>
            </a:r>
            <a:r>
              <a:rPr lang="es-ES" sz="1600" dirty="0" err="1" smtClean="0"/>
              <a:t>beads</a:t>
            </a:r>
            <a:endParaRPr lang="es-ES_tradnl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815606" y="1875562"/>
            <a:ext cx="178620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All the data show a distribution with particles of both polarities</a:t>
            </a:r>
            <a:endParaRPr lang="en-GB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73336" y="4205394"/>
            <a:ext cx="311810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" dirty="0" err="1" smtClean="0"/>
              <a:t>Sipernat</a:t>
            </a:r>
            <a:r>
              <a:rPr lang="es-ES" dirty="0" smtClean="0"/>
              <a:t> 320DS (</a:t>
            </a:r>
            <a:r>
              <a:rPr lang="es-ES" dirty="0" err="1" smtClean="0"/>
              <a:t>hydrophylic</a:t>
            </a:r>
            <a:r>
              <a:rPr lang="es-ES" dirty="0" smtClean="0"/>
              <a:t>)</a:t>
            </a:r>
            <a:endParaRPr lang="es-ES_tradnl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686676" y="4187152"/>
            <a:ext cx="208563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" dirty="0" err="1" smtClean="0"/>
              <a:t>Regolith</a:t>
            </a:r>
            <a:r>
              <a:rPr lang="es-ES" dirty="0"/>
              <a:t> </a:t>
            </a:r>
            <a:r>
              <a:rPr lang="es-ES" dirty="0" err="1" smtClean="0"/>
              <a:t>simulant</a:t>
            </a:r>
            <a:endParaRPr lang="es-ES_tradnl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373217" y="1551257"/>
            <a:ext cx="150998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" dirty="0" err="1" smtClean="0"/>
              <a:t>Milled</a:t>
            </a:r>
            <a:r>
              <a:rPr lang="es-ES" dirty="0"/>
              <a:t> </a:t>
            </a:r>
            <a:r>
              <a:rPr lang="es-ES" dirty="0" err="1" smtClean="0"/>
              <a:t>sand</a:t>
            </a:r>
            <a:endParaRPr lang="es-ES_tradnl" dirty="0"/>
          </a:p>
        </p:txBody>
      </p:sp>
      <p:sp>
        <p:nvSpPr>
          <p:cNvPr id="19" name="18 Más"/>
          <p:cNvSpPr/>
          <p:nvPr/>
        </p:nvSpPr>
        <p:spPr>
          <a:xfrm>
            <a:off x="5756503" y="2078681"/>
            <a:ext cx="504000" cy="504000"/>
          </a:xfrm>
          <a:prstGeom prst="mathPlus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19 Menos"/>
          <p:cNvSpPr/>
          <p:nvPr/>
        </p:nvSpPr>
        <p:spPr>
          <a:xfrm>
            <a:off x="4308517" y="2078681"/>
            <a:ext cx="468000" cy="468000"/>
          </a:xfrm>
          <a:prstGeom prst="mathMinus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1" name="20 Conector recto"/>
          <p:cNvCxnSpPr/>
          <p:nvPr/>
        </p:nvCxnSpPr>
        <p:spPr>
          <a:xfrm>
            <a:off x="5209829" y="1921308"/>
            <a:ext cx="0" cy="1890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7597251" y="4550516"/>
            <a:ext cx="0" cy="1890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Más"/>
          <p:cNvSpPr/>
          <p:nvPr/>
        </p:nvSpPr>
        <p:spPr>
          <a:xfrm>
            <a:off x="8268310" y="4651213"/>
            <a:ext cx="504000" cy="504000"/>
          </a:xfrm>
          <a:prstGeom prst="mathPlus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23 Menos"/>
          <p:cNvSpPr/>
          <p:nvPr/>
        </p:nvSpPr>
        <p:spPr>
          <a:xfrm>
            <a:off x="6451174" y="4694861"/>
            <a:ext cx="468000" cy="468000"/>
          </a:xfrm>
          <a:prstGeom prst="mathMinus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24 CuadroTexto"/>
          <p:cNvSpPr txBox="1"/>
          <p:nvPr/>
        </p:nvSpPr>
        <p:spPr>
          <a:xfrm>
            <a:off x="3440344" y="4202203"/>
            <a:ext cx="311810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" dirty="0" err="1" smtClean="0"/>
              <a:t>Sipernat</a:t>
            </a:r>
            <a:r>
              <a:rPr lang="es-ES" dirty="0" smtClean="0"/>
              <a:t> D10 (</a:t>
            </a:r>
            <a:r>
              <a:rPr lang="es-ES" dirty="0" err="1" smtClean="0"/>
              <a:t>hydrophobic</a:t>
            </a:r>
            <a:r>
              <a:rPr lang="es-ES" dirty="0" smtClean="0"/>
              <a:t>)</a:t>
            </a:r>
            <a:endParaRPr lang="es-ES_tradnl" dirty="0"/>
          </a:p>
        </p:txBody>
      </p:sp>
      <p:cxnSp>
        <p:nvCxnSpPr>
          <p:cNvPr id="26" name="25 Conector recto"/>
          <p:cNvCxnSpPr/>
          <p:nvPr/>
        </p:nvCxnSpPr>
        <p:spPr>
          <a:xfrm>
            <a:off x="4601592" y="4550516"/>
            <a:ext cx="0" cy="1890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Más"/>
          <p:cNvSpPr/>
          <p:nvPr/>
        </p:nvSpPr>
        <p:spPr>
          <a:xfrm>
            <a:off x="5128207" y="4775106"/>
            <a:ext cx="504000" cy="504000"/>
          </a:xfrm>
          <a:prstGeom prst="mathPlus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27 Menos"/>
          <p:cNvSpPr/>
          <p:nvPr/>
        </p:nvSpPr>
        <p:spPr>
          <a:xfrm>
            <a:off x="3762261" y="4769619"/>
            <a:ext cx="468000" cy="468000"/>
          </a:xfrm>
          <a:prstGeom prst="mathMinus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70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en-GB" sz="3600" dirty="0" smtClean="0"/>
              <a:t>Detection algorithm</a:t>
            </a:r>
            <a:endParaRPr lang="en-GB" sz="3600" dirty="0"/>
          </a:p>
        </p:txBody>
      </p:sp>
      <p:pic>
        <p:nvPicPr>
          <p:cNvPr id="3" name="oscillating_part_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68204" y="855857"/>
            <a:ext cx="3458058" cy="230060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02870" y="5857160"/>
            <a:ext cx="4652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Except 5-50 µm glass beads (example, the largest sample tested), other samples appear agglomerated in the images.</a:t>
            </a:r>
            <a:endParaRPr lang="en-GB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72112" y="2046346"/>
            <a:ext cx="392936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Image segmentation by thresholding</a:t>
            </a:r>
          </a:p>
          <a:p>
            <a:pPr algn="ctr"/>
            <a:r>
              <a:rPr lang="en-GB" sz="1600" dirty="0" smtClean="0"/>
              <a:t>Removes particles out of focus.</a:t>
            </a:r>
            <a:endParaRPr lang="en-GB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72112" y="914400"/>
            <a:ext cx="3929364" cy="6155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Background removal</a:t>
            </a:r>
          </a:p>
          <a:p>
            <a:pPr algn="ctr"/>
            <a:r>
              <a:rPr lang="en-GB" sz="1600" dirty="0" smtClean="0"/>
              <a:t>Subtraction of average of all frames</a:t>
            </a:r>
            <a:endParaRPr lang="en-GB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72112" y="3486069"/>
            <a:ext cx="3929364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Particle identification</a:t>
            </a:r>
          </a:p>
          <a:p>
            <a:pPr algn="ctr"/>
            <a:r>
              <a:rPr lang="en-GB" sz="1600" dirty="0" smtClean="0"/>
              <a:t>Own code based in nearest neighbours.</a:t>
            </a:r>
            <a:endParaRPr lang="en-GB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72112" y="4864237"/>
            <a:ext cx="3929365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Trajectory linkage</a:t>
            </a:r>
          </a:p>
          <a:p>
            <a:pPr algn="ctr"/>
            <a:r>
              <a:rPr lang="en-GB" sz="1600" b="1" dirty="0" smtClean="0"/>
              <a:t>ImageJ tracking tool by </a:t>
            </a:r>
            <a:r>
              <a:rPr lang="en-GB" sz="1600" b="1" dirty="0" err="1" smtClean="0"/>
              <a:t>Sbalzarini</a:t>
            </a:r>
            <a:r>
              <a:rPr lang="en-GB" sz="1600" b="1" dirty="0" smtClean="0"/>
              <a:t> &amp; </a:t>
            </a:r>
            <a:r>
              <a:rPr lang="en-GB" sz="1600" b="1" dirty="0" err="1" smtClean="0"/>
              <a:t>KoumoutSakos</a:t>
            </a:r>
            <a:endParaRPr lang="en-GB" sz="1600" b="1" dirty="0"/>
          </a:p>
        </p:txBody>
      </p:sp>
      <p:sp>
        <p:nvSpPr>
          <p:cNvPr id="9" name="8 Flecha abajo"/>
          <p:cNvSpPr/>
          <p:nvPr/>
        </p:nvSpPr>
        <p:spPr>
          <a:xfrm>
            <a:off x="2111372" y="1529953"/>
            <a:ext cx="411480" cy="53475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10 Flecha abajo"/>
          <p:cNvSpPr/>
          <p:nvPr/>
        </p:nvSpPr>
        <p:spPr>
          <a:xfrm>
            <a:off x="2111372" y="2969676"/>
            <a:ext cx="411480" cy="53475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11 Flecha abajo"/>
          <p:cNvSpPr/>
          <p:nvPr/>
        </p:nvSpPr>
        <p:spPr>
          <a:xfrm>
            <a:off x="2111372" y="4329487"/>
            <a:ext cx="411480" cy="53475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1024" name="1023 Grupo"/>
          <p:cNvGrpSpPr/>
          <p:nvPr/>
        </p:nvGrpSpPr>
        <p:grpSpPr>
          <a:xfrm>
            <a:off x="4636077" y="3223231"/>
            <a:ext cx="4422422" cy="3017782"/>
            <a:chOff x="4636077" y="3499860"/>
            <a:chExt cx="4422422" cy="301778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077" y="3499860"/>
              <a:ext cx="4422422" cy="3017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7565367" y="5726011"/>
              <a:ext cx="4363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fr0</a:t>
              </a:r>
              <a:endParaRPr lang="es-ES_tradnl" sz="1200" b="1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8187690" y="5580161"/>
              <a:ext cx="4363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fr1</a:t>
              </a:r>
              <a:endParaRPr lang="es-ES_tradnl" sz="1200" b="1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7751352" y="5303162"/>
              <a:ext cx="4363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fr2</a:t>
              </a:r>
              <a:endParaRPr lang="es-ES_tradnl" sz="1200" b="1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6958872" y="5456543"/>
              <a:ext cx="4363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fr3</a:t>
              </a:r>
              <a:endParaRPr lang="es-ES_tradnl" sz="1200" b="1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520901" y="5425704"/>
              <a:ext cx="4363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fr4</a:t>
              </a:r>
              <a:endParaRPr lang="es-ES_tradnl" sz="1200" b="1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6011027" y="5295124"/>
              <a:ext cx="4363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fr5</a:t>
              </a:r>
              <a:endParaRPr lang="es-ES_tradnl" sz="1200" b="1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692620" y="5148705"/>
              <a:ext cx="4363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fr6</a:t>
              </a:r>
              <a:endParaRPr lang="es-ES_tradnl" sz="12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5922219" y="4889680"/>
              <a:ext cx="4363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fr7</a:t>
              </a:r>
              <a:endParaRPr lang="es-ES_tradnl" sz="1200" b="1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6565962" y="5001397"/>
              <a:ext cx="4363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fr8</a:t>
              </a:r>
              <a:endParaRPr lang="es-ES_tradnl" sz="1200" b="1" dirty="0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7025160" y="4912540"/>
              <a:ext cx="4363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fr9</a:t>
              </a:r>
              <a:endParaRPr lang="es-ES_tradnl" sz="1200" b="1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6508812" y="4319863"/>
              <a:ext cx="5453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fr12</a:t>
              </a:r>
              <a:endParaRPr lang="es-ES_tradnl" sz="1200" b="1" dirty="0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5792199" y="4495785"/>
              <a:ext cx="5453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fr13</a:t>
              </a:r>
              <a:endParaRPr lang="es-ES_tradnl" sz="1200" b="1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5300344" y="4412642"/>
              <a:ext cx="5453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fr14</a:t>
              </a:r>
              <a:endParaRPr lang="es-ES_tradnl" sz="1200" b="1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5242032" y="3792357"/>
              <a:ext cx="5453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fr16</a:t>
              </a:r>
              <a:endParaRPr lang="es-ES_tradnl" sz="1200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5094905" y="4058202"/>
              <a:ext cx="5453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fr15</a:t>
              </a:r>
              <a:endParaRPr lang="es-ES_tradnl" sz="1200" b="1" dirty="0"/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5735049" y="4093899"/>
              <a:ext cx="5453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fr17</a:t>
              </a:r>
              <a:endParaRPr lang="es-ES_tradnl" sz="1200" b="1" dirty="0"/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6172216" y="3963639"/>
              <a:ext cx="5453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fr18</a:t>
              </a:r>
              <a:endParaRPr lang="es-ES_tradnl" sz="1200" b="1" dirty="0"/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6631699" y="3778456"/>
              <a:ext cx="5453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fr19</a:t>
              </a:r>
              <a:endParaRPr lang="es-ES_tradnl" sz="1200" b="1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5983039" y="3614525"/>
              <a:ext cx="5453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fr20</a:t>
              </a:r>
              <a:endParaRPr lang="es-ES_tradnl" sz="12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7066092" y="3766681"/>
                <a:ext cx="1620765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𝑧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𝑖𝑛𝑖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/>
                            </a:rPr>
                            <m:t>+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092" y="3766681"/>
                <a:ext cx="162076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1024 CuadroTexto"/>
              <p:cNvSpPr txBox="1"/>
              <p:nvPr/>
            </p:nvSpPr>
            <p:spPr>
              <a:xfrm>
                <a:off x="5205443" y="6241013"/>
                <a:ext cx="3397853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𝑥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𝑖𝑛𝑖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/>
                            </a:rPr>
                            <m:t>+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𝑡</m:t>
                      </m:r>
                      <m:r>
                        <a:rPr lang="es-E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func>
                        <m:func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025" name="10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443" y="6241013"/>
                <a:ext cx="339785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6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9796" y="177676"/>
            <a:ext cx="9085528" cy="9807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dirty="0" smtClean="0"/>
              <a:t>Forces acting on a particle /agglomerate</a:t>
            </a:r>
            <a:endParaRPr lang="en-GB" sz="3600" dirty="0"/>
          </a:p>
        </p:txBody>
      </p:sp>
      <p:sp>
        <p:nvSpPr>
          <p:cNvPr id="5" name="4 Elipse"/>
          <p:cNvSpPr/>
          <p:nvPr/>
        </p:nvSpPr>
        <p:spPr>
          <a:xfrm>
            <a:off x="2843808" y="2859991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5 CuadroTexto"/>
          <p:cNvSpPr txBox="1"/>
          <p:nvPr/>
        </p:nvSpPr>
        <p:spPr>
          <a:xfrm>
            <a:off x="4562560" y="2741320"/>
            <a:ext cx="429569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Drag force opposing oscillatory motion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3482712" y="3420304"/>
                <a:ext cx="5602816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𝐷𝑥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=−6</m:t>
                      </m:r>
                      <m:r>
                        <a:rPr lang="es-ES" b="0" i="1" smtClean="0">
                          <a:latin typeface="Cambria Math"/>
                        </a:rPr>
                        <m:t>𝜋𝜇</m:t>
                      </m:r>
                      <m:r>
                        <a:rPr lang="es-ES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/>
                                </a:rPr>
                                <m:t>𝛿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−3</m:t>
                      </m:r>
                      <m:r>
                        <a:rPr lang="es-ES" b="0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𝜇𝜌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/>
                                </a:rPr>
                                <m:t>9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𝛿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712" y="3420304"/>
                <a:ext cx="5602816" cy="9106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Flecha derecha"/>
          <p:cNvSpPr/>
          <p:nvPr/>
        </p:nvSpPr>
        <p:spPr>
          <a:xfrm>
            <a:off x="3491880" y="3003067"/>
            <a:ext cx="936104" cy="28991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8 CuadroTexto"/>
          <p:cNvSpPr txBox="1"/>
          <p:nvPr/>
        </p:nvSpPr>
        <p:spPr>
          <a:xfrm>
            <a:off x="323528" y="3338493"/>
            <a:ext cx="2376264" cy="646331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Force due to the electric field</a:t>
            </a:r>
            <a:endParaRPr lang="en-GB" dirty="0"/>
          </a:p>
        </p:txBody>
      </p:sp>
      <p:sp>
        <p:nvSpPr>
          <p:cNvPr id="10" name="9 Flecha abajo"/>
          <p:cNvSpPr/>
          <p:nvPr/>
        </p:nvSpPr>
        <p:spPr>
          <a:xfrm>
            <a:off x="2987824" y="3523159"/>
            <a:ext cx="288032" cy="67754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10 Flecha abajo"/>
          <p:cNvSpPr/>
          <p:nvPr/>
        </p:nvSpPr>
        <p:spPr>
          <a:xfrm rot="10800000">
            <a:off x="2987824" y="2063770"/>
            <a:ext cx="288032" cy="67754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11 CuadroTexto"/>
          <p:cNvSpPr txBox="1"/>
          <p:nvPr/>
        </p:nvSpPr>
        <p:spPr>
          <a:xfrm>
            <a:off x="1145233" y="1306994"/>
            <a:ext cx="418285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Drag force opposing falling motion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2231739" y="1622430"/>
                <a:ext cx="18533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𝐷𝑥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=−6</m:t>
                      </m:r>
                      <m:r>
                        <a:rPr lang="es-ES" b="0" i="1" smtClean="0">
                          <a:latin typeface="Cambria Math"/>
                        </a:rPr>
                        <m:t>𝜋𝜇</m:t>
                      </m:r>
                      <m:r>
                        <a:rPr lang="es-ES" b="0" i="1" smtClean="0"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739" y="1622430"/>
                <a:ext cx="185332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13 Flecha derecha"/>
          <p:cNvSpPr/>
          <p:nvPr/>
        </p:nvSpPr>
        <p:spPr>
          <a:xfrm rot="10800000">
            <a:off x="1763688" y="3003067"/>
            <a:ext cx="936104" cy="289912"/>
          </a:xfrm>
          <a:prstGeom prst="right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CuadroTexto"/>
              <p:cNvSpPr txBox="1"/>
              <p:nvPr/>
            </p:nvSpPr>
            <p:spPr>
              <a:xfrm>
                <a:off x="354440" y="4039703"/>
                <a:ext cx="1581587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</a:rPr>
                        <m:t>𝑞</m:t>
                      </m:r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40" y="4039703"/>
                <a:ext cx="1581587" cy="378245"/>
              </a:xfrm>
              <a:prstGeom prst="rect">
                <a:avLst/>
              </a:prstGeom>
              <a:blipFill rotWithShape="1"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15 CuadroTexto"/>
          <p:cNvSpPr txBox="1"/>
          <p:nvPr/>
        </p:nvSpPr>
        <p:spPr>
          <a:xfrm>
            <a:off x="2411760" y="4440034"/>
            <a:ext cx="136815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/>
          </a:lstStyle>
          <a:p>
            <a:r>
              <a:rPr lang="en-GB" dirty="0" smtClean="0"/>
              <a:t>Weight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CuadroTexto"/>
              <p:cNvSpPr txBox="1"/>
              <p:nvPr/>
            </p:nvSpPr>
            <p:spPr>
              <a:xfrm>
                <a:off x="2596812" y="4843656"/>
                <a:ext cx="11065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𝑊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7" name="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812" y="4843656"/>
                <a:ext cx="110658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354440" y="5637946"/>
                <a:ext cx="1149545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𝛿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/>
                                </a:rPr>
                                <m:t>𝜌𝜔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40" y="5637946"/>
                <a:ext cx="1149545" cy="9106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18 CuadroTexto"/>
          <p:cNvSpPr txBox="1"/>
          <p:nvPr/>
        </p:nvSpPr>
        <p:spPr>
          <a:xfrm>
            <a:off x="1763687" y="5770129"/>
            <a:ext cx="660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Is the width of the vorticity layer due to the oscillatory motion</a:t>
            </a:r>
            <a:endParaRPr lang="en-GB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297680" y="4566657"/>
            <a:ext cx="4469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Landau &amp; </a:t>
            </a:r>
            <a:r>
              <a:rPr lang="en-GB" dirty="0" err="1" smtClean="0"/>
              <a:t>Lifschizt</a:t>
            </a:r>
            <a:r>
              <a:rPr lang="en-GB" dirty="0" smtClean="0"/>
              <a:t>, course of theoretical physics, </a:t>
            </a:r>
            <a:r>
              <a:rPr lang="en-GB" dirty="0" err="1" smtClean="0"/>
              <a:t>vol</a:t>
            </a:r>
            <a:r>
              <a:rPr lang="en-GB" dirty="0" smtClean="0"/>
              <a:t> 6, Fluid mechanics.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0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"/>
          <p:cNvSpPr/>
          <p:nvPr/>
        </p:nvSpPr>
        <p:spPr>
          <a:xfrm>
            <a:off x="3794760" y="4565912"/>
            <a:ext cx="4857750" cy="9988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22 Rectángulo"/>
          <p:cNvSpPr/>
          <p:nvPr/>
        </p:nvSpPr>
        <p:spPr>
          <a:xfrm>
            <a:off x="414579" y="4574252"/>
            <a:ext cx="3239367" cy="9988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19 Rectángulo"/>
          <p:cNvSpPr/>
          <p:nvPr/>
        </p:nvSpPr>
        <p:spPr>
          <a:xfrm>
            <a:off x="434340" y="2816418"/>
            <a:ext cx="7132320" cy="11632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18 Rectángulo"/>
          <p:cNvSpPr/>
          <p:nvPr/>
        </p:nvSpPr>
        <p:spPr>
          <a:xfrm>
            <a:off x="434340" y="1422068"/>
            <a:ext cx="6720840" cy="9988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872" y="116632"/>
            <a:ext cx="8229600" cy="763488"/>
          </a:xfrm>
        </p:spPr>
        <p:txBody>
          <a:bodyPr/>
          <a:lstStyle/>
          <a:p>
            <a:r>
              <a:rPr lang="en-GB" sz="3600" dirty="0" smtClean="0"/>
              <a:t>Equations and range of validity</a:t>
            </a:r>
            <a:endParaRPr lang="en-GB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1" y="1052736"/>
            <a:ext cx="3567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For the vertical motion:</a:t>
            </a:r>
            <a:endParaRPr lang="en-GB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1" y="2420888"/>
            <a:ext cx="400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For the horizontal  motion: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558974" y="1556792"/>
                <a:ext cx="2552750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</a:rPr>
                        <m:t>𝑚𝑔</m:t>
                      </m:r>
                      <m:r>
                        <a:rPr lang="es-ES" b="0" i="1" smtClean="0">
                          <a:latin typeface="Cambria Math"/>
                        </a:rPr>
                        <m:t>−6</m:t>
                      </m:r>
                      <m:r>
                        <a:rPr lang="es-ES" b="0" i="1" smtClean="0">
                          <a:latin typeface="Cambria Math"/>
                        </a:rPr>
                        <m:t>𝜋𝜇</m:t>
                      </m:r>
                      <m:r>
                        <a:rPr lang="es-ES" b="0" i="1" smtClean="0"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s-ES" b="0" dirty="0" smtClean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74" y="1556792"/>
                <a:ext cx="2552750" cy="6182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558974" y="2966090"/>
                <a:ext cx="6787371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</a:rPr>
                        <m:t>𝑞</m:t>
                      </m:r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</a:rPr>
                        <m:t>−6</m:t>
                      </m:r>
                      <m:r>
                        <a:rPr lang="es-ES" b="0" i="1" smtClean="0">
                          <a:latin typeface="Cambria Math"/>
                        </a:rPr>
                        <m:t>𝜋𝜇</m:t>
                      </m:r>
                      <m:r>
                        <a:rPr lang="es-ES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/>
                                </a:rPr>
                                <m:t>𝛿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−3</m:t>
                      </m:r>
                      <m:r>
                        <a:rPr lang="es-ES" b="0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𝜇𝜌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/>
                                </a:rPr>
                                <m:t>9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𝛿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74" y="2966090"/>
                <a:ext cx="6787371" cy="91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CuadroTexto"/>
          <p:cNvSpPr txBox="1"/>
          <p:nvPr/>
        </p:nvSpPr>
        <p:spPr>
          <a:xfrm>
            <a:off x="3371850" y="1716764"/>
            <a:ext cx="122978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err="1" smtClean="0"/>
              <a:t>Valid</a:t>
            </a:r>
            <a:r>
              <a:rPr lang="es-ES" b="1" dirty="0" smtClean="0"/>
              <a:t> </a:t>
            </a:r>
            <a:r>
              <a:rPr lang="es-ES" b="1" dirty="0" err="1" smtClean="0"/>
              <a:t>if</a:t>
            </a:r>
            <a:endParaRPr lang="es-ES_tradnl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34340" y="4114482"/>
            <a:ext cx="401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Valid in each of these two cases: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4856037" y="1593346"/>
                <a:ext cx="1951881" cy="654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𝜌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𝜇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≪1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037" y="1593346"/>
                <a:ext cx="1951881" cy="6542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1691680" y="4581128"/>
                <a:ext cx="1962267" cy="654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𝜌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𝜇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≪1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581128"/>
                <a:ext cx="1962267" cy="6542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CuadroTexto"/>
          <p:cNvSpPr txBox="1"/>
          <p:nvPr/>
        </p:nvSpPr>
        <p:spPr>
          <a:xfrm>
            <a:off x="558974" y="4723603"/>
            <a:ext cx="1132706" cy="370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Case 1:</a:t>
            </a:r>
            <a:endParaRPr lang="en-GB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000501" y="4737828"/>
            <a:ext cx="120227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Case 2:</a:t>
            </a:r>
            <a:endParaRPr lang="en-GB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58974" y="5203740"/>
            <a:ext cx="91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and</a:t>
            </a:r>
            <a:endParaRPr lang="es-ES_trad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1810333" y="5203740"/>
                <a:ext cx="862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𝛿</m:t>
                      </m:r>
                      <m:r>
                        <a:rPr lang="es-ES" b="0" i="1" smtClean="0">
                          <a:latin typeface="Cambria Math"/>
                        </a:rPr>
                        <m:t>≫</m:t>
                      </m:r>
                      <m:r>
                        <a:rPr lang="es-ES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333" y="5203740"/>
                <a:ext cx="86248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CuadroTexto"/>
              <p:cNvSpPr txBox="1"/>
              <p:nvPr/>
            </p:nvSpPr>
            <p:spPr>
              <a:xfrm>
                <a:off x="5305406" y="4723603"/>
                <a:ext cx="10531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≪</m:t>
                      </m:r>
                      <m:r>
                        <a:rPr lang="es-ES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406" y="4723603"/>
                <a:ext cx="105314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15 CuadroTexto"/>
          <p:cNvSpPr txBox="1"/>
          <p:nvPr/>
        </p:nvSpPr>
        <p:spPr>
          <a:xfrm>
            <a:off x="3952659" y="5180484"/>
            <a:ext cx="469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Where </a:t>
            </a:r>
            <a:r>
              <a:rPr lang="en-GB" i="1" dirty="0" smtClean="0"/>
              <a:t>x</a:t>
            </a:r>
            <a:r>
              <a:rPr lang="en-GB" baseline="-25000" dirty="0" smtClean="0"/>
              <a:t>o</a:t>
            </a:r>
            <a:r>
              <a:rPr lang="en-GB" dirty="0" smtClean="0"/>
              <a:t> is the amplitude of oscillation</a:t>
            </a:r>
            <a:endParaRPr lang="en-GB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367087" y="4737828"/>
            <a:ext cx="78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and</a:t>
            </a:r>
            <a:endParaRPr lang="es-ES_trad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7135420" y="4744490"/>
                <a:ext cx="862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𝛿</m:t>
                      </m:r>
                      <m:r>
                        <a:rPr lang="es-ES" b="0" i="1" smtClean="0">
                          <a:latin typeface="Cambria Math"/>
                        </a:rPr>
                        <m:t>≪</m:t>
                      </m:r>
                      <m:r>
                        <a:rPr lang="es-ES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420" y="4744490"/>
                <a:ext cx="86248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2672813" y="6111676"/>
                <a:ext cx="3685734" cy="36933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ES" dirty="0" err="1" smtClean="0"/>
                  <a:t>For</a:t>
                </a:r>
                <a:r>
                  <a:rPr lang="es-ES" dirty="0" smtClean="0"/>
                  <a:t> </a:t>
                </a:r>
                <a:r>
                  <a:rPr lang="es-ES" i="1" dirty="0" smtClean="0"/>
                  <a:t>f</a:t>
                </a:r>
                <a:r>
                  <a:rPr lang="es-ES" dirty="0" smtClean="0"/>
                  <a:t>=100 Hz in air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/>
                      </a:rPr>
                      <m:t>𝛿</m:t>
                    </m:r>
                    <m:r>
                      <a:rPr lang="es-ES" i="1">
                        <a:latin typeface="Cambria Math"/>
                      </a:rPr>
                      <m:t>=223 </m:t>
                    </m:r>
                    <m:r>
                      <a:rPr lang="es-ES" i="1">
                        <a:latin typeface="Cambria Math"/>
                      </a:rPr>
                      <m:t>𝜇</m:t>
                    </m:r>
                    <m:r>
                      <a:rPr lang="es-ES" i="1">
                        <a:latin typeface="Cambria Math"/>
                      </a:rPr>
                      <m:t>𝑚</m:t>
                    </m:r>
                  </m:oMath>
                </a14:m>
                <a:endParaRPr lang="es-ES_tradnl" dirty="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813" y="6111676"/>
                <a:ext cx="368573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24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43" y="2716137"/>
            <a:ext cx="4464000" cy="1610085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15" y="672915"/>
            <a:ext cx="4464000" cy="159428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234" y="173009"/>
            <a:ext cx="4150481" cy="763488"/>
          </a:xfrm>
        </p:spPr>
        <p:txBody>
          <a:bodyPr/>
          <a:lstStyle/>
          <a:p>
            <a:r>
              <a:rPr lang="en-GB" sz="3600" dirty="0" smtClean="0"/>
              <a:t>Materials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5029419" y="192012"/>
                <a:ext cx="3249243" cy="37401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dirty="0" smtClean="0"/>
                  <a:t>Glass </a:t>
                </a:r>
                <a:r>
                  <a:rPr lang="es-ES" sz="1600" dirty="0" err="1" smtClean="0"/>
                  <a:t>beads</a:t>
                </a:r>
                <a:r>
                  <a:rPr lang="es-ES" sz="16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ES" sz="16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s-ES" sz="1600" b="0" i="1" smtClean="0">
                        <a:latin typeface="Cambria Math"/>
                      </a:rPr>
                      <m:t>=33.9</m:t>
                    </m:r>
                  </m:oMath>
                </a14:m>
                <a:r>
                  <a:rPr lang="es-ES_tradnl" sz="1600" dirty="0" smtClean="0"/>
                  <a:t> µm</a:t>
                </a:r>
                <a:endParaRPr lang="es-ES_tradnl" sz="1600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419" y="192012"/>
                <a:ext cx="3249243" cy="3740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455048" y="900119"/>
                <a:ext cx="3682612" cy="62023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s-ES"/>
                </a:defPPr>
                <a:lvl1pPr>
                  <a:defRPr>
                    <a:solidFill>
                      <a:schemeClr val="tx1"/>
                    </a:solidFill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s-ES" sz="1600" dirty="0" smtClean="0"/>
                  <a:t>Sipernat</a:t>
                </a:r>
                <a:r>
                  <a:rPr lang="es-ES" sz="1600" dirty="0"/>
                  <a:t> 320DS (</a:t>
                </a:r>
                <a:r>
                  <a:rPr lang="es-ES" sz="1600" dirty="0" err="1"/>
                  <a:t>hydrophylic</a:t>
                </a:r>
                <a:r>
                  <a:rPr lang="es-ES" sz="1600" dirty="0" smtClean="0"/>
                  <a:t>)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ES_tradnl" sz="16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s-ES" sz="1600" b="0" i="1" smtClean="0">
                        <a:latin typeface="Cambria Math"/>
                      </a:rPr>
                      <m:t>=6.6</m:t>
                    </m:r>
                  </m:oMath>
                </a14:m>
                <a:r>
                  <a:rPr lang="es-ES_tradnl" sz="1600" dirty="0" smtClean="0"/>
                  <a:t> µm</a:t>
                </a:r>
                <a:endParaRPr lang="es-ES_tradnl" sz="16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48" y="900119"/>
                <a:ext cx="3682612" cy="6202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4981133" y="2348880"/>
                <a:ext cx="3686070" cy="37401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s-ES"/>
                </a:defPPr>
                <a:lvl1pPr>
                  <a:defRPr>
                    <a:solidFill>
                      <a:schemeClr val="dk1"/>
                    </a:solidFill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 algn="ctr"/>
                <a:r>
                  <a:rPr lang="es-ES" sz="1600" dirty="0" smtClean="0"/>
                  <a:t>Regolith</a:t>
                </a:r>
                <a:r>
                  <a:rPr lang="es-ES" sz="1600" dirty="0"/>
                  <a:t> </a:t>
                </a:r>
                <a:r>
                  <a:rPr lang="es-ES" sz="1600" dirty="0" err="1" smtClean="0"/>
                  <a:t>simulant</a:t>
                </a:r>
                <a:r>
                  <a:rPr lang="es-ES" sz="16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ES" sz="16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s-ES" sz="1600" b="0" i="1" smtClean="0">
                        <a:latin typeface="Cambria Math"/>
                      </a:rPr>
                      <m:t>=9.7 µ</m:t>
                    </m:r>
                    <m:r>
                      <a:rPr lang="es-ES" sz="1600" b="0" i="1" smtClean="0">
                        <a:latin typeface="Cambria Math"/>
                      </a:rPr>
                      <m:t>𝑚</m:t>
                    </m:r>
                  </m:oMath>
                </a14:m>
                <a:endParaRPr lang="es-ES_tradnl" sz="16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133" y="2348880"/>
                <a:ext cx="3686070" cy="3740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4891065" y="4365104"/>
                <a:ext cx="3749208" cy="37401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s-ES"/>
                </a:defPPr>
                <a:lvl1pPr>
                  <a:defRPr>
                    <a:solidFill>
                      <a:schemeClr val="dk1"/>
                    </a:solidFill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 algn="ctr"/>
                <a:r>
                  <a:rPr lang="es-ES" sz="1600" dirty="0" smtClean="0"/>
                  <a:t>Milled</a:t>
                </a:r>
                <a:r>
                  <a:rPr lang="es-ES" sz="1600" dirty="0"/>
                  <a:t> </a:t>
                </a:r>
                <a:r>
                  <a:rPr lang="es-ES" sz="1600" dirty="0" err="1" smtClean="0"/>
                  <a:t>sand</a:t>
                </a:r>
                <a:r>
                  <a:rPr lang="es-ES" sz="16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ES" sz="16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s-ES" sz="1600" b="0" i="1" smtClean="0">
                        <a:latin typeface="Cambria Math"/>
                      </a:rPr>
                      <m:t>=4.0 µ</m:t>
                    </m:r>
                    <m:r>
                      <a:rPr lang="es-ES" sz="1600" b="0" i="1" smtClean="0">
                        <a:latin typeface="Cambria Math"/>
                      </a:rPr>
                      <m:t>𝑚</m:t>
                    </m:r>
                  </m:oMath>
                </a14:m>
                <a:endParaRPr lang="es-ES_tradnl" sz="16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065" y="4365104"/>
                <a:ext cx="3749208" cy="37401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767026" y="3440619"/>
                <a:ext cx="3450717" cy="62023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s-ES"/>
                </a:defPPr>
                <a:lvl1pPr algn="ctr"/>
              </a:lstStyle>
              <a:p>
                <a:r>
                  <a:rPr lang="es-ES" sz="1600" dirty="0" smtClean="0"/>
                  <a:t>Sipernat</a:t>
                </a:r>
                <a:r>
                  <a:rPr lang="es-ES" sz="1600" dirty="0"/>
                  <a:t> D10 (</a:t>
                </a:r>
                <a:r>
                  <a:rPr lang="es-ES" sz="1600" dirty="0" err="1"/>
                  <a:t>hydrophobic</a:t>
                </a:r>
                <a:r>
                  <a:rPr lang="es-ES" sz="1600" dirty="0" smtClean="0"/>
                  <a:t>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ES_tradnl" sz="16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s-ES" sz="1600" b="0" i="1" smtClean="0">
                        <a:latin typeface="Cambria Math"/>
                      </a:rPr>
                      <m:t>=3.3</m:t>
                    </m:r>
                  </m:oMath>
                </a14:m>
                <a:r>
                  <a:rPr lang="es-ES_tradnl" sz="1600" dirty="0" smtClean="0"/>
                  <a:t> µm</a:t>
                </a:r>
                <a:endParaRPr lang="es-ES_tradnl" sz="1600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26" y="3440619"/>
                <a:ext cx="3450717" cy="62023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1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" y="1700126"/>
            <a:ext cx="4464000" cy="1533320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893942" y="6360918"/>
            <a:ext cx="7603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Measured in </a:t>
            </a:r>
            <a:r>
              <a:rPr lang="en-GB" sz="1600" dirty="0" err="1" smtClean="0"/>
              <a:t>Mastersizer</a:t>
            </a:r>
            <a:r>
              <a:rPr lang="en-GB" sz="1600" dirty="0" smtClean="0"/>
              <a:t> 2000. Gas: air. Dispersion pressure 1 bar.  </a:t>
            </a:r>
            <a:endParaRPr lang="en-GB" sz="1600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4" y="4113686"/>
            <a:ext cx="4171950" cy="1500188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74" y="4822057"/>
            <a:ext cx="4464000" cy="1566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Rectángulo"/>
              <p:cNvSpPr/>
              <p:nvPr/>
            </p:nvSpPr>
            <p:spPr>
              <a:xfrm>
                <a:off x="205708" y="5971644"/>
                <a:ext cx="4743482" cy="374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sz="16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600" dirty="0"/>
                  <a:t> is surface-weighed mean diameter.</a:t>
                </a:r>
              </a:p>
            </p:txBody>
          </p:sp>
        </mc:Choice>
        <mc:Fallback xmlns="">
          <p:sp>
            <p:nvSpPr>
              <p:cNvPr id="21" name="2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08" y="5971644"/>
                <a:ext cx="4743482" cy="374013"/>
              </a:xfrm>
              <a:prstGeom prst="rect">
                <a:avLst/>
              </a:prstGeom>
              <a:blipFill rotWithShape="1">
                <a:blip r:embed="rId12"/>
                <a:stretch>
                  <a:fillRect t="-3279" b="-13115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8 Conector recto"/>
          <p:cNvCxnSpPr/>
          <p:nvPr/>
        </p:nvCxnSpPr>
        <p:spPr>
          <a:xfrm flipV="1">
            <a:off x="3337560" y="2267952"/>
            <a:ext cx="0" cy="590819"/>
          </a:xfrm>
          <a:prstGeom prst="line">
            <a:avLst/>
          </a:prstGeom>
          <a:ln w="38100">
            <a:solidFill>
              <a:srgbClr val="FF0000"/>
            </a:solidFill>
            <a:headEnd type="arrow" w="lg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V="1">
            <a:off x="7661910" y="1343494"/>
            <a:ext cx="0" cy="590819"/>
          </a:xfrm>
          <a:prstGeom prst="line">
            <a:avLst/>
          </a:prstGeom>
          <a:ln w="38100">
            <a:solidFill>
              <a:srgbClr val="FF0000"/>
            </a:solidFill>
            <a:headEnd type="arrow" w="lg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V="1">
            <a:off x="7839728" y="5378720"/>
            <a:ext cx="0" cy="590819"/>
          </a:xfrm>
          <a:prstGeom prst="line">
            <a:avLst/>
          </a:prstGeom>
          <a:ln w="38100">
            <a:solidFill>
              <a:srgbClr val="FF0000"/>
            </a:solidFill>
            <a:headEnd type="arrow" w="lg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3252496" y="4683711"/>
            <a:ext cx="0" cy="590819"/>
          </a:xfrm>
          <a:prstGeom prst="line">
            <a:avLst/>
          </a:prstGeom>
          <a:ln w="38100">
            <a:solidFill>
              <a:srgbClr val="FF0000"/>
            </a:solidFill>
            <a:headEnd type="arrow" w="lg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V="1">
            <a:off x="7832038" y="3357870"/>
            <a:ext cx="0" cy="590819"/>
          </a:xfrm>
          <a:prstGeom prst="line">
            <a:avLst/>
          </a:prstGeom>
          <a:ln w="38100">
            <a:solidFill>
              <a:srgbClr val="FF0000"/>
            </a:solidFill>
            <a:headEnd type="arrow" w="lg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3150612" y="1897869"/>
            <a:ext cx="37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ym typeface="Symbol"/>
              </a:rPr>
              <a:t></a:t>
            </a:r>
            <a:endParaRPr lang="es-ES_tradnl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7474962" y="974162"/>
            <a:ext cx="37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ym typeface="Symbol"/>
              </a:rPr>
              <a:t></a:t>
            </a:r>
            <a:endParaRPr lang="es-ES_tradnl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3065547" y="4314379"/>
            <a:ext cx="37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ym typeface="Symbol"/>
              </a:rPr>
              <a:t></a:t>
            </a:r>
            <a:endParaRPr lang="es-ES_tradnl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7652780" y="5009388"/>
            <a:ext cx="37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ym typeface="Symbol"/>
              </a:rPr>
              <a:t></a:t>
            </a:r>
            <a:endParaRPr lang="es-ES_tradnl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645090" y="2989297"/>
            <a:ext cx="37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ym typeface="Symbol"/>
              </a:rPr>
              <a:t></a:t>
            </a:r>
            <a:endParaRPr lang="es-ES_tradnl" b="1" dirty="0"/>
          </a:p>
        </p:txBody>
      </p:sp>
      <p:cxnSp>
        <p:nvCxnSpPr>
          <p:cNvPr id="10" name="9 Conector recto"/>
          <p:cNvCxnSpPr/>
          <p:nvPr/>
        </p:nvCxnSpPr>
        <p:spPr>
          <a:xfrm flipV="1">
            <a:off x="2096170" y="1700126"/>
            <a:ext cx="0" cy="1289171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2095342" y="4103719"/>
            <a:ext cx="0" cy="1289171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flipV="1">
            <a:off x="6573284" y="2758095"/>
            <a:ext cx="0" cy="1289171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V="1">
            <a:off x="6608910" y="4822057"/>
            <a:ext cx="0" cy="1289171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V="1">
            <a:off x="6418212" y="698908"/>
            <a:ext cx="0" cy="1289171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33 Grupo"/>
          <p:cNvGrpSpPr/>
          <p:nvPr/>
        </p:nvGrpSpPr>
        <p:grpSpPr>
          <a:xfrm>
            <a:off x="565158" y="1759936"/>
            <a:ext cx="1531012" cy="523220"/>
            <a:chOff x="565158" y="1759936"/>
            <a:chExt cx="1531012" cy="523220"/>
          </a:xfrm>
        </p:grpSpPr>
        <p:sp>
          <p:nvSpPr>
            <p:cNvPr id="11" name="10 CuadroTexto"/>
            <p:cNvSpPr txBox="1"/>
            <p:nvPr/>
          </p:nvSpPr>
          <p:spPr>
            <a:xfrm>
              <a:off x="565158" y="1759936"/>
              <a:ext cx="1189214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 smtClean="0"/>
                <a:t>Resolution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limit</a:t>
              </a:r>
              <a:endParaRPr lang="es-ES_tradnl" sz="1400" dirty="0"/>
            </a:p>
          </p:txBody>
        </p:sp>
        <p:sp>
          <p:nvSpPr>
            <p:cNvPr id="14" name="13 Flecha derecha"/>
            <p:cNvSpPr/>
            <p:nvPr/>
          </p:nvSpPr>
          <p:spPr>
            <a:xfrm>
              <a:off x="1754372" y="1897869"/>
              <a:ext cx="341798" cy="27912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4891065" y="841888"/>
            <a:ext cx="1531012" cy="523220"/>
            <a:chOff x="565158" y="1759936"/>
            <a:chExt cx="1531012" cy="523220"/>
          </a:xfrm>
        </p:grpSpPr>
        <p:sp>
          <p:nvSpPr>
            <p:cNvPr id="36" name="35 CuadroTexto"/>
            <p:cNvSpPr txBox="1"/>
            <p:nvPr/>
          </p:nvSpPr>
          <p:spPr>
            <a:xfrm>
              <a:off x="565158" y="1759936"/>
              <a:ext cx="1189214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 smtClean="0"/>
                <a:t>Resolution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limit</a:t>
              </a:r>
              <a:endParaRPr lang="es-ES_tradnl" sz="1400" dirty="0"/>
            </a:p>
          </p:txBody>
        </p:sp>
        <p:sp>
          <p:nvSpPr>
            <p:cNvPr id="37" name="36 Flecha derecha"/>
            <p:cNvSpPr/>
            <p:nvPr/>
          </p:nvSpPr>
          <p:spPr>
            <a:xfrm>
              <a:off x="1754372" y="1897869"/>
              <a:ext cx="341798" cy="27912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5061193" y="2858771"/>
            <a:ext cx="1531012" cy="523220"/>
            <a:chOff x="565158" y="1759936"/>
            <a:chExt cx="1531012" cy="523220"/>
          </a:xfrm>
        </p:grpSpPr>
        <p:sp>
          <p:nvSpPr>
            <p:cNvPr id="39" name="38 CuadroTexto"/>
            <p:cNvSpPr txBox="1"/>
            <p:nvPr/>
          </p:nvSpPr>
          <p:spPr>
            <a:xfrm>
              <a:off x="565158" y="1759936"/>
              <a:ext cx="1189214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 smtClean="0"/>
                <a:t>Resolution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limit</a:t>
              </a:r>
              <a:endParaRPr lang="es-ES_tradnl" sz="1400" dirty="0"/>
            </a:p>
          </p:txBody>
        </p:sp>
        <p:sp>
          <p:nvSpPr>
            <p:cNvPr id="40" name="39 Flecha derecha"/>
            <p:cNvSpPr/>
            <p:nvPr/>
          </p:nvSpPr>
          <p:spPr>
            <a:xfrm>
              <a:off x="1754372" y="1897869"/>
              <a:ext cx="341798" cy="27912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5061318" y="4963970"/>
            <a:ext cx="1531012" cy="523220"/>
            <a:chOff x="565158" y="1759936"/>
            <a:chExt cx="1531012" cy="523220"/>
          </a:xfrm>
        </p:grpSpPr>
        <p:sp>
          <p:nvSpPr>
            <p:cNvPr id="42" name="41 CuadroTexto"/>
            <p:cNvSpPr txBox="1"/>
            <p:nvPr/>
          </p:nvSpPr>
          <p:spPr>
            <a:xfrm>
              <a:off x="565158" y="1759936"/>
              <a:ext cx="1189214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 smtClean="0"/>
                <a:t>Resolution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limit</a:t>
              </a:r>
              <a:endParaRPr lang="es-ES_tradnl" sz="1400" dirty="0"/>
            </a:p>
          </p:txBody>
        </p:sp>
        <p:sp>
          <p:nvSpPr>
            <p:cNvPr id="43" name="42 Flecha derecha"/>
            <p:cNvSpPr/>
            <p:nvPr/>
          </p:nvSpPr>
          <p:spPr>
            <a:xfrm>
              <a:off x="1754372" y="1897869"/>
              <a:ext cx="341798" cy="27912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4" name="43 Grupo"/>
          <p:cNvGrpSpPr/>
          <p:nvPr/>
        </p:nvGrpSpPr>
        <p:grpSpPr>
          <a:xfrm>
            <a:off x="564330" y="5455893"/>
            <a:ext cx="1531012" cy="523220"/>
            <a:chOff x="565158" y="1759936"/>
            <a:chExt cx="1531012" cy="523220"/>
          </a:xfrm>
        </p:grpSpPr>
        <p:sp>
          <p:nvSpPr>
            <p:cNvPr id="45" name="44 CuadroTexto"/>
            <p:cNvSpPr txBox="1"/>
            <p:nvPr/>
          </p:nvSpPr>
          <p:spPr>
            <a:xfrm>
              <a:off x="565158" y="1759936"/>
              <a:ext cx="1189214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 smtClean="0"/>
                <a:t>Resolution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limit</a:t>
              </a:r>
              <a:endParaRPr lang="es-ES_tradnl" sz="1400" dirty="0"/>
            </a:p>
          </p:txBody>
        </p:sp>
        <p:sp>
          <p:nvSpPr>
            <p:cNvPr id="46" name="45 Flecha derecha"/>
            <p:cNvSpPr/>
            <p:nvPr/>
          </p:nvSpPr>
          <p:spPr>
            <a:xfrm>
              <a:off x="1754372" y="1897869"/>
              <a:ext cx="341798" cy="27912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0019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456920" y="3169470"/>
            <a:ext cx="7738389" cy="27284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15 Rectángulo"/>
          <p:cNvSpPr/>
          <p:nvPr/>
        </p:nvSpPr>
        <p:spPr>
          <a:xfrm>
            <a:off x="434340" y="1353488"/>
            <a:ext cx="6720840" cy="14141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137160"/>
            <a:ext cx="8229600" cy="834390"/>
          </a:xfrm>
        </p:spPr>
        <p:txBody>
          <a:bodyPr/>
          <a:lstStyle/>
          <a:p>
            <a:r>
              <a:rPr lang="en-GB" sz="3600" dirty="0" smtClean="0"/>
              <a:t>Relevant solutions</a:t>
            </a:r>
            <a:endParaRPr lang="en-GB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1" y="984156"/>
            <a:ext cx="3567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For the vertical motion:</a:t>
            </a:r>
            <a:endParaRPr lang="en-GB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1" y="2801924"/>
            <a:ext cx="400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For the horizontal  motion:</a:t>
            </a:r>
            <a:endParaRPr lang="en-GB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57234" y="1485900"/>
            <a:ext cx="300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Velocity relaxation time:</a:t>
            </a:r>
            <a:endParaRPr lang="en-GB" dirty="0"/>
          </a:p>
        </p:txBody>
      </p:sp>
      <p:sp>
        <p:nvSpPr>
          <p:cNvPr id="6" name="5 CuadroTexto"/>
          <p:cNvSpPr txBox="1"/>
          <p:nvPr/>
        </p:nvSpPr>
        <p:spPr>
          <a:xfrm>
            <a:off x="657234" y="2113568"/>
            <a:ext cx="242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Terminal velocity:</a:t>
            </a:r>
            <a:endParaRPr lang="en-GB" dirty="0"/>
          </a:p>
        </p:txBody>
      </p:sp>
      <p:sp>
        <p:nvSpPr>
          <p:cNvPr id="7" name="6 CuadroTexto"/>
          <p:cNvSpPr txBox="1"/>
          <p:nvPr/>
        </p:nvSpPr>
        <p:spPr>
          <a:xfrm>
            <a:off x="657234" y="3516392"/>
            <a:ext cx="300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Velocity relaxation time: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4708398" y="3169470"/>
                <a:ext cx="2938753" cy="1063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  <m:f>
                            <m:f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/>
                                </a:rPr>
                                <m:t>𝛿</m:t>
                              </m:r>
                            </m:den>
                          </m:f>
                          <m:d>
                            <m:d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s-E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9</m:t>
                                  </m:r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/>
                                </a:rPr>
                                <m:t>𝛿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398" y="3169470"/>
                <a:ext cx="2938753" cy="10631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4360630" y="5006749"/>
                <a:ext cx="3551550" cy="836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𝜔</m:t>
                          </m:r>
                        </m:den>
                      </m:f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𝑞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6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𝜋𝜇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/>
                                </a:rPr>
                                <m:t>𝛿</m:t>
                              </m:r>
                            </m:den>
                          </m:f>
                        </m:den>
                      </m:f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630" y="5006749"/>
                <a:ext cx="3551550" cy="8367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CuadroTexto"/>
          <p:cNvSpPr txBox="1"/>
          <p:nvPr/>
        </p:nvSpPr>
        <p:spPr>
          <a:xfrm>
            <a:off x="657234" y="5055769"/>
            <a:ext cx="3146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Steady-state amplitude of oscillation</a:t>
            </a:r>
            <a:endParaRPr lang="en-GB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57234" y="4263504"/>
            <a:ext cx="3168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Steady state phase lag with the electric field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5121346" y="4229328"/>
                <a:ext cx="2002984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𝜃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𝜔</m:t>
                                  </m:r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346" y="4229328"/>
                <a:ext cx="2002984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5177790" y="1970163"/>
                <a:ext cx="1999971" cy="65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𝑡𝑒𝑟𝑚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𝜇</m:t>
                          </m:r>
                        </m:den>
                      </m:f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790" y="1970163"/>
                <a:ext cx="1999971" cy="6561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5177788" y="1314021"/>
                <a:ext cx="1532856" cy="65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𝜇</m:t>
                          </m:r>
                        </m:den>
                      </m:f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788" y="1314021"/>
                <a:ext cx="1532856" cy="65614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14 CuadroTexto"/>
          <p:cNvSpPr txBox="1"/>
          <p:nvPr/>
        </p:nvSpPr>
        <p:spPr>
          <a:xfrm>
            <a:off x="731520" y="5955030"/>
            <a:ext cx="780669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 estimation of </a:t>
            </a:r>
            <a:r>
              <a:rPr lang="en-GB" i="1" dirty="0" smtClean="0"/>
              <a:t>x</a:t>
            </a:r>
            <a:r>
              <a:rPr lang="en-GB" baseline="-25000" dirty="0" smtClean="0"/>
              <a:t>o</a:t>
            </a:r>
            <a:r>
              <a:rPr lang="en-GB" dirty="0" smtClean="0"/>
              <a:t> is needed to calculate the Reynolds number </a:t>
            </a:r>
            <a:r>
              <a:rPr lang="en-GB" i="1" dirty="0" smtClean="0"/>
              <a:t>Re</a:t>
            </a:r>
            <a:r>
              <a:rPr lang="en-GB" baseline="-25000" dirty="0" smtClean="0"/>
              <a:t>x</a:t>
            </a:r>
            <a:r>
              <a:rPr lang="en-GB" dirty="0" smtClean="0"/>
              <a:t>. For that we need to know the typical charge per particle </a:t>
            </a:r>
            <a:r>
              <a:rPr lang="en-GB" i="1" dirty="0" smtClean="0"/>
              <a:t>q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98" y="46599"/>
            <a:ext cx="8970437" cy="6460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600" dirty="0" smtClean="0"/>
              <a:t>Average charge per particle.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46" y="4333101"/>
            <a:ext cx="2919018" cy="226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1 Conector recto"/>
          <p:cNvCxnSpPr/>
          <p:nvPr/>
        </p:nvCxnSpPr>
        <p:spPr>
          <a:xfrm flipH="1">
            <a:off x="6086932" y="4160583"/>
            <a:ext cx="4156" cy="6680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32 Conector recto"/>
          <p:cNvCxnSpPr/>
          <p:nvPr/>
        </p:nvCxnSpPr>
        <p:spPr>
          <a:xfrm>
            <a:off x="5762932" y="4837935"/>
            <a:ext cx="6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33 Conector recto"/>
          <p:cNvCxnSpPr/>
          <p:nvPr/>
        </p:nvCxnSpPr>
        <p:spPr>
          <a:xfrm>
            <a:off x="5868776" y="4909943"/>
            <a:ext cx="4320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34 Conector recto"/>
          <p:cNvCxnSpPr/>
          <p:nvPr/>
        </p:nvCxnSpPr>
        <p:spPr>
          <a:xfrm>
            <a:off x="5983076" y="4981951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6"/>
          <p:cNvSpPr/>
          <p:nvPr/>
        </p:nvSpPr>
        <p:spPr>
          <a:xfrm>
            <a:off x="7383044" y="1921631"/>
            <a:ext cx="232310" cy="26770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90"/>
          <p:cNvSpPr/>
          <p:nvPr/>
        </p:nvSpPr>
        <p:spPr>
          <a:xfrm>
            <a:off x="7394313" y="2006419"/>
            <a:ext cx="73439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23"/>
          <p:cNvSpPr/>
          <p:nvPr/>
        </p:nvSpPr>
        <p:spPr>
          <a:xfrm>
            <a:off x="7311012" y="1838523"/>
            <a:ext cx="360000" cy="7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ector recto 30"/>
          <p:cNvCxnSpPr/>
          <p:nvPr/>
        </p:nvCxnSpPr>
        <p:spPr>
          <a:xfrm>
            <a:off x="7330773" y="2438467"/>
            <a:ext cx="0" cy="202387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27"/>
          <p:cNvCxnSpPr/>
          <p:nvPr/>
        </p:nvCxnSpPr>
        <p:spPr>
          <a:xfrm>
            <a:off x="7412488" y="2438467"/>
            <a:ext cx="0" cy="202387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8"/>
          <p:cNvCxnSpPr/>
          <p:nvPr/>
        </p:nvCxnSpPr>
        <p:spPr>
          <a:xfrm>
            <a:off x="7494203" y="2438467"/>
            <a:ext cx="0" cy="202387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9"/>
          <p:cNvCxnSpPr/>
          <p:nvPr/>
        </p:nvCxnSpPr>
        <p:spPr>
          <a:xfrm>
            <a:off x="7579449" y="2438467"/>
            <a:ext cx="0" cy="202387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30"/>
          <p:cNvCxnSpPr/>
          <p:nvPr/>
        </p:nvCxnSpPr>
        <p:spPr>
          <a:xfrm>
            <a:off x="7670509" y="2438467"/>
            <a:ext cx="0" cy="202387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32"/>
          <p:cNvCxnSpPr/>
          <p:nvPr/>
        </p:nvCxnSpPr>
        <p:spPr>
          <a:xfrm>
            <a:off x="7272369" y="2486293"/>
            <a:ext cx="468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36"/>
          <p:cNvCxnSpPr/>
          <p:nvPr/>
        </p:nvCxnSpPr>
        <p:spPr>
          <a:xfrm>
            <a:off x="7272369" y="2652461"/>
            <a:ext cx="468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41"/>
          <p:cNvCxnSpPr/>
          <p:nvPr/>
        </p:nvCxnSpPr>
        <p:spPr>
          <a:xfrm>
            <a:off x="7272369" y="2824979"/>
            <a:ext cx="468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54"/>
          <p:cNvCxnSpPr/>
          <p:nvPr/>
        </p:nvCxnSpPr>
        <p:spPr>
          <a:xfrm>
            <a:off x="7274517" y="2986303"/>
            <a:ext cx="468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58"/>
          <p:cNvCxnSpPr/>
          <p:nvPr/>
        </p:nvCxnSpPr>
        <p:spPr>
          <a:xfrm>
            <a:off x="7274517" y="3152471"/>
            <a:ext cx="468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150"/>
          <p:cNvCxnSpPr/>
          <p:nvPr/>
        </p:nvCxnSpPr>
        <p:spPr>
          <a:xfrm>
            <a:off x="7274517" y="3324989"/>
            <a:ext cx="468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185"/>
          <p:cNvCxnSpPr/>
          <p:nvPr/>
        </p:nvCxnSpPr>
        <p:spPr>
          <a:xfrm>
            <a:off x="7272369" y="3494405"/>
            <a:ext cx="468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189"/>
          <p:cNvCxnSpPr/>
          <p:nvPr/>
        </p:nvCxnSpPr>
        <p:spPr>
          <a:xfrm>
            <a:off x="7272369" y="3660573"/>
            <a:ext cx="468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181"/>
          <p:cNvCxnSpPr/>
          <p:nvPr/>
        </p:nvCxnSpPr>
        <p:spPr>
          <a:xfrm>
            <a:off x="7272369" y="3833091"/>
            <a:ext cx="468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171"/>
          <p:cNvCxnSpPr/>
          <p:nvPr/>
        </p:nvCxnSpPr>
        <p:spPr>
          <a:xfrm>
            <a:off x="7274517" y="3994415"/>
            <a:ext cx="468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175"/>
          <p:cNvCxnSpPr/>
          <p:nvPr/>
        </p:nvCxnSpPr>
        <p:spPr>
          <a:xfrm>
            <a:off x="7274517" y="4160583"/>
            <a:ext cx="468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167"/>
          <p:cNvCxnSpPr/>
          <p:nvPr/>
        </p:nvCxnSpPr>
        <p:spPr>
          <a:xfrm>
            <a:off x="7274517" y="4333101"/>
            <a:ext cx="468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9 Conector recto"/>
          <p:cNvCxnSpPr/>
          <p:nvPr/>
        </p:nvCxnSpPr>
        <p:spPr>
          <a:xfrm>
            <a:off x="6086932" y="4160583"/>
            <a:ext cx="122769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9 Conector recto"/>
          <p:cNvCxnSpPr>
            <a:endCxn id="50" idx="2"/>
          </p:cNvCxnSpPr>
          <p:nvPr/>
        </p:nvCxnSpPr>
        <p:spPr>
          <a:xfrm flipV="1">
            <a:off x="7599462" y="2284037"/>
            <a:ext cx="361730" cy="52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64 CuadroTexto"/>
          <p:cNvSpPr txBox="1">
            <a:spLocks noChangeArrowheads="1"/>
          </p:cNvSpPr>
          <p:nvPr/>
        </p:nvSpPr>
        <p:spPr bwMode="auto">
          <a:xfrm>
            <a:off x="5264078" y="928002"/>
            <a:ext cx="1419904" cy="52322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dk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dk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dk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dk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dk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dk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dk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dk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dk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s-ES" sz="1400" dirty="0" smtClean="0"/>
              <a:t>Compressed air </a:t>
            </a:r>
            <a:endParaRPr lang="en-US" altLang="es-ES" sz="1400" dirty="0"/>
          </a:p>
        </p:txBody>
      </p:sp>
      <p:sp>
        <p:nvSpPr>
          <p:cNvPr id="31" name="64 CuadroTexto"/>
          <p:cNvSpPr txBox="1">
            <a:spLocks noChangeArrowheads="1"/>
          </p:cNvSpPr>
          <p:nvPr/>
        </p:nvSpPr>
        <p:spPr bwMode="auto">
          <a:xfrm>
            <a:off x="5457734" y="1781517"/>
            <a:ext cx="1032592" cy="73866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1400" dirty="0" smtClean="0"/>
              <a:t>Venturi dispersion unit</a:t>
            </a:r>
            <a:endParaRPr lang="en-US" altLang="es-ES" sz="1400" dirty="0"/>
          </a:p>
        </p:txBody>
      </p:sp>
      <p:sp>
        <p:nvSpPr>
          <p:cNvPr id="32" name="64 CuadroTexto"/>
          <p:cNvSpPr txBox="1">
            <a:spLocks noChangeArrowheads="1"/>
          </p:cNvSpPr>
          <p:nvPr/>
        </p:nvSpPr>
        <p:spPr bwMode="auto">
          <a:xfrm>
            <a:off x="5563728" y="2825142"/>
            <a:ext cx="820605" cy="52322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>
              <a:defRPr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  <a:cs typeface="Arial" charset="0"/>
              </a:defRPr>
            </a:lvl9pPr>
          </a:lstStyle>
          <a:p>
            <a:r>
              <a:rPr lang="en-US" altLang="es-ES" sz="1400" noProof="1" smtClean="0"/>
              <a:t>Material feeding</a:t>
            </a:r>
            <a:endParaRPr lang="en-US" altLang="es-ES" sz="1400" noProof="1"/>
          </a:p>
        </p:txBody>
      </p:sp>
      <p:cxnSp>
        <p:nvCxnSpPr>
          <p:cNvPr id="33" name="32 Conector recto de flecha"/>
          <p:cNvCxnSpPr/>
          <p:nvPr/>
        </p:nvCxnSpPr>
        <p:spPr>
          <a:xfrm rot="16200000">
            <a:off x="5750488" y="2670327"/>
            <a:ext cx="447085" cy="6561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>
            <a:stCxn id="30" idx="2"/>
            <a:endCxn id="31" idx="0"/>
          </p:cNvCxnSpPr>
          <p:nvPr/>
        </p:nvCxnSpPr>
        <p:spPr>
          <a:xfrm>
            <a:off x="5974030" y="1451222"/>
            <a:ext cx="0" cy="330295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17 Elipse"/>
          <p:cNvSpPr>
            <a:spLocks/>
          </p:cNvSpPr>
          <p:nvPr/>
        </p:nvSpPr>
        <p:spPr>
          <a:xfrm>
            <a:off x="7203396" y="2033054"/>
            <a:ext cx="72000" cy="72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17 Elipse"/>
          <p:cNvSpPr>
            <a:spLocks/>
          </p:cNvSpPr>
          <p:nvPr/>
        </p:nvSpPr>
        <p:spPr>
          <a:xfrm>
            <a:off x="6683982" y="2045919"/>
            <a:ext cx="72000" cy="72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17 Elipse"/>
          <p:cNvSpPr>
            <a:spLocks/>
          </p:cNvSpPr>
          <p:nvPr/>
        </p:nvSpPr>
        <p:spPr>
          <a:xfrm>
            <a:off x="7096450" y="2081888"/>
            <a:ext cx="72000" cy="72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25"/>
          <p:cNvSpPr/>
          <p:nvPr/>
        </p:nvSpPr>
        <p:spPr>
          <a:xfrm>
            <a:off x="6411420" y="2032928"/>
            <a:ext cx="1044000" cy="144000"/>
          </a:xfrm>
          <a:prstGeom prst="rect">
            <a:avLst/>
          </a:prstGeom>
          <a:noFill/>
          <a:ln w="19050"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17 Elipse"/>
          <p:cNvSpPr>
            <a:spLocks/>
          </p:cNvSpPr>
          <p:nvPr/>
        </p:nvSpPr>
        <p:spPr>
          <a:xfrm>
            <a:off x="6861782" y="2079827"/>
            <a:ext cx="72000" cy="72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>
            <a:spLocks/>
          </p:cNvSpPr>
          <p:nvPr/>
        </p:nvSpPr>
        <p:spPr>
          <a:xfrm>
            <a:off x="6467958" y="2079827"/>
            <a:ext cx="72000" cy="72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17 Elipse"/>
          <p:cNvSpPr>
            <a:spLocks/>
          </p:cNvSpPr>
          <p:nvPr/>
        </p:nvSpPr>
        <p:spPr>
          <a:xfrm>
            <a:off x="7022822" y="2071319"/>
            <a:ext cx="72000" cy="72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17 Elipse"/>
          <p:cNvSpPr>
            <a:spLocks/>
          </p:cNvSpPr>
          <p:nvPr/>
        </p:nvSpPr>
        <p:spPr>
          <a:xfrm>
            <a:off x="6527266" y="2084019"/>
            <a:ext cx="72000" cy="72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3" name="31 Conector recto"/>
          <p:cNvCxnSpPr/>
          <p:nvPr/>
        </p:nvCxnSpPr>
        <p:spPr>
          <a:xfrm>
            <a:off x="8772203" y="2256674"/>
            <a:ext cx="0" cy="7473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32 Conector recto"/>
          <p:cNvCxnSpPr/>
          <p:nvPr/>
        </p:nvCxnSpPr>
        <p:spPr>
          <a:xfrm>
            <a:off x="8458843" y="2998072"/>
            <a:ext cx="6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33 Conector recto"/>
          <p:cNvCxnSpPr/>
          <p:nvPr/>
        </p:nvCxnSpPr>
        <p:spPr>
          <a:xfrm>
            <a:off x="8564687" y="3070080"/>
            <a:ext cx="4320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34 Conector recto"/>
          <p:cNvCxnSpPr/>
          <p:nvPr/>
        </p:nvCxnSpPr>
        <p:spPr>
          <a:xfrm>
            <a:off x="8678987" y="3142088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46 Grupo"/>
          <p:cNvGrpSpPr/>
          <p:nvPr/>
        </p:nvGrpSpPr>
        <p:grpSpPr>
          <a:xfrm>
            <a:off x="7959108" y="2068037"/>
            <a:ext cx="436168" cy="432000"/>
            <a:chOff x="3986589" y="5002640"/>
            <a:chExt cx="436168" cy="432000"/>
          </a:xfrm>
        </p:grpSpPr>
        <p:sp>
          <p:nvSpPr>
            <p:cNvPr id="48" name="47 CuadroTexto"/>
            <p:cNvSpPr txBox="1"/>
            <p:nvPr/>
          </p:nvSpPr>
          <p:spPr>
            <a:xfrm>
              <a:off x="3986589" y="5033974"/>
              <a:ext cx="436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 smtClean="0"/>
                <a:t>A</a:t>
              </a:r>
              <a:endParaRPr lang="es-ES_tradnl" sz="1800" b="1" dirty="0"/>
            </a:p>
          </p:txBody>
        </p:sp>
        <p:sp>
          <p:nvSpPr>
            <p:cNvPr id="49" name="48 Elipse"/>
            <p:cNvSpPr/>
            <p:nvPr/>
          </p:nvSpPr>
          <p:spPr bwMode="auto">
            <a:xfrm>
              <a:off x="4045237" y="5049228"/>
              <a:ext cx="318872" cy="33882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2549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0" name="49 Elipse"/>
            <p:cNvSpPr/>
            <p:nvPr/>
          </p:nvSpPr>
          <p:spPr bwMode="auto">
            <a:xfrm>
              <a:off x="3988673" y="5002640"/>
              <a:ext cx="432000" cy="432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2549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51" name="50 Conector recto"/>
          <p:cNvCxnSpPr>
            <a:stCxn id="50" idx="6"/>
          </p:cNvCxnSpPr>
          <p:nvPr/>
        </p:nvCxnSpPr>
        <p:spPr bwMode="auto">
          <a:xfrm>
            <a:off x="8393192" y="2284037"/>
            <a:ext cx="379011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51 Flecha doblada hacia arriba"/>
          <p:cNvSpPr/>
          <p:nvPr/>
        </p:nvSpPr>
        <p:spPr bwMode="auto">
          <a:xfrm rot="16200000">
            <a:off x="8421379" y="2016651"/>
            <a:ext cx="731241" cy="562440"/>
          </a:xfrm>
          <a:prstGeom prst="bentUp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254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52 CuadroTexto"/>
              <p:cNvSpPr txBox="1"/>
              <p:nvPr/>
            </p:nvSpPr>
            <p:spPr>
              <a:xfrm>
                <a:off x="7835368" y="1505191"/>
                <a:ext cx="10025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/>
                            </a:rPr>
                            <m:t>𝑡𝑢𝑏𝑒</m:t>
                          </m:r>
                        </m:sub>
                      </m:sSub>
                      <m:r>
                        <a:rPr lang="es-ES" sz="1800" b="0" i="1" smtClean="0">
                          <a:latin typeface="Cambria Math"/>
                        </a:rPr>
                        <m:t>(</m:t>
                      </m:r>
                      <m:r>
                        <a:rPr lang="es-ES" sz="1800" b="0" i="1" smtClean="0">
                          <a:latin typeface="Cambria Math"/>
                        </a:rPr>
                        <m:t>𝑡</m:t>
                      </m:r>
                      <m:r>
                        <a:rPr lang="es-ES" sz="1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ES_tradnl" sz="1800" dirty="0"/>
              </a:p>
            </p:txBody>
          </p:sp>
        </mc:Choice>
        <mc:Fallback xmlns="">
          <p:sp>
            <p:nvSpPr>
              <p:cNvPr id="53" name="5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368" y="1505191"/>
                <a:ext cx="100251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56 Flecha abajo"/>
          <p:cNvSpPr/>
          <p:nvPr/>
        </p:nvSpPr>
        <p:spPr>
          <a:xfrm rot="10800000">
            <a:off x="6350394" y="2757449"/>
            <a:ext cx="333588" cy="625261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57 CuadroTexto"/>
              <p:cNvSpPr txBox="1"/>
              <p:nvPr/>
            </p:nvSpPr>
            <p:spPr>
              <a:xfrm>
                <a:off x="6683982" y="2957422"/>
                <a:ext cx="469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58" name="5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982" y="2957422"/>
                <a:ext cx="46923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58 CuadroTexto"/>
          <p:cNvSpPr txBox="1"/>
          <p:nvPr/>
        </p:nvSpPr>
        <p:spPr>
          <a:xfrm>
            <a:off x="242462" y="858187"/>
            <a:ext cx="4851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assume the charge to mass ratio of a particle </a:t>
            </a:r>
            <a:r>
              <a:rPr lang="en-GB" i="1" dirty="0" smtClean="0"/>
              <a:t>q</a:t>
            </a:r>
            <a:r>
              <a:rPr lang="en-GB" dirty="0" smtClean="0"/>
              <a:t>/</a:t>
            </a:r>
            <a:r>
              <a:rPr lang="en-GB" i="1" dirty="0" smtClean="0"/>
              <a:t>m</a:t>
            </a:r>
            <a:r>
              <a:rPr lang="en-GB" dirty="0" smtClean="0"/>
              <a:t> is the same as that of the whole sample </a:t>
            </a:r>
            <a:r>
              <a:rPr lang="en-GB" i="1" dirty="0" smtClean="0"/>
              <a:t>Q</a:t>
            </a:r>
            <a:r>
              <a:rPr lang="en-GB" dirty="0" smtClean="0"/>
              <a:t>/</a:t>
            </a:r>
            <a:r>
              <a:rPr lang="en-GB" i="1" dirty="0" smtClean="0"/>
              <a:t>M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59 CuadroTexto"/>
              <p:cNvSpPr txBox="1"/>
              <p:nvPr/>
            </p:nvSpPr>
            <p:spPr>
              <a:xfrm>
                <a:off x="2634181" y="1874598"/>
                <a:ext cx="2023183" cy="747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𝑄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s-E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𝑖𝑛𝑖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𝑒𝑛𝑑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𝑡𝑢𝑏𝑒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/>
                            </a:rPr>
                            <m:t>(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60" name="5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181" y="1874598"/>
                <a:ext cx="2023183" cy="7477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60 CuadroTexto"/>
          <p:cNvSpPr txBox="1"/>
          <p:nvPr/>
        </p:nvSpPr>
        <p:spPr>
          <a:xfrm>
            <a:off x="911022" y="6028294"/>
            <a:ext cx="455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We use the value of the surface-volume mean diameter for R.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61 CuadroTexto"/>
              <p:cNvSpPr txBox="1"/>
              <p:nvPr/>
            </p:nvSpPr>
            <p:spPr>
              <a:xfrm>
                <a:off x="329586" y="1838662"/>
                <a:ext cx="2022348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𝑞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𝜋</m:t>
                      </m:r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/>
                                </a:rPr>
                                <m:t>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62" name="6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86" y="1838662"/>
                <a:ext cx="2022348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62 CuadroTexto"/>
          <p:cNvSpPr txBox="1"/>
          <p:nvPr/>
        </p:nvSpPr>
        <p:spPr>
          <a:xfrm>
            <a:off x="329586" y="5422709"/>
            <a:ext cx="5034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largest uncertainty comes from the value of the dispersed mass M.</a:t>
            </a:r>
            <a:endParaRPr lang="en-GB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22" y="2733653"/>
            <a:ext cx="4233430" cy="25215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1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1741</TotalTime>
  <Words>2099</Words>
  <Application>Microsoft Office PowerPoint</Application>
  <PresentationFormat>Presentación en pantalla (4:3)</PresentationFormat>
  <Paragraphs>271</Paragraphs>
  <Slides>33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Ejecutivo</vt:lpstr>
      <vt:lpstr>Measurement of electric charge in gas dispersed particles using Particle Tracking Velocimetry</vt:lpstr>
      <vt:lpstr>Motivation</vt:lpstr>
      <vt:lpstr>Experimental set-up</vt:lpstr>
      <vt:lpstr>Detection algorithm</vt:lpstr>
      <vt:lpstr>Forces acting on a particle /agglomerate</vt:lpstr>
      <vt:lpstr>Equations and range of validity</vt:lpstr>
      <vt:lpstr>Materials</vt:lpstr>
      <vt:lpstr>Relevant solutions</vt:lpstr>
      <vt:lpstr>Average charge per particle.</vt:lpstr>
      <vt:lpstr>Average charge per particle vs. particle surface-mean diameter</vt:lpstr>
      <vt:lpstr>Check on validity for the surface volume mean diameter. </vt:lpstr>
      <vt:lpstr>Relevant solutions</vt:lpstr>
      <vt:lpstr>Size determination from images</vt:lpstr>
      <vt:lpstr>Sizing glass beads 5-50 µm</vt:lpstr>
      <vt:lpstr>Sizing Regolith simulant</vt:lpstr>
      <vt:lpstr>Sizing milled sand </vt:lpstr>
      <vt:lpstr>Sizing sipernat 320 DS</vt:lpstr>
      <vt:lpstr>Sizing sipernat D10</vt:lpstr>
      <vt:lpstr>Election of the sizing procedure</vt:lpstr>
      <vt:lpstr>Glass beads 5-50 µm</vt:lpstr>
      <vt:lpstr>Regolith simulant</vt:lpstr>
      <vt:lpstr>Milled sand</vt:lpstr>
      <vt:lpstr>Sipernat 320DS</vt:lpstr>
      <vt:lpstr>Sipernat D10</vt:lpstr>
      <vt:lpstr>Charge distributions</vt:lpstr>
      <vt:lpstr>Overall charge distribution</vt:lpstr>
      <vt:lpstr>The following slides represent results vs. circular equivalent radius</vt:lpstr>
      <vt:lpstr>Glass beads 5-50 µm</vt:lpstr>
      <vt:lpstr>Regolith simulant</vt:lpstr>
      <vt:lpstr>Milled sand</vt:lpstr>
      <vt:lpstr>Sipernat 320DS</vt:lpstr>
      <vt:lpstr>Sipernat D10</vt:lpstr>
      <vt:lpstr>Charge distributions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electric charge in gas dispersed particles using Particle Tracking Velocimetry</dc:title>
  <dc:creator>Miguel Angel Sanchez Quintanilla</dc:creator>
  <cp:lastModifiedBy>Miguel Angel Sanchez Quintanilla</cp:lastModifiedBy>
  <cp:revision>117</cp:revision>
  <dcterms:created xsi:type="dcterms:W3CDTF">2016-08-14T08:20:58Z</dcterms:created>
  <dcterms:modified xsi:type="dcterms:W3CDTF">2016-08-26T17:30:08Z</dcterms:modified>
</cp:coreProperties>
</file>