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7"/>
  </p:notesMasterIdLst>
  <p:sldIdLst>
    <p:sldId id="363" r:id="rId2"/>
    <p:sldId id="307" r:id="rId3"/>
    <p:sldId id="261" r:id="rId4"/>
    <p:sldId id="364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6" r:id="rId15"/>
    <p:sldId id="3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EEA8EED-6866-43D1-803B-26BCD802187D}">
          <p14:sldIdLst>
            <p14:sldId id="363"/>
            <p14:sldId id="307"/>
          </p14:sldIdLst>
        </p14:section>
        <p14:section name="Section sans titre" id="{4B23BF57-E5A9-405A-9877-030AF48F20F7}">
          <p14:sldIdLst>
            <p14:sldId id="261"/>
            <p14:sldId id="364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6"/>
            <p14:sldId id="3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  <p:cmAuthor id="1" name="natalie balas" initials="nb" lastIdx="4" clrIdx="1"/>
  <p:cmAuthor id="2" name="carmit_ad" initials="c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9CA3C"/>
    <a:srgbClr val="F58220"/>
    <a:srgbClr val="FAC01C"/>
    <a:srgbClr val="00AB4E"/>
    <a:srgbClr val="B9DA78"/>
    <a:srgbClr val="FBDB81"/>
    <a:srgbClr val="FDE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סגנון ערכת נושא 1 - הדגשה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943" autoAdjust="0"/>
  </p:normalViewPr>
  <p:slideViewPr>
    <p:cSldViewPr>
      <p:cViewPr varScale="1">
        <p:scale>
          <a:sx n="109" d="100"/>
          <a:sy n="109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290D1-25D5-4717-831E-C5F089CC99EB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55AD2-E4DF-467A-B0CA-00C1B84390C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9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5AD2-E4DF-467A-B0CA-00C1B84390C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10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5AD2-E4DF-467A-B0CA-00C1B84390C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02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5AD2-E4DF-467A-B0CA-00C1B84390C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4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5AD2-E4DF-467A-B0CA-00C1B84390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4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5AD2-E4DF-467A-B0CA-00C1B84390C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8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5AD2-E4DF-467A-B0CA-00C1B84390C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0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5AD2-E4DF-467A-B0CA-00C1B84390C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23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5AD2-E4DF-467A-B0CA-00C1B84390C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2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5AD2-E4DF-467A-B0CA-00C1B84390C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8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5AD2-E4DF-467A-B0CA-00C1B84390C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99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5AD2-E4DF-467A-B0CA-00C1B84390C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4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he-IL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2232" y="1066800"/>
            <a:ext cx="8231827" cy="4528910"/>
          </a:xfrm>
          <a:prstGeom prst="rect">
            <a:avLst/>
          </a:prstGeom>
        </p:spPr>
        <p:txBody>
          <a:bodyPr/>
          <a:lstStyle>
            <a:lvl1pPr marL="266700" indent="-266700" algn="l" rtl="0" fontAlgn="base">
              <a:lnSpc>
                <a:spcPct val="111000"/>
              </a:lnSpc>
              <a:spcBef>
                <a:spcPct val="50000"/>
              </a:spcBef>
              <a:spcAft>
                <a:spcPct val="0"/>
              </a:spcAft>
              <a:buClr>
                <a:srgbClr val="99CA3C"/>
              </a:buClr>
              <a:buSzTx/>
              <a:buFont typeface="Wingdings" pitchFamily="2" charset="2"/>
              <a:buChar char="§"/>
              <a:defRPr lang="en-US" sz="1800" kern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623888" indent="-2603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20E"/>
              </a:buClr>
              <a:buSzPct val="75000"/>
              <a:buFont typeface="Wingdings" pitchFamily="2" charset="2"/>
              <a:buChar char="§"/>
              <a:tabLst/>
              <a:defRPr lang="en-US" sz="1600" kern="12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 charset="0"/>
              </a:defRPr>
            </a:lvl2pPr>
            <a:lvl3pPr>
              <a:buClr>
                <a:srgbClr val="99CA3C"/>
              </a:buClr>
              <a:buFont typeface="Wingdings" pitchFamily="2" charset="2"/>
              <a:buChar char="§"/>
              <a:defRPr lang="he-IL" sz="1600" kern="1200" dirty="0" smtClean="0">
                <a:solidFill>
                  <a:srgbClr val="7B7D7C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he-IL" sz="1600" kern="1200" dirty="0" smtClean="0">
                <a:solidFill>
                  <a:srgbClr val="7B7D7C"/>
                </a:solidFill>
                <a:latin typeface="Arial" charset="0"/>
                <a:ea typeface="+mn-ea"/>
                <a:cs typeface="Arial" charset="0"/>
              </a:defRPr>
            </a:lvl4pPr>
            <a:lvl5pPr>
              <a:defRPr lang="he-IL" sz="1600" kern="1200" dirty="0">
                <a:solidFill>
                  <a:srgbClr val="7B7D7C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gmp_logo2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4800" y="54864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 l="7498" t="8333" r="11077" b="81124"/>
          <a:stretch>
            <a:fillRect/>
          </a:stretch>
        </p:blipFill>
        <p:spPr bwMode="auto">
          <a:xfrm>
            <a:off x="539088" y="0"/>
            <a:ext cx="78486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Line 15"/>
          <p:cNvSpPr>
            <a:spLocks noChangeShapeType="1"/>
          </p:cNvSpPr>
          <p:nvPr userDrawn="1"/>
        </p:nvSpPr>
        <p:spPr bwMode="auto">
          <a:xfrm flipV="1">
            <a:off x="682870" y="6492876"/>
            <a:ext cx="7782658" cy="4763"/>
          </a:xfrm>
          <a:prstGeom prst="line">
            <a:avLst/>
          </a:prstGeom>
          <a:noFill/>
          <a:ln w="3175">
            <a:solidFill>
              <a:srgbClr val="9DA09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he-IL" dirty="0">
              <a:latin typeface="Berlin Sans FB" pitchFamily="34" charset="0"/>
              <a:cs typeface="+mn-cs"/>
            </a:endParaRPr>
          </a:p>
        </p:txBody>
      </p:sp>
      <p:sp>
        <p:nvSpPr>
          <p:cNvPr id="3089" name="Rectangle 17"/>
          <p:cNvSpPr>
            <a:spLocks noChangeArrowheads="1"/>
          </p:cNvSpPr>
          <p:nvPr userDrawn="1"/>
        </p:nvSpPr>
        <p:spPr bwMode="auto">
          <a:xfrm>
            <a:off x="8607977" y="6323014"/>
            <a:ext cx="402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fld id="{DF0F870C-BBE9-4AEE-BDCF-FDD366CBF955}" type="slidenum">
              <a:rPr lang="he-IL" sz="1400" b="1">
                <a:solidFill>
                  <a:srgbClr val="7B7D7C"/>
                </a:solidFill>
                <a:latin typeface="Berlin Sans FB" pitchFamily="34" charset="0"/>
              </a:rPr>
              <a:pPr>
                <a:defRPr/>
              </a:pPr>
              <a:t>‹N°›</a:t>
            </a:fld>
            <a:endParaRPr lang="en-US" sz="1400" b="1" dirty="0">
              <a:solidFill>
                <a:srgbClr val="7B7D7C"/>
              </a:solidFill>
              <a:latin typeface="Berlin Sans FB" pitchFamily="34" charset="0"/>
            </a:endParaRPr>
          </a:p>
        </p:txBody>
      </p:sp>
      <p:sp>
        <p:nvSpPr>
          <p:cNvPr id="2056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7" name="Picture 7" descr="X:\logos\NGG_Xioma_logos\NG_Group_logo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882" y="6105525"/>
            <a:ext cx="75320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0" descr="Teva TAPI short"/>
          <p:cNvPicPr>
            <a:picLocks noChangeAspect="1" noChangeArrowheads="1"/>
          </p:cNvPicPr>
          <p:nvPr userDrawn="1"/>
        </p:nvPicPr>
        <p:blipFill>
          <a:blip r:embed="rId11" cstate="print"/>
          <a:srcRect r="50293" b="5128"/>
          <a:stretch>
            <a:fillRect/>
          </a:stretch>
        </p:blipFill>
        <p:spPr bwMode="auto">
          <a:xfrm>
            <a:off x="8369085" y="0"/>
            <a:ext cx="7749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Rectangle 19"/>
          <p:cNvSpPr>
            <a:spLocks noChangeArrowheads="1"/>
          </p:cNvSpPr>
          <p:nvPr userDrawn="1"/>
        </p:nvSpPr>
        <p:spPr bwMode="auto">
          <a:xfrm>
            <a:off x="573206" y="0"/>
            <a:ext cx="5065594" cy="762000"/>
          </a:xfrm>
          <a:prstGeom prst="rect">
            <a:avLst/>
          </a:prstGeom>
          <a:solidFill>
            <a:srgbClr val="00AB4E"/>
          </a:solidFill>
          <a:ln w="127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 dirty="0">
              <a:latin typeface="Berlin Sans FB" pitchFamily="34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 userDrawn="1"/>
        </p:nvSpPr>
        <p:spPr bwMode="auto">
          <a:xfrm>
            <a:off x="0" y="0"/>
            <a:ext cx="586854" cy="762000"/>
          </a:xfrm>
          <a:prstGeom prst="rect">
            <a:avLst/>
          </a:prstGeom>
          <a:solidFill>
            <a:schemeClr val="accent1"/>
          </a:solidFill>
          <a:ln w="127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 dirty="0">
              <a:latin typeface="Berlin Sans FB" pitchFamily="34" charset="0"/>
            </a:endParaRPr>
          </a:p>
        </p:txBody>
      </p:sp>
      <p:sp>
        <p:nvSpPr>
          <p:cNvPr id="205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709683" y="138113"/>
            <a:ext cx="47767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סגנון כותרת של תבנית בסיס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201613" algn="l" rtl="0" eaLnBrk="0" fontAlgn="base" hangingPunct="0">
        <a:spcBef>
          <a:spcPct val="20000"/>
        </a:spcBef>
        <a:spcAft>
          <a:spcPct val="0"/>
        </a:spcAft>
        <a:buClr>
          <a:srgbClr val="99CA3C"/>
        </a:buClr>
        <a:buSzPct val="75000"/>
        <a:buFont typeface="Wingdings" pitchFamily="2" charset="2"/>
        <a:buChar char="§"/>
        <a:defRPr lang="en-US" kern="1200" dirty="0">
          <a:solidFill>
            <a:srgbClr val="7B7D7C"/>
          </a:solidFill>
          <a:latin typeface="Arial" charset="0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20E"/>
        </a:buClr>
        <a:buSzPct val="75000"/>
        <a:buFont typeface="Wingdings" pitchFamily="2" charset="2"/>
        <a:buChar char="§"/>
        <a:defRPr lang="en-US" sz="1600" kern="1200" dirty="0">
          <a:solidFill>
            <a:srgbClr val="7B7D7C"/>
          </a:solidFill>
          <a:latin typeface="Arial" charset="0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ED730"/>
        </a:buClr>
        <a:buSzPct val="75000"/>
        <a:buFont typeface="Wingdings" pitchFamily="2" charset="2"/>
        <a:buChar char="§"/>
        <a:defRPr lang="en-US" kern="1200" dirty="0">
          <a:solidFill>
            <a:srgbClr val="7B7D7C"/>
          </a:solidFill>
          <a:latin typeface="Arial" charset="0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CA3C"/>
        </a:buClr>
        <a:buSzPct val="80000"/>
        <a:buFont typeface="Wingdings" pitchFamily="2" charset="2"/>
        <a:buChar char="§"/>
        <a:defRPr lang="en-US" kern="1200" dirty="0">
          <a:solidFill>
            <a:srgbClr val="7B7D7C"/>
          </a:solidFill>
          <a:latin typeface="Arial" charset="0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§"/>
        <a:defRPr lang="en-US" kern="1200" dirty="0">
          <a:solidFill>
            <a:srgbClr val="7B7D7C"/>
          </a:solidFill>
          <a:latin typeface="Arial" charset="0"/>
          <a:ea typeface="+mn-ea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537278"/>
            <a:ext cx="9144000" cy="333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0" y="0"/>
            <a:ext cx="9144000" cy="5459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0" y="2713015"/>
            <a:ext cx="9144000" cy="2239985"/>
            <a:chOff x="0" y="5328043"/>
            <a:chExt cx="9144000" cy="1454896"/>
          </a:xfrm>
        </p:grpSpPr>
        <p:sp>
          <p:nvSpPr>
            <p:cNvPr id="16" name="Rectangle 15"/>
            <p:cNvSpPr/>
            <p:nvPr/>
          </p:nvSpPr>
          <p:spPr bwMode="auto">
            <a:xfrm>
              <a:off x="0" y="5347649"/>
              <a:ext cx="9144000" cy="1435290"/>
            </a:xfrm>
            <a:prstGeom prst="rect">
              <a:avLst/>
            </a:prstGeom>
            <a:solidFill>
              <a:srgbClr val="00AB4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367352" y="5417027"/>
              <a:ext cx="8417256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b="1" i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 bwMode="auto">
            <a:xfrm>
              <a:off x="367352" y="5328043"/>
              <a:ext cx="8417256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EXPERIMENTAL ANALYSIS OF EHD CONDUCTION PUMP IN DIELECTRIC LIQUIDS</a:t>
              </a:r>
              <a:endPara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0" y="6457287"/>
            <a:ext cx="9144000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endParaRPr lang="en-US" b="1" kern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See original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634"/>
            <a:ext cx="9144000" cy="280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010400" y="38100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</a:t>
            </a: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Sachin Modh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01/09/2016</a:t>
            </a:r>
            <a:endParaRPr lang="fr-FR" alt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Poitiers</a:t>
            </a:r>
            <a:endParaRPr lang="fr-FR" alt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2400" y="3886200"/>
            <a:ext cx="434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 P’ • UPR CNRS 3346</a:t>
            </a:r>
          </a:p>
          <a:p>
            <a:pPr eaLnBrk="1" hangingPunct="1">
              <a:buFontTx/>
              <a:buNone/>
            </a:pPr>
            <a:r>
              <a:rPr lang="fr-F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SP2MI • Téléport 2</a:t>
            </a:r>
          </a:p>
          <a:p>
            <a:pPr eaLnBrk="1" hangingPunct="1">
              <a:buFontTx/>
              <a:buNone/>
            </a:pPr>
            <a:r>
              <a:rPr lang="fr-FR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 Boulevard Marie et Pierre Curie • BP 30179</a:t>
            </a:r>
          </a:p>
          <a:p>
            <a:pPr eaLnBrk="1" hangingPunct="1">
              <a:buFontTx/>
              <a:buNone/>
            </a:pPr>
            <a:r>
              <a:rPr lang="fr-FR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F86962 FUTUROSCOPE CHASSENEUIL Cedex</a:t>
            </a:r>
          </a:p>
        </p:txBody>
      </p:sp>
      <p:pic>
        <p:nvPicPr>
          <p:cNvPr id="1028" name="Picture 4" descr="See original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949810"/>
            <a:ext cx="2447925" cy="186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original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438"/>
            <a:ext cx="2057400" cy="18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CNR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10" descr="Image result for CNRS logo"/>
          <p:cNvSpPr>
            <a:spLocks noChangeAspect="1" noChangeArrowheads="1"/>
          </p:cNvSpPr>
          <p:nvPr/>
        </p:nvSpPr>
        <p:spPr bwMode="auto">
          <a:xfrm rot="20109194"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8" name="Picture 14" descr="See original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2" y="5784834"/>
            <a:ext cx="680145" cy="68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2" y="5562600"/>
            <a:ext cx="14557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2" y="5779062"/>
            <a:ext cx="979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See original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49" y="5540192"/>
            <a:ext cx="14192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3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638800" y="0"/>
            <a:ext cx="3505200" cy="762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8600" y="6019800"/>
            <a:ext cx="914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786688" y="5410200"/>
            <a:ext cx="1052512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2" descr="See origina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03344"/>
            <a:ext cx="14192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76200"/>
            <a:ext cx="8534400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RESULT-INFLUENCE </a:t>
            </a:r>
            <a:r>
              <a:rPr lang="fr-FR" sz="21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 ELECTRODE HOLE SIZE IN PRESSURE</a:t>
            </a:r>
          </a:p>
        </p:txBody>
      </p:sp>
      <p:pic>
        <p:nvPicPr>
          <p:cNvPr id="8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13544"/>
            <a:ext cx="39719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79" y="940519"/>
            <a:ext cx="3970209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3" y="3313832"/>
            <a:ext cx="397020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79" y="3236044"/>
            <a:ext cx="3970209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9"/>
          <p:cNvSpPr txBox="1">
            <a:spLocks noChangeArrowheads="1"/>
          </p:cNvSpPr>
          <p:nvPr/>
        </p:nvSpPr>
        <p:spPr bwMode="auto">
          <a:xfrm>
            <a:off x="2155136" y="3113807"/>
            <a:ext cx="1012721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Graph-1</a:t>
            </a:r>
          </a:p>
        </p:txBody>
      </p:sp>
      <p:sp>
        <p:nvSpPr>
          <p:cNvPr id="16" name="ZoneTexte 11"/>
          <p:cNvSpPr txBox="1">
            <a:spLocks noChangeArrowheads="1"/>
          </p:cNvSpPr>
          <p:nvPr/>
        </p:nvSpPr>
        <p:spPr bwMode="auto">
          <a:xfrm>
            <a:off x="5819086" y="3111283"/>
            <a:ext cx="1012721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Graph-2</a:t>
            </a:r>
          </a:p>
        </p:txBody>
      </p:sp>
      <p:sp>
        <p:nvSpPr>
          <p:cNvPr id="17" name="ZoneTexte 12"/>
          <p:cNvSpPr txBox="1">
            <a:spLocks noChangeArrowheads="1"/>
          </p:cNvSpPr>
          <p:nvPr/>
        </p:nvSpPr>
        <p:spPr bwMode="auto">
          <a:xfrm>
            <a:off x="5802416" y="5489501"/>
            <a:ext cx="1012721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Graph-4</a:t>
            </a:r>
          </a:p>
        </p:txBody>
      </p:sp>
      <p:sp>
        <p:nvSpPr>
          <p:cNvPr id="18" name="ZoneTexte 13"/>
          <p:cNvSpPr txBox="1">
            <a:spLocks noChangeArrowheads="1"/>
          </p:cNvSpPr>
          <p:nvPr/>
        </p:nvSpPr>
        <p:spPr bwMode="auto">
          <a:xfrm>
            <a:off x="2166730" y="5489501"/>
            <a:ext cx="101100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Graph-3</a:t>
            </a:r>
          </a:p>
        </p:txBody>
      </p:sp>
    </p:spTree>
    <p:extLst>
      <p:ext uri="{BB962C8B-B14F-4D97-AF65-F5344CB8AC3E}">
        <p14:creationId xmlns:p14="http://schemas.microsoft.com/office/powerpoint/2010/main" val="28935580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638800" y="0"/>
            <a:ext cx="3505200" cy="762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8600" y="6019800"/>
            <a:ext cx="914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786688" y="5410200"/>
            <a:ext cx="1052512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2" descr="See origina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03344"/>
            <a:ext cx="14192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76200"/>
            <a:ext cx="8534400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RESULT-INFLUENCE OF THE SPACER THICKNESS IN PRESSURE</a:t>
            </a:r>
            <a:endParaRPr lang="fr-FR" sz="21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9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8200"/>
            <a:ext cx="3651171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62" y="838200"/>
            <a:ext cx="369364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490913"/>
            <a:ext cx="3673003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95" y="3490914"/>
            <a:ext cx="367181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11"/>
          <p:cNvSpPr txBox="1">
            <a:spLocks noChangeArrowheads="1"/>
          </p:cNvSpPr>
          <p:nvPr/>
        </p:nvSpPr>
        <p:spPr bwMode="auto">
          <a:xfrm>
            <a:off x="2195215" y="3253855"/>
            <a:ext cx="936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Graph-1</a:t>
            </a:r>
          </a:p>
        </p:txBody>
      </p:sp>
      <p:sp>
        <p:nvSpPr>
          <p:cNvPr id="24" name="ZoneTexte 12"/>
          <p:cNvSpPr txBox="1">
            <a:spLocks noChangeArrowheads="1"/>
          </p:cNvSpPr>
          <p:nvPr/>
        </p:nvSpPr>
        <p:spPr bwMode="auto">
          <a:xfrm>
            <a:off x="2196803" y="5845176"/>
            <a:ext cx="9350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Graph-3</a:t>
            </a:r>
          </a:p>
        </p:txBody>
      </p:sp>
      <p:sp>
        <p:nvSpPr>
          <p:cNvPr id="25" name="ZoneTexte 13"/>
          <p:cNvSpPr txBox="1">
            <a:spLocks noChangeArrowheads="1"/>
          </p:cNvSpPr>
          <p:nvPr/>
        </p:nvSpPr>
        <p:spPr bwMode="auto">
          <a:xfrm>
            <a:off x="6012160" y="3283533"/>
            <a:ext cx="936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Graph-2</a:t>
            </a:r>
          </a:p>
        </p:txBody>
      </p:sp>
      <p:sp>
        <p:nvSpPr>
          <p:cNvPr id="26" name="ZoneTexte 15"/>
          <p:cNvSpPr txBox="1">
            <a:spLocks noChangeArrowheads="1"/>
          </p:cNvSpPr>
          <p:nvPr/>
        </p:nvSpPr>
        <p:spPr bwMode="auto">
          <a:xfrm>
            <a:off x="5940188" y="5802896"/>
            <a:ext cx="936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Graph-4</a:t>
            </a:r>
            <a:endParaRPr lang="fr-FR" altLang="fr-FR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578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638800" y="0"/>
            <a:ext cx="3505200" cy="762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8600" y="6019800"/>
            <a:ext cx="914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786688" y="5410200"/>
            <a:ext cx="1052512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2" descr="See origina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03344"/>
            <a:ext cx="14192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76200"/>
            <a:ext cx="8534400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RESULT-INFLUENCE OF THE MEAN ELECTRIC FIELD</a:t>
            </a:r>
            <a:endParaRPr lang="fr-FR" sz="21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Imag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4" y="1484784"/>
            <a:ext cx="5889626" cy="281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60809" y="4302125"/>
                <a:ext cx="491940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 and mean electric field KV/mm </a:t>
                </a:r>
                <a:endPara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FR" sz="16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0</m:t>
                      </m:r>
                      <m:r>
                        <a:rPr lang="en-US" sz="1600" i="1">
                          <a:latin typeface="Cambria Math"/>
                        </a:rPr>
                        <m:t>.</m:t>
                      </m:r>
                      <m:r>
                        <a:rPr lang="en-US" sz="1600" i="1">
                          <a:latin typeface="Cambria Math"/>
                        </a:rPr>
                        <m:t>5</m:t>
                      </m:r>
                      <m:r>
                        <a:rPr lang="fr-FR" sz="1600" i="1">
                          <a:latin typeface="Cambria Math"/>
                        </a:rPr>
                        <m:t>𝑚𝑚</m:t>
                      </m:r>
                      <m:r>
                        <a:rPr lang="en-US" sz="1600" i="1">
                          <a:latin typeface="Cambria Math"/>
                        </a:rPr>
                        <m:t>,</m:t>
                      </m:r>
                      <m:r>
                        <a:rPr lang="fr-FR" sz="1600" i="1">
                          <a:latin typeface="Cambria Math"/>
                        </a:rPr>
                        <m:t>𝐻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1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a:rPr lang="en-US" sz="1600" i="1">
                          <a:latin typeface="Cambria Math"/>
                        </a:rPr>
                        <m:t>𝑡𝑜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a:rPr lang="en-US" sz="1600" i="1">
                          <a:latin typeface="Cambria Math"/>
                        </a:rPr>
                        <m:t>5</m:t>
                      </m:r>
                      <m:r>
                        <a:rPr lang="fr-FR" sz="1600" i="1">
                          <a:latin typeface="Cambria Math"/>
                        </a:rPr>
                        <m:t>𝑚𝑚</m:t>
                      </m:r>
                      <m:r>
                        <a:rPr lang="en-US" sz="16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fr-F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fr-FR" sz="16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12</m:t>
                      </m:r>
                      <m:r>
                        <a:rPr lang="fr-FR" sz="1600" i="1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809" y="4302125"/>
                <a:ext cx="4919409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6265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638800" y="0"/>
            <a:ext cx="3505200" cy="762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8600" y="6019800"/>
            <a:ext cx="914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786688" y="5410200"/>
            <a:ext cx="1052512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2" descr="See origina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03344"/>
            <a:ext cx="14192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76200"/>
            <a:ext cx="8534400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CONCLUSION</a:t>
            </a:r>
            <a:endParaRPr lang="fr-FR" sz="24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17144" y="97808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he-IL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93265" y="1003856"/>
                <a:ext cx="7888735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strongly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depends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the electrode hole size and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spacer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thickness</a:t>
                </a: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shows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electrode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hole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size is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achieved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higher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pressure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 curve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exhibits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dependence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the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applied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voltage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maximum pressure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head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achieved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P</m:t>
                        </m:r>
                      </m:e>
                    </m:acc>
                    <m:r>
                      <a:rPr lang="en-US" sz="2000">
                        <a:latin typeface="Cambria Math"/>
                      </a:rPr>
                      <m:t>=</m:t>
                    </m:r>
                    <m:r>
                      <a:rPr lang="fr-FR" sz="2000" b="0" i="0" smtClean="0">
                        <a:latin typeface="Cambria Math"/>
                      </a:rPr>
                      <m:t>600</m:t>
                    </m:r>
                    <m:r>
                      <a:rPr lang="en-US" sz="2000">
                        <a:latin typeface="Cambria Math"/>
                      </a:rPr>
                      <m:t>±</m:t>
                    </m:r>
                    <m:r>
                      <a:rPr lang="en-US" sz="2000">
                        <a:latin typeface="Cambria Math"/>
                      </a:rPr>
                      <m:t>10</m:t>
                    </m:r>
                    <m:r>
                      <a:rPr lang="en-US" sz="2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Pa</m:t>
                    </m:r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confidence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99.7%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65" y="1003856"/>
                <a:ext cx="7888735" cy="3170099"/>
              </a:xfrm>
              <a:prstGeom prst="rect">
                <a:avLst/>
              </a:prstGeom>
              <a:blipFill rotWithShape="0">
                <a:blip r:embed="rId4"/>
                <a:stretch>
                  <a:fillRect l="-696" t="-1154" r="-773" b="-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8285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 descr="See origina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3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See origina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6987"/>
            <a:ext cx="9220200" cy="68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4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33"/>
          <p:cNvSpPr/>
          <p:nvPr/>
        </p:nvSpPr>
        <p:spPr>
          <a:xfrm flipH="1">
            <a:off x="228600" y="1081087"/>
            <a:ext cx="4876800" cy="396875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266700" indent="-93663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0000"/>
              <a:tabLst>
                <a:tab pos="447675" algn="l"/>
              </a:tabLst>
              <a:defRPr/>
            </a:pP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EHD</a:t>
            </a:r>
          </a:p>
        </p:txBody>
      </p:sp>
      <p:sp>
        <p:nvSpPr>
          <p:cNvPr id="45" name="Rounded Rectangle 36"/>
          <p:cNvSpPr/>
          <p:nvPr/>
        </p:nvSpPr>
        <p:spPr>
          <a:xfrm flipH="1">
            <a:off x="228600" y="1614487"/>
            <a:ext cx="4876800" cy="396875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266700" indent="-93663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0000"/>
              <a:tabLst>
                <a:tab pos="447675" algn="l"/>
              </a:tabLst>
              <a:defRPr/>
            </a:pP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EHD Pump	</a:t>
            </a:r>
            <a:endParaRPr lang="he-IL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38"/>
          <p:cNvSpPr/>
          <p:nvPr/>
        </p:nvSpPr>
        <p:spPr>
          <a:xfrm flipH="1">
            <a:off x="304800" y="2147887"/>
            <a:ext cx="4876800" cy="396875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266700" indent="-93663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0000"/>
              <a:tabLst>
                <a:tab pos="447675" algn="l"/>
              </a:tabLst>
              <a:defRPr/>
            </a:pP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he-IL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39"/>
          <p:cNvSpPr/>
          <p:nvPr/>
        </p:nvSpPr>
        <p:spPr>
          <a:xfrm flipH="1">
            <a:off x="304800" y="2681287"/>
            <a:ext cx="4879639" cy="396875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266700" indent="-93663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0000"/>
              <a:tabLst>
                <a:tab pos="447675" algn="l"/>
              </a:tabLst>
              <a:defRPr/>
            </a:pP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set-up &amp; Parameters</a:t>
            </a:r>
          </a:p>
        </p:txBody>
      </p:sp>
      <p:sp>
        <p:nvSpPr>
          <p:cNvPr id="48" name="Rounded Rectangle 40"/>
          <p:cNvSpPr/>
          <p:nvPr/>
        </p:nvSpPr>
        <p:spPr>
          <a:xfrm flipH="1">
            <a:off x="0" y="1081087"/>
            <a:ext cx="381000" cy="381000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38100" indent="-41275" algn="ctr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0000"/>
              <a:tabLst>
                <a:tab pos="447675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he-I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1"/>
          <p:cNvSpPr/>
          <p:nvPr/>
        </p:nvSpPr>
        <p:spPr>
          <a:xfrm flipH="1">
            <a:off x="0" y="1614487"/>
            <a:ext cx="381000" cy="381000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38100" indent="-41275" algn="ctr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0000"/>
              <a:tabLst>
                <a:tab pos="447675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he-I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4"/>
          <p:cNvSpPr/>
          <p:nvPr/>
        </p:nvSpPr>
        <p:spPr>
          <a:xfrm flipH="1">
            <a:off x="0" y="2147887"/>
            <a:ext cx="381000" cy="381000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38100" indent="-41275" algn="ctr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0000"/>
              <a:tabLst>
                <a:tab pos="447675" algn="l"/>
              </a:tabLst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he-I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45"/>
          <p:cNvSpPr/>
          <p:nvPr/>
        </p:nvSpPr>
        <p:spPr>
          <a:xfrm flipH="1">
            <a:off x="0" y="2681287"/>
            <a:ext cx="381000" cy="381000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38100" indent="-41275" algn="ctr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0000"/>
              <a:tabLst>
                <a:tab pos="447675" algn="l"/>
              </a:tabLst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he-I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39"/>
          <p:cNvSpPr/>
          <p:nvPr/>
        </p:nvSpPr>
        <p:spPr>
          <a:xfrm flipH="1">
            <a:off x="304799" y="3214687"/>
            <a:ext cx="4955839" cy="396875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266700" indent="-93663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0000"/>
              <a:tabLst>
                <a:tab pos="447675" algn="l"/>
              </a:tabLst>
              <a:defRPr/>
            </a:pP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45"/>
          <p:cNvSpPr/>
          <p:nvPr/>
        </p:nvSpPr>
        <p:spPr>
          <a:xfrm flipH="1">
            <a:off x="0" y="3214687"/>
            <a:ext cx="381000" cy="443552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38100" indent="-41275" algn="ctr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0000"/>
              <a:tabLst>
                <a:tab pos="447675" algn="l"/>
              </a:tabLst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he-I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39"/>
          <p:cNvSpPr/>
          <p:nvPr/>
        </p:nvSpPr>
        <p:spPr>
          <a:xfrm flipH="1">
            <a:off x="304800" y="3748087"/>
            <a:ext cx="4879639" cy="396875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266700" indent="-93663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0000"/>
              <a:tabLst>
                <a:tab pos="447675" algn="l"/>
              </a:tabLst>
              <a:defRPr/>
            </a:pP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Protocol</a:t>
            </a:r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45"/>
          <p:cNvSpPr/>
          <p:nvPr/>
        </p:nvSpPr>
        <p:spPr>
          <a:xfrm flipH="1">
            <a:off x="0" y="3748087"/>
            <a:ext cx="381000" cy="404396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38100" indent="-41275" algn="ctr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0000"/>
              <a:tabLst>
                <a:tab pos="447675" algn="l"/>
              </a:tabLst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he-I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ounded Rectangle 39"/>
          <p:cNvSpPr/>
          <p:nvPr/>
        </p:nvSpPr>
        <p:spPr>
          <a:xfrm flipH="1">
            <a:off x="304800" y="4265612"/>
            <a:ext cx="4876800" cy="396875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266700" indent="-93663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0000"/>
              <a:tabLst>
                <a:tab pos="447675" algn="l"/>
              </a:tabLst>
              <a:defRPr/>
            </a:pPr>
            <a:r>
              <a:rPr 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he-IL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ounded Rectangle 45"/>
          <p:cNvSpPr/>
          <p:nvPr/>
        </p:nvSpPr>
        <p:spPr>
          <a:xfrm flipH="1">
            <a:off x="0" y="4281487"/>
            <a:ext cx="381000" cy="380416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38100" indent="-41275" algn="ctr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0000"/>
              <a:tabLst>
                <a:tab pos="447675" algn="l"/>
              </a:tabLst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he-I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105400" y="1066800"/>
            <a:ext cx="4038600" cy="4191000"/>
            <a:chOff x="4731975" y="540171"/>
            <a:chExt cx="4402927" cy="5116628"/>
          </a:xfrm>
        </p:grpSpPr>
        <p:pic>
          <p:nvPicPr>
            <p:cNvPr id="1028" name="Picture 4" descr="C:\Users\home\Desktop\stock-photo-female-medical-researcher-84277237.jpg"/>
            <p:cNvPicPr>
              <a:picLocks noChangeAspect="1" noChangeArrowheads="1"/>
            </p:cNvPicPr>
            <p:nvPr/>
          </p:nvPicPr>
          <p:blipFill>
            <a:blip r:embed="rId2" cstate="print"/>
            <a:srcRect b="23216"/>
            <a:stretch>
              <a:fillRect/>
            </a:stretch>
          </p:blipFill>
          <p:spPr bwMode="auto">
            <a:xfrm>
              <a:off x="4885120" y="540171"/>
              <a:ext cx="4249782" cy="5110002"/>
            </a:xfrm>
            <a:prstGeom prst="rect">
              <a:avLst/>
            </a:prstGeom>
            <a:noFill/>
          </p:spPr>
        </p:pic>
        <p:sp>
          <p:nvSpPr>
            <p:cNvPr id="44" name="Rectangle 43"/>
            <p:cNvSpPr/>
            <p:nvPr/>
          </p:nvSpPr>
          <p:spPr bwMode="auto">
            <a:xfrm>
              <a:off x="4731975" y="540171"/>
              <a:ext cx="153145" cy="5116628"/>
            </a:xfrm>
            <a:prstGeom prst="rect">
              <a:avLst/>
            </a:prstGeom>
            <a:solidFill>
              <a:srgbClr val="F5822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tabLst/>
              </a:pP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83" y="152400"/>
            <a:ext cx="4776717" cy="47625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C:\Users\natbalas\Desktop\עבודה\תמונות\stock-photo-sales-man-presenting-new-product-on-white-background-67734166s.png"/>
          <p:cNvPicPr>
            <a:picLocks noChangeAspect="1" noChangeArrowheads="1"/>
          </p:cNvPicPr>
          <p:nvPr/>
        </p:nvPicPr>
        <p:blipFill>
          <a:blip r:embed="rId3" cstate="print"/>
          <a:srcRect b="42350"/>
          <a:stretch>
            <a:fillRect/>
          </a:stretch>
        </p:blipFill>
        <p:spPr bwMode="auto">
          <a:xfrm>
            <a:off x="3505200" y="2971800"/>
            <a:ext cx="3352800" cy="314225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76200" y="59055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0" y="0"/>
            <a:ext cx="762000" cy="762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799" y="6019800"/>
            <a:ext cx="838201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772400" y="5334000"/>
            <a:ext cx="11430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See original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03344"/>
            <a:ext cx="14192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158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144" y="97808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0"/>
            <a:ext cx="3505200" cy="762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83" y="138113"/>
            <a:ext cx="7443717" cy="47625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ELECTROHYDRODYNAMICS (EHD)?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1" y="1120914"/>
            <a:ext cx="795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Electrohydrodynamics deals with the interaction between an electrical field and a dielectric fluid medium under applied high voltage.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609601" y="2057400"/>
                <a:ext cx="7950200" cy="3778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53463C"/>
                    </a:solidFill>
                    <a:latin typeface="Century Gothic" panose="020B0502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53463C"/>
                    </a:solidFill>
                    <a:latin typeface="Century Gothic" panose="020B0502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53463C"/>
                    </a:solidFill>
                    <a:latin typeface="Century Gothic" panose="020B0502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53463C"/>
                    </a:solidFill>
                    <a:latin typeface="Century Gothic" panose="020B0502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53463C"/>
                    </a:solidFill>
                    <a:latin typeface="Century Gothic" panose="020B0502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53463C"/>
                    </a:solidFill>
                    <a:latin typeface="Century Gothic" panose="020B0502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53463C"/>
                    </a:solidFill>
                    <a:latin typeface="Century Gothic" panose="020B0502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53463C"/>
                    </a:solidFill>
                    <a:latin typeface="Century Gothic" panose="020B0502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53463C"/>
                    </a:solidFill>
                    <a:latin typeface="Century Gothic" panose="020B0502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342900" indent="-342900" algn="just"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en-GB" altLang="fr-F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electric force density which gives rise to such a motion can be expressed as following equation.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endParaRPr lang="en-GB" altLang="fr-F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fr-FR" sz="2000" i="1">
                          <a:latin typeface="Cambria Math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000" i="1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sz="2000" i="1"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fr-F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F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i="1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fr-FR" sz="2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/>
                            </a:rPr>
                            <m:t>𝛻</m:t>
                          </m:r>
                        </m:e>
                      </m:acc>
                      <m:r>
                        <a:rPr lang="fr-FR" sz="2000" i="1">
                          <a:latin typeface="Cambria Math"/>
                        </a:rPr>
                        <m:t>𝜀</m:t>
                      </m:r>
                      <m:r>
                        <a:rPr lang="en-US" sz="2000" i="1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fr-F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sz="2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/>
                            </a:rPr>
                            <m:t>𝛻</m:t>
                          </m:r>
                        </m:e>
                      </m:acc>
                      <m:r>
                        <a:rPr lang="en-US" sz="2000" i="1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i="1">
                                      <a:latin typeface="Cambria Math"/>
                                    </a:rPr>
                                    <m:t>𝜕𝜀</m:t>
                                  </m:r>
                                </m:num>
                                <m:den>
                                  <m:r>
                                    <a:rPr lang="fr-FR" sz="2000" i="1">
                                      <a:latin typeface="Cambria Math"/>
                                    </a:rPr>
                                    <m:t>𝜕𝜌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fr-FR" sz="2000" i="1">
                          <a:latin typeface="Cambria Math"/>
                        </a:rPr>
                        <m:t>𝜌</m:t>
                      </m:r>
                      <m:r>
                        <a:rPr lang="en-US" sz="20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None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None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just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𝑞</m:t>
                    </m:r>
                    <m:r>
                      <a:rPr lang="fr-FR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 </a:t>
                </a:r>
                <a:r>
                  <a:rPr lang="fr-F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density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𝐸</m:t>
                    </m:r>
                    <m:r>
                      <a:rPr lang="fr-FR" sz="2000" i="1">
                        <a:latin typeface="Cambria Math"/>
                      </a:rPr>
                      <m:t>−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 </a:t>
                </a:r>
                <a:r>
                  <a:rPr lang="fr-F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None/>
                </a:pPr>
                <a:r>
                  <a:rPr lang="fr-FR" sz="2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fr-FR" sz="2000" i="1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fr-F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Liquid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permittivity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	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fr-FR" sz="2000" i="1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</a:t>
                </a:r>
                <a:r>
                  <a:rPr lang="fr-F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density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endParaRPr lang="en-GB" altLang="fr-FR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endParaRPr lang="en-GB" altLang="fr-F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1" y="2057400"/>
                <a:ext cx="7950200" cy="3778599"/>
              </a:xfrm>
              <a:prstGeom prst="rect">
                <a:avLst/>
              </a:prstGeom>
              <a:blipFill rotWithShape="0">
                <a:blip r:embed="rId3"/>
                <a:stretch>
                  <a:fillRect l="-690" t="-969" r="-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228600" y="6019800"/>
            <a:ext cx="914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786688" y="5410200"/>
            <a:ext cx="1052512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2" descr="See original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03344"/>
            <a:ext cx="14192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12"/>
          <p:cNvCxnSpPr/>
          <p:nvPr/>
        </p:nvCxnSpPr>
        <p:spPr>
          <a:xfrm>
            <a:off x="3851920" y="3113447"/>
            <a:ext cx="533400" cy="5349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2"/>
          <p:cNvCxnSpPr/>
          <p:nvPr/>
        </p:nvCxnSpPr>
        <p:spPr>
          <a:xfrm>
            <a:off x="5334000" y="3065683"/>
            <a:ext cx="533400" cy="5349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0063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144" y="97808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0"/>
            <a:ext cx="3505200" cy="762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8600" y="6019800"/>
            <a:ext cx="914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786688" y="5410200"/>
            <a:ext cx="1052512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2" descr="See origina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03344"/>
            <a:ext cx="14192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0400" y="196334"/>
            <a:ext cx="3414717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TYPES OF EHD PUMP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47168" y="978456"/>
            <a:ext cx="81274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arenR"/>
              <a:defRPr/>
            </a:pP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Ion-Drag </a:t>
            </a:r>
            <a:r>
              <a:rPr lang="fr-FR" sz="2000" dirty="0" err="1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pump</a:t>
            </a:r>
            <a:endParaRPr lang="fr-FR" sz="2000" dirty="0">
              <a:latin typeface="Times New Roman" panose="02020603050405020304" pitchFamily="18" charset="0"/>
              <a:ea typeface="ＭＳ Ｐゴシック" pitchFamily="-128" charset="-128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	a </a:t>
            </a:r>
            <a:r>
              <a:rPr lang="fr-FR" sz="2000" dirty="0" err="1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sharp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 electrode is </a:t>
            </a:r>
            <a:r>
              <a:rPr lang="fr-FR" sz="2000" dirty="0" err="1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used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order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generate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 a </a:t>
            </a:r>
            <a:r>
              <a:rPr lang="fr-FR" sz="2000" dirty="0" err="1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strong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electric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field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and charge injection</a:t>
            </a:r>
            <a:endParaRPr lang="fr-FR" sz="2000" dirty="0">
              <a:latin typeface="Times New Roman" panose="02020603050405020304" pitchFamily="18" charset="0"/>
              <a:ea typeface="ＭＳ Ｐゴシック" pitchFamily="-128" charset="-128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57201" y="2286000"/>
            <a:ext cx="81168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Induction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pump</a:t>
            </a:r>
            <a:endParaRPr lang="fr-FR" alt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Interaction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induced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charges and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conductivity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6778" y="3352800"/>
            <a:ext cx="81256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Conduction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pump</a:t>
            </a:r>
            <a:endParaRPr lang="fr-FR" alt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 the absence of charge injection and induction, ions are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mainly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an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imbalance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dissociation/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recombination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0803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144" y="97808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0"/>
            <a:ext cx="3505200" cy="762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8600" y="6019800"/>
            <a:ext cx="914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786688" y="5410200"/>
            <a:ext cx="1052512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2" descr="See origina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03344"/>
            <a:ext cx="14192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4726" y="196334"/>
            <a:ext cx="1963999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533400" y="990600"/>
            <a:ext cx="7927975" cy="28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fr-FR" alt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altLang="fr-F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symmetric</a:t>
            </a:r>
            <a:r>
              <a:rPr lang="fr-FR" alt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configuration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base on EHD conduction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pumping</a:t>
            </a:r>
            <a:endParaRPr lang="fr-FR" alt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for validation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analtical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plane-plane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configuration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alt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675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144" y="97808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0"/>
            <a:ext cx="3505200" cy="762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8600" y="6019800"/>
            <a:ext cx="914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786688" y="5410200"/>
            <a:ext cx="1052512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2" descr="See origina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03344"/>
            <a:ext cx="14192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14726" y="196334"/>
            <a:ext cx="560987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EXPERIMENTAL SET-UP</a:t>
            </a:r>
            <a:endParaRPr lang="fr-FR" sz="24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5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94" y="2950623"/>
            <a:ext cx="360045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7"/>
          <p:cNvSpPr txBox="1"/>
          <p:nvPr/>
        </p:nvSpPr>
        <p:spPr>
          <a:xfrm>
            <a:off x="5334000" y="5410200"/>
            <a:ext cx="212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set-up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21"/>
          <p:cNvSpPr txBox="1"/>
          <p:nvPr/>
        </p:nvSpPr>
        <p:spPr>
          <a:xfrm>
            <a:off x="595312" y="799743"/>
            <a:ext cx="778668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 err="1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Washer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 type electrode ( </a:t>
            </a:r>
            <a:r>
              <a:rPr lang="fr-FR" sz="2000" dirty="0" err="1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Inner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diameter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(</a:t>
            </a:r>
            <a:r>
              <a:rPr lang="en-US" alt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di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) 0.5mm to 3mm)</a:t>
            </a:r>
          </a:p>
          <a:p>
            <a:pPr>
              <a:lnSpc>
                <a:spcPct val="150000"/>
              </a:lnSpc>
              <a:defRPr/>
            </a:pP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	( Outer </a:t>
            </a:r>
            <a:r>
              <a:rPr lang="fr-FR" sz="2000" dirty="0" err="1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diameter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(</a:t>
            </a:r>
            <a:r>
              <a:rPr lang="en-US" alt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Di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) 12mm, </a:t>
            </a:r>
            <a:r>
              <a:rPr lang="fr-FR" sz="2000" dirty="0" err="1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Thickness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(H)-1mm)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 err="1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Dielectric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spacer 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( </a:t>
            </a:r>
            <a:r>
              <a:rPr lang="fr-FR" sz="2000" dirty="0" err="1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Inner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diameter</a:t>
            </a:r>
            <a:r>
              <a:rPr lang="en-US" alt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(di)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 10mm )</a:t>
            </a:r>
          </a:p>
          <a:p>
            <a:pPr>
              <a:lnSpc>
                <a:spcPct val="150000"/>
              </a:lnSpc>
              <a:defRPr/>
            </a:pP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	(Outer </a:t>
            </a:r>
            <a:r>
              <a:rPr lang="fr-FR" sz="2000" dirty="0" err="1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diameter</a:t>
            </a:r>
            <a:r>
              <a:rPr lang="en-US" alt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(Di)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 12mm, </a:t>
            </a:r>
            <a:r>
              <a:rPr lang="fr-FR" sz="2000" dirty="0" err="1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Thickness</a:t>
            </a:r>
            <a:r>
              <a:rPr lang="fr-FR" sz="2000" dirty="0">
                <a:latin typeface="Times New Roman" panose="02020603050405020304" pitchFamily="18" charset="0"/>
                <a:ea typeface="ＭＳ Ｐゴシック" pitchFamily="-128" charset="-128"/>
                <a:cs typeface="Times New Roman" panose="02020603050405020304" pitchFamily="18" charset="0"/>
              </a:rPr>
              <a:t>(H) 1mm to 5mm 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Times New Roman" panose="02020603050405020304" pitchFamily="18" charset="0"/>
              <a:ea typeface="ＭＳ Ｐゴシック" pitchFamily="-128" charset="-128"/>
              <a:cs typeface="Times New Roman" panose="02020603050405020304" pitchFamily="18" charset="0"/>
            </a:endParaRPr>
          </a:p>
        </p:txBody>
      </p:sp>
      <p:pic>
        <p:nvPicPr>
          <p:cNvPr id="14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7" y="2971800"/>
            <a:ext cx="3671888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/>
          <p:cNvSpPr txBox="1"/>
          <p:nvPr/>
        </p:nvSpPr>
        <p:spPr>
          <a:xfrm>
            <a:off x="1457324" y="542179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182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7000" y="97808"/>
            <a:ext cx="2187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0"/>
            <a:ext cx="3505200" cy="762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8600" y="6019800"/>
            <a:ext cx="914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786688" y="5410200"/>
            <a:ext cx="1052512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2" descr="See origina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03344"/>
            <a:ext cx="14192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4726" y="196334"/>
            <a:ext cx="560987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EXPERIMENTAL PARAMETERS</a:t>
            </a:r>
            <a:endParaRPr lang="fr-FR" sz="24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533400" y="996194"/>
            <a:ext cx="7550224" cy="142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fr-FR" alt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recorded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200 seconds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Highvoltage</a:t>
            </a:r>
            <a:r>
              <a:rPr lang="fr-FR" alt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power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Spellman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altLang="fr-F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fr-FR" alt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HCLA</a:t>
            </a:r>
            <a:endParaRPr lang="fr-FR" alt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2514599" y="2794000"/>
            <a:ext cx="46482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3463C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characteristics of HFE7100 at 20°C</a:t>
            </a:r>
            <a:endParaRPr lang="fr-FR" altLang="fr-F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9474152"/>
                  </p:ext>
                </p:extLst>
              </p:nvPr>
            </p:nvGraphicFramePr>
            <p:xfrm>
              <a:off x="1447800" y="3175000"/>
              <a:ext cx="6096000" cy="185420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 Density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b="1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400" b="1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400" b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𝑘𝑔</m:t>
                                        </m:r>
                                        <m:r>
                                          <a:rPr lang="fr-FR" sz="1400" b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fr-FR" sz="1400" b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fr-FR" sz="1400" b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fr-FR" sz="1400" b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1540</a:t>
                          </a: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Kinematic Viscosity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b="1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400" b="1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400" b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fr-FR" sz="1400" b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1400" b="1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400" b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fr-FR" sz="1400" b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fr-FR" sz="1400" b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0.4*10</a:t>
                          </a:r>
                          <a:r>
                            <a:rPr lang="fr-FR" sz="1400" b="0" kern="120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-6</a:t>
                          </a:r>
                          <a:endParaRPr lang="en-US" sz="1400" b="0" kern="12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Dielectric Strength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1400" b="0" kern="1200" dirty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kern="1200" dirty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fr-FR" sz="1400" b="0" kern="1200" dirty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54 </m:t>
                                </m:r>
                                <m:r>
                                  <m:rPr>
                                    <m:nor/>
                                  </m:rPr>
                                  <a:rPr lang="fr-FR" sz="1400" b="0" kern="1200" dirty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mm</m:t>
                                </m:r>
                                <m:r>
                                  <m:rPr>
                                    <m:nor/>
                                  </m:rPr>
                                  <a:rPr lang="fr-FR" sz="1400" b="0" kern="1200" dirty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1400" b="0" kern="1200" dirty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gap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b="1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400" b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𝐾𝑉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28</a:t>
                          </a: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Electrical Conductivity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b="1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400" b="1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400" b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fr-FR" sz="1400" b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fr-FR" sz="1400" b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fr-FR" sz="1400" b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fr-FR" sz="1400" b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3*10</a:t>
                          </a:r>
                          <a:r>
                            <a:rPr lang="fr-FR" sz="1400" b="0" kern="120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-8</a:t>
                          </a:r>
                          <a:endParaRPr lang="en-US" sz="1400" b="0" kern="12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Relative Permittivity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fr-FR" sz="1400" b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7.39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9474152"/>
                  </p:ext>
                </p:extLst>
              </p:nvPr>
            </p:nvGraphicFramePr>
            <p:xfrm>
              <a:off x="1447800" y="3175000"/>
              <a:ext cx="6096000" cy="185420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 Density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100601" t="-1639" r="-100901" b="-4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1540</a:t>
                          </a: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Kinematic Viscosity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100601" t="-101639" r="-100901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0.4*10</a:t>
                          </a:r>
                          <a:r>
                            <a:rPr lang="fr-FR" sz="1400" b="0" kern="120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-6</a:t>
                          </a:r>
                          <a:endParaRPr lang="en-US" sz="1400" b="0" kern="12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Dielectric Strength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100601" t="-201639" r="-100901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28</a:t>
                          </a: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Electrical Conductivity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100601" t="-301639" r="-100901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3*10</a:t>
                          </a:r>
                          <a:r>
                            <a:rPr lang="fr-FR" sz="1400" b="0" kern="120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-8</a:t>
                          </a:r>
                          <a:endParaRPr lang="en-US" sz="1400" b="0" kern="1200" baseline="30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Relative Permittivity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100601" t="-401639" r="-100901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7.39</a:t>
                          </a: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374553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144" y="97808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0"/>
            <a:ext cx="3505200" cy="762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8600" y="6019800"/>
            <a:ext cx="914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786688" y="5410200"/>
            <a:ext cx="1052512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2" descr="See origina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03344"/>
            <a:ext cx="14192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4726" y="196334"/>
            <a:ext cx="560987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EXPERIMENTAL RESULT</a:t>
            </a:r>
            <a:endParaRPr lang="fr-FR" sz="24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Image 2" descr="C:\Users\smodh\Desktop\article\0.5,h-4,confi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990600"/>
            <a:ext cx="482453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23727" y="3352800"/>
                <a:ext cx="525658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 Time curve for voltage 12KV</a:t>
                </a:r>
                <a:endPara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FR" sz="16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0</m:t>
                      </m:r>
                      <m:r>
                        <a:rPr lang="en-US" sz="1600" i="1">
                          <a:latin typeface="Cambria Math"/>
                        </a:rPr>
                        <m:t>.</m:t>
                      </m:r>
                      <m:r>
                        <a:rPr lang="en-US" sz="1600" i="1">
                          <a:latin typeface="Cambria Math"/>
                        </a:rPr>
                        <m:t>5</m:t>
                      </m:r>
                      <m:r>
                        <a:rPr lang="fr-FR" sz="1600" i="1">
                          <a:latin typeface="Cambria Math"/>
                        </a:rPr>
                        <m:t>𝑚𝑚</m:t>
                      </m:r>
                      <m:r>
                        <a:rPr lang="en-US" sz="1600" i="1">
                          <a:latin typeface="Cambria Math"/>
                        </a:rPr>
                        <m:t>,</m:t>
                      </m:r>
                      <m:r>
                        <a:rPr lang="fr-FR" sz="1600" i="1">
                          <a:latin typeface="Cambria Math"/>
                        </a:rPr>
                        <m:t>𝐻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4</m:t>
                      </m:r>
                      <m:r>
                        <a:rPr lang="fr-FR" sz="1600" i="1">
                          <a:latin typeface="Cambria Math"/>
                        </a:rPr>
                        <m:t>𝑚𝑚</m:t>
                      </m:r>
                      <m:r>
                        <a:rPr lang="en-US" sz="16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fr-F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fr-FR" sz="16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12</m:t>
                      </m:r>
                      <m:r>
                        <a:rPr lang="fr-FR" sz="1600" i="1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7" y="3352800"/>
                <a:ext cx="5256583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762000" y="4098153"/>
                <a:ext cx="7380820" cy="1813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 curve is noisy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fr-F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estimated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99.7% confidence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</a:t>
                </a: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tandard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 of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±</m:t>
                    </m:r>
                    <m:r>
                      <a:rPr lang="en-US" sz="2000">
                        <a:latin typeface="Cambria Math"/>
                      </a:rPr>
                      <m:t>3</m:t>
                    </m:r>
                    <m:f>
                      <m:fPr>
                        <m:ctrlPr>
                          <a:rPr lang="fr-F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>
                                <a:latin typeface="Cambria Math"/>
                              </a:rPr>
                              <m:t>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𝜎</m:t>
                    </m:r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standard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deviation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n is the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fr-FR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</a:t>
                </a:r>
                <a:endParaRPr lang="fr-F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98153"/>
                <a:ext cx="7380820" cy="1813189"/>
              </a:xfrm>
              <a:prstGeom prst="rect">
                <a:avLst/>
              </a:prstGeom>
              <a:blipFill rotWithShape="0">
                <a:blip r:embed="rId6"/>
                <a:stretch>
                  <a:fillRect l="-1073" t="-1678" r="-7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8841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144" y="97808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he-IL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0"/>
            <a:ext cx="3505200" cy="762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8600" y="6019800"/>
            <a:ext cx="914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786688" y="5410200"/>
            <a:ext cx="1052512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2" descr="See origina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03344"/>
            <a:ext cx="14192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4726" y="196334"/>
            <a:ext cx="560987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EXPERIMENTAL PROTOCOL</a:t>
            </a:r>
            <a:endParaRPr lang="fr-FR" sz="24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65944" y="1027538"/>
            <a:ext cx="7772400" cy="24006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All parts of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pump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are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washed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and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assembled</a:t>
            </a:r>
            <a:endParaRPr lang="fr-FR" altLang="fr-FR" sz="2000" dirty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alt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Warm 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up time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is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20 minutes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with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supply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of 6KV </a:t>
            </a:r>
            <a:r>
              <a:rPr lang="fr-FR" alt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voltage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alt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better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accuracy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every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experiment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relax time </a:t>
            </a:r>
            <a:r>
              <a:rPr lang="fr-FR" altLang="fr-FR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is</a:t>
            </a:r>
            <a:r>
              <a:rPr lang="fr-FR" altLang="fr-FR" sz="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set for 10 minutes</a:t>
            </a: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fr-FR" altLang="fr-FR" sz="2000" dirty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Char char="Ø"/>
            </a:pPr>
            <a:endParaRPr lang="fr-FR" altLang="fr-FR" sz="2000" dirty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618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1_Capsules">
  <a:themeElements>
    <a:clrScheme name="TEVA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FAC01C"/>
      </a:accent1>
      <a:accent2>
        <a:srgbClr val="00AB4E"/>
      </a:accent2>
      <a:accent3>
        <a:srgbClr val="99CA3C"/>
      </a:accent3>
      <a:accent4>
        <a:srgbClr val="000000"/>
      </a:accent4>
      <a:accent5>
        <a:srgbClr val="DCDCDC"/>
      </a:accent5>
      <a:accent6>
        <a:srgbClr val="737373"/>
      </a:accent6>
      <a:hlink>
        <a:srgbClr val="5F5F5F"/>
      </a:hlink>
      <a:folHlink>
        <a:srgbClr val="969696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50196"/>
                <a:invGamma/>
              </a:schemeClr>
            </a:gs>
          </a:gsLst>
          <a:path path="rect">
            <a:fillToRect l="50000" t="50000" r="50000" b="5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50196"/>
                <a:invGamma/>
              </a:schemeClr>
            </a:gs>
          </a:gsLst>
          <a:path path="rect">
            <a:fillToRect l="50000" t="50000" r="50000" b="5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553</Words>
  <Application>Microsoft Office PowerPoint</Application>
  <PresentationFormat>Affichage à l'écran (4:3)</PresentationFormat>
  <Paragraphs>124</Paragraphs>
  <Slides>15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1_Capsules</vt:lpstr>
      <vt:lpstr>Présentation PowerPoint</vt:lpstr>
      <vt:lpstr>CONTENT </vt:lpstr>
      <vt:lpstr>WHAT IS ELECTROHYDRODYNAMICS (EHD)?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smodh</cp:lastModifiedBy>
  <cp:revision>572</cp:revision>
  <dcterms:created xsi:type="dcterms:W3CDTF">2013-08-08T13:41:36Z</dcterms:created>
  <dcterms:modified xsi:type="dcterms:W3CDTF">2016-09-01T04:00:55Z</dcterms:modified>
</cp:coreProperties>
</file>