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83" r:id="rId3"/>
    <p:sldId id="282" r:id="rId4"/>
    <p:sldId id="258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7" r:id="rId16"/>
    <p:sldId id="289" r:id="rId17"/>
    <p:sldId id="303" r:id="rId18"/>
    <p:sldId id="297" r:id="rId19"/>
    <p:sldId id="298" r:id="rId20"/>
    <p:sldId id="299" r:id="rId21"/>
    <p:sldId id="295" r:id="rId22"/>
    <p:sldId id="281" r:id="rId23"/>
    <p:sldId id="285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hma" initials="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3DA5"/>
    <a:srgbClr val="65154A"/>
    <a:srgbClr val="39F7CA"/>
    <a:srgbClr val="52DCC2"/>
    <a:srgbClr val="770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162" autoAdjust="0"/>
  </p:normalViewPr>
  <p:slideViewPr>
    <p:cSldViewPr snapToGrid="0">
      <p:cViewPr varScale="1">
        <p:scale>
          <a:sx n="64" d="100"/>
          <a:sy n="64" d="100"/>
        </p:scale>
        <p:origin x="-13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46.wmf"/><Relationship Id="rId7" Type="http://schemas.openxmlformats.org/officeDocument/2006/relationships/image" Target="../media/image47.wmf"/><Relationship Id="rId2" Type="http://schemas.openxmlformats.org/officeDocument/2006/relationships/image" Target="../media/image28.wmf"/><Relationship Id="rId1" Type="http://schemas.openxmlformats.org/officeDocument/2006/relationships/image" Target="../media/image26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9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6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1.wmf"/><Relationship Id="rId7" Type="http://schemas.openxmlformats.org/officeDocument/2006/relationships/image" Target="../media/image37.wmf"/><Relationship Id="rId2" Type="http://schemas.openxmlformats.org/officeDocument/2006/relationships/image" Target="../media/image28.wmf"/><Relationship Id="rId1" Type="http://schemas.openxmlformats.org/officeDocument/2006/relationships/image" Target="../media/image26.wmf"/><Relationship Id="rId6" Type="http://schemas.openxmlformats.org/officeDocument/2006/relationships/image" Target="../media/image30.wmf"/><Relationship Id="rId5" Type="http://schemas.openxmlformats.org/officeDocument/2006/relationships/image" Target="../media/image36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39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29.wmf"/><Relationship Id="rId7" Type="http://schemas.openxmlformats.org/officeDocument/2006/relationships/image" Target="../media/image42.wmf"/><Relationship Id="rId2" Type="http://schemas.openxmlformats.org/officeDocument/2006/relationships/image" Target="../media/image28.wmf"/><Relationship Id="rId1" Type="http://schemas.openxmlformats.org/officeDocument/2006/relationships/image" Target="../media/image26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29.wmf"/><Relationship Id="rId7" Type="http://schemas.openxmlformats.org/officeDocument/2006/relationships/image" Target="../media/image44.wmf"/><Relationship Id="rId2" Type="http://schemas.openxmlformats.org/officeDocument/2006/relationships/image" Target="../media/image28.wmf"/><Relationship Id="rId1" Type="http://schemas.openxmlformats.org/officeDocument/2006/relationships/image" Target="../media/image26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A1F3A-D099-4CFA-98E4-194BDE76B3F4}" type="datetimeFigureOut">
              <a:rPr lang="fr-FR" smtClean="0"/>
              <a:t>01/09/2016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0ADB1-6740-4DC6-993E-F286C0F767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35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i="0" dirty="0" err="1" smtClean="0"/>
              <a:t>Then</a:t>
            </a:r>
            <a:r>
              <a:rPr lang="fr-FR" sz="1800" b="1" i="0" dirty="0" smtClean="0"/>
              <a:t> </a:t>
            </a:r>
            <a:r>
              <a:rPr lang="fr-FR" sz="1800" b="1" i="0" dirty="0" err="1" smtClean="0"/>
              <a:t>from</a:t>
            </a:r>
            <a:r>
              <a:rPr lang="fr-FR" sz="1800" b="1" i="0" dirty="0" smtClean="0"/>
              <a:t> </a:t>
            </a:r>
            <a:r>
              <a:rPr lang="fr-FR" sz="1800" b="1" i="0" dirty="0" err="1" smtClean="0"/>
              <a:t>this</a:t>
            </a:r>
            <a:r>
              <a:rPr lang="fr-FR" sz="1800" b="1" i="0" dirty="0" smtClean="0"/>
              <a:t> simple </a:t>
            </a:r>
            <a:r>
              <a:rPr lang="fr-FR" sz="1800" b="1" i="0" dirty="0" err="1" smtClean="0"/>
              <a:t>definition</a:t>
            </a:r>
            <a:r>
              <a:rPr lang="fr-FR" sz="1800" b="1" i="0" dirty="0" smtClean="0"/>
              <a:t>, </a:t>
            </a:r>
            <a:r>
              <a:rPr lang="fr-FR" sz="1800" b="1" i="0" dirty="0" err="1" smtClean="0"/>
              <a:t>we</a:t>
            </a:r>
            <a:r>
              <a:rPr lang="fr-FR" sz="1800" b="1" i="0" dirty="0" smtClean="0"/>
              <a:t> </a:t>
            </a:r>
            <a:r>
              <a:rPr lang="fr-FR" sz="1800" b="1" i="0" dirty="0" err="1" smtClean="0"/>
              <a:t>can</a:t>
            </a:r>
            <a:r>
              <a:rPr lang="fr-FR" sz="1800" b="1" i="0" dirty="0" smtClean="0"/>
              <a:t> </a:t>
            </a:r>
            <a:r>
              <a:rPr lang="fr-FR" sz="1800" b="1" i="0" dirty="0" err="1" smtClean="0"/>
              <a:t>conclude</a:t>
            </a:r>
            <a:r>
              <a:rPr lang="fr-FR" sz="1800" b="1" i="0" dirty="0" smtClean="0"/>
              <a:t> </a:t>
            </a:r>
            <a:r>
              <a:rPr lang="fr-FR" sz="1800" b="1" i="0" dirty="0" err="1" smtClean="0"/>
              <a:t>that</a:t>
            </a:r>
            <a:r>
              <a:rPr lang="fr-FR" sz="1800" b="1" i="0" dirty="0" smtClean="0"/>
              <a:t> if </a:t>
            </a:r>
            <a:r>
              <a:rPr lang="fr-FR" sz="1800" b="1" i="0" dirty="0" err="1" smtClean="0"/>
              <a:t>we</a:t>
            </a:r>
            <a:r>
              <a:rPr lang="fr-FR" sz="1800" b="1" i="0" dirty="0" smtClean="0"/>
              <a:t> </a:t>
            </a:r>
            <a:r>
              <a:rPr lang="fr-FR" sz="1800" b="1" i="0" dirty="0" err="1" smtClean="0"/>
              <a:t>apply</a:t>
            </a:r>
            <a:r>
              <a:rPr lang="fr-FR" sz="1800" b="1" i="0" dirty="0" smtClean="0"/>
              <a:t> an </a:t>
            </a:r>
            <a:r>
              <a:rPr lang="fr-FR" sz="1800" b="1" i="0" dirty="0" err="1" smtClean="0"/>
              <a:t>electric</a:t>
            </a:r>
            <a:r>
              <a:rPr lang="fr-FR" sz="1800" b="1" i="0" dirty="0" smtClean="0"/>
              <a:t> </a:t>
            </a:r>
            <a:r>
              <a:rPr lang="fr-FR" sz="1800" b="1" i="0" dirty="0" err="1" smtClean="0"/>
              <a:t>field</a:t>
            </a:r>
            <a:r>
              <a:rPr lang="fr-FR" sz="1800" b="1" i="0" dirty="0" smtClean="0"/>
              <a:t> to a </a:t>
            </a:r>
            <a:r>
              <a:rPr lang="fr-FR" sz="1800" b="1" i="0" dirty="0" err="1" smtClean="0"/>
              <a:t>fluid</a:t>
            </a:r>
            <a:r>
              <a:rPr lang="fr-FR" sz="1800" b="1" i="0" dirty="0" smtClean="0"/>
              <a:t> </a:t>
            </a:r>
            <a:r>
              <a:rPr lang="fr-FR" sz="1800" b="1" i="0" dirty="0" err="1" smtClean="0"/>
              <a:t>confined</a:t>
            </a:r>
            <a:r>
              <a:rPr lang="fr-FR" sz="1800" b="1" i="0" dirty="0" smtClean="0"/>
              <a:t> in a </a:t>
            </a:r>
            <a:r>
              <a:rPr lang="fr-FR" sz="1800" b="1" i="0" dirty="0" err="1" smtClean="0"/>
              <a:t>cavity</a:t>
            </a:r>
            <a:r>
              <a:rPr lang="fr-FR" sz="1800" b="1" i="0" dirty="0" smtClean="0"/>
              <a:t>,</a:t>
            </a:r>
            <a:r>
              <a:rPr lang="fr-FR" sz="1800" b="1" i="0" baseline="0" dirty="0" smtClean="0"/>
              <a:t> </a:t>
            </a:r>
            <a:r>
              <a:rPr lang="fr-FR" sz="1800" b="1" i="0" baseline="0" dirty="0" err="1" smtClean="0"/>
              <a:t>creating</a:t>
            </a:r>
            <a:r>
              <a:rPr lang="fr-FR" sz="1800" b="1" i="0" baseline="0" dirty="0" smtClean="0"/>
              <a:t> a </a:t>
            </a:r>
            <a:r>
              <a:rPr lang="fr-FR" sz="1800" b="1" i="0" baseline="0" dirty="0" err="1" smtClean="0"/>
              <a:t>potential</a:t>
            </a:r>
            <a:r>
              <a:rPr lang="fr-FR" sz="1800" b="1" i="0" baseline="0" dirty="0" smtClean="0"/>
              <a:t> </a:t>
            </a:r>
            <a:r>
              <a:rPr lang="fr-FR" sz="1800" b="1" i="0" baseline="0" dirty="0" err="1" smtClean="0"/>
              <a:t>difference</a:t>
            </a:r>
            <a:r>
              <a:rPr lang="fr-FR" sz="1800" b="1" i="0" baseline="0" dirty="0" smtClean="0"/>
              <a:t>, </a:t>
            </a:r>
            <a:r>
              <a:rPr lang="fr-FR" sz="1800" b="1" i="0" baseline="0" dirty="0" err="1" smtClean="0"/>
              <a:t>we</a:t>
            </a:r>
            <a:r>
              <a:rPr lang="fr-FR" sz="1800" b="1" i="0" baseline="0" dirty="0" smtClean="0"/>
              <a:t> </a:t>
            </a:r>
            <a:r>
              <a:rPr lang="fr-FR" sz="1800" b="1" i="0" baseline="0" dirty="0" err="1" smtClean="0"/>
              <a:t>will</a:t>
            </a:r>
            <a:r>
              <a:rPr lang="fr-FR" sz="1800" b="1" i="0" baseline="0" dirty="0" smtClean="0"/>
              <a:t> </a:t>
            </a:r>
            <a:r>
              <a:rPr lang="fr-FR" sz="1800" b="1" i="0" baseline="0" dirty="0" err="1" smtClean="0"/>
              <a:t>generate</a:t>
            </a:r>
            <a:r>
              <a:rPr lang="fr-FR" sz="1800" b="1" i="0" baseline="0" dirty="0" smtClean="0"/>
              <a:t> a </a:t>
            </a:r>
            <a:r>
              <a:rPr lang="fr-FR" sz="1800" b="1" i="0" baseline="0" dirty="0" err="1" smtClean="0"/>
              <a:t>movement</a:t>
            </a:r>
            <a:r>
              <a:rPr lang="fr-FR" sz="1800" b="1" i="0" baseline="0" dirty="0" smtClean="0"/>
              <a:t> </a:t>
            </a:r>
            <a:r>
              <a:rPr lang="fr-FR" sz="1800" b="1" i="0" baseline="0" dirty="0" err="1" smtClean="0"/>
              <a:t>so</a:t>
            </a:r>
            <a:r>
              <a:rPr lang="fr-FR" sz="1800" b="1" i="0" baseline="0" dirty="0" smtClean="0"/>
              <a:t> </a:t>
            </a:r>
            <a:r>
              <a:rPr lang="fr-FR" sz="1800" b="1" i="0" baseline="0" dirty="0" err="1" smtClean="0"/>
              <a:t>there</a:t>
            </a:r>
            <a:r>
              <a:rPr lang="fr-FR" sz="1800" b="1" i="0" baseline="0" dirty="0" smtClean="0"/>
              <a:t> </a:t>
            </a:r>
            <a:r>
              <a:rPr lang="fr-FR" sz="1800" b="1" i="0" baseline="0" dirty="0" err="1" smtClean="0"/>
              <a:t>is</a:t>
            </a:r>
            <a:r>
              <a:rPr lang="fr-FR" sz="1800" b="1" i="0" baseline="0" dirty="0" smtClean="0"/>
              <a:t> a transit </a:t>
            </a:r>
            <a:r>
              <a:rPr lang="fr-FR" sz="1800" b="1" i="0" baseline="0" dirty="0" err="1" smtClean="0"/>
              <a:t>from</a:t>
            </a:r>
            <a:r>
              <a:rPr lang="fr-FR" sz="1800" b="1" i="0" baseline="0" dirty="0" smtClean="0"/>
              <a:t> </a:t>
            </a:r>
            <a:r>
              <a:rPr lang="fr-FR" sz="1800" b="1" i="0" baseline="0" dirty="0" err="1" smtClean="0"/>
              <a:t>electric</a:t>
            </a:r>
            <a:r>
              <a:rPr lang="fr-FR" sz="1800" b="1" i="0" baseline="0" dirty="0" smtClean="0"/>
              <a:t> </a:t>
            </a:r>
            <a:r>
              <a:rPr lang="fr-FR" sz="1800" b="1" i="0" baseline="0" dirty="0" err="1" smtClean="0"/>
              <a:t>energy</a:t>
            </a:r>
            <a:r>
              <a:rPr lang="fr-FR" sz="1800" b="1" i="0" baseline="0" dirty="0" smtClean="0"/>
              <a:t> to </a:t>
            </a:r>
            <a:r>
              <a:rPr lang="fr-FR" sz="1800" b="1" i="0" baseline="0" dirty="0" err="1" smtClean="0"/>
              <a:t>kinetic</a:t>
            </a:r>
            <a:r>
              <a:rPr lang="fr-FR" sz="1800" b="1" i="0" baseline="0" dirty="0" smtClean="0"/>
              <a:t> </a:t>
            </a:r>
            <a:r>
              <a:rPr lang="fr-FR" sz="1800" b="1" i="0" baseline="0" dirty="0" err="1" smtClean="0"/>
              <a:t>energy</a:t>
            </a:r>
            <a:r>
              <a:rPr lang="fr-FR" sz="1800" b="1" i="0" baseline="0" dirty="0" smtClean="0"/>
              <a:t> </a:t>
            </a:r>
          </a:p>
          <a:p>
            <a:r>
              <a:rPr lang="fr-FR" sz="1800" b="1" i="0" baseline="0" dirty="0" smtClean="0"/>
              <a:t>EHD </a:t>
            </a:r>
            <a:r>
              <a:rPr lang="fr-FR" sz="1800" b="1" i="0" baseline="0" dirty="0" err="1" smtClean="0"/>
              <a:t>presents</a:t>
            </a:r>
            <a:r>
              <a:rPr lang="fr-FR" sz="1800" b="1" i="0" baseline="0" dirty="0" smtClean="0"/>
              <a:t> </a:t>
            </a:r>
            <a:r>
              <a:rPr lang="fr-FR" sz="1800" b="1" i="0" baseline="0" dirty="0" err="1" smtClean="0"/>
              <a:t>many</a:t>
            </a:r>
            <a:r>
              <a:rPr lang="fr-FR" sz="1800" b="1" i="0" baseline="0" dirty="0" smtClean="0"/>
              <a:t> </a:t>
            </a:r>
            <a:r>
              <a:rPr lang="fr-FR" sz="1800" b="1" i="0" baseline="0" dirty="0" err="1" smtClean="0"/>
              <a:t>advantages</a:t>
            </a:r>
            <a:r>
              <a:rPr lang="fr-FR" sz="1800" b="1" i="0" baseline="0" dirty="0" smtClean="0"/>
              <a:t> </a:t>
            </a:r>
          </a:p>
          <a:p>
            <a:r>
              <a:rPr lang="fr-FR" sz="1800" b="1" i="0" baseline="0" dirty="0" err="1" smtClean="0"/>
              <a:t>Based</a:t>
            </a:r>
            <a:r>
              <a:rPr lang="fr-FR" sz="1800" b="1" i="0" baseline="0" dirty="0" smtClean="0"/>
              <a:t> on all </a:t>
            </a:r>
            <a:r>
              <a:rPr lang="fr-FR" sz="1800" b="1" i="0" baseline="0" dirty="0" err="1" smtClean="0"/>
              <a:t>these</a:t>
            </a:r>
            <a:r>
              <a:rPr lang="fr-FR" sz="1800" b="1" i="0" baseline="0" dirty="0" smtClean="0"/>
              <a:t> </a:t>
            </a:r>
            <a:r>
              <a:rPr lang="fr-FR" sz="1800" b="1" i="0" baseline="0" dirty="0" err="1" smtClean="0"/>
              <a:t>advantages</a:t>
            </a:r>
            <a:r>
              <a:rPr lang="fr-FR" sz="1800" b="1" i="0" baseline="0" dirty="0" smtClean="0"/>
              <a:t>, EHD </a:t>
            </a:r>
            <a:r>
              <a:rPr lang="fr-FR" sz="1800" b="1" i="0" baseline="0" dirty="0" err="1" smtClean="0"/>
              <a:t>presents</a:t>
            </a:r>
            <a:r>
              <a:rPr lang="fr-FR" sz="1800" b="1" i="0" baseline="0" dirty="0" smtClean="0"/>
              <a:t> </a:t>
            </a:r>
            <a:r>
              <a:rPr lang="fr-FR" sz="1800" b="1" i="0" baseline="0" dirty="0" err="1" smtClean="0"/>
              <a:t>promising</a:t>
            </a:r>
            <a:r>
              <a:rPr lang="fr-FR" sz="1800" b="1" i="0" baseline="0" dirty="0" smtClean="0"/>
              <a:t> </a:t>
            </a:r>
            <a:r>
              <a:rPr lang="fr-FR" sz="1800" b="1" i="0" baseline="0" dirty="0" err="1" smtClean="0"/>
              <a:t>apportunities</a:t>
            </a:r>
            <a:r>
              <a:rPr lang="fr-FR" sz="1800" b="1" i="0" baseline="0" dirty="0" smtClean="0"/>
              <a:t> in </a:t>
            </a:r>
            <a:r>
              <a:rPr lang="fr-FR" sz="1800" b="1" i="0" baseline="0" dirty="0" err="1" smtClean="0"/>
              <a:t>heat</a:t>
            </a:r>
            <a:r>
              <a:rPr lang="fr-FR" sz="1800" b="1" i="0" baseline="0" dirty="0" smtClean="0"/>
              <a:t> </a:t>
            </a:r>
            <a:r>
              <a:rPr lang="fr-FR" sz="1800" b="1" i="0" baseline="0" dirty="0" err="1" smtClean="0"/>
              <a:t>transfer</a:t>
            </a:r>
            <a:r>
              <a:rPr lang="fr-FR" sz="1800" b="1" i="0" baseline="0" dirty="0" smtClean="0"/>
              <a:t> </a:t>
            </a:r>
            <a:r>
              <a:rPr lang="fr-FR" sz="1800" b="1" i="0" baseline="0" dirty="0" err="1" smtClean="0"/>
              <a:t>enhancement</a:t>
            </a:r>
            <a:r>
              <a:rPr lang="fr-FR" sz="1800" b="1" i="0" baseline="0" dirty="0" smtClean="0"/>
              <a:t> </a:t>
            </a:r>
            <a:endParaRPr lang="fr-FR" sz="1800" b="1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0ADB1-6740-4DC6-993E-F286C0F7677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38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0ADB1-6740-4DC6-993E-F286C0F7677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70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0ADB1-6740-4DC6-993E-F286C0F7677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09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17B0-4D08-4738-870A-60C9D72F00E4}" type="datetimeFigureOut">
              <a:rPr lang="fr-FR" smtClean="0"/>
              <a:t>01/09/2016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44DD-BADA-4E31-A8B6-5A9779C64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07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17B0-4D08-4738-870A-60C9D72F00E4}" type="datetimeFigureOut">
              <a:rPr lang="fr-FR" smtClean="0"/>
              <a:t>01/09/2016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44DD-BADA-4E31-A8B6-5A9779C64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61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17B0-4D08-4738-870A-60C9D72F00E4}" type="datetimeFigureOut">
              <a:rPr lang="fr-FR" smtClean="0"/>
              <a:t>01/09/2016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44DD-BADA-4E31-A8B6-5A9779C64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96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17B0-4D08-4738-870A-60C9D72F00E4}" type="datetimeFigureOut">
              <a:rPr lang="fr-FR" smtClean="0"/>
              <a:t>01/09/2016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44DD-BADA-4E31-A8B6-5A9779C64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76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17B0-4D08-4738-870A-60C9D72F00E4}" type="datetimeFigureOut">
              <a:rPr lang="fr-FR" smtClean="0"/>
              <a:t>01/09/2016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44DD-BADA-4E31-A8B6-5A9779C64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25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17B0-4D08-4738-870A-60C9D72F00E4}" type="datetimeFigureOut">
              <a:rPr lang="fr-FR" smtClean="0"/>
              <a:t>01/09/2016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44DD-BADA-4E31-A8B6-5A9779C64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12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17B0-4D08-4738-870A-60C9D72F00E4}" type="datetimeFigureOut">
              <a:rPr lang="fr-FR" smtClean="0"/>
              <a:t>01/09/2016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44DD-BADA-4E31-A8B6-5A9779C64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61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17B0-4D08-4738-870A-60C9D72F00E4}" type="datetimeFigureOut">
              <a:rPr lang="fr-FR" smtClean="0"/>
              <a:t>01/09/2016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44DD-BADA-4E31-A8B6-5A9779C64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11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17B0-4D08-4738-870A-60C9D72F00E4}" type="datetimeFigureOut">
              <a:rPr lang="fr-FR" smtClean="0"/>
              <a:t>01/09/2016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44DD-BADA-4E31-A8B6-5A9779C64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98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17B0-4D08-4738-870A-60C9D72F00E4}" type="datetimeFigureOut">
              <a:rPr lang="fr-FR" smtClean="0"/>
              <a:t>01/09/2016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44DD-BADA-4E31-A8B6-5A9779C64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68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17B0-4D08-4738-870A-60C9D72F00E4}" type="datetimeFigureOut">
              <a:rPr lang="fr-FR" smtClean="0"/>
              <a:t>01/09/2016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44DD-BADA-4E31-A8B6-5A9779C64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40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017B0-4D08-4738-870A-60C9D72F00E4}" type="datetimeFigureOut">
              <a:rPr lang="fr-FR" smtClean="0"/>
              <a:t>01/09/2016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144DD-BADA-4E31-A8B6-5A9779C64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72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38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wmf"/><Relationship Id="rId20" Type="http://schemas.openxmlformats.org/officeDocument/2006/relationships/image" Target="../media/image4.gi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32.wmf"/><Relationship Id="rId19" Type="http://schemas.openxmlformats.org/officeDocument/2006/relationships/image" Target="../media/image35.gi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56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4.gi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5.bin"/><Relationship Id="rId20" Type="http://schemas.openxmlformats.org/officeDocument/2006/relationships/image" Target="../media/image35.gi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5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62.bin"/><Relationship Id="rId18" Type="http://schemas.openxmlformats.org/officeDocument/2006/relationships/oleObject" Target="../embeddings/oleObject64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31.wmf"/><Relationship Id="rId17" Type="http://schemas.openxmlformats.org/officeDocument/2006/relationships/image" Target="../media/image35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20" Type="http://schemas.openxmlformats.org/officeDocument/2006/relationships/image" Target="../media/image4.gi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41.wmf"/><Relationship Id="rId19" Type="http://schemas.openxmlformats.org/officeDocument/2006/relationships/image" Target="../media/image43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70.bin"/><Relationship Id="rId18" Type="http://schemas.openxmlformats.org/officeDocument/2006/relationships/oleObject" Target="../embeddings/oleObject72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31.wmf"/><Relationship Id="rId17" Type="http://schemas.openxmlformats.org/officeDocument/2006/relationships/image" Target="../media/image35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wmf"/><Relationship Id="rId20" Type="http://schemas.openxmlformats.org/officeDocument/2006/relationships/image" Target="../media/image4.gi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30.wmf"/><Relationship Id="rId19" Type="http://schemas.openxmlformats.org/officeDocument/2006/relationships/image" Target="../media/image45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78.bin"/><Relationship Id="rId18" Type="http://schemas.openxmlformats.org/officeDocument/2006/relationships/oleObject" Target="../embeddings/oleObject80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31.wmf"/><Relationship Id="rId17" Type="http://schemas.openxmlformats.org/officeDocument/2006/relationships/image" Target="../media/image35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20" Type="http://schemas.openxmlformats.org/officeDocument/2006/relationships/image" Target="../media/image4.gi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30.wmf"/><Relationship Id="rId19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6.png"/><Relationship Id="rId7" Type="http://schemas.openxmlformats.org/officeDocument/2006/relationships/image" Target="../media/image5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68.png"/><Relationship Id="rId10" Type="http://schemas.openxmlformats.org/officeDocument/2006/relationships/image" Target="../media/image4.gif"/><Relationship Id="rId4" Type="http://schemas.openxmlformats.org/officeDocument/2006/relationships/image" Target="../media/image67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5.png"/><Relationship Id="rId7" Type="http://schemas.openxmlformats.org/officeDocument/2006/relationships/image" Target="../media/image6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59.png"/><Relationship Id="rId10" Type="http://schemas.openxmlformats.org/officeDocument/2006/relationships/image" Target="../media/image72.png"/><Relationship Id="rId4" Type="http://schemas.openxmlformats.org/officeDocument/2006/relationships/image" Target="../media/image51.png"/><Relationship Id="rId9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73.png"/><Relationship Id="rId7" Type="http://schemas.openxmlformats.org/officeDocument/2006/relationships/image" Target="../media/image5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63.png"/><Relationship Id="rId4" Type="http://schemas.openxmlformats.org/officeDocument/2006/relationships/image" Target="../media/image74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78.png"/><Relationship Id="rId7" Type="http://schemas.openxmlformats.org/officeDocument/2006/relationships/image" Target="../media/image5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4.gif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1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2.wmf"/><Relationship Id="rId26" Type="http://schemas.openxmlformats.org/officeDocument/2006/relationships/image" Target="../media/image9.w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25.w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Relationship Id="rId27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0.wmf"/><Relationship Id="rId1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wmf"/><Relationship Id="rId20" Type="http://schemas.openxmlformats.org/officeDocument/2006/relationships/image" Target="../media/image4.gi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0.wmf"/><Relationship Id="rId19" Type="http://schemas.openxmlformats.org/officeDocument/2006/relationships/image" Target="../media/image35.gi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1492091"/>
            <a:ext cx="12192000" cy="40341"/>
          </a:xfrm>
          <a:prstGeom prst="line">
            <a:avLst/>
          </a:prstGeom>
          <a:ln w="28575">
            <a:solidFill>
              <a:srgbClr val="651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76937" y="2140610"/>
            <a:ext cx="1970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fr-FR" sz="5400" b="1" cap="none" spc="0" dirty="0" smtClean="0">
                <a:ln w="1905"/>
                <a:solidFill>
                  <a:srgbClr val="65154A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UMSE</a:t>
            </a:r>
            <a:endParaRPr lang="fr-FR" sz="5400" b="1" cap="none" spc="0" dirty="0">
              <a:ln w="1905"/>
              <a:solidFill>
                <a:srgbClr val="65154A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2831" y="2140609"/>
            <a:ext cx="741521" cy="5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 descr="data:image/jpeg;base64,/9j/4AAQSkZJRgABAQAAAQABAAD/2wCEAAkGBxQTEhQUExQWFRUUFhUXGBUVFBYXFBcWFxcXGBcXFhUYHSshGholGxcVITEhJiorLi8uFyQzODMsNygtLisBCgoKDg0OGxAQGywlICQsLCwsLDQtLCwsLDQsLCwsLCwsLCwsLCwsLCwsLCwsLCwsLCwsLCwsLCwsLCwsLCwsLP/AABEIANMA7wMBEQACEQEDEQH/xAAcAAEAAgMBAQEAAAAAAAAAAAAABgcBBAUIAwL/xABMEAABAwEDBwYJBwoFBQAAAAABAAIDEQQFEgYHITFRcYETIjJSYZEXNEFUcnOTsuMzNVOCobGzFCMlQkNiY4OSwSTC0dLwFpSi0/H/xAAaAQEAAwEBAQAAAAAAAAAAAAAAAQQFAwIG/8QAMhEAAgEDAQUHAwQDAQEAAAAAAAECAwQRIQUSMTOhFDJRYnGB4RVBYRNCkbEiUsHRNP/aAAwDAQACEQMRAD8AvFAEAQBAEAQBAEAQBAEAQGHOAFSaAeU6kBEL9zi2SCrWEzvHkjIwA/vSau6qrVLqnDTiVK17Tp6cWRGDOraBJifFGYz+zbiDhuedZ4dyqq/lvcNCmtoz3suOhObgy4slqo0P5OQ/s5aNcTsaa0dwNexXKdxCfAv0rqnU4PUkq7lgIAgCAIAgCAIAgCAIAgCAIAgCAIAgCAIAgCAIAgNe3W2OFhfK9rGDW5xAH/3sUSkorLIlJRWWQG/s6cbatssZkP0j6sYO0N6TuOFU6l7Fd3Uz6u0YR0hqV5feUlptR/PSuc3qDmxj6o0HeantVCdec+LM2rc1KnFnIquJXFVIyKqASK4ctLXZaBkmOMH5OTnNpsaTpbwNOxWad1UhpnQt0byrDTOUWPcGcqzTUbNWzv8A3jWMnseBo4gK/Tu4S46GnSvqc9HoyaxSBwDmkOBFQQagg6iCNYVou8T9IAgCAIAgCAIAgCAIAgCAIAgCAIAgCAIAgCAh2dcfo93rI/vVW85TKd/yGUgSshmDw0CEBQAgCAKcjICgaHobIrxCy+oj90Leo8teh9Lb8qPodpdDsEAQBAEAQBAEAQBAEAQBAEAQBAEAQBAEAQEOzr/N7vWR/eqt5ymUr/kP2KQWQ+JhPiFBAQBAEAQAID0NkX4hZPUR+6FvUeWvQ+mocqPojtLodQgCAIAgCAIAgCAIAgCAIAgCAIAgCAIAgCAhmdrxA+tj+8qrecplK/5LKSKxzCfEIQEAQBAEBkID0NkZ4hZPURe6FvUeXH0PpqHLj6I7K6HUIAgCAIAgCAIAgCAIAgCAIAgCAIAgCAIAgNC+7oitURimBLCQdBIII1EEeVeJwU1uyPFSnGpHdlwKzv8AzXSsq6yvEo6j6Nk3B3RdxoqFSxf7GZdbZz4wengQO22KSJxZKx0bxra8EHhXWO1UpQlF4kjOnCUHiSNdeNDz6GEIMgKeANy7LrmtDsMMTpHfujQPScdA4le4U5TeIo606U6jxFE+uLNW40dapA0U+Ti0u4vOgcAd6vU7L/dmjS2d/u/4LAntlmsMLGve2KONoa0OcS7C0UAaNLnHdUq65Rpx10RouUKUdXhI+91XvBaW44JGyDRWh0iurE06W8QpjOMlmLJhUjNZi8m8vR7CAIAgCAIAgCAIAgCAIAgCAIAgCAIDQva+ILM3FPI1g8gJ5x7Gt1k7l4nOMFmTPE6kYLMmV/f2dTW2yR/zJR7sYNe8jcqVS+S0gZ9XaK4Q/kg82VVsdLyptEgeNVHUaOwM6NOyiqO4qN72TPd1Vct7e/8ACY3DnUeKNtceIfSRCjuLCaHgRuVqnffaaLtLaL4VF7k5gtlivGMtBjnbrLHDnt7cJ5zT2q6pQqrxNCM6VZaYZEr+zVsNXWSTCfo5SSzc14FRxqqlSyT1g8FKts5PWm8ERs2b+3PkMZhwU1vc4cnTaHCuLgCVWVnUbwVFY1m8Y9yc3Dmvgjo60uMzuqObEOA0u4mnYrlKzjHWWrL1HZ8Iay1Z3LzyksVgbyeJjS0aIYWgu2dEaG8aLtOrTpLX+CxOvSorDfsQC/s59okq2ztELesedLvr0W9x3qjUvZPuaGdV2jJ6QWF4kGtFpfI4ve9z3HW5xLnHidKpyk5PLM+U5SeZPIs1pfG4Pjc5jhqc0kOHEaUjJxeUxGcovMXgnVw50J46NtDRMzrN5su/qu+zertO9a0maNHaMlpULGuHKuy2vRFIMf0b+bIPqnXwqr1OtCfBmlSuKdTus7a6nYIAgCAIAgCAIAgCAIAgCAIDUva3tghkmeCWxtLiG6yBsqvM5bsXI8TnuRcn9ipr+znWiWrbO0QN62h8h4kUbwB3rNqXsn3dDJq7Rm9ILBCLTaHSOL3uL3HW5xLnHeSqcpOTyzPlJyeZPJ8l5IzpgIQKoD9wyljg5pLXDU5pII3EaQvSk1wZ6jNx4E2uDOZaYaNnAnZtNGyAdjhodx09quUryS0lqX6O0Jx0lqi1cn75Za4GzRhwa6oo4AOBBoQaFaNOopx3ka1Kqqkd5FYZyspbSLXNZmylkTAwYWc0uxRsccThpOlx0VpRZ91WmpOKehl3tzUVRwi8JEBVF/kzW/EwmSAoAQBST6mQUCeCxc2mVVpfaWWeSQyRua7p6XtwtJFH6zq8tVoWlecpbsmallczlPck8otpaJrBAEAQBAEAQBAEAQBAEAQHCy5+b7V6py5V+XL0OFzypeh59Kw2fNmFACAIAgCABSC8c1XzdH6cvvlbFpykb9jyV7lbZy/nO0b4vwI1Qu+bL2Mu+50vb+iLqsyowoAQBAEAQEtzWD9IxejJ7hVuz5pdsOci81rm8EAQBAEAQBAEAQBAEAQBAcLLo/o+1eqcuNfly9Dhc8qXoefSsQ+bMKAEAQBAEACAvHNV83R+nJ75WxZ8pH0FjyV6v+yts5fznaP5X4Mao3fNl7GXfc6Xt/RFyqzKbCgBAEAQBAS3NZ84xejJ7hVuz5pd2fzi81rm8EAQBAEAQBAEAQBAEAQBAR/L4fo+0+r/ALhcbjlSK91yZehQCxD5zQwoAQBAEAQGVILxzV/N0fpy++VsWnKR9BY8he/9kLzlZN2k2qa0tiL4pMFHM5xbhjY04mjSNLTp1KrdUJue8uBSvbao6jmllECVEzdPuYQgKAEAQGUBYGa+4LQ21MtDonMia14xPGGpc0gYWnSd+paFpRmpbzRqWFCcZ78lgt9aRrhAEAQBAEAQBAEAQBAEBHb+y0sllqHyB7x+zj5zq9tNDeJC41K8IcWV6tzTp8X7HKubOZZZjhlBgJJoXc5hHkq8Dmmm0U7Vyhd05aPQ407+nPSWhs3vkNYrW3HGBG5wqJISMJ2EtHNd/wA0r3Ut6dTU6VbSlV16ory/83dqs9XMHLsH60Y54HbHr7qqhUs5x1WqMyrYVIax1REXNpoIoRrB0EcFVaa4lNxxozCEYZmicdB+ESa4chbXaaODOSjP68tW1G1rOke6narNO0nPjoW6VlVnx0RYlx5t7JBR01Z3jTV+iMfywaf1Eq9TtYQ1epp0bKnT1erPvfOXljsowMIlc0UEcNMIp5C/ojcKnsXqpc06ehNW7pUtOiFwZwrJaKNe7kJDTmyHmk7GyajxoexRTuoT/ApXlOenBm7f2R1ktfOfGGvI0SxnC7eaaHcQV7qUIVOJ0q29OrxRXN+5srTFV0BE7Ng5sg+qTQ8DwVGpZSXd1Myrs6ce48kKmgcxxa9rmuGtrgWuG8HSqbTjo0UHFxeJaCCBz3BrGue46mtaXOO5o0lIxb4IRg5PRE2uLNjaJaOnIgZs6Uh+qNA4ngrlOyk9ZPBfpbOnLWbwWNcWRtkstCyMOeP2knOdwrobwAV6nQhT4I0qVtTp8Efi/ctrJZah0nKPGjk4qOdXY46m8SlS4hDiyKt1Sp8WQO1Z1bQZAY4o2xg9B2JziO14pTgO9UnfSzotChLaUnL/ABWhLLhzkWWejZT+Tv2PNYzukpTvorVK6hP8MuUr6nPjoyYxvDgC0gg6iDUHcVZLmcn6QBAEAQBAEB+JZWtBc4hrRrLiABvJTOA3ghd+5y7LDVsNZ3jq6I69rzr+qCqtS7hHhqUq19ThotWV1f2W1rtVQ6Tk2fRxVa2n7xrV3E07FQqXU5/hGZVvalT74X4I4Cq5U48RVCTo3Nf09ldWCVzNra1Yd7DoO/WukK04cGdadxUp91liXDnUY6jbXHgP0kYJbvLOkOFVep3qek0aVLaMXpNY/JJrXdFgvJmOkclR8rGQJBsqRp4O7lYcKVVZ4luVOjXWdH+SJyZpvzui0/me1lZd1a4Tv+xVnYLe0ehTezFvd7Qld3ZM2GwM5QtYC3SZpi0uB7HHQ36tFZjSp0lnBchQpUVnC9WcO/c6ULKtszDM7ruqyPhXnO7hvXGpexjpHUr1doQj3Fn+iur8yqtVq+VlOH6NlWx8Wg6eNVRncTnxZmVbqpU4s41VwK5hCcnauPKq02SnIyHCP2b6uj/pJ0cKLvTrzhwZ3pXVSnwft9ixrhzowSUbaWmF3XbV8Z7uc3uI7Vfp3sJaS0NOltGnLSen9Eptt2WS3RgvZHM0jmvaQSK9WRukcCrEoQqLXUtyhTqrVJn2u26bPZGHko2RNAq51ACQPK950mmnSSpjCMFosHqFOFNYisEWv3OdZoqtgBncKio5sVfTPS4AjtVepeQjw1KlW/pw4ald35lpa7VUPkLGH9nFVjKdumruJoqNS5qT+5mVbyrU4vC/BHlXK2TCEGaqB+TqXLlFaLKawSuaOoTWM72HRxGldqdacODO9O5qU3/i/b7Fi3DnTidRtqYY3fSMBdHvLek37Vfp3sZaS0NOltGEtJrBP7FbY5mB8T2vadTmkEfZ5VcTTWUaEZKSyj7qSQgCAICp89Mh5WztqcOBxw15tcVK0208qzr991GTtKTzFFcLOMowgCAIAgAQI6uTE7mWuAscWkzRNJaSKtMjQQaawR5F3otxqRx4li3k41IYf3PRa2z6Mo3OnKTeMgJJDWxhoJ0CsbSaDyaSsi8b/UwYe0JP9XD4YIkVUKBhAEAQBAZClY+5KZKs2Voe28IWtcQ1+MPaCcLgGOIxDUaGitWbaqYLthJqqlkuLKbxO0+ol9xy1KncfobNbly9DznVYJ8y8GEICgBAEAQGQpwOJc2Z7xF/r3+5Gtay5Ru7P5PuTlWy8EAQBAVJnp+Xs/q3e8s2/wCKMfafeiV0s8zAgCAIAgCkHRyd8bs3r4fxGrpS769UdqPNj6o9HrdPpSis6B/SU26L8Jix7zmswdoc5+xFFVKQQBAEAQGQpBKc2fzjD9f3HKzac1F2x5y9C48pvE7T6iX3HLVqdx+htVuXL0POSwD5gIAgCAIAgMhekSuJc2Z/xF/r3+5GtWy5fubmz+V7snKtl4IAgCAqPPQf8RB6p3vLMv8AvIx9p96JXaoGYEAQBAEAQHSyd8bs3r4fxGrrS769UdqPNj6o9HLdPpSh85nznaP5X4Max7zmswL/AJ79iLqqUwgCAIAgAQEszYNreMXYJD/4FW7Tm+xdsOcvRlv5VH/BWr1EvuFadXuP0Nmty5eh50WCfMhAEAQBAEBkKVwJXEubM94i/wBe/wByNa1ly/c3Nn8r3ZOVbLwQBAEBDMvsjHW4skjkDXxtLQ14OBwrXpDS08Cqtxb/AKuqepTurX9bDT1RU19ZP2iymk8TmCtA7Wx2540cNazKlGdPvIx6lvUp95e/2OZRc1qcPwjCAKAEB9rLZXyPDI2ue86mtBc48AvcYuTxFHuEHN4SyWBknm5tHKRTTkRBj2PwdKQ4XBwBpobq2ncrtG0kmpS9TRt7GakpT0x9i2lpGuV1lzm/ktMz7TBI0ufhxRv0dFoaMLx2NGg96pXFq5veizOurJ1Zb8XqVhed2S2d2CeN0bvIHDXTXhcNDhq1bVnTpyhpJGVOjOGklg1KLmcjCAKQKIDau675Z34IY3SO2NFabzqA3r1GnKekUdIU5Tf+KyWhkFkHNZpm2id7WlodSJvOPOFOc7UNwrvWlb20oS3pM1rSzlTlvyfsWDabO2RjmPFWvaWuG0EUI7lcaysGg1lYZW1+5qhpdZJKa/zcpqNzXgVHEHeqNSxX7GZlXZqesH/JXt73LPZnYZ43MNaAnS13ovGg6lRqUZw4ozqlCdN4kjQXM5YMIRgKAfeyWR8rgyNjnvOprAXO7gvUYuTxFHuEHN4iic3Dmunko60vELeo2jpe/ot+3cr1Oyl+5mhR2dJ6zeCzrguSKxxCKEHDXES41c5xABJPAaqBX6dNQWEalKlGlHdidJezoEAQBAEB+ZIw4EOAIOsEVB3goGskLv7NrZZquhrA89XTGT2sOrhRVKlpCfDRlKrYU58NGVxf2RVrsul0fKM+kiBe0ekKVbxFFRqWtSH5MyrZ1af2z6HNue47RaTSCJz/AN4CjBveeaO9c4UZz0SOVO3qVHiKLCuLNUBR1rlxfw4iQ36zyKngBvV6nZJd80qWzkuYWDdd1Q2duCGNsbf3RpO86ye0q7GEYrCRoQhGCxFYNxej2EAQHxtdkZK0skY17Tra4BwPAqGk9GQ4qSwyCX9muhfV1mcYXdR1XRH/ADN+3cqdWzjLWOjM+ts+EtYaPoVzfuS9pshPKxHD9I2ro/6hq40Ko1LecOKM2ra1KfFGbjyXtVqI5KI4T+0dVsf9RGnhVKdvOfBE0rWpVeiLDuHNbCyjrU8yu6jCWxjj0nfZuV6nZRWstTSpbPhHWerJ5Y7HHE0MiY1jRqa1oA7griSSwi/GKisI+6kkIAgPnaIGvaWvaHNOgtcAQd4KNZIaTWGQe/8ANjZ5aus7jA8/q9KI/VOlvA07FUqWcJax0KVWwhLWOn9EEtOQFuZKI+Sx11SMcDF2kuNKbiAdlVSdnUTwZ8rCqpYwSy4s1TRR1rkxH6OIkN4vIqeACtU7KK7xcpbOiu/qWBdl2Q2dmCGNsbdjRr7SdZPaVcjFRWEaEIRgsRRtr0eggCAIAgCAID5mZvWHeFGURvLxHLt6ze8JvIjeXiOXb1m94TKG8vEw2Vg1Fo3EJlDej4meXb1m94TeQ3l4jl29ZveE3kN5eI5dvWb3hN5DeXiOXb1m94TeQ3l4jl29ZveE3kN5eI5dvWb3hN5DeXiOXb1m94TeQ3l4mDMw63N7wmUN6PiBMwanN7wmUN6PiZ5dvWb3hN5DeXiOXb1m94TeQ3l4jl29ZveE3kN5eI5dvWb3hN5DeXiOXb1m94TeQ3l4jl29ZveE3kN5eI5dvWb3hN5DeXiOXb1m94TeQ3l4jl29ZveE3kN5eI5dvWb3hN5DeXiZbK06iDuITKJTTP2pJCAIAgCAq/OrlTKyT8lhc5gDQ6RzSQ52LSGBw0gU0mmutFQu68ovdiZl9cyg9yPuVeQFm5ZktsxhGxMsjLGEbEyxljCNiZYyxhGxMsZYwjYmWMsYRsTLGWMI2JljLGEbEyxljCNiZYyxhGxMsZYwjYmWMsYRsTLGWMI2JljLGEbEyxljCNiZYyxhGxMsZYwjYmWMsYRsTLGWMI2JljLGEbEyxljCNiZYyxhGxMsZZ+4XlpDmktcNTmkhw3EalKcvselKS1TLozY5SvtUT45jilhw8863sdXCTtcCCCdy1rWs6kdeKNuyuHVh/lxRNlaLoQBAEBRWc/5xm3R+41Y95zTAv+cyKKqUwgNm77G+aRsTAC95oATQV3pnGp0p03OajH7ki8Htt6jPaNXJ3FPxLn0yv+B4Pbb1Ge0an69PxJ+mV/wal7ZIWqzxOlla0MbSpDwTziGjQO0heo1YS0TOdaxq0o70sYI+vZSMqUCTQZB2x7WuaxlHAEfnBqIqFydamnhvUvx2dVayiP2uyvie5kjS1zHYXA7R/bt8q6aNaFScHCTjI3rjuCa1l4hAPJ4cVXBvSrSldfRKiU4xWp1oW062d0X5cE1kwCZoGOuGjg7o0rq3hRGcZ6pkV7adHG998nKXorn1s0Je9rG9J7mtFdGlxAGneVKx9z1CO88El8H1t6jPaNXJV6fDJd+nVks4ItVdCjjHEwhBlCfyyQ3PkbarQ0OawMadTpDhBG0ChNO2i5zrQhxLtGwq1FvaI6js2dr68H9cn/rXLtdL8nZ7JreK6/8AhHb6uGeymk0dAdTxpYdzh5ewrvCcZLKZTrW86T/zRy16K4QGQpWgLEzMeMT+qb7yv2Hekauze9L2LbWkawQBAEBROc/5xm3R+41Y95zWYF/zmRVVSmEB3cifH7P6f9ivFXSm2XLHWvAu20S4GOdSuFpdQazQVoFkRhvNLPE+nlLCyyHDOLH5tP3N/wBVb7E/Ez/qUf8ASX8HGyuyzZabK+EQysLiwhzwA0YXtdTXroF2o2zpvJWvLxVKTjutFfqyYplSiT0HdHyEPqo/dCx6yTm/U+wpdyPoRPOPkzyzPyiIVljHOA1vYOza3Xur2KzbVsPdkZ+0bTfX6kVqjmZoOlat0P3yL3ePRHDZH7/b/pjPB07N6Mv3xqLLRSQ2x+z3/wCFdq4YpvXF4zZ/Xw/iNR8P5O1Dmx9T0DRYse97n1z4HnBuoblts+Mby8sKCCXZubibaZy+QVjhAcQdTnnog7QKE03LjcVNyOho7Ot1Vm3Lgi0b5veOywulkrQaABrcTqaAs+nTlUejN2tWhRjvSIrdmcqKSTDLEYmk0D8YcB6YoMPCqsys9NNWUae1KcniWh98osqLvmhkhfLixN0YWPdRw6LgaUqDTyrzSo1YS4dT1XvLapTcW8+xUgC0GfPNaGED4mQhBYmZjxif1TfeV+x70jV2d3pexba0jWCAIAgKJzn/ADjNuj9xqx7zmswL/nMiqqlMIDuZE+P2b0/8pXity5Fuw/8AoiXi94aCToAFSTqAGsrHxnGEfU5wtTlHKex+cw+0au36NTPBlftVD/ZfyRXOPfVnmsgZFNHI7lWHC1wJpR1TQbwrVrTnFtyTKO0atOVLEZLOSsVbMEL0SehLo+Qh9VH7gWPPmv1Pr6bxTXoc7Ja/m2uInRyjDhkbsOmjh2ECv2L3XpfpvQ521wqsX4riYuTJ8Wa0Wh7KCOYRkNH6rgX4gB1ecCN5CirV34pPijzRt1SnKUeEsf8ASI54OnZvRl++Nd7P93sZ+2P2e/8AwrtXTFN64vGbP6+H8Rqh8P5O1vzY+p6CWNHve59cebxq4BbbPjGFBBaGaIfmZ9vKN91Ur3vRN7ZPLl6n7zuE8hB1eVNfSwHD9mJLNLLJ2ty4+po5tbjs9ogkdNE2QtlwguroGBpp3k9693VScWlE57No06kJOcfuS7/o+xebR9x/1VT9eonrI0ex0P8AVFK29gbLIBoDXvAHYHEBauco+XqrE5RXizWUnMyEBYmZjxif1TfeV+x70jV2d3pexba0jWCAIAgKJzn/ADjNuj9xqx7zmswL/nMiqqlMIDuZE+P2b0/8pXity5Fuw/8AoiXbaYsbHMrTE1za7Kgj+6yYyUWmfUNZWPFEE8F8fnD/AOhv+quO9+2DK+kw4bzNK/c3zILPLMJ3uMbS7CWAA9lar1C53pKODlW2ZCnTlLL0RXytmMZUknoO5z+Yh9VH7oWRV5vufYU+WvQpS5L6dZLVyrdIxOD29Zhcajf5R2gLUnBTWGfNU67o1nJcMl32C1sljZJGcTHgEHf/AHWRODg2mfTQqKpFSX3K7zwdOzejL98auWf7vYx9sfs9/wDhXaumKb1xeM2f18P4jVD4fydrfmx9T0EsaPe9z6483jVwC22fGMKCCYZtb7bBOY5DRk4aKnUHgnDXfUjuXC4p70M+BpbNrqnPD4Ms2/roZaoTFJWh0gjpNcNTh/zUqFObpyyblehGtDdZEbLm7cwkflb2sJrSNpa46qk86le2itO8ilkzobM3X32TiINhiALqMjaBie7TRopVzju1qnLMnlGqsQjjJQN4OBlkINQZHkHaC4kFbC4L0PkqrUqkmvyayk5GQgLEzMeMT+qb7yv2Pekauzu9L2LbWkawQBAEBR2dWzubeDyQaPZG5p8hAbhNOLSsm9i1UyYW0ItVc+JEFTKIQGzd1tdDKyVlMTDUVFRXtCnjxOlObhLeXEk/hHtn8L2Z/wBy4dmpeBe+qV/wPCPbP4Xsz/uTs1LwH1Ov+DWvHLq1TRPifyeF4wmjCDTsNVMaFOLykeKm0K04uLxhkYXUoGVIJXBnAtbGtaOSo1oaKxmtAKD9ZcnRpt5a1NBbSqpYIrI+pJ2knvXUoPV5O3cWVdosrCyItwk4qPbiofLTSKeReJUoT7yLVG8q0ViJ8L/yhmtZYZsFWBwbgbh6VK10nYEhCMViJ4uLmddre+xyV6K59bLOY3te3pMc1wrpFWkEVG8I+GD1GTi019iVeEa2fwfZn/cuXZ6fHBfe06vAiC7Ge3l5CggypJRJrny5tUDQzEJGAUDZBUgDyBw099VxnQhPVl6ltCtTWOJ035zbRTRFCDt55+yq59kplh7Wm+EURu+co7RavlpCW+RjeawfVGvearvCnCHBFGtdVK3eZyV6KwQAISiysy9mdylokpzQxjK+QuJLqA9gA/qC0bCL1Zq7Mi/8mWstE1QgCAIDjZT5NQ22MMlBDm1wSN6TSaVptBpqK5VaMai/yONahCqsSIOc0Z87H/b/ABFT7B5uhQ+mebp8jwRHzsew+InYPN0+R9M83T5HgiPnY9h8ROwebp8j6Z5unyPBGfOx7D4idg83T5H0zzdPkeCM+dj2HxE7B5unyPpnm6fI8EZ87HsPiJ2DzdPkfTPN0+R4Ij52PYfETsHm6fI+mebp8jwRnzsew+InYPN0+R9M83T5HgiPnY9h8ROwebp8j6Z5+nyPBGfOx7D4idg83T5H0zzdPkeCI+dj2HxE7B5unyPpnn6fI8EZ87HsPiJ2DzdPkfTPN0+R4Ij52PYfETsHm6fJH0zzdPkeCI+dj2HxE7B5unyT9M83T5HgjPnY9h8ROwebp8j6Z5+nyPBEfOx7D4insHm6fI+mebp8jwRHzsew+Io7B5unyPpnm6fI8EZ87HsPiJ2DzdPkfTPN0+R4Ij52PYfEU9g83T5H0zzdPkeCM+dj2HxE7D5unyPpnn6fI8ER87HsPiJ2DzdPkfTPP0+R4Ij52PYfEUdg83T5H0zzdPkeCI+dj2HxE7B5unyPpnm6fJ+4c0YxDFaqt8obDRxGwOLzTuKlWCzqyY7MSesuhYNz3VFZomxQtwsb3k+Vzj5SdqvQgoLCNGFOMFiKN1ej2EAQBAEAQBAEAQBAEAQBAEAQBAEAQBAEAQBAEAQBAEAQBAEAQBAEB//Z"/>
          <p:cNvSpPr>
            <a:spLocks noChangeAspect="1" noChangeArrowheads="1"/>
          </p:cNvSpPr>
          <p:nvPr/>
        </p:nvSpPr>
        <p:spPr bwMode="auto">
          <a:xfrm>
            <a:off x="10603940" y="26022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4" descr="data:image/jpeg;base64,/9j/4AAQSkZJRgABAQAAAQABAAD/2wCEAAkGBxQTEhQUExQWFRUUFhUXGBUVFBYXFBcWFxcXGBcXFhUYHSshGholGxcVITEhJiorLi8uFyQzODMsNygtLisBCgoKDg0OGxAQGywlICQsLCwsLDQtLCwsLDQsLCwsLCwsLCwsLCwsLCwsLCwsLCwsLCwsLCwsLCwsLCwsLCwsLP/AABEIANMA7wMBEQACEQEDEQH/xAAcAAEAAgMBAQEAAAAAAAAAAAAABgcBBAUIAwL/xABMEAABAwEDBwYJBwoFBQAAAAABAAIDEQQFEgYHITFRcYETIjJSYZEXNEFUcnOTsuMzNVOCobGzFCMlQkNiY4OSwSTC0dLwFpSi0/H/xAAaAQEAAwEBAQAAAAAAAAAAAAAAAQQFAwIG/8QAMhEAAgEDAQUHAwQDAQEAAAAAAAECAwQRIQUSMTOhFDJRYnGB4RVBYRNCkbEiUsHRNP/aAAwDAQACEQMRAD8AvFAEAQBAEAQBAEAQBAEAQGHOAFSaAeU6kBEL9zi2SCrWEzvHkjIwA/vSau6qrVLqnDTiVK17Tp6cWRGDOraBJifFGYz+zbiDhuedZ4dyqq/lvcNCmtoz3suOhObgy4slqo0P5OQ/s5aNcTsaa0dwNexXKdxCfAv0rqnU4PUkq7lgIAgCAIAgCAIAgCAIAgCAIAgCAIAgCAIAgCAIAgNe3W2OFhfK9rGDW5xAH/3sUSkorLIlJRWWQG/s6cbatssZkP0j6sYO0N6TuOFU6l7Fd3Uz6u0YR0hqV5feUlptR/PSuc3qDmxj6o0HeantVCdec+LM2rc1KnFnIquJXFVIyKqASK4ctLXZaBkmOMH5OTnNpsaTpbwNOxWad1UhpnQt0byrDTOUWPcGcqzTUbNWzv8A3jWMnseBo4gK/Tu4S46GnSvqc9HoyaxSBwDmkOBFQQagg6iCNYVou8T9IAgCAIAgCAIAgCAIAgCAIAgCAIAgCAIAgCAh2dcfo93rI/vVW85TKd/yGUgSshmDw0CEBQAgCAKcjICgaHobIrxCy+oj90Leo8teh9Lb8qPodpdDsEAQBAEAQBAEAQBAEAQBAEAQBAEAQBAEAQEOzr/N7vWR/eqt5ymUr/kP2KQWQ+JhPiFBAQBAEAQAID0NkX4hZPUR+6FvUeWvQ+mocqPojtLodQgCAIAgCAIAgCAIAgCAIAgCAIAgCAIAgCAhmdrxA+tj+8qrecplK/5LKSKxzCfEIQEAQBAEBkID0NkZ4hZPURe6FvUeXH0PpqHLj6I7K6HUIAgCAIAgCAIAgCAIAgCAIAgCAIAgCAIAgNC+7oitURimBLCQdBIII1EEeVeJwU1uyPFSnGpHdlwKzv8AzXSsq6yvEo6j6Nk3B3RdxoqFSxf7GZdbZz4wengQO22KSJxZKx0bxra8EHhXWO1UpQlF4kjOnCUHiSNdeNDz6GEIMgKeANy7LrmtDsMMTpHfujQPScdA4le4U5TeIo606U6jxFE+uLNW40dapA0U+Ti0u4vOgcAd6vU7L/dmjS2d/u/4LAntlmsMLGve2KONoa0OcS7C0UAaNLnHdUq65Rpx10RouUKUdXhI+91XvBaW44JGyDRWh0iurE06W8QpjOMlmLJhUjNZi8m8vR7CAIAgCAIAgCAIAgCAIAgCAIAgCAIDQva+ILM3FPI1g8gJ5x7Gt1k7l4nOMFmTPE6kYLMmV/f2dTW2yR/zJR7sYNe8jcqVS+S0gZ9XaK4Q/kg82VVsdLyptEgeNVHUaOwM6NOyiqO4qN72TPd1Vct7e/8ACY3DnUeKNtceIfSRCjuLCaHgRuVqnffaaLtLaL4VF7k5gtlivGMtBjnbrLHDnt7cJ5zT2q6pQqrxNCM6VZaYZEr+zVsNXWSTCfo5SSzc14FRxqqlSyT1g8FKts5PWm8ERs2b+3PkMZhwU1vc4cnTaHCuLgCVWVnUbwVFY1m8Y9yc3Dmvgjo60uMzuqObEOA0u4mnYrlKzjHWWrL1HZ8Iay1Z3LzyksVgbyeJjS0aIYWgu2dEaG8aLtOrTpLX+CxOvSorDfsQC/s59okq2ztELesedLvr0W9x3qjUvZPuaGdV2jJ6QWF4kGtFpfI4ve9z3HW5xLnHidKpyk5PLM+U5SeZPIs1pfG4Pjc5jhqc0kOHEaUjJxeUxGcovMXgnVw50J46NtDRMzrN5su/qu+zertO9a0maNHaMlpULGuHKuy2vRFIMf0b+bIPqnXwqr1OtCfBmlSuKdTus7a6nYIAgCAIAgCAIAgCAIAgCAIDUva3tghkmeCWxtLiG6yBsqvM5bsXI8TnuRcn9ipr+znWiWrbO0QN62h8h4kUbwB3rNqXsn3dDJq7Rm9ILBCLTaHSOL3uL3HW5xLnHeSqcpOTyzPlJyeZPJ8l5IzpgIQKoD9wyljg5pLXDU5pII3EaQvSk1wZ6jNx4E2uDOZaYaNnAnZtNGyAdjhodx09quUryS0lqX6O0Jx0lqi1cn75Za4GzRhwa6oo4AOBBoQaFaNOopx3ka1Kqqkd5FYZyspbSLXNZmylkTAwYWc0uxRsccThpOlx0VpRZ91WmpOKehl3tzUVRwi8JEBVF/kzW/EwmSAoAQBST6mQUCeCxc2mVVpfaWWeSQyRua7p6XtwtJFH6zq8tVoWlecpbsmallczlPck8otpaJrBAEAQBAEAQBAEAQBAEAQHCy5+b7V6py5V+XL0OFzypeh59Kw2fNmFACAIAgCABSC8c1XzdH6cvvlbFpykb9jyV7lbZy/nO0b4vwI1Qu+bL2Mu+50vb+iLqsyowoAQBAEAQEtzWD9IxejJ7hVuz5pdsOci81rm8EAQBAEAQBAEAQBAEAQBAcLLo/o+1eqcuNfly9Dhc8qXoefSsQ+bMKAEAQBAEACAvHNV83R+nJ75WxZ8pH0FjyV6v+yts5fznaP5X4Mao3fNl7GXfc6Xt/RFyqzKbCgBAEAQBAS3NZ84xejJ7hVuz5pd2fzi81rm8EAQBAEAQBAEAQBAEAQBAR/L4fo+0+r/ALhcbjlSK91yZehQCxD5zQwoAQBAEAQGVILxzV/N0fpy++VsWnKR9BY8he/9kLzlZN2k2qa0tiL4pMFHM5xbhjY04mjSNLTp1KrdUJue8uBSvbao6jmllECVEzdPuYQgKAEAQGUBYGa+4LQ21MtDonMia14xPGGpc0gYWnSd+paFpRmpbzRqWFCcZ78lgt9aRrhAEAQBAEAQBAEAQBAEBHb+y0sllqHyB7x+zj5zq9tNDeJC41K8IcWV6tzTp8X7HKubOZZZjhlBgJJoXc5hHkq8Dmmm0U7Vyhd05aPQ407+nPSWhs3vkNYrW3HGBG5wqJISMJ2EtHNd/wA0r3Ut6dTU6VbSlV16ory/83dqs9XMHLsH60Y54HbHr7qqhUs5x1WqMyrYVIax1REXNpoIoRrB0EcFVaa4lNxxozCEYZmicdB+ESa4chbXaaODOSjP68tW1G1rOke6narNO0nPjoW6VlVnx0RYlx5t7JBR01Z3jTV+iMfywaf1Eq9TtYQ1epp0bKnT1erPvfOXljsowMIlc0UEcNMIp5C/ojcKnsXqpc06ehNW7pUtOiFwZwrJaKNe7kJDTmyHmk7GyajxoexRTuoT/ApXlOenBm7f2R1ktfOfGGvI0SxnC7eaaHcQV7qUIVOJ0q29OrxRXN+5srTFV0BE7Ng5sg+qTQ8DwVGpZSXd1Myrs6ce48kKmgcxxa9rmuGtrgWuG8HSqbTjo0UHFxeJaCCBz3BrGue46mtaXOO5o0lIxb4IRg5PRE2uLNjaJaOnIgZs6Uh+qNA4ngrlOyk9ZPBfpbOnLWbwWNcWRtkstCyMOeP2knOdwrobwAV6nQhT4I0qVtTp8Efi/ctrJZah0nKPGjk4qOdXY46m8SlS4hDiyKt1Sp8WQO1Z1bQZAY4o2xg9B2JziO14pTgO9UnfSzotChLaUnL/ABWhLLhzkWWejZT+Tv2PNYzukpTvorVK6hP8MuUr6nPjoyYxvDgC0gg6iDUHcVZLmcn6QBAEAQBAEB+JZWtBc4hrRrLiABvJTOA3ghd+5y7LDVsNZ3jq6I69rzr+qCqtS7hHhqUq19ThotWV1f2W1rtVQ6Tk2fRxVa2n7xrV3E07FQqXU5/hGZVvalT74X4I4Cq5U48RVCTo3Nf09ldWCVzNra1Yd7DoO/WukK04cGdadxUp91liXDnUY6jbXHgP0kYJbvLOkOFVep3qek0aVLaMXpNY/JJrXdFgvJmOkclR8rGQJBsqRp4O7lYcKVVZ4luVOjXWdH+SJyZpvzui0/me1lZd1a4Tv+xVnYLe0ehTezFvd7Qld3ZM2GwM5QtYC3SZpi0uB7HHQ36tFZjSp0lnBchQpUVnC9WcO/c6ULKtszDM7ruqyPhXnO7hvXGpexjpHUr1doQj3Fn+iur8yqtVq+VlOH6NlWx8Wg6eNVRncTnxZmVbqpU4s41VwK5hCcnauPKq02SnIyHCP2b6uj/pJ0cKLvTrzhwZ3pXVSnwft9ixrhzowSUbaWmF3XbV8Z7uc3uI7Vfp3sJaS0NOltGnLSen9Eptt2WS3RgvZHM0jmvaQSK9WRukcCrEoQqLXUtyhTqrVJn2u26bPZGHko2RNAq51ACQPK950mmnSSpjCMFosHqFOFNYisEWv3OdZoqtgBncKio5sVfTPS4AjtVepeQjw1KlW/pw4ald35lpa7VUPkLGH9nFVjKdumruJoqNS5qT+5mVbyrU4vC/BHlXK2TCEGaqB+TqXLlFaLKawSuaOoTWM72HRxGldqdacODO9O5qU3/i/b7Fi3DnTidRtqYY3fSMBdHvLek37Vfp3sZaS0NOltGEtJrBP7FbY5mB8T2vadTmkEfZ5VcTTWUaEZKSyj7qSQgCAICp89Mh5WztqcOBxw15tcVK0208qzr991GTtKTzFFcLOMowgCAIAgAQI6uTE7mWuAscWkzRNJaSKtMjQQaawR5F3otxqRx4li3k41IYf3PRa2z6Mo3OnKTeMgJJDWxhoJ0CsbSaDyaSsi8b/UwYe0JP9XD4YIkVUKBhAEAQBAZClY+5KZKs2Voe28IWtcQ1+MPaCcLgGOIxDUaGitWbaqYLthJqqlkuLKbxO0+ol9xy1KncfobNbly9DznVYJ8y8GEICgBAEAQGQpwOJc2Z7xF/r3+5Gtay5Ru7P5PuTlWy8EAQBAVJnp+Xs/q3e8s2/wCKMfafeiV0s8zAgCAIAgCkHRyd8bs3r4fxGrpS769UdqPNj6o9HrdPpSis6B/SU26L8Jix7zmswdoc5+xFFVKQQBAEAQGQpBKc2fzjD9f3HKzac1F2x5y9C48pvE7T6iX3HLVqdx+htVuXL0POSwD5gIAgCAIAgMhekSuJc2Z/xF/r3+5GtWy5fubmz+V7snKtl4IAgCAqPPQf8RB6p3vLMv8AvIx9p96JXaoGYEAQBAEAQHSyd8bs3r4fxGrrS769UdqPNj6o9HLdPpSh85nznaP5X4Max7zmswL/AJ79iLqqUwgCAIAgAQEszYNreMXYJD/4FW7Tm+xdsOcvRlv5VH/BWr1EvuFadXuP0Nmty5eh50WCfMhAEAQBAEBkKVwJXEubM94i/wBe/wByNa1ly/c3Nn8r3ZOVbLwQBAEBDMvsjHW4skjkDXxtLQ14OBwrXpDS08Cqtxb/AKuqepTurX9bDT1RU19ZP2iymk8TmCtA7Wx2540cNazKlGdPvIx6lvUp95e/2OZRc1qcPwjCAKAEB9rLZXyPDI2ue86mtBc48AvcYuTxFHuEHN4SyWBknm5tHKRTTkRBj2PwdKQ4XBwBpobq2ncrtG0kmpS9TRt7GakpT0x9i2lpGuV1lzm/ktMz7TBI0ufhxRv0dFoaMLx2NGg96pXFq5veizOurJ1Zb8XqVhed2S2d2CeN0bvIHDXTXhcNDhq1bVnTpyhpJGVOjOGklg1KLmcjCAKQKIDau675Z34IY3SO2NFabzqA3r1GnKekUdIU5Tf+KyWhkFkHNZpm2id7WlodSJvOPOFOc7UNwrvWlb20oS3pM1rSzlTlvyfsWDabO2RjmPFWvaWuG0EUI7lcaysGg1lYZW1+5qhpdZJKa/zcpqNzXgVHEHeqNSxX7GZlXZqesH/JXt73LPZnYZ43MNaAnS13ovGg6lRqUZw4ozqlCdN4kjQXM5YMIRgKAfeyWR8rgyNjnvOprAXO7gvUYuTxFHuEHN4iic3Dmunko60vELeo2jpe/ot+3cr1Oyl+5mhR2dJ6zeCzrguSKxxCKEHDXES41c5xABJPAaqBX6dNQWEalKlGlHdidJezoEAQBAEB+ZIw4EOAIOsEVB3goGskLv7NrZZquhrA89XTGT2sOrhRVKlpCfDRlKrYU58NGVxf2RVrsul0fKM+kiBe0ekKVbxFFRqWtSH5MyrZ1af2z6HNue47RaTSCJz/AN4CjBveeaO9c4UZz0SOVO3qVHiKLCuLNUBR1rlxfw4iQ36zyKngBvV6nZJd80qWzkuYWDdd1Q2duCGNsbf3RpO86ye0q7GEYrCRoQhGCxFYNxej2EAQHxtdkZK0skY17Tra4BwPAqGk9GQ4qSwyCX9muhfV1mcYXdR1XRH/ADN+3cqdWzjLWOjM+ts+EtYaPoVzfuS9pshPKxHD9I2ro/6hq40Ko1LecOKM2ra1KfFGbjyXtVqI5KI4T+0dVsf9RGnhVKdvOfBE0rWpVeiLDuHNbCyjrU8yu6jCWxjj0nfZuV6nZRWstTSpbPhHWerJ5Y7HHE0MiY1jRqa1oA7griSSwi/GKisI+6kkIAgPnaIGvaWvaHNOgtcAQd4KNZIaTWGQe/8ANjZ5aus7jA8/q9KI/VOlvA07FUqWcJax0KVWwhLWOn9EEtOQFuZKI+Sx11SMcDF2kuNKbiAdlVSdnUTwZ8rCqpYwSy4s1TRR1rkxH6OIkN4vIqeACtU7KK7xcpbOiu/qWBdl2Q2dmCGNsbdjRr7SdZPaVcjFRWEaEIRgsRRtr0eggCAIAgCAID5mZvWHeFGURvLxHLt6ze8JvIjeXiOXb1m94TKG8vEw2Vg1Fo3EJlDej4meXb1m94TeQ3l4jl29ZveE3kN5eI5dvWb3hN5DeXiOXb1m94TeQ3l4jl29ZveE3kN5eI5dvWb3hN5DeXiOXb1m94TeQ3l4mDMw63N7wmUN6PiBMwanN7wmUN6PiZ5dvWb3hN5DeXiOXb1m94TeQ3l4jl29ZveE3kN5eI5dvWb3hN5DeXiOXb1m94TeQ3l4jl29ZveE3kN5eI5dvWb3hN5DeXiOXb1m94TeQ3l4jl29ZveE3kN5eI5dvWb3hN5DeXiZbK06iDuITKJTTP2pJCAIAgCAq/OrlTKyT8lhc5gDQ6RzSQ52LSGBw0gU0mmutFQu68ovdiZl9cyg9yPuVeQFm5ZktsxhGxMsjLGEbEyxljCNiZYyxhGxMsZYwjYmWMsYRsTLGWMI2JljLGEbEyxljCNiZYyxhGxMsZYwjYmWMsYRsTLGWMI2JljLGEbEyxljCNiZYyxhGxMsZYwjYmWMsYRsTLGWMI2JljLGEbEyxljCNiZYyxhGxMsZZ+4XlpDmktcNTmkhw3EalKcvselKS1TLozY5SvtUT45jilhw8863sdXCTtcCCCdy1rWs6kdeKNuyuHVh/lxRNlaLoQBAEBRWc/5xm3R+41Y95zTAv+cyKKqUwgNm77G+aRsTAC95oATQV3pnGp0p03OajH7ki8Htt6jPaNXJ3FPxLn0yv+B4Pbb1Ge0an69PxJ+mV/wal7ZIWqzxOlla0MbSpDwTziGjQO0heo1YS0TOdaxq0o70sYI+vZSMqUCTQZB2x7WuaxlHAEfnBqIqFydamnhvUvx2dVayiP2uyvie5kjS1zHYXA7R/bt8q6aNaFScHCTjI3rjuCa1l4hAPJ4cVXBvSrSldfRKiU4xWp1oW062d0X5cE1kwCZoGOuGjg7o0rq3hRGcZ6pkV7adHG998nKXorn1s0Je9rG9J7mtFdGlxAGneVKx9z1CO88El8H1t6jPaNXJV6fDJd+nVks4ItVdCjjHEwhBlCfyyQ3PkbarQ0OawMadTpDhBG0ChNO2i5zrQhxLtGwq1FvaI6js2dr68H9cn/rXLtdL8nZ7JreK6/8AhHb6uGeymk0dAdTxpYdzh5ewrvCcZLKZTrW86T/zRy16K4QGQpWgLEzMeMT+qb7yv2Hekauze9L2LbWkawQBAEBROc/5xm3R+41Y95zWYF/zmRVVSmEB3cifH7P6f9ivFXSm2XLHWvAu20S4GOdSuFpdQazQVoFkRhvNLPE+nlLCyyHDOLH5tP3N/wBVb7E/Ez/qUf8ASX8HGyuyzZabK+EQysLiwhzwA0YXtdTXroF2o2zpvJWvLxVKTjutFfqyYplSiT0HdHyEPqo/dCx6yTm/U+wpdyPoRPOPkzyzPyiIVljHOA1vYOza3Xur2KzbVsPdkZ+0bTfX6kVqjmZoOlat0P3yL3ePRHDZH7/b/pjPB07N6Mv3xqLLRSQ2x+z3/wCFdq4YpvXF4zZ/Xw/iNR8P5O1Dmx9T0DRYse97n1z4HnBuoblts+Mby8sKCCXZubibaZy+QVjhAcQdTnnog7QKE03LjcVNyOho7Ot1Vm3Lgi0b5veOywulkrQaABrcTqaAs+nTlUejN2tWhRjvSIrdmcqKSTDLEYmk0D8YcB6YoMPCqsys9NNWUae1KcniWh98osqLvmhkhfLixN0YWPdRw6LgaUqDTyrzSo1YS4dT1XvLapTcW8+xUgC0GfPNaGED4mQhBYmZjxif1TfeV+x70jV2d3pexba0jWCAIAgKJzn/ADjNuj9xqx7zmswL/nMiqqlMIDuZE+P2b0/8pXity5Fuw/8AoiXi94aCToAFSTqAGsrHxnGEfU5wtTlHKex+cw+0au36NTPBlftVD/ZfyRXOPfVnmsgZFNHI7lWHC1wJpR1TQbwrVrTnFtyTKO0atOVLEZLOSsVbMEL0SehLo+Qh9VH7gWPPmv1Pr6bxTXoc7Ja/m2uInRyjDhkbsOmjh2ECv2L3XpfpvQ521wqsX4riYuTJ8Wa0Wh7KCOYRkNH6rgX4gB1ecCN5CirV34pPijzRt1SnKUeEsf8ASI54OnZvRl++Nd7P93sZ+2P2e/8AwrtXTFN64vGbP6+H8Rqh8P5O1vzY+p6CWNHve59cebxq4BbbPjGFBBaGaIfmZ9vKN91Ur3vRN7ZPLl6n7zuE8hB1eVNfSwHD9mJLNLLJ2ty4+po5tbjs9ogkdNE2QtlwguroGBpp3k9693VScWlE57No06kJOcfuS7/o+xebR9x/1VT9eonrI0ex0P8AVFK29gbLIBoDXvAHYHEBauco+XqrE5RXizWUnMyEBYmZjxif1TfeV+x70jV2d3pexba0jWCAIAgKJzn/ADjNuj9xqx7zmswL/nMiqqlMIDuZE+P2b0/8pXity5Fuw/8AoiXbaYsbHMrTE1za7Kgj+6yYyUWmfUNZWPFEE8F8fnD/AOhv+quO9+2DK+kw4bzNK/c3zILPLMJ3uMbS7CWAA9lar1C53pKODlW2ZCnTlLL0RXytmMZUknoO5z+Yh9VH7oWRV5vufYU+WvQpS5L6dZLVyrdIxOD29Zhcajf5R2gLUnBTWGfNU67o1nJcMl32C1sljZJGcTHgEHf/AHWRODg2mfTQqKpFSX3K7zwdOzejL98auWf7vYx9sfs9/wDhXaumKb1xeM2f18P4jVD4fydrfmx9T0EsaPe9z6483jVwC22fGMKCCYZtb7bBOY5DRk4aKnUHgnDXfUjuXC4p70M+BpbNrqnPD4Ms2/roZaoTFJWh0gjpNcNTh/zUqFObpyyblehGtDdZEbLm7cwkflb2sJrSNpa46qk86le2itO8ilkzobM3X32TiINhiALqMjaBie7TRopVzju1qnLMnlGqsQjjJQN4OBlkINQZHkHaC4kFbC4L0PkqrUqkmvyayk5GQgLEzMeMT+qb7yv2Pekauzu9L2LbWkawQBAEBR2dWzubeDyQaPZG5p8hAbhNOLSsm9i1UyYW0ItVc+JEFTKIQGzd1tdDKyVlMTDUVFRXtCnjxOlObhLeXEk/hHtn8L2Z/wBy4dmpeBe+qV/wPCPbP4Xsz/uTs1LwH1Ov+DWvHLq1TRPifyeF4wmjCDTsNVMaFOLykeKm0K04uLxhkYXUoGVIJXBnAtbGtaOSo1oaKxmtAKD9ZcnRpt5a1NBbSqpYIrI+pJ2knvXUoPV5O3cWVdosrCyItwk4qPbiofLTSKeReJUoT7yLVG8q0ViJ8L/yhmtZYZsFWBwbgbh6VK10nYEhCMViJ4uLmddre+xyV6K59bLOY3te3pMc1wrpFWkEVG8I+GD1GTi019iVeEa2fwfZn/cuXZ6fHBfe06vAiC7Ge3l5CggypJRJrny5tUDQzEJGAUDZBUgDyBw099VxnQhPVl6ltCtTWOJ035zbRTRFCDt55+yq59kplh7Wm+EURu+co7RavlpCW+RjeawfVGvearvCnCHBFGtdVK3eZyV6KwQAISiysy9mdylokpzQxjK+QuJLqA9gA/qC0bCL1Zq7Mi/8mWstE1QgCAIDjZT5NQ22MMlBDm1wSN6TSaVptBpqK5VaMai/yONahCqsSIOc0Z87H/b/ABFT7B5uhQ+mebp8jwRHzsew+InYPN0+R9M83T5HgiPnY9h8ROwebp8j6Z5unyPBGfOx7D4idg83T5H0zzdPkeCM+dj2HxE7B5unyPpnm6fI8EZ87HsPiJ2DzdPkfTPN0+R4Ij52PYfETsHm6fI+mebp8jwRnzsew+InYPN0+R9M83T5HgiPnY9h8ROwebp8j6Z5+nyPBGfOx7D4idg83T5H0zzdPkeCI+dj2HxE7B5unyPpnn6fI8EZ87HsPiJ2DzdPkfTPN0+R4Ij52PYfETsHm6fJH0zzdPkeCI+dj2HxE7B5unyT9M83T5HgjPnY9h8ROwebp8j6Z5+nyPBEfOx7D4insHm6fI+mebp8jwRHzsew+Io7B5unyPpnm6fI8EZ87HsPiJ2DzdPkfTPN0+R4Ij52PYfEU9g83T5H0zzdPkeCM+dj2HxE7D5unyPpnn6fI8ER87HsPiJ2DzdPkfTPP0+R4Ij52PYfEUdg83T5H0zzdPkeCI+dj2HxE7B5unyPpnm6fJ+4c0YxDFaqt8obDRxGwOLzTuKlWCzqyY7MSesuhYNz3VFZomxQtwsb3k+Vzj5SdqvQgoLCNGFOMFiKN1ej2EAQBAEAQBAEAQBAEAQBAEAQBAEAQBAEAQBAEAQBAEAQBAEAQBAEB//Z"/>
          <p:cNvSpPr>
            <a:spLocks noChangeAspect="1" noChangeArrowheads="1"/>
          </p:cNvSpPr>
          <p:nvPr/>
        </p:nvSpPr>
        <p:spPr bwMode="auto">
          <a:xfrm>
            <a:off x="9462137" y="2759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6" descr="ENIG"/>
          <p:cNvSpPr>
            <a:spLocks noChangeAspect="1" noChangeArrowheads="1"/>
          </p:cNvSpPr>
          <p:nvPr/>
        </p:nvSpPr>
        <p:spPr bwMode="auto">
          <a:xfrm>
            <a:off x="9125961" y="332487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340" y="1915211"/>
            <a:ext cx="835025" cy="8439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17308" y="278478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33DA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ELECTRODE ARRANGEMENT IMPACT ON HEAT TRANSFER IN HORIZONTAL CHANNELS </a:t>
            </a:r>
            <a:endParaRPr lang="fr-FR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33DA5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31" y="4611906"/>
            <a:ext cx="8381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Rahma </a:t>
            </a:r>
            <a:r>
              <a:rPr lang="en-CA" b="1" i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Gannoun</a:t>
            </a:r>
            <a:r>
              <a:rPr lang="en-CA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CA" b="1" i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Walid</a:t>
            </a:r>
            <a:r>
              <a:rPr lang="en-CA" b="1" i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b="1" i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Hassen</a:t>
            </a:r>
            <a:r>
              <a:rPr lang="en-CA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Mohamed </a:t>
            </a:r>
            <a:r>
              <a:rPr lang="en-US" b="1" i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Naceur</a:t>
            </a:r>
            <a:r>
              <a:rPr lang="en-US" b="1" i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Borjini</a:t>
            </a:r>
            <a:r>
              <a:rPr lang="en-US" b="1" i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Habib Ben </a:t>
            </a:r>
            <a:r>
              <a:rPr lang="en-US" b="1" i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Aissia</a:t>
            </a:r>
            <a:r>
              <a:rPr lang="en-CA" b="1" i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b="1" i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53297" y="6028520"/>
            <a:ext cx="9520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  <a:ea typeface="Times New Roman" panose="02020603050405020304" pitchFamily="18" charset="0"/>
              </a:rPr>
              <a:t>Research Unit of metrology and energy </a:t>
            </a:r>
            <a:r>
              <a:rPr lang="en-US" sz="2000" b="1" dirty="0" smtClean="0">
                <a:latin typeface="+mj-lt"/>
                <a:ea typeface="Times New Roman" panose="02020603050405020304" pitchFamily="18" charset="0"/>
              </a:rPr>
              <a:t>systems, 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National School of Engineers of </a:t>
            </a:r>
            <a:r>
              <a:rPr lang="en-US" sz="2000" b="1" dirty="0" err="1">
                <a:latin typeface="+mj-lt"/>
                <a:cs typeface="Times New Roman" panose="02020603050405020304" pitchFamily="18" charset="0"/>
              </a:rPr>
              <a:t>Monastir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 </a:t>
            </a:r>
            <a:endParaRPr lang="fr-FR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260" y="624694"/>
            <a:ext cx="107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b="1" cap="all" dirty="0">
                <a:solidFill>
                  <a:srgbClr val="454545"/>
                </a:solidFill>
                <a:latin typeface="Open Sans Condensed"/>
              </a:rPr>
              <a:t>FIRST INTERNATIONAL </a:t>
            </a:r>
            <a:r>
              <a:rPr lang="en-US" b="1" cap="all" dirty="0" smtClean="0">
                <a:solidFill>
                  <a:srgbClr val="454545"/>
                </a:solidFill>
                <a:latin typeface="Open Sans Condensed"/>
              </a:rPr>
              <a:t>WORKSHOP ON ELECTRO-HYDRO-DYNAMICS AND </a:t>
            </a:r>
            <a:r>
              <a:rPr lang="en-US" b="1" cap="all" dirty="0">
                <a:solidFill>
                  <a:srgbClr val="454545"/>
                </a:solidFill>
                <a:latin typeface="Open Sans Condensed"/>
              </a:rPr>
              <a:t>TRIBO-ELECTROSTATICS</a:t>
            </a:r>
            <a:endParaRPr lang="en-US" b="1" i="0" cap="all" dirty="0">
              <a:solidFill>
                <a:srgbClr val="454545"/>
              </a:solidFill>
              <a:effectLst/>
              <a:latin typeface="Open Sans Condensed"/>
            </a:endParaRPr>
          </a:p>
        </p:txBody>
      </p:sp>
      <p:pic>
        <p:nvPicPr>
          <p:cNvPr id="11266" name="Picture 2" descr="http://iwehd.conference.univ-poitiers.fr/wp-content/uploads/sites/163/2015/05/plum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75"/>
            <a:ext cx="12192000" cy="43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3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5119844" y="1285861"/>
          <a:ext cx="1952312" cy="74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" name="Equation" r:id="rId3" imgW="1231366" imgH="482391" progId="Equation.DSMT4">
                  <p:embed/>
                </p:oleObj>
              </mc:Choice>
              <mc:Fallback>
                <p:oleObj name="Equation" r:id="rId3" imgW="1231366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844" y="1285861"/>
                        <a:ext cx="1952312" cy="748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348688" y="3357563"/>
          <a:ext cx="3449575" cy="74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" name="Equation" r:id="rId5" imgW="2184400" imgH="482600" progId="Equation.DSMT4">
                  <p:embed/>
                </p:oleObj>
              </mc:Choice>
              <mc:Fallback>
                <p:oleObj name="Equation" r:id="rId5" imgW="2184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688" y="3357563"/>
                        <a:ext cx="3449575" cy="748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310050" y="5987889"/>
          <a:ext cx="1071570" cy="61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" name="Equation" r:id="rId7" imgW="685800" imgH="393700" progId="Equation.DSMT4">
                  <p:embed/>
                </p:oleObj>
              </mc:Choice>
              <mc:Fallback>
                <p:oleObj name="Equation" r:id="rId7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50" y="5987889"/>
                        <a:ext cx="1071570" cy="616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6738942" y="5993725"/>
          <a:ext cx="1071570" cy="64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" name="Equation" r:id="rId9" imgW="685800" imgH="419100" progId="Equation.DSMT4">
                  <p:embed/>
                </p:oleObj>
              </mc:Choice>
              <mc:Fallback>
                <p:oleObj name="Equation" r:id="rId9" imgW="685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42" y="5993725"/>
                        <a:ext cx="1071570" cy="6458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3203575" y="4354513"/>
          <a:ext cx="5729288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" name="Equation" r:id="rId11" imgW="3632040" imgH="419040" progId="Equation.DSMT4">
                  <p:embed/>
                </p:oleObj>
              </mc:Choice>
              <mc:Fallback>
                <p:oleObj name="Equation" r:id="rId11" imgW="3632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354513"/>
                        <a:ext cx="5729288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5119689" y="5214938"/>
          <a:ext cx="19526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" name="Equation" r:id="rId13" imgW="1244600" imgH="444500" progId="Equation.DSMT4">
                  <p:embed/>
                </p:oleObj>
              </mc:Choice>
              <mc:Fallback>
                <p:oleObj name="Equation" r:id="rId13" imgW="1244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689" y="5214938"/>
                        <a:ext cx="1952625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e 15"/>
          <p:cNvGrpSpPr/>
          <p:nvPr/>
        </p:nvGrpSpPr>
        <p:grpSpPr>
          <a:xfrm>
            <a:off x="2024034" y="3143248"/>
            <a:ext cx="1928826" cy="1000132"/>
            <a:chOff x="3929058" y="3643314"/>
            <a:chExt cx="1928826" cy="1000132"/>
          </a:xfrm>
        </p:grpSpPr>
        <p:sp>
          <p:nvSpPr>
            <p:cNvPr id="23" name="Carré corné 22"/>
            <p:cNvSpPr/>
            <p:nvPr/>
          </p:nvSpPr>
          <p:spPr>
            <a:xfrm>
              <a:off x="3929058" y="3643314"/>
              <a:ext cx="1928826" cy="1000132"/>
            </a:xfrm>
            <a:prstGeom prst="foldedCorner">
              <a:avLst>
                <a:gd name="adj" fmla="val 40242"/>
              </a:avLst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2537" name="Object 9"/>
            <p:cNvGraphicFramePr>
              <a:graphicFrameLocks noChangeAspect="1"/>
            </p:cNvGraphicFramePr>
            <p:nvPr/>
          </p:nvGraphicFramePr>
          <p:xfrm>
            <a:off x="4387850" y="3739453"/>
            <a:ext cx="1041406" cy="813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4" name="Equation" r:id="rId15" imgW="482400" imgH="393480" progId="Equation.DSMT4">
                    <p:embed/>
                  </p:oleObj>
                </mc:Choice>
                <mc:Fallback>
                  <p:oleObj name="Equation" r:id="rId15" imgW="4824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7850" y="3739453"/>
                          <a:ext cx="1041406" cy="8138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Carré corné 13"/>
          <p:cNvSpPr/>
          <p:nvPr/>
        </p:nvSpPr>
        <p:spPr>
          <a:xfrm>
            <a:off x="1809720" y="1142984"/>
            <a:ext cx="6572296" cy="1000132"/>
          </a:xfrm>
          <a:prstGeom prst="foldedCorner">
            <a:avLst>
              <a:gd name="adj" fmla="val 40242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Prandtl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number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represents the ratio of the diffusivity of momentum and thermal diffusivity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2135189" y="2286001"/>
          <a:ext cx="79216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" name="Equation" r:id="rId17" imgW="5041800" imgH="558720" progId="Equation.DSMT4">
                  <p:embed/>
                </p:oleObj>
              </mc:Choice>
              <mc:Fallback>
                <p:oleObj name="Equation" r:id="rId17" imgW="50418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286001"/>
                        <a:ext cx="792162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8" descr="Ar06dk A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-5400000">
            <a:off x="7549012" y="2765837"/>
            <a:ext cx="214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9" name="Picture 8" descr="Ar06dk A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-5400000">
            <a:off x="6061693" y="2771671"/>
            <a:ext cx="214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20" name="Picture 8" descr="Ar06dk A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5400000">
            <a:off x="7717646" y="3901804"/>
            <a:ext cx="214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21" name="Picture 8" descr="Ar06dk A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5400000">
            <a:off x="5260174" y="3907638"/>
            <a:ext cx="214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433E-7C29-44EA-9020-A2DA44518AF6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26" name="Picture 11" descr="Laserbar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315717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Laserbar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917379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2412626" y="365106"/>
            <a:ext cx="732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33DA5"/>
                </a:solidFill>
              </a:rPr>
              <a:t>Mathematical</a:t>
            </a:r>
            <a:r>
              <a:rPr lang="fr-FR" sz="2800" b="1" dirty="0" smtClean="0">
                <a:solidFill>
                  <a:srgbClr val="F33DA5"/>
                </a:solidFill>
              </a:rPr>
              <a:t> formulation</a:t>
            </a:r>
            <a:endParaRPr lang="fr-FR" dirty="0">
              <a:solidFill>
                <a:srgbClr val="F3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5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5119844" y="1285861"/>
          <a:ext cx="1952312" cy="74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8" name="Equation" r:id="rId4" imgW="1231366" imgH="482391" progId="Equation.DSMT4">
                  <p:embed/>
                </p:oleObj>
              </mc:Choice>
              <mc:Fallback>
                <p:oleObj name="Equation" r:id="rId4" imgW="1231366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844" y="1285861"/>
                        <a:ext cx="1952312" cy="748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2265363" y="2286001"/>
          <a:ext cx="766286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" name="Equation" r:id="rId6" imgW="4876560" imgH="558720" progId="Equation.DSMT4">
                  <p:embed/>
                </p:oleObj>
              </mc:Choice>
              <mc:Fallback>
                <p:oleObj name="Equation" r:id="rId6" imgW="48765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2286001"/>
                        <a:ext cx="7662862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348688" y="3357563"/>
          <a:ext cx="3449575" cy="74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" name="Equation" r:id="rId8" imgW="2184400" imgH="482600" progId="Equation.DSMT4">
                  <p:embed/>
                </p:oleObj>
              </mc:Choice>
              <mc:Fallback>
                <p:oleObj name="Equation" r:id="rId8" imgW="2184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688" y="3357563"/>
                        <a:ext cx="3449575" cy="748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352435" y="4354758"/>
          <a:ext cx="5431245" cy="64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" name="Equation" r:id="rId10" imgW="3441700" imgH="419100" progId="Equation.DSMT4">
                  <p:embed/>
                </p:oleObj>
              </mc:Choice>
              <mc:Fallback>
                <p:oleObj name="Equation" r:id="rId10" imgW="344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435" y="4354758"/>
                        <a:ext cx="5431245" cy="6458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119844" y="5214951"/>
          <a:ext cx="1952312" cy="68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2" name="Equation" r:id="rId12" imgW="1244600" imgH="444500" progId="Equation.DSMT4">
                  <p:embed/>
                </p:oleObj>
              </mc:Choice>
              <mc:Fallback>
                <p:oleObj name="Equation" r:id="rId12" imgW="1244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844" y="5214951"/>
                        <a:ext cx="1952312" cy="6899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310050" y="5987889"/>
          <a:ext cx="1071570" cy="61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3" name="Equation" r:id="rId14" imgW="685800" imgH="393700" progId="Equation.DSMT4">
                  <p:embed/>
                </p:oleObj>
              </mc:Choice>
              <mc:Fallback>
                <p:oleObj name="Equation" r:id="rId14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50" y="5987889"/>
                        <a:ext cx="1071570" cy="616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6738942" y="5993725"/>
          <a:ext cx="1071570" cy="64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4" name="Equation" r:id="rId16" imgW="685800" imgH="419100" progId="Equation.DSMT4">
                  <p:embed/>
                </p:oleObj>
              </mc:Choice>
              <mc:Fallback>
                <p:oleObj name="Equation" r:id="rId16" imgW="685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42" y="5993725"/>
                        <a:ext cx="1071570" cy="6458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738414" y="4412615"/>
            <a:ext cx="300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rré corné 13"/>
          <p:cNvSpPr/>
          <p:nvPr/>
        </p:nvSpPr>
        <p:spPr>
          <a:xfrm>
            <a:off x="1833696" y="1123357"/>
            <a:ext cx="6572296" cy="1000132"/>
          </a:xfrm>
          <a:prstGeom prst="foldedCorner">
            <a:avLst>
              <a:gd name="adj" fmla="val 40242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 number of electric Rayleigh: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ratio of the Coulomb force and the viscous forces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666844" y="3214686"/>
            <a:ext cx="2643206" cy="1000132"/>
            <a:chOff x="3286116" y="3929066"/>
            <a:chExt cx="2643206" cy="1000132"/>
          </a:xfrm>
        </p:grpSpPr>
        <p:sp>
          <p:nvSpPr>
            <p:cNvPr id="16" name="Carré corné 15"/>
            <p:cNvSpPr/>
            <p:nvPr/>
          </p:nvSpPr>
          <p:spPr>
            <a:xfrm>
              <a:off x="3286116" y="3929066"/>
              <a:ext cx="2643206" cy="1000132"/>
            </a:xfrm>
            <a:prstGeom prst="foldedCorner">
              <a:avLst>
                <a:gd name="adj" fmla="val 40242"/>
              </a:avLst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9"/>
            <p:cNvGraphicFramePr>
              <a:graphicFrameLocks noChangeAspect="1"/>
            </p:cNvGraphicFramePr>
            <p:nvPr/>
          </p:nvGraphicFramePr>
          <p:xfrm>
            <a:off x="3571868" y="4036655"/>
            <a:ext cx="1792296" cy="800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5" name="Equation" r:id="rId18" imgW="927000" imgH="431640" progId="Equation.DSMT4">
                    <p:embed/>
                  </p:oleObj>
                </mc:Choice>
                <mc:Fallback>
                  <p:oleObj name="Equation" r:id="rId18" imgW="92700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68" y="4036655"/>
                          <a:ext cx="1792296" cy="8002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" name="Picture 8" descr="Ar06dk A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-12420000">
            <a:off x="7597316" y="1940075"/>
            <a:ext cx="214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433E-7C29-44EA-9020-A2DA44518AF6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24" name="Picture 11" descr="Laserbar"/>
          <p:cNvPicPr>
            <a:picLocks noChangeAspect="1" noChangeArrowheads="1"/>
          </p:cNvPicPr>
          <p:nvPr/>
        </p:nvPicPr>
        <p:blipFill>
          <a:blip r:embed="rId21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315717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 descr="Laserbar"/>
          <p:cNvPicPr>
            <a:picLocks noChangeAspect="1" noChangeArrowheads="1"/>
          </p:cNvPicPr>
          <p:nvPr/>
        </p:nvPicPr>
        <p:blipFill>
          <a:blip r:embed="rId21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917379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25"/>
          <p:cNvSpPr txBox="1"/>
          <p:nvPr/>
        </p:nvSpPr>
        <p:spPr>
          <a:xfrm>
            <a:off x="2412626" y="365106"/>
            <a:ext cx="732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33DA5"/>
                </a:solidFill>
              </a:rPr>
              <a:t>Mathematical</a:t>
            </a:r>
            <a:r>
              <a:rPr lang="fr-FR" sz="2800" b="1" dirty="0" smtClean="0">
                <a:solidFill>
                  <a:srgbClr val="F33DA5"/>
                </a:solidFill>
              </a:rPr>
              <a:t> formulation</a:t>
            </a:r>
            <a:endParaRPr lang="fr-FR" dirty="0">
              <a:solidFill>
                <a:srgbClr val="F3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0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5119844" y="1285861"/>
          <a:ext cx="1952312" cy="74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8" name="Equation" r:id="rId3" imgW="1231366" imgH="482391" progId="Equation.DSMT4">
                  <p:embed/>
                </p:oleObj>
              </mc:Choice>
              <mc:Fallback>
                <p:oleObj name="Equation" r:id="rId3" imgW="1231366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844" y="1285861"/>
                        <a:ext cx="1952312" cy="748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348688" y="3357563"/>
          <a:ext cx="3449575" cy="74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9" name="Equation" r:id="rId5" imgW="2184400" imgH="482600" progId="Equation.DSMT4">
                  <p:embed/>
                </p:oleObj>
              </mc:Choice>
              <mc:Fallback>
                <p:oleObj name="Equation" r:id="rId5" imgW="2184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688" y="3357563"/>
                        <a:ext cx="3449575" cy="748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352435" y="4354758"/>
          <a:ext cx="5431245" cy="64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0" name="Equation" r:id="rId7" imgW="3441700" imgH="419100" progId="Equation.DSMT4">
                  <p:embed/>
                </p:oleObj>
              </mc:Choice>
              <mc:Fallback>
                <p:oleObj name="Equation" r:id="rId7" imgW="344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435" y="4354758"/>
                        <a:ext cx="5431245" cy="6458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060950" y="5214938"/>
          <a:ext cx="2071688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1" name="Equation" r:id="rId9" imgW="1320480" imgH="444240" progId="Equation.DSMT4">
                  <p:embed/>
                </p:oleObj>
              </mc:Choice>
              <mc:Fallback>
                <p:oleObj name="Equation" r:id="rId9" imgW="13204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950" y="5214938"/>
                        <a:ext cx="2071688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310050" y="5987889"/>
          <a:ext cx="1071570" cy="61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2" name="Equation" r:id="rId11" imgW="685800" imgH="393700" progId="Equation.DSMT4">
                  <p:embed/>
                </p:oleObj>
              </mc:Choice>
              <mc:Fallback>
                <p:oleObj name="Equation" r:id="rId11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50" y="5987889"/>
                        <a:ext cx="1071570" cy="616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6738942" y="5993725"/>
          <a:ext cx="1071570" cy="64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3" name="Equation" r:id="rId13" imgW="685800" imgH="419100" progId="Equation.DSMT4">
                  <p:embed/>
                </p:oleObj>
              </mc:Choice>
              <mc:Fallback>
                <p:oleObj name="Equation" r:id="rId13" imgW="685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42" y="5993725"/>
                        <a:ext cx="1071570" cy="6458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738414" y="4412615"/>
            <a:ext cx="300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rré corné 13"/>
          <p:cNvSpPr/>
          <p:nvPr/>
        </p:nvSpPr>
        <p:spPr>
          <a:xfrm>
            <a:off x="1809720" y="1142984"/>
            <a:ext cx="6572296" cy="1000132"/>
          </a:xfrm>
          <a:prstGeom prst="foldedCorner">
            <a:avLst>
              <a:gd name="adj" fmla="val 40242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The dimensionless number C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which measures the level of injection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e 18"/>
          <p:cNvGrpSpPr/>
          <p:nvPr/>
        </p:nvGrpSpPr>
        <p:grpSpPr>
          <a:xfrm>
            <a:off x="1666844" y="3214686"/>
            <a:ext cx="2643206" cy="1000132"/>
            <a:chOff x="3286116" y="3929066"/>
            <a:chExt cx="2643206" cy="1000132"/>
          </a:xfrm>
        </p:grpSpPr>
        <p:sp>
          <p:nvSpPr>
            <p:cNvPr id="16" name="Carré corné 15"/>
            <p:cNvSpPr/>
            <p:nvPr/>
          </p:nvSpPr>
          <p:spPr>
            <a:xfrm>
              <a:off x="3286116" y="3929066"/>
              <a:ext cx="2643206" cy="1000132"/>
            </a:xfrm>
            <a:prstGeom prst="foldedCorner">
              <a:avLst>
                <a:gd name="adj" fmla="val 40242"/>
              </a:avLst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9"/>
            <p:cNvGraphicFramePr>
              <a:graphicFrameLocks noChangeAspect="1"/>
            </p:cNvGraphicFramePr>
            <p:nvPr/>
          </p:nvGraphicFramePr>
          <p:xfrm>
            <a:off x="3668735" y="4013205"/>
            <a:ext cx="1597025" cy="847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4" name="Equation" r:id="rId15" imgW="825480" imgH="457200" progId="Equation.DSMT4">
                    <p:embed/>
                  </p:oleObj>
                </mc:Choice>
                <mc:Fallback>
                  <p:oleObj name="Equation" r:id="rId15" imgW="82548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8735" y="4013205"/>
                          <a:ext cx="1597025" cy="847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" name="Picture 8" descr="Ar06dk A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-12420000">
            <a:off x="7452205" y="1946108"/>
            <a:ext cx="214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2286001" y="2286001"/>
          <a:ext cx="76231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" name="Equation" r:id="rId18" imgW="4851360" imgH="558720" progId="Equation.DSMT4">
                  <p:embed/>
                </p:oleObj>
              </mc:Choice>
              <mc:Fallback>
                <p:oleObj name="Equation" r:id="rId18" imgW="48513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2286001"/>
                        <a:ext cx="762317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8" descr="Ar06dk A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-5400000">
            <a:off x="6571428" y="5673567"/>
            <a:ext cx="214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21" name="Picture 11" descr="Laserbar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315717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Laserbar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917379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433E-7C29-44EA-9020-A2DA44518AF6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412626" y="365106"/>
            <a:ext cx="732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33DA5"/>
                </a:solidFill>
              </a:rPr>
              <a:t>Mathematical</a:t>
            </a:r>
            <a:r>
              <a:rPr lang="fr-FR" sz="2800" b="1" dirty="0" smtClean="0">
                <a:solidFill>
                  <a:srgbClr val="F33DA5"/>
                </a:solidFill>
              </a:rPr>
              <a:t> formulation</a:t>
            </a:r>
            <a:endParaRPr lang="fr-FR" dirty="0">
              <a:solidFill>
                <a:srgbClr val="F3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8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5119844" y="1285861"/>
          <a:ext cx="1952312" cy="74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" name="Equation" r:id="rId3" imgW="1231366" imgH="482391" progId="Equation.DSMT4">
                  <p:embed/>
                </p:oleObj>
              </mc:Choice>
              <mc:Fallback>
                <p:oleObj name="Equation" r:id="rId3" imgW="1231366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844" y="1285861"/>
                        <a:ext cx="1952312" cy="748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348688" y="3357563"/>
          <a:ext cx="3449575" cy="74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" name="Equation" r:id="rId5" imgW="2184400" imgH="482600" progId="Equation.DSMT4">
                  <p:embed/>
                </p:oleObj>
              </mc:Choice>
              <mc:Fallback>
                <p:oleObj name="Equation" r:id="rId5" imgW="2184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688" y="3357563"/>
                        <a:ext cx="3449575" cy="748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352435" y="4354758"/>
          <a:ext cx="5431245" cy="64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" name="Equation" r:id="rId7" imgW="3441700" imgH="419100" progId="Equation.DSMT4">
                  <p:embed/>
                </p:oleObj>
              </mc:Choice>
              <mc:Fallback>
                <p:oleObj name="Equation" r:id="rId7" imgW="344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435" y="4354758"/>
                        <a:ext cx="5431245" cy="6458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119844" y="5214951"/>
          <a:ext cx="1952312" cy="68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" name="Equation" r:id="rId9" imgW="1244600" imgH="444500" progId="Equation.DSMT4">
                  <p:embed/>
                </p:oleObj>
              </mc:Choice>
              <mc:Fallback>
                <p:oleObj name="Equation" r:id="rId9" imgW="1244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844" y="5214951"/>
                        <a:ext cx="1952312" cy="6899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310050" y="5987889"/>
          <a:ext cx="1071570" cy="61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" name="Equation" r:id="rId11" imgW="685800" imgH="393700" progId="Equation.DSMT4">
                  <p:embed/>
                </p:oleObj>
              </mc:Choice>
              <mc:Fallback>
                <p:oleObj name="Equation" r:id="rId11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50" y="5987889"/>
                        <a:ext cx="1071570" cy="616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6738942" y="5993725"/>
          <a:ext cx="1071570" cy="64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" name="Equation" r:id="rId13" imgW="685800" imgH="419100" progId="Equation.DSMT4">
                  <p:embed/>
                </p:oleObj>
              </mc:Choice>
              <mc:Fallback>
                <p:oleObj name="Equation" r:id="rId13" imgW="685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42" y="5993725"/>
                        <a:ext cx="1071570" cy="6458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738414" y="4412615"/>
            <a:ext cx="300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rré corné 13"/>
          <p:cNvSpPr/>
          <p:nvPr/>
        </p:nvSpPr>
        <p:spPr>
          <a:xfrm>
            <a:off x="1809720" y="1142984"/>
            <a:ext cx="6572296" cy="1000132"/>
          </a:xfrm>
          <a:prstGeom prst="foldedCorner">
            <a:avLst>
              <a:gd name="adj" fmla="val 40242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BF0000"/>
                </a:solidFill>
                <a:latin typeface="Times New Roman" pitchFamily="18" charset="0"/>
                <a:cs typeface="Times New Roman" pitchFamily="18" charset="0"/>
              </a:rPr>
              <a:t>The dimensionless number M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represents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electro-hydrodynamic properties of the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fluid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e 18"/>
          <p:cNvGrpSpPr/>
          <p:nvPr/>
        </p:nvGrpSpPr>
        <p:grpSpPr>
          <a:xfrm>
            <a:off x="1666844" y="3214686"/>
            <a:ext cx="2643206" cy="1000132"/>
            <a:chOff x="3286116" y="3929066"/>
            <a:chExt cx="2643206" cy="1000132"/>
          </a:xfrm>
        </p:grpSpPr>
        <p:sp>
          <p:nvSpPr>
            <p:cNvPr id="16" name="Carré corné 15"/>
            <p:cNvSpPr/>
            <p:nvPr/>
          </p:nvSpPr>
          <p:spPr>
            <a:xfrm>
              <a:off x="3286116" y="3929066"/>
              <a:ext cx="2643206" cy="1000132"/>
            </a:xfrm>
            <a:prstGeom prst="foldedCorner">
              <a:avLst>
                <a:gd name="adj" fmla="val 40242"/>
              </a:avLst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9"/>
            <p:cNvGraphicFramePr>
              <a:graphicFrameLocks noChangeAspect="1"/>
            </p:cNvGraphicFramePr>
            <p:nvPr/>
          </p:nvGraphicFramePr>
          <p:xfrm>
            <a:off x="3486172" y="3978280"/>
            <a:ext cx="1963738" cy="917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6" name="Equation" r:id="rId15" imgW="1015920" imgH="495000" progId="Equation.DSMT4">
                    <p:embed/>
                  </p:oleObj>
                </mc:Choice>
                <mc:Fallback>
                  <p:oleObj name="Equation" r:id="rId15" imgW="1015920" imgH="495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6172" y="3978280"/>
                          <a:ext cx="1963738" cy="917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" name="Picture 8" descr="Ar06dk A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-5400000">
            <a:off x="7003266" y="3121818"/>
            <a:ext cx="214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2314575" y="2286001"/>
          <a:ext cx="75628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" name="Equation" r:id="rId18" imgW="4813200" imgH="558720" progId="Equation.DSMT4">
                  <p:embed/>
                </p:oleObj>
              </mc:Choice>
              <mc:Fallback>
                <p:oleObj name="Equation" r:id="rId18" imgW="48132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5" y="2286001"/>
                        <a:ext cx="75628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433E-7C29-44EA-9020-A2DA44518AF6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23" name="Picture 11" descr="Laserbar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315717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Laserbar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917379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ZoneTexte 24"/>
          <p:cNvSpPr txBox="1"/>
          <p:nvPr/>
        </p:nvSpPr>
        <p:spPr>
          <a:xfrm>
            <a:off x="2412626" y="365106"/>
            <a:ext cx="732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33DA5"/>
                </a:solidFill>
              </a:rPr>
              <a:t>Mathematical</a:t>
            </a:r>
            <a:r>
              <a:rPr lang="fr-FR" sz="2800" b="1" dirty="0" smtClean="0">
                <a:solidFill>
                  <a:srgbClr val="F33DA5"/>
                </a:solidFill>
              </a:rPr>
              <a:t> formulation</a:t>
            </a:r>
            <a:endParaRPr lang="fr-FR" dirty="0">
              <a:solidFill>
                <a:srgbClr val="F3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5119844" y="1285861"/>
          <a:ext cx="1952312" cy="74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6" name="Equation" r:id="rId3" imgW="1231366" imgH="482391" progId="Equation.DSMT4">
                  <p:embed/>
                </p:oleObj>
              </mc:Choice>
              <mc:Fallback>
                <p:oleObj name="Equation" r:id="rId3" imgW="1231366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844" y="1285861"/>
                        <a:ext cx="1952312" cy="748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348688" y="3357563"/>
          <a:ext cx="3449575" cy="74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7" name="Equation" r:id="rId5" imgW="2184400" imgH="482600" progId="Equation.DSMT4">
                  <p:embed/>
                </p:oleObj>
              </mc:Choice>
              <mc:Fallback>
                <p:oleObj name="Equation" r:id="rId5" imgW="2184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688" y="3357563"/>
                        <a:ext cx="3449575" cy="748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233738" y="4354513"/>
          <a:ext cx="567055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8" name="Equation" r:id="rId7" imgW="3593880" imgH="419040" progId="Equation.DSMT4">
                  <p:embed/>
                </p:oleObj>
              </mc:Choice>
              <mc:Fallback>
                <p:oleObj name="Equation" r:id="rId7" imgW="3593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4354513"/>
                        <a:ext cx="5670550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119844" y="5214951"/>
          <a:ext cx="1952312" cy="68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9" name="Equation" r:id="rId9" imgW="1244600" imgH="444500" progId="Equation.DSMT4">
                  <p:embed/>
                </p:oleObj>
              </mc:Choice>
              <mc:Fallback>
                <p:oleObj name="Equation" r:id="rId9" imgW="1244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844" y="5214951"/>
                        <a:ext cx="1952312" cy="6899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310050" y="5987889"/>
          <a:ext cx="1071570" cy="61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0" name="Equation" r:id="rId11" imgW="685800" imgH="393700" progId="Equation.DSMT4">
                  <p:embed/>
                </p:oleObj>
              </mc:Choice>
              <mc:Fallback>
                <p:oleObj name="Equation" r:id="rId11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50" y="5987889"/>
                        <a:ext cx="1071570" cy="616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6738942" y="5993725"/>
          <a:ext cx="1071570" cy="64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1" name="Equation" r:id="rId13" imgW="685800" imgH="419100" progId="Equation.DSMT4">
                  <p:embed/>
                </p:oleObj>
              </mc:Choice>
              <mc:Fallback>
                <p:oleObj name="Equation" r:id="rId13" imgW="685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42" y="5993725"/>
                        <a:ext cx="1071570" cy="6458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738414" y="4412615"/>
            <a:ext cx="300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rré corné 13"/>
          <p:cNvSpPr/>
          <p:nvPr/>
        </p:nvSpPr>
        <p:spPr>
          <a:xfrm>
            <a:off x="1809720" y="1142984"/>
            <a:ext cx="6572296" cy="1000132"/>
          </a:xfrm>
          <a:prstGeom prst="foldedCorner">
            <a:avLst>
              <a:gd name="adj" fmla="val 40242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define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for </a:t>
            </a:r>
            <a:r>
              <a:rPr lang="fr-FR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convenience</a:t>
            </a:r>
            <a:r>
              <a: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52DCC2"/>
                </a:solidFill>
                <a:latin typeface="Times New Roman" pitchFamily="18" charset="0"/>
                <a:cs typeface="Times New Roman" pitchFamily="18" charset="0"/>
              </a:rPr>
              <a:t>electrical</a:t>
            </a:r>
            <a:r>
              <a:rPr lang="fr-FR" b="1" dirty="0">
                <a:solidFill>
                  <a:srgbClr val="52DCC2"/>
                </a:solidFill>
                <a:latin typeface="Times New Roman" pitchFamily="18" charset="0"/>
                <a:cs typeface="Times New Roman" pitchFamily="18" charset="0"/>
              </a:rPr>
              <a:t> Reynolds R</a:t>
            </a:r>
          </a:p>
        </p:txBody>
      </p:sp>
      <p:grpSp>
        <p:nvGrpSpPr>
          <p:cNvPr id="2" name="Groupe 18"/>
          <p:cNvGrpSpPr/>
          <p:nvPr/>
        </p:nvGrpSpPr>
        <p:grpSpPr>
          <a:xfrm>
            <a:off x="1666844" y="3214686"/>
            <a:ext cx="2643206" cy="1000132"/>
            <a:chOff x="3286116" y="3929066"/>
            <a:chExt cx="2643206" cy="1000132"/>
          </a:xfrm>
        </p:grpSpPr>
        <p:sp>
          <p:nvSpPr>
            <p:cNvPr id="16" name="Carré corné 15"/>
            <p:cNvSpPr/>
            <p:nvPr/>
          </p:nvSpPr>
          <p:spPr>
            <a:xfrm>
              <a:off x="3286116" y="3929066"/>
              <a:ext cx="2643206" cy="1000132"/>
            </a:xfrm>
            <a:prstGeom prst="foldedCorner">
              <a:avLst>
                <a:gd name="adj" fmla="val 40242"/>
              </a:avLst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9"/>
            <p:cNvGraphicFramePr>
              <a:graphicFrameLocks noChangeAspect="1"/>
            </p:cNvGraphicFramePr>
            <p:nvPr/>
          </p:nvGraphicFramePr>
          <p:xfrm>
            <a:off x="3914797" y="4071943"/>
            <a:ext cx="1104900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2" name="Equation" r:id="rId15" imgW="571320" imgH="393480" progId="Equation.DSMT4">
                    <p:embed/>
                  </p:oleObj>
                </mc:Choice>
                <mc:Fallback>
                  <p:oleObj name="Equation" r:id="rId15" imgW="5713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4797" y="4071943"/>
                          <a:ext cx="1104900" cy="730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" name="Picture 8" descr="Ar06dk A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-5400000">
            <a:off x="7403314" y="4764892"/>
            <a:ext cx="214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2344739" y="2286001"/>
          <a:ext cx="75025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" name="Equation" r:id="rId18" imgW="4775200" imgH="558800" progId="Equation.DSMT4">
                  <p:embed/>
                </p:oleObj>
              </mc:Choice>
              <mc:Fallback>
                <p:oleObj name="Equation" r:id="rId18" imgW="47752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9" y="2286001"/>
                        <a:ext cx="750252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8" descr="Ar06dk A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-5400000">
            <a:off x="4902984" y="4764892"/>
            <a:ext cx="214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433E-7C29-44EA-9020-A2DA44518AF6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24" name="Picture 11" descr="Laserbar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315717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 descr="Laserbar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917379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25"/>
          <p:cNvSpPr txBox="1"/>
          <p:nvPr/>
        </p:nvSpPr>
        <p:spPr>
          <a:xfrm>
            <a:off x="2412626" y="365106"/>
            <a:ext cx="732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33DA5"/>
                </a:solidFill>
              </a:rPr>
              <a:t>Mathematical</a:t>
            </a:r>
            <a:r>
              <a:rPr lang="fr-FR" sz="2800" b="1" dirty="0" smtClean="0">
                <a:solidFill>
                  <a:srgbClr val="F33DA5"/>
                </a:solidFill>
              </a:rPr>
              <a:t> formulation</a:t>
            </a:r>
            <a:endParaRPr lang="fr-FR" dirty="0">
              <a:solidFill>
                <a:srgbClr val="F3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H="1">
            <a:off x="5687355" y="2150571"/>
            <a:ext cx="108000" cy="5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 flipH="1">
            <a:off x="5807885" y="2150571"/>
            <a:ext cx="108000" cy="5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 flipH="1">
            <a:off x="7226683" y="3329512"/>
            <a:ext cx="108000" cy="5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flipH="1">
            <a:off x="5915402" y="3329512"/>
            <a:ext cx="108000" cy="5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40080" y="1933303"/>
            <a:ext cx="2821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Electrodes asymmetrically </a:t>
            </a:r>
            <a:r>
              <a:rPr lang="en-US" dirty="0"/>
              <a:t>placed on the left </a:t>
            </a:r>
            <a:r>
              <a:rPr lang="en-US" dirty="0" smtClean="0"/>
              <a:t>side 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03541" y="3135492"/>
            <a:ext cx="2821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Electrodes </a:t>
            </a:r>
            <a:r>
              <a:rPr lang="fr-FR" b="1" dirty="0" err="1" smtClean="0"/>
              <a:t>placed</a:t>
            </a:r>
            <a:r>
              <a:rPr lang="fr-FR" b="1" dirty="0" smtClean="0"/>
              <a:t> </a:t>
            </a:r>
            <a:r>
              <a:rPr lang="fr-FR" b="1" dirty="0" err="1" smtClean="0"/>
              <a:t>equidistanly</a:t>
            </a:r>
            <a:r>
              <a:rPr lang="fr-FR" b="1" dirty="0" smtClean="0"/>
              <a:t> on </a:t>
            </a:r>
            <a:r>
              <a:rPr lang="fr-FR" b="1" dirty="0" err="1" smtClean="0"/>
              <a:t>either</a:t>
            </a:r>
            <a:r>
              <a:rPr lang="fr-FR" b="1" dirty="0" smtClean="0"/>
              <a:t> </a:t>
            </a:r>
            <a:r>
              <a:rPr lang="fr-FR" b="1" dirty="0" err="1" smtClean="0"/>
              <a:t>side</a:t>
            </a:r>
            <a:r>
              <a:rPr lang="fr-FR" b="1" dirty="0" smtClean="0"/>
              <a:t> of the center of the </a:t>
            </a:r>
            <a:r>
              <a:rPr lang="fr-FR" b="1" dirty="0" err="1" smtClean="0"/>
              <a:t>channel</a:t>
            </a:r>
            <a:endParaRPr lang="fr-FR" b="1" dirty="0" smtClean="0"/>
          </a:p>
          <a:p>
            <a:endParaRPr lang="fr-FR" b="1" dirty="0"/>
          </a:p>
        </p:txBody>
      </p:sp>
      <p:grpSp>
        <p:nvGrpSpPr>
          <p:cNvPr id="17" name="Groupe 16"/>
          <p:cNvGrpSpPr/>
          <p:nvPr/>
        </p:nvGrpSpPr>
        <p:grpSpPr>
          <a:xfrm>
            <a:off x="5315125" y="1438295"/>
            <a:ext cx="2649284" cy="692201"/>
            <a:chOff x="5056054" y="2054163"/>
            <a:chExt cx="2649284" cy="692201"/>
          </a:xfrm>
        </p:grpSpPr>
        <p:sp>
          <p:nvSpPr>
            <p:cNvPr id="18" name="Rectangle 17"/>
            <p:cNvSpPr/>
            <p:nvPr/>
          </p:nvSpPr>
          <p:spPr>
            <a:xfrm>
              <a:off x="5056054" y="2054163"/>
              <a:ext cx="2645368" cy="67891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5071718" y="2746364"/>
              <a:ext cx="263362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5354455" y="2599500"/>
            <a:ext cx="2645368" cy="67891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>
            <a:off x="5370119" y="3287032"/>
            <a:ext cx="26336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 flipH="1">
            <a:off x="6569139" y="4564359"/>
            <a:ext cx="108000" cy="5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 flipH="1">
            <a:off x="6447043" y="4564359"/>
            <a:ext cx="108000" cy="5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5354455" y="3842392"/>
            <a:ext cx="2645368" cy="696203"/>
            <a:chOff x="5071718" y="3050018"/>
            <a:chExt cx="2645368" cy="696203"/>
          </a:xfrm>
        </p:grpSpPr>
        <p:sp>
          <p:nvSpPr>
            <p:cNvPr id="24" name="Rectangle 23"/>
            <p:cNvSpPr/>
            <p:nvPr/>
          </p:nvSpPr>
          <p:spPr>
            <a:xfrm>
              <a:off x="5071718" y="3050018"/>
              <a:ext cx="2645368" cy="67891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5073676" y="3746221"/>
              <a:ext cx="263362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907555" y="128676"/>
            <a:ext cx="8820150" cy="806390"/>
            <a:chOff x="907555" y="128676"/>
            <a:chExt cx="8820150" cy="806390"/>
          </a:xfrm>
        </p:grpSpPr>
        <p:pic>
          <p:nvPicPr>
            <p:cNvPr id="26" name="Picture 11" descr="Laserbar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F33DA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907555" y="701755"/>
              <a:ext cx="8820150" cy="6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1" descr="Laserbar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F33DA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907555" y="128676"/>
              <a:ext cx="8820150" cy="6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ZoneTexte 27"/>
            <p:cNvSpPr txBox="1"/>
            <p:nvPr/>
          </p:nvSpPr>
          <p:spPr>
            <a:xfrm>
              <a:off x="2014330" y="196402"/>
              <a:ext cx="72479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F33DA5"/>
                  </a:solidFill>
                </a:rPr>
                <a:t>Electrodes arrangement </a:t>
              </a:r>
              <a:r>
                <a:rPr lang="fr-FR" b="1" dirty="0">
                  <a:solidFill>
                    <a:srgbClr val="C00000"/>
                  </a:solidFill>
                </a:rPr>
                <a:t>(</a:t>
              </a:r>
              <a:r>
                <a:rPr lang="fr-FR" b="1" dirty="0" smtClean="0">
                  <a:solidFill>
                    <a:srgbClr val="C00000"/>
                  </a:solidFill>
                </a:rPr>
                <a:t>Pr=0.72, </a:t>
              </a:r>
              <a:r>
                <a:rPr lang="fr-FR" b="1" dirty="0">
                  <a:solidFill>
                    <a:srgbClr val="C00000"/>
                  </a:solidFill>
                </a:rPr>
                <a:t>Ra=10</a:t>
              </a:r>
              <a:r>
                <a:rPr lang="fr-FR" b="1" baseline="30000" dirty="0">
                  <a:solidFill>
                    <a:srgbClr val="C00000"/>
                  </a:solidFill>
                </a:rPr>
                <a:t>4</a:t>
              </a:r>
              <a:r>
                <a:rPr lang="fr-FR" b="1" dirty="0">
                  <a:solidFill>
                    <a:srgbClr val="C00000"/>
                  </a:solidFill>
                </a:rPr>
                <a:t>, C=10, </a:t>
              </a:r>
              <a:r>
                <a:rPr lang="fr-FR" b="1" dirty="0" smtClean="0">
                  <a:solidFill>
                    <a:srgbClr val="C00000"/>
                  </a:solidFill>
                </a:rPr>
                <a:t>M=10, N=4)</a:t>
              </a:r>
              <a:endParaRPr lang="fr-FR" b="1" dirty="0">
                <a:solidFill>
                  <a:srgbClr val="C00000"/>
                </a:solidFill>
              </a:endParaRPr>
            </a:p>
            <a:p>
              <a:r>
                <a:rPr lang="fr-FR" dirty="0" smtClean="0"/>
                <a:t> </a:t>
              </a:r>
              <a:endParaRPr lang="fr-FR" dirty="0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261257" y="1162594"/>
            <a:ext cx="3344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7034E"/>
                </a:solidFill>
              </a:rPr>
              <a:t>Four</a:t>
            </a:r>
            <a:r>
              <a:rPr lang="fr-FR" dirty="0" smtClean="0"/>
              <a:t> </a:t>
            </a:r>
            <a:r>
              <a:rPr lang="fr-FR" b="1" dirty="0" err="1" smtClean="0"/>
              <a:t>different</a:t>
            </a:r>
            <a:r>
              <a:rPr lang="fr-FR" b="1" dirty="0" smtClean="0"/>
              <a:t> configurations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907555" y="4730893"/>
            <a:ext cx="282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err="1" smtClean="0"/>
              <a:t>Adjoined</a:t>
            </a:r>
            <a:r>
              <a:rPr lang="fr-FR" b="1" dirty="0" smtClean="0"/>
              <a:t> Electrodes</a:t>
            </a:r>
          </a:p>
          <a:p>
            <a:endParaRPr lang="fr-FR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907554" y="5123758"/>
            <a:ext cx="282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err="1" smtClean="0"/>
              <a:t>Spaced</a:t>
            </a:r>
            <a:r>
              <a:rPr lang="fr-FR" b="1" dirty="0" smtClean="0"/>
              <a:t> </a:t>
            </a:r>
            <a:r>
              <a:rPr lang="fr-FR" b="1" dirty="0" err="1" smtClean="0"/>
              <a:t>electrodes</a:t>
            </a:r>
            <a:endParaRPr lang="fr-FR" b="1" dirty="0" smtClean="0"/>
          </a:p>
          <a:p>
            <a:endParaRPr lang="fr-FR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5370119" y="4934175"/>
            <a:ext cx="2649284" cy="790540"/>
            <a:chOff x="8286607" y="3510317"/>
            <a:chExt cx="2649284" cy="790540"/>
          </a:xfrm>
        </p:grpSpPr>
        <p:sp>
          <p:nvSpPr>
            <p:cNvPr id="36" name="Rectangle 35"/>
            <p:cNvSpPr/>
            <p:nvPr/>
          </p:nvSpPr>
          <p:spPr>
            <a:xfrm flipH="1">
              <a:off x="8642041" y="4246857"/>
              <a:ext cx="108000" cy="54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 flipH="1">
              <a:off x="9085299" y="4246857"/>
              <a:ext cx="108000" cy="54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38" name="Groupe 37"/>
            <p:cNvGrpSpPr/>
            <p:nvPr/>
          </p:nvGrpSpPr>
          <p:grpSpPr>
            <a:xfrm>
              <a:off x="8286607" y="3510317"/>
              <a:ext cx="2649284" cy="692201"/>
              <a:chOff x="5056054" y="2054163"/>
              <a:chExt cx="2649284" cy="692201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056054" y="2054163"/>
                <a:ext cx="2645368" cy="678919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0" name="Connecteur droit 39"/>
              <p:cNvCxnSpPr/>
              <p:nvPr/>
            </p:nvCxnSpPr>
            <p:spPr>
              <a:xfrm>
                <a:off x="5071718" y="2746364"/>
                <a:ext cx="26336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9716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4" grpId="0"/>
      <p:bldP spid="16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/>
          <p:cNvSpPr txBox="1"/>
          <p:nvPr/>
        </p:nvSpPr>
        <p:spPr>
          <a:xfrm>
            <a:off x="1002186" y="1053846"/>
            <a:ext cx="200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T=200</a:t>
            </a:r>
            <a:endParaRPr lang="fr-FR" dirty="0"/>
          </a:p>
        </p:txBody>
      </p:sp>
      <p:sp>
        <p:nvSpPr>
          <p:cNvPr id="57" name="ZoneTexte 56"/>
          <p:cNvSpPr txBox="1"/>
          <p:nvPr/>
        </p:nvSpPr>
        <p:spPr>
          <a:xfrm>
            <a:off x="4259646" y="1033589"/>
            <a:ext cx="200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T=500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7166056" y="1055077"/>
            <a:ext cx="200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T=800</a:t>
            </a: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9910149" y="1038653"/>
            <a:ext cx="200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T=1200</a:t>
            </a:r>
            <a:endParaRPr lang="fr-FR" dirty="0"/>
          </a:p>
        </p:txBody>
      </p:sp>
      <p:grpSp>
        <p:nvGrpSpPr>
          <p:cNvPr id="64" name="Groupe 63"/>
          <p:cNvGrpSpPr/>
          <p:nvPr/>
        </p:nvGrpSpPr>
        <p:grpSpPr>
          <a:xfrm>
            <a:off x="3790651" y="2050722"/>
            <a:ext cx="2068318" cy="479756"/>
            <a:chOff x="3071801" y="5214948"/>
            <a:chExt cx="2071703" cy="571506"/>
          </a:xfrm>
        </p:grpSpPr>
        <p:sp>
          <p:nvSpPr>
            <p:cNvPr id="65" name="Rectangle à coins arrondis 64"/>
            <p:cNvSpPr/>
            <p:nvPr/>
          </p:nvSpPr>
          <p:spPr>
            <a:xfrm>
              <a:off x="3071801" y="5214948"/>
              <a:ext cx="714379" cy="35719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6" name="Connecteur droit avec flèche 65"/>
            <p:cNvCxnSpPr>
              <a:stCxn id="65" idx="3"/>
            </p:cNvCxnSpPr>
            <p:nvPr/>
          </p:nvCxnSpPr>
          <p:spPr>
            <a:xfrm>
              <a:off x="3786182" y="5393545"/>
              <a:ext cx="1357322" cy="39290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Image 6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9815" y="1920967"/>
            <a:ext cx="284226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254" y="1686759"/>
            <a:ext cx="1190625" cy="3374265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726" y="1737608"/>
            <a:ext cx="2181225" cy="52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45" y="2905474"/>
            <a:ext cx="2181225" cy="52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45" y="4299326"/>
            <a:ext cx="2181225" cy="52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45" y="5454735"/>
            <a:ext cx="2181225" cy="52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 flipH="1">
            <a:off x="3993864" y="2245102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 flipH="1">
            <a:off x="4061809" y="2245102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 flipH="1">
            <a:off x="3959574" y="3431253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20" name="Rectangle 19"/>
          <p:cNvSpPr/>
          <p:nvPr/>
        </p:nvSpPr>
        <p:spPr>
          <a:xfrm flipH="1">
            <a:off x="4320889" y="3431253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22" name="Rectangle 21"/>
          <p:cNvSpPr/>
          <p:nvPr/>
        </p:nvSpPr>
        <p:spPr>
          <a:xfrm flipH="1">
            <a:off x="4644739" y="4823835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23" name="Rectangle 22"/>
          <p:cNvSpPr/>
          <p:nvPr/>
        </p:nvSpPr>
        <p:spPr>
          <a:xfrm flipH="1">
            <a:off x="4720939" y="4823835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25" name="Rectangle 24"/>
          <p:cNvSpPr/>
          <p:nvPr/>
        </p:nvSpPr>
        <p:spPr>
          <a:xfrm flipH="1">
            <a:off x="4138644" y="5980514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26" name="Rectangle 25"/>
          <p:cNvSpPr/>
          <p:nvPr/>
        </p:nvSpPr>
        <p:spPr>
          <a:xfrm flipH="1">
            <a:off x="5227669" y="5980514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 flipH="1">
            <a:off x="862472" y="2275418"/>
            <a:ext cx="110862" cy="588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 flipH="1">
            <a:off x="973334" y="2275418"/>
            <a:ext cx="110862" cy="588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pic>
        <p:nvPicPr>
          <p:cNvPr id="5" name="Image 4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733" y="1736641"/>
            <a:ext cx="2181600" cy="5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36" y="2950488"/>
            <a:ext cx="2181225" cy="52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36" y="4299465"/>
            <a:ext cx="2181225" cy="52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6" y="5425664"/>
            <a:ext cx="2181225" cy="52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48" y="1712960"/>
            <a:ext cx="2181225" cy="52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48" y="2899111"/>
            <a:ext cx="2181225" cy="52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691" y="4224383"/>
            <a:ext cx="2181225" cy="52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 3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691" y="5403601"/>
            <a:ext cx="2181225" cy="52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 41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087" y="1728869"/>
            <a:ext cx="2181225" cy="49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 44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087" y="2913115"/>
            <a:ext cx="2181225" cy="4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 47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087" y="4232037"/>
            <a:ext cx="2181225" cy="4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 50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059" y="5398521"/>
            <a:ext cx="2181225" cy="4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flipH="1">
            <a:off x="868120" y="3482617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 flipH="1">
            <a:off x="1229435" y="3482617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 flipH="1">
            <a:off x="1553285" y="4827784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 flipH="1">
            <a:off x="1629485" y="4827784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 flipH="1">
            <a:off x="1164225" y="5946363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 flipH="1">
            <a:off x="2253885" y="5946363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31" name="Rectangle 30"/>
          <p:cNvSpPr/>
          <p:nvPr/>
        </p:nvSpPr>
        <p:spPr>
          <a:xfrm flipH="1">
            <a:off x="6880832" y="3429970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32" name="Rectangle 31"/>
          <p:cNvSpPr/>
          <p:nvPr/>
        </p:nvSpPr>
        <p:spPr>
          <a:xfrm flipH="1">
            <a:off x="7242147" y="3429970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34" name="Rectangle 33"/>
          <p:cNvSpPr/>
          <p:nvPr/>
        </p:nvSpPr>
        <p:spPr>
          <a:xfrm flipH="1">
            <a:off x="7604840" y="4746352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35" name="Rectangle 34"/>
          <p:cNvSpPr/>
          <p:nvPr/>
        </p:nvSpPr>
        <p:spPr>
          <a:xfrm flipH="1">
            <a:off x="7681040" y="4746352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37" name="Rectangle 36"/>
          <p:cNvSpPr/>
          <p:nvPr/>
        </p:nvSpPr>
        <p:spPr>
          <a:xfrm flipH="1">
            <a:off x="7098110" y="5924300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38" name="Rectangle 37"/>
          <p:cNvSpPr/>
          <p:nvPr/>
        </p:nvSpPr>
        <p:spPr>
          <a:xfrm flipH="1">
            <a:off x="8187770" y="5924300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43" name="Rectangle 42"/>
          <p:cNvSpPr/>
          <p:nvPr/>
        </p:nvSpPr>
        <p:spPr>
          <a:xfrm flipH="1">
            <a:off x="9705361" y="2226708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44" name="Rectangle 43"/>
          <p:cNvSpPr/>
          <p:nvPr/>
        </p:nvSpPr>
        <p:spPr>
          <a:xfrm flipH="1">
            <a:off x="9773306" y="2226708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46" name="Rectangle 45"/>
          <p:cNvSpPr/>
          <p:nvPr/>
        </p:nvSpPr>
        <p:spPr>
          <a:xfrm flipH="1">
            <a:off x="9671071" y="3414764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47" name="Rectangle 46"/>
          <p:cNvSpPr/>
          <p:nvPr/>
        </p:nvSpPr>
        <p:spPr>
          <a:xfrm flipH="1">
            <a:off x="10032386" y="3414764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49" name="Rectangle 48"/>
          <p:cNvSpPr/>
          <p:nvPr/>
        </p:nvSpPr>
        <p:spPr>
          <a:xfrm flipH="1">
            <a:off x="10390526" y="4730511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50" name="Rectangle 49"/>
          <p:cNvSpPr/>
          <p:nvPr/>
        </p:nvSpPr>
        <p:spPr>
          <a:xfrm flipH="1">
            <a:off x="10466726" y="4730511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52" name="Rectangle 51"/>
          <p:cNvSpPr/>
          <p:nvPr/>
        </p:nvSpPr>
        <p:spPr>
          <a:xfrm flipH="1">
            <a:off x="9910148" y="5893185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53" name="Rectangle 52"/>
          <p:cNvSpPr/>
          <p:nvPr/>
        </p:nvSpPr>
        <p:spPr>
          <a:xfrm flipH="1">
            <a:off x="11003618" y="5893185"/>
            <a:ext cx="111600" cy="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6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7" grpId="0"/>
      <p:bldP spid="58" grpId="0"/>
      <p:bldP spid="59" grpId="0"/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31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43" grpId="0" animBg="1"/>
      <p:bldP spid="44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6306881" y="1203536"/>
            <a:ext cx="4190230" cy="5180866"/>
            <a:chOff x="6306881" y="1203536"/>
            <a:chExt cx="4190230" cy="5180866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286" y="1203536"/>
              <a:ext cx="4107410" cy="72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 flipH="1">
              <a:off x="7155490" y="1933665"/>
              <a:ext cx="128350" cy="842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 flipH="1">
              <a:off x="7281521" y="1933665"/>
              <a:ext cx="128350" cy="842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pic>
          <p:nvPicPr>
            <p:cNvPr id="8" name="Image 7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286" y="2531539"/>
              <a:ext cx="4107410" cy="734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 flipH="1">
              <a:off x="7155490" y="3266506"/>
              <a:ext cx="128381" cy="8423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 flipH="1">
              <a:off x="7281521" y="3266506"/>
              <a:ext cx="128381" cy="8423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8921" y="4030736"/>
              <a:ext cx="3965775" cy="733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306881" y="4592025"/>
              <a:ext cx="3964957" cy="730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7117080" y="4760834"/>
              <a:ext cx="123904" cy="842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 flipH="1">
              <a:off x="7243111" y="4760834"/>
              <a:ext cx="123904" cy="842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pic>
          <p:nvPicPr>
            <p:cNvPr id="17" name="Image 16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8921" y="5583409"/>
              <a:ext cx="4028190" cy="72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 flipH="1">
              <a:off x="7207102" y="6300166"/>
              <a:ext cx="125876" cy="842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7333133" y="6300166"/>
              <a:ext cx="125876" cy="842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2" name="Rectangle 31"/>
          <p:cNvSpPr/>
          <p:nvPr/>
        </p:nvSpPr>
        <p:spPr>
          <a:xfrm flipH="1">
            <a:off x="1763810" y="1930638"/>
            <a:ext cx="129600" cy="825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33" name="Rectangle 32"/>
          <p:cNvSpPr/>
          <p:nvPr/>
        </p:nvSpPr>
        <p:spPr>
          <a:xfrm flipH="1">
            <a:off x="1897490" y="1930638"/>
            <a:ext cx="129600" cy="825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pic>
        <p:nvPicPr>
          <p:cNvPr id="34" name="Image 33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1273" y="1203536"/>
            <a:ext cx="4123722" cy="7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 3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84" y="2531539"/>
            <a:ext cx="4123013" cy="73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 flipH="1">
            <a:off x="1927553" y="3267805"/>
            <a:ext cx="128432" cy="842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38" name="Rectangle 37"/>
          <p:cNvSpPr/>
          <p:nvPr/>
        </p:nvSpPr>
        <p:spPr>
          <a:xfrm flipH="1">
            <a:off x="2055984" y="3267805"/>
            <a:ext cx="128432" cy="842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pic>
        <p:nvPicPr>
          <p:cNvPr id="50" name="Image 4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72" y="4030736"/>
            <a:ext cx="4123013" cy="73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Image 6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94" y="5619955"/>
            <a:ext cx="4123013" cy="6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/>
          <p:cNvSpPr/>
          <p:nvPr/>
        </p:nvSpPr>
        <p:spPr>
          <a:xfrm flipH="1">
            <a:off x="1835831" y="6300496"/>
            <a:ext cx="128432" cy="842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65" name="Rectangle 64"/>
          <p:cNvSpPr/>
          <p:nvPr/>
        </p:nvSpPr>
        <p:spPr>
          <a:xfrm flipH="1">
            <a:off x="1964263" y="6300496"/>
            <a:ext cx="128432" cy="842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51" name="Rectangle 50"/>
          <p:cNvSpPr/>
          <p:nvPr/>
        </p:nvSpPr>
        <p:spPr>
          <a:xfrm flipH="1">
            <a:off x="1762409" y="4753171"/>
            <a:ext cx="128432" cy="842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52" name="Rectangle 51"/>
          <p:cNvSpPr/>
          <p:nvPr/>
        </p:nvSpPr>
        <p:spPr>
          <a:xfrm flipH="1">
            <a:off x="1890841" y="4753171"/>
            <a:ext cx="128432" cy="842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875641" y="2109457"/>
            <a:ext cx="4919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800" b="1" dirty="0" err="1" smtClean="0"/>
              <a:t>Emitting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wall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gaining</a:t>
            </a:r>
            <a:r>
              <a:rPr lang="fr-FR" sz="2800" b="1" dirty="0" smtClean="0"/>
              <a:t> charges </a:t>
            </a:r>
            <a:r>
              <a:rPr lang="fr-FR" sz="2800" b="1" dirty="0" err="1" smtClean="0"/>
              <a:t>progressively</a:t>
            </a:r>
            <a:endParaRPr lang="fr-FR" sz="28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6875641" y="3788697"/>
            <a:ext cx="4919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800" b="1" dirty="0" err="1" smtClean="0"/>
              <a:t>When</a:t>
            </a:r>
            <a:r>
              <a:rPr lang="fr-FR" sz="2800" b="1" dirty="0" smtClean="0"/>
              <a:t> T </a:t>
            </a:r>
            <a:r>
              <a:rPr lang="fr-FR" sz="2800" b="1" dirty="0" err="1" smtClean="0"/>
              <a:t>exceeds</a:t>
            </a:r>
            <a:r>
              <a:rPr lang="fr-FR" sz="2800" b="1" dirty="0" smtClean="0"/>
              <a:t> 200 , </a:t>
            </a:r>
            <a:r>
              <a:rPr lang="fr-FR" sz="2800" b="1" dirty="0" err="1" smtClean="0"/>
              <a:t>this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parameter</a:t>
            </a:r>
            <a:r>
              <a:rPr lang="fr-FR" sz="2800" b="1" dirty="0" smtClean="0"/>
              <a:t> has no more </a:t>
            </a:r>
            <a:r>
              <a:rPr lang="fr-FR" sz="2800" b="1" dirty="0" err="1" smtClean="0"/>
              <a:t>effect</a:t>
            </a:r>
            <a:r>
              <a:rPr lang="fr-FR" sz="2800" b="1" dirty="0" smtClean="0"/>
              <a:t> on the </a:t>
            </a:r>
            <a:r>
              <a:rPr lang="fr-FR" sz="2800" b="1" dirty="0" err="1" smtClean="0"/>
              <a:t>receiving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wall</a:t>
            </a:r>
            <a:r>
              <a:rPr lang="fr-FR" sz="2800" b="1" dirty="0" smtClean="0"/>
              <a:t> </a:t>
            </a:r>
            <a:endParaRPr lang="fr-FR" sz="2800" b="1" dirty="0"/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1657640" y="3970623"/>
            <a:ext cx="1746450" cy="7323"/>
          </a:xfrm>
          <a:prstGeom prst="straightConnector1">
            <a:avLst/>
          </a:prstGeom>
          <a:ln w="38100">
            <a:solidFill>
              <a:srgbClr val="F33DA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V="1">
            <a:off x="1556040" y="2477934"/>
            <a:ext cx="1746450" cy="7323"/>
          </a:xfrm>
          <a:prstGeom prst="straightConnector1">
            <a:avLst/>
          </a:prstGeom>
          <a:ln w="38100">
            <a:solidFill>
              <a:srgbClr val="F33DA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V="1">
            <a:off x="1890841" y="5537771"/>
            <a:ext cx="1746450" cy="7323"/>
          </a:xfrm>
          <a:prstGeom prst="straightConnector1">
            <a:avLst/>
          </a:prstGeom>
          <a:ln w="38100">
            <a:solidFill>
              <a:srgbClr val="F33DA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e 54"/>
          <p:cNvGrpSpPr/>
          <p:nvPr/>
        </p:nvGrpSpPr>
        <p:grpSpPr>
          <a:xfrm>
            <a:off x="0" y="128676"/>
            <a:ext cx="12191999" cy="806390"/>
            <a:chOff x="907555" y="128676"/>
            <a:chExt cx="8820150" cy="806390"/>
          </a:xfrm>
        </p:grpSpPr>
        <p:pic>
          <p:nvPicPr>
            <p:cNvPr id="56" name="Picture 11" descr="Laserbar"/>
            <p:cNvPicPr>
              <a:picLocks noChangeAspect="1" noChangeArrowheads="1"/>
            </p:cNvPicPr>
            <p:nvPr/>
          </p:nvPicPr>
          <p:blipFill>
            <a:blip r:embed="rId10">
              <a:duotone>
                <a:prstClr val="black"/>
                <a:srgbClr val="F33DA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907555" y="701755"/>
              <a:ext cx="8820150" cy="6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1" descr="Laserbar"/>
            <p:cNvPicPr>
              <a:picLocks noChangeAspect="1" noChangeArrowheads="1"/>
            </p:cNvPicPr>
            <p:nvPr/>
          </p:nvPicPr>
          <p:blipFill>
            <a:blip r:embed="rId10">
              <a:duotone>
                <a:prstClr val="black"/>
                <a:srgbClr val="F33DA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907555" y="128676"/>
              <a:ext cx="8820150" cy="6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ZoneTexte 61"/>
            <p:cNvSpPr txBox="1"/>
            <p:nvPr/>
          </p:nvSpPr>
          <p:spPr>
            <a:xfrm>
              <a:off x="1831887" y="196402"/>
              <a:ext cx="75959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err="1" smtClean="0">
                  <a:solidFill>
                    <a:srgbClr val="F33DA5"/>
                  </a:solidFill>
                </a:rPr>
                <a:t>Results</a:t>
              </a:r>
              <a:r>
                <a:rPr lang="fr-FR" sz="2400" b="1" dirty="0" smtClean="0">
                  <a:solidFill>
                    <a:srgbClr val="F33DA5"/>
                  </a:solidFill>
                </a:rPr>
                <a:t>: first </a:t>
              </a:r>
              <a:r>
                <a:rPr lang="fr-FR" sz="2400" b="1" dirty="0" err="1" smtClean="0">
                  <a:solidFill>
                    <a:srgbClr val="F33DA5"/>
                  </a:solidFill>
                </a:rPr>
                <a:t>electrodes</a:t>
              </a:r>
              <a:r>
                <a:rPr lang="fr-FR" sz="2400" b="1" dirty="0" smtClean="0">
                  <a:solidFill>
                    <a:srgbClr val="F33DA5"/>
                  </a:solidFill>
                </a:rPr>
                <a:t>’ arrangement </a:t>
              </a:r>
              <a:r>
                <a:rPr lang="fr-FR" b="1" dirty="0">
                  <a:solidFill>
                    <a:srgbClr val="C00000"/>
                  </a:solidFill>
                </a:rPr>
                <a:t>(</a:t>
              </a:r>
              <a:r>
                <a:rPr lang="fr-FR" b="1" dirty="0" smtClean="0">
                  <a:solidFill>
                    <a:srgbClr val="C00000"/>
                  </a:solidFill>
                </a:rPr>
                <a:t>Pr=0.72, </a:t>
              </a:r>
              <a:r>
                <a:rPr lang="fr-FR" b="1" dirty="0">
                  <a:solidFill>
                    <a:srgbClr val="C00000"/>
                  </a:solidFill>
                </a:rPr>
                <a:t>Ra=10</a:t>
              </a:r>
              <a:r>
                <a:rPr lang="fr-FR" b="1" baseline="30000" dirty="0">
                  <a:solidFill>
                    <a:srgbClr val="C00000"/>
                  </a:solidFill>
                </a:rPr>
                <a:t>4</a:t>
              </a:r>
              <a:r>
                <a:rPr lang="fr-FR" b="1" dirty="0">
                  <a:solidFill>
                    <a:srgbClr val="C00000"/>
                  </a:solidFill>
                </a:rPr>
                <a:t>, </a:t>
              </a:r>
              <a:r>
                <a:rPr lang="fr-FR" b="1" dirty="0" smtClean="0">
                  <a:solidFill>
                    <a:srgbClr val="C00000"/>
                  </a:solidFill>
                </a:rPr>
                <a:t>C=10, N=2)</a:t>
              </a:r>
              <a:endParaRPr lang="fr-FR" b="1" dirty="0">
                <a:solidFill>
                  <a:srgbClr val="C00000"/>
                </a:solidFill>
              </a:endParaRPr>
            </a:p>
            <a:p>
              <a:pPr algn="ctr"/>
              <a:r>
                <a:rPr lang="fr-FR" dirty="0" smtClean="0"/>
                <a:t> </a:t>
              </a:r>
              <a:endParaRPr lang="fr-FR" dirty="0"/>
            </a:p>
          </p:txBody>
        </p:sp>
      </p:grpSp>
      <p:sp>
        <p:nvSpPr>
          <p:cNvPr id="66" name="ZoneTexte 65"/>
          <p:cNvSpPr txBox="1"/>
          <p:nvPr/>
        </p:nvSpPr>
        <p:spPr>
          <a:xfrm>
            <a:off x="194087" y="1315943"/>
            <a:ext cx="200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T=200</a:t>
            </a:r>
            <a:endParaRPr lang="fr-FR" sz="2000" dirty="0"/>
          </a:p>
        </p:txBody>
      </p:sp>
      <p:sp>
        <p:nvSpPr>
          <p:cNvPr id="67" name="ZoneTexte 66"/>
          <p:cNvSpPr txBox="1"/>
          <p:nvPr/>
        </p:nvSpPr>
        <p:spPr>
          <a:xfrm>
            <a:off x="193628" y="2694157"/>
            <a:ext cx="200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T=500</a:t>
            </a:r>
            <a:endParaRPr lang="fr-FR" sz="2000" dirty="0"/>
          </a:p>
        </p:txBody>
      </p:sp>
      <p:sp>
        <p:nvSpPr>
          <p:cNvPr id="68" name="ZoneTexte 67"/>
          <p:cNvSpPr txBox="1"/>
          <p:nvPr/>
        </p:nvSpPr>
        <p:spPr>
          <a:xfrm>
            <a:off x="193628" y="4302447"/>
            <a:ext cx="200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T=800</a:t>
            </a:r>
            <a:endParaRPr lang="fr-FR" sz="2000" dirty="0"/>
          </a:p>
        </p:txBody>
      </p:sp>
      <p:sp>
        <p:nvSpPr>
          <p:cNvPr id="69" name="ZoneTexte 68"/>
          <p:cNvSpPr txBox="1"/>
          <p:nvPr/>
        </p:nvSpPr>
        <p:spPr>
          <a:xfrm>
            <a:off x="265783" y="5743341"/>
            <a:ext cx="200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T=1200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681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42" grpId="0"/>
      <p:bldP spid="42" grpId="1"/>
      <p:bldP spid="66" grpId="0"/>
      <p:bldP spid="67" grpId="0"/>
      <p:bldP spid="68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e 74"/>
          <p:cNvGrpSpPr/>
          <p:nvPr/>
        </p:nvGrpSpPr>
        <p:grpSpPr>
          <a:xfrm>
            <a:off x="0" y="128676"/>
            <a:ext cx="12191999" cy="806390"/>
            <a:chOff x="907555" y="128676"/>
            <a:chExt cx="8820150" cy="806390"/>
          </a:xfrm>
        </p:grpSpPr>
        <p:pic>
          <p:nvPicPr>
            <p:cNvPr id="76" name="Picture 11" descr="Laserbar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F33DA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907555" y="701755"/>
              <a:ext cx="8820150" cy="6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11" descr="Laserbar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F33DA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907555" y="128676"/>
              <a:ext cx="8820150" cy="6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ZoneTexte 77"/>
            <p:cNvSpPr txBox="1"/>
            <p:nvPr/>
          </p:nvSpPr>
          <p:spPr>
            <a:xfrm>
              <a:off x="1831887" y="196402"/>
              <a:ext cx="75959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err="1" smtClean="0">
                  <a:solidFill>
                    <a:srgbClr val="F33DA5"/>
                  </a:solidFill>
                </a:rPr>
                <a:t>Results</a:t>
              </a:r>
              <a:r>
                <a:rPr lang="fr-FR" sz="2400" b="1" dirty="0" smtClean="0">
                  <a:solidFill>
                    <a:srgbClr val="F33DA5"/>
                  </a:solidFill>
                </a:rPr>
                <a:t>: second </a:t>
              </a:r>
              <a:r>
                <a:rPr lang="fr-FR" sz="2400" b="1" dirty="0" err="1" smtClean="0">
                  <a:solidFill>
                    <a:srgbClr val="F33DA5"/>
                  </a:solidFill>
                </a:rPr>
                <a:t>electrodes</a:t>
              </a:r>
              <a:r>
                <a:rPr lang="fr-FR" sz="2400" b="1" dirty="0" smtClean="0">
                  <a:solidFill>
                    <a:srgbClr val="F33DA5"/>
                  </a:solidFill>
                </a:rPr>
                <a:t>’ arrangement </a:t>
              </a:r>
              <a:r>
                <a:rPr lang="fr-FR" b="1" dirty="0">
                  <a:solidFill>
                    <a:srgbClr val="C00000"/>
                  </a:solidFill>
                </a:rPr>
                <a:t>(</a:t>
              </a:r>
              <a:r>
                <a:rPr lang="fr-FR" b="1" dirty="0" smtClean="0">
                  <a:solidFill>
                    <a:srgbClr val="C00000"/>
                  </a:solidFill>
                </a:rPr>
                <a:t>Pr=0.72, </a:t>
              </a:r>
              <a:r>
                <a:rPr lang="fr-FR" b="1" dirty="0">
                  <a:solidFill>
                    <a:srgbClr val="C00000"/>
                  </a:solidFill>
                </a:rPr>
                <a:t>Ra=10</a:t>
              </a:r>
              <a:r>
                <a:rPr lang="fr-FR" b="1" baseline="30000" dirty="0">
                  <a:solidFill>
                    <a:srgbClr val="C00000"/>
                  </a:solidFill>
                </a:rPr>
                <a:t>4</a:t>
              </a:r>
              <a:r>
                <a:rPr lang="fr-FR" b="1" dirty="0">
                  <a:solidFill>
                    <a:srgbClr val="C00000"/>
                  </a:solidFill>
                </a:rPr>
                <a:t>, </a:t>
              </a:r>
              <a:r>
                <a:rPr lang="fr-FR" b="1" dirty="0" smtClean="0">
                  <a:solidFill>
                    <a:srgbClr val="C00000"/>
                  </a:solidFill>
                </a:rPr>
                <a:t>C=10, N=2)</a:t>
              </a:r>
              <a:endParaRPr lang="fr-FR" b="1" dirty="0">
                <a:solidFill>
                  <a:srgbClr val="C00000"/>
                </a:solidFill>
              </a:endParaRPr>
            </a:p>
            <a:p>
              <a:pPr algn="ctr"/>
              <a:r>
                <a:rPr lang="fr-FR" dirty="0" smtClean="0"/>
                <a:t> </a:t>
              </a:r>
              <a:endParaRPr lang="fr-FR" dirty="0"/>
            </a:p>
          </p:txBody>
        </p:sp>
      </p:grpSp>
      <p:pic>
        <p:nvPicPr>
          <p:cNvPr id="27" name="Image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98" y="1270498"/>
            <a:ext cx="3475638" cy="67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98" y="2684983"/>
            <a:ext cx="3475638" cy="6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 4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98" y="4091237"/>
            <a:ext cx="3475638" cy="67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Image 6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98" y="5504076"/>
            <a:ext cx="3475638" cy="6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" name="Groupe 92"/>
          <p:cNvGrpSpPr/>
          <p:nvPr/>
        </p:nvGrpSpPr>
        <p:grpSpPr>
          <a:xfrm>
            <a:off x="7481313" y="1334176"/>
            <a:ext cx="3515100" cy="4879408"/>
            <a:chOff x="7481313" y="1334176"/>
            <a:chExt cx="3515100" cy="487940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1313" y="1334176"/>
              <a:ext cx="3462485" cy="667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 6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1313" y="2705357"/>
              <a:ext cx="3462485" cy="677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0709" y="4088884"/>
              <a:ext cx="3343089" cy="670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 14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0709" y="5497101"/>
              <a:ext cx="3395704" cy="665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 flipH="1">
              <a:off x="8816930" y="2000560"/>
              <a:ext cx="68400" cy="3775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 flipH="1">
              <a:off x="8240186" y="2000560"/>
              <a:ext cx="68400" cy="3775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 flipH="1">
              <a:off x="8240186" y="3384011"/>
              <a:ext cx="68400" cy="3775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 flipH="1">
              <a:off x="8816930" y="3384011"/>
              <a:ext cx="68400" cy="3775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 flipH="1">
              <a:off x="8754196" y="4774177"/>
              <a:ext cx="68400" cy="3775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8192630" y="4774177"/>
              <a:ext cx="68400" cy="3775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8830083" y="6175826"/>
              <a:ext cx="68400" cy="3775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 flipH="1">
              <a:off x="8268517" y="6175826"/>
              <a:ext cx="68400" cy="3775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8" name="Rectangle 27"/>
          <p:cNvSpPr/>
          <p:nvPr/>
        </p:nvSpPr>
        <p:spPr>
          <a:xfrm flipH="1">
            <a:off x="2140260" y="1960230"/>
            <a:ext cx="68400" cy="37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29" name="Rectangle 28"/>
          <p:cNvSpPr/>
          <p:nvPr/>
        </p:nvSpPr>
        <p:spPr>
          <a:xfrm flipH="1">
            <a:off x="2715992" y="1960230"/>
            <a:ext cx="68400" cy="37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38" name="Rectangle 37"/>
          <p:cNvSpPr/>
          <p:nvPr/>
        </p:nvSpPr>
        <p:spPr>
          <a:xfrm flipH="1">
            <a:off x="2248526" y="3366483"/>
            <a:ext cx="68400" cy="37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39" name="Rectangle 38"/>
          <p:cNvSpPr/>
          <p:nvPr/>
        </p:nvSpPr>
        <p:spPr>
          <a:xfrm flipH="1">
            <a:off x="2824258" y="3366483"/>
            <a:ext cx="68400" cy="37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51" name="Rectangle 50"/>
          <p:cNvSpPr/>
          <p:nvPr/>
        </p:nvSpPr>
        <p:spPr>
          <a:xfrm flipH="1">
            <a:off x="2140260" y="4779322"/>
            <a:ext cx="68400" cy="37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52" name="Rectangle 51"/>
          <p:cNvSpPr/>
          <p:nvPr/>
        </p:nvSpPr>
        <p:spPr>
          <a:xfrm flipH="1">
            <a:off x="2715992" y="4779322"/>
            <a:ext cx="68400" cy="37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66" name="Rectangle 65"/>
          <p:cNvSpPr/>
          <p:nvPr/>
        </p:nvSpPr>
        <p:spPr>
          <a:xfrm flipH="1">
            <a:off x="2140260" y="6154300"/>
            <a:ext cx="68400" cy="37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67" name="Rectangle 66"/>
          <p:cNvSpPr/>
          <p:nvPr/>
        </p:nvSpPr>
        <p:spPr>
          <a:xfrm flipH="1">
            <a:off x="2715992" y="6154300"/>
            <a:ext cx="68400" cy="37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7147812" y="3660222"/>
            <a:ext cx="4868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 smtClean="0"/>
              <a:t>Charges </a:t>
            </a:r>
            <a:r>
              <a:rPr lang="fr-FR" sz="2400" b="1" dirty="0" err="1" smtClean="0"/>
              <a:t>reaching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entire</a:t>
            </a:r>
            <a:r>
              <a:rPr lang="fr-FR" sz="2400" b="1" dirty="0" smtClean="0"/>
              <a:t> vertical </a:t>
            </a:r>
            <a:r>
              <a:rPr lang="fr-FR" sz="2400" b="1" dirty="0" err="1" smtClean="0"/>
              <a:t>left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wall</a:t>
            </a:r>
            <a:endParaRPr lang="fr-FR" sz="2400" b="1" dirty="0"/>
          </a:p>
        </p:txBody>
      </p:sp>
      <p:sp>
        <p:nvSpPr>
          <p:cNvPr id="83" name="Ellipse 82"/>
          <p:cNvSpPr/>
          <p:nvPr/>
        </p:nvSpPr>
        <p:spPr>
          <a:xfrm rot="5400000">
            <a:off x="1327687" y="4224433"/>
            <a:ext cx="829376" cy="436695"/>
          </a:xfrm>
          <a:prstGeom prst="ellipse">
            <a:avLst/>
          </a:prstGeom>
          <a:noFill/>
          <a:ln w="28575">
            <a:solidFill>
              <a:srgbClr val="7703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 rot="5400000">
            <a:off x="1309709" y="1421458"/>
            <a:ext cx="829376" cy="436695"/>
          </a:xfrm>
          <a:prstGeom prst="ellipse">
            <a:avLst/>
          </a:prstGeom>
          <a:noFill/>
          <a:ln w="28575">
            <a:solidFill>
              <a:srgbClr val="7703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 rot="5400000">
            <a:off x="1398299" y="5574201"/>
            <a:ext cx="829376" cy="436695"/>
          </a:xfrm>
          <a:prstGeom prst="ellipse">
            <a:avLst/>
          </a:prstGeom>
          <a:noFill/>
          <a:ln w="28575">
            <a:solidFill>
              <a:srgbClr val="7703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 rot="5400000">
            <a:off x="1411292" y="2847317"/>
            <a:ext cx="829376" cy="436695"/>
          </a:xfrm>
          <a:prstGeom prst="ellipse">
            <a:avLst/>
          </a:prstGeom>
          <a:noFill/>
          <a:ln w="28575">
            <a:solidFill>
              <a:srgbClr val="7703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ZoneTexte 86"/>
          <p:cNvSpPr txBox="1"/>
          <p:nvPr/>
        </p:nvSpPr>
        <p:spPr>
          <a:xfrm>
            <a:off x="194087" y="1315943"/>
            <a:ext cx="200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T=200</a:t>
            </a:r>
            <a:endParaRPr lang="fr-FR" sz="2000" dirty="0"/>
          </a:p>
        </p:txBody>
      </p:sp>
      <p:sp>
        <p:nvSpPr>
          <p:cNvPr id="88" name="ZoneTexte 87"/>
          <p:cNvSpPr txBox="1"/>
          <p:nvPr/>
        </p:nvSpPr>
        <p:spPr>
          <a:xfrm>
            <a:off x="193628" y="2694157"/>
            <a:ext cx="200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T=500</a:t>
            </a:r>
            <a:endParaRPr lang="fr-FR" sz="2000" dirty="0"/>
          </a:p>
        </p:txBody>
      </p:sp>
      <p:sp>
        <p:nvSpPr>
          <p:cNvPr id="89" name="ZoneTexte 88"/>
          <p:cNvSpPr txBox="1"/>
          <p:nvPr/>
        </p:nvSpPr>
        <p:spPr>
          <a:xfrm>
            <a:off x="193628" y="4302447"/>
            <a:ext cx="200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T=800</a:t>
            </a:r>
            <a:endParaRPr lang="fr-FR" sz="2000" dirty="0"/>
          </a:p>
        </p:txBody>
      </p:sp>
      <p:sp>
        <p:nvSpPr>
          <p:cNvPr id="90" name="ZoneTexte 89"/>
          <p:cNvSpPr txBox="1"/>
          <p:nvPr/>
        </p:nvSpPr>
        <p:spPr>
          <a:xfrm>
            <a:off x="265783" y="5743341"/>
            <a:ext cx="200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T=1200</a:t>
            </a:r>
            <a:endParaRPr lang="fr-FR" sz="2000" dirty="0"/>
          </a:p>
        </p:txBody>
      </p:sp>
      <p:sp>
        <p:nvSpPr>
          <p:cNvPr id="91" name="ZoneTexte 90"/>
          <p:cNvSpPr txBox="1"/>
          <p:nvPr/>
        </p:nvSpPr>
        <p:spPr>
          <a:xfrm>
            <a:off x="7147812" y="1681440"/>
            <a:ext cx="4301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 err="1" smtClean="0"/>
              <a:t>Wider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mushrooms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when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increasing</a:t>
            </a:r>
            <a:r>
              <a:rPr lang="fr-FR" sz="2400" b="1" dirty="0" smtClean="0"/>
              <a:t> T </a:t>
            </a:r>
            <a:endParaRPr lang="fr-FR" sz="2400" b="1" dirty="0"/>
          </a:p>
        </p:txBody>
      </p:sp>
      <p:sp>
        <p:nvSpPr>
          <p:cNvPr id="92" name="Étoile à 5 branches 91"/>
          <p:cNvSpPr/>
          <p:nvPr/>
        </p:nvSpPr>
        <p:spPr>
          <a:xfrm>
            <a:off x="0" y="5377860"/>
            <a:ext cx="1506049" cy="1041228"/>
          </a:xfrm>
          <a:prstGeom prst="star5">
            <a:avLst/>
          </a:prstGeom>
          <a:noFill/>
          <a:ln w="28575">
            <a:solidFill>
              <a:srgbClr val="F33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00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2" grpId="1"/>
      <p:bldP spid="83" grpId="0" animBg="1"/>
      <p:bldP spid="84" grpId="0" animBg="1"/>
      <p:bldP spid="85" grpId="0" animBg="1"/>
      <p:bldP spid="86" grpId="0" animBg="1"/>
      <p:bldP spid="91" grpId="0"/>
      <p:bldP spid="9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e 76"/>
          <p:cNvGrpSpPr/>
          <p:nvPr/>
        </p:nvGrpSpPr>
        <p:grpSpPr>
          <a:xfrm>
            <a:off x="0" y="128676"/>
            <a:ext cx="12191999" cy="806390"/>
            <a:chOff x="907555" y="128676"/>
            <a:chExt cx="8820150" cy="806390"/>
          </a:xfrm>
        </p:grpSpPr>
        <p:pic>
          <p:nvPicPr>
            <p:cNvPr id="78" name="Picture 11" descr="Laserbar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F33DA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907555" y="701755"/>
              <a:ext cx="8820150" cy="6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11" descr="Laserbar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F33DA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907555" y="128676"/>
              <a:ext cx="8820150" cy="6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ZoneTexte 79"/>
            <p:cNvSpPr txBox="1"/>
            <p:nvPr/>
          </p:nvSpPr>
          <p:spPr>
            <a:xfrm>
              <a:off x="1831887" y="196402"/>
              <a:ext cx="75959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err="1" smtClean="0">
                  <a:solidFill>
                    <a:srgbClr val="F33DA5"/>
                  </a:solidFill>
                </a:rPr>
                <a:t>Results</a:t>
              </a:r>
              <a:r>
                <a:rPr lang="fr-FR" sz="2400" b="1" dirty="0" smtClean="0">
                  <a:solidFill>
                    <a:srgbClr val="F33DA5"/>
                  </a:solidFill>
                </a:rPr>
                <a:t>: </a:t>
              </a:r>
              <a:r>
                <a:rPr lang="fr-FR" sz="2400" b="1" dirty="0" err="1" smtClean="0">
                  <a:solidFill>
                    <a:srgbClr val="F33DA5"/>
                  </a:solidFill>
                </a:rPr>
                <a:t>third</a:t>
              </a:r>
              <a:r>
                <a:rPr lang="fr-FR" sz="2400" b="1" dirty="0" smtClean="0">
                  <a:solidFill>
                    <a:srgbClr val="F33DA5"/>
                  </a:solidFill>
                </a:rPr>
                <a:t> </a:t>
              </a:r>
              <a:r>
                <a:rPr lang="fr-FR" sz="2400" b="1" dirty="0" err="1" smtClean="0">
                  <a:solidFill>
                    <a:srgbClr val="F33DA5"/>
                  </a:solidFill>
                </a:rPr>
                <a:t>electrodes</a:t>
              </a:r>
              <a:r>
                <a:rPr lang="fr-FR" sz="2400" b="1" dirty="0" smtClean="0">
                  <a:solidFill>
                    <a:srgbClr val="F33DA5"/>
                  </a:solidFill>
                </a:rPr>
                <a:t>’ arrangement </a:t>
              </a:r>
              <a:r>
                <a:rPr lang="fr-FR" b="1" dirty="0">
                  <a:solidFill>
                    <a:srgbClr val="C00000"/>
                  </a:solidFill>
                </a:rPr>
                <a:t>(</a:t>
              </a:r>
              <a:r>
                <a:rPr lang="fr-FR" b="1" dirty="0" smtClean="0">
                  <a:solidFill>
                    <a:srgbClr val="C00000"/>
                  </a:solidFill>
                </a:rPr>
                <a:t>Pr=0.72, </a:t>
              </a:r>
              <a:r>
                <a:rPr lang="fr-FR" b="1" dirty="0">
                  <a:solidFill>
                    <a:srgbClr val="C00000"/>
                  </a:solidFill>
                </a:rPr>
                <a:t>Ra=10</a:t>
              </a:r>
              <a:r>
                <a:rPr lang="fr-FR" b="1" baseline="30000" dirty="0">
                  <a:solidFill>
                    <a:srgbClr val="C00000"/>
                  </a:solidFill>
                </a:rPr>
                <a:t>4</a:t>
              </a:r>
              <a:r>
                <a:rPr lang="fr-FR" b="1" dirty="0">
                  <a:solidFill>
                    <a:srgbClr val="C00000"/>
                  </a:solidFill>
                </a:rPr>
                <a:t>, </a:t>
              </a:r>
              <a:r>
                <a:rPr lang="fr-FR" b="1" dirty="0" smtClean="0">
                  <a:solidFill>
                    <a:srgbClr val="C00000"/>
                  </a:solidFill>
                </a:rPr>
                <a:t>C=10, N=2)</a:t>
              </a:r>
              <a:endParaRPr lang="fr-FR" b="1" dirty="0">
                <a:solidFill>
                  <a:srgbClr val="C00000"/>
                </a:solidFill>
              </a:endParaRPr>
            </a:p>
            <a:p>
              <a:pPr algn="ctr"/>
              <a:r>
                <a:rPr lang="fr-FR" dirty="0" smtClean="0"/>
                <a:t> </a:t>
              </a:r>
              <a:endParaRPr lang="fr-FR" dirty="0"/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1408176" y="1438295"/>
            <a:ext cx="9912096" cy="4677925"/>
            <a:chOff x="987552" y="1438295"/>
            <a:chExt cx="9912096" cy="467792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5362" y="1443709"/>
              <a:ext cx="3544286" cy="626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5362" y="2777776"/>
              <a:ext cx="3544286" cy="637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5471" y="4073170"/>
              <a:ext cx="3422069" cy="636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 14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347" y="5418837"/>
              <a:ext cx="3475928" cy="63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 21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552" y="1438295"/>
              <a:ext cx="3557751" cy="634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Image 40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552" y="2769268"/>
              <a:ext cx="3557751" cy="633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Image 53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857" y="4095600"/>
              <a:ext cx="3557751" cy="634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Image 66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628" y="5418837"/>
              <a:ext cx="3557751" cy="598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 flipH="1">
              <a:off x="9033253" y="2081509"/>
              <a:ext cx="110754" cy="82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 flipH="1">
              <a:off x="9157541" y="2081509"/>
              <a:ext cx="110754" cy="82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9050053" y="4712303"/>
              <a:ext cx="208143" cy="82800"/>
              <a:chOff x="1459608" y="2340264"/>
              <a:chExt cx="187649" cy="41899"/>
            </a:xfrm>
          </p:grpSpPr>
          <p:sp>
            <p:nvSpPr>
              <p:cNvPr id="12" name="Rectangle 11"/>
              <p:cNvSpPr/>
              <p:nvPr/>
            </p:nvSpPr>
            <p:spPr>
              <a:xfrm flipH="1">
                <a:off x="1459608" y="2340275"/>
                <a:ext cx="96390" cy="4188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2"/>
              <p:cNvSpPr/>
              <p:nvPr/>
            </p:nvSpPr>
            <p:spPr>
              <a:xfrm flipH="1">
                <a:off x="1550867" y="2340264"/>
                <a:ext cx="96390" cy="4188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6" name="Groupe 15"/>
            <p:cNvGrpSpPr/>
            <p:nvPr/>
          </p:nvGrpSpPr>
          <p:grpSpPr>
            <a:xfrm>
              <a:off x="8859497" y="6033420"/>
              <a:ext cx="211746" cy="82800"/>
              <a:chOff x="1459608" y="2334383"/>
              <a:chExt cx="187907" cy="41899"/>
            </a:xfrm>
          </p:grpSpPr>
          <p:sp>
            <p:nvSpPr>
              <p:cNvPr id="17" name="Rectangle 16"/>
              <p:cNvSpPr/>
              <p:nvPr/>
            </p:nvSpPr>
            <p:spPr>
              <a:xfrm flipH="1">
                <a:off x="1459608" y="2334394"/>
                <a:ext cx="96390" cy="4188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/>
              <p:cNvSpPr/>
              <p:nvPr/>
            </p:nvSpPr>
            <p:spPr>
              <a:xfrm flipH="1">
                <a:off x="1551125" y="2334383"/>
                <a:ext cx="96390" cy="4188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 flipH="1">
              <a:off x="2530798" y="2063505"/>
              <a:ext cx="110824" cy="82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2655086" y="2063505"/>
              <a:ext cx="110824" cy="82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 flipH="1">
              <a:off x="2641621" y="3408125"/>
              <a:ext cx="110824" cy="82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 flipH="1">
              <a:off x="2747622" y="3408125"/>
              <a:ext cx="110824" cy="82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 flipH="1">
              <a:off x="2641103" y="4731364"/>
              <a:ext cx="110824" cy="82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 flipH="1">
              <a:off x="2747103" y="4731364"/>
              <a:ext cx="110824" cy="82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 flipH="1">
              <a:off x="2699803" y="6025984"/>
              <a:ext cx="110824" cy="82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 flipH="1">
              <a:off x="2824092" y="6025984"/>
              <a:ext cx="110824" cy="82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 flipH="1">
              <a:off x="9038984" y="3409447"/>
              <a:ext cx="110754" cy="82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 flipH="1">
              <a:off x="9144984" y="3409447"/>
              <a:ext cx="110754" cy="82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6" name="ZoneTexte 85"/>
          <p:cNvSpPr txBox="1"/>
          <p:nvPr/>
        </p:nvSpPr>
        <p:spPr>
          <a:xfrm>
            <a:off x="194087" y="1315943"/>
            <a:ext cx="200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T=200</a:t>
            </a:r>
            <a:endParaRPr lang="fr-FR" sz="2000" dirty="0"/>
          </a:p>
        </p:txBody>
      </p:sp>
      <p:sp>
        <p:nvSpPr>
          <p:cNvPr id="87" name="ZoneTexte 86"/>
          <p:cNvSpPr txBox="1"/>
          <p:nvPr/>
        </p:nvSpPr>
        <p:spPr>
          <a:xfrm>
            <a:off x="193628" y="2694157"/>
            <a:ext cx="200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T=500</a:t>
            </a:r>
            <a:endParaRPr lang="fr-FR" sz="2000" dirty="0"/>
          </a:p>
        </p:txBody>
      </p:sp>
      <p:sp>
        <p:nvSpPr>
          <p:cNvPr id="88" name="ZoneTexte 87"/>
          <p:cNvSpPr txBox="1"/>
          <p:nvPr/>
        </p:nvSpPr>
        <p:spPr>
          <a:xfrm>
            <a:off x="193628" y="4302447"/>
            <a:ext cx="200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T=800</a:t>
            </a:r>
            <a:endParaRPr lang="fr-FR" sz="2000" dirty="0"/>
          </a:p>
        </p:txBody>
      </p:sp>
      <p:sp>
        <p:nvSpPr>
          <p:cNvPr id="89" name="ZoneTexte 88"/>
          <p:cNvSpPr txBox="1"/>
          <p:nvPr/>
        </p:nvSpPr>
        <p:spPr>
          <a:xfrm>
            <a:off x="265783" y="5743341"/>
            <a:ext cx="200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T=1200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262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45858" y="457292"/>
            <a:ext cx="5242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33DA5"/>
                </a:solidFill>
              </a:rPr>
              <a:t>What</a:t>
            </a:r>
            <a:r>
              <a:rPr lang="fr-FR" sz="2400" b="1" dirty="0" smtClean="0">
                <a:solidFill>
                  <a:srgbClr val="F33DA5"/>
                </a:solidFill>
              </a:rPr>
              <a:t> </a:t>
            </a:r>
            <a:r>
              <a:rPr lang="fr-FR" sz="2400" b="1" dirty="0" err="1" smtClean="0">
                <a:solidFill>
                  <a:srgbClr val="F33DA5"/>
                </a:solidFill>
              </a:rPr>
              <a:t>is</a:t>
            </a:r>
            <a:r>
              <a:rPr lang="fr-FR" sz="2400" b="1" dirty="0" smtClean="0">
                <a:solidFill>
                  <a:srgbClr val="F33DA5"/>
                </a:solidFill>
              </a:rPr>
              <a:t> </a:t>
            </a:r>
            <a:r>
              <a:rPr lang="fr-FR" sz="2400" b="1" dirty="0" err="1" smtClean="0">
                <a:solidFill>
                  <a:srgbClr val="F33DA5"/>
                </a:solidFill>
              </a:rPr>
              <a:t>Electrohydrodynamic</a:t>
            </a:r>
            <a:r>
              <a:rPr lang="fr-FR" sz="2400" b="1" dirty="0" smtClean="0">
                <a:solidFill>
                  <a:srgbClr val="F33DA5"/>
                </a:solidFill>
              </a:rPr>
              <a:t> (EHD) </a:t>
            </a:r>
            <a:endParaRPr lang="fr-FR" sz="2400" b="1" dirty="0">
              <a:solidFill>
                <a:srgbClr val="F33DA5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282" y="1475958"/>
            <a:ext cx="939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EHD </a:t>
            </a:r>
            <a:r>
              <a:rPr lang="fr-FR" b="1" dirty="0" err="1" smtClean="0"/>
              <a:t>is</a:t>
            </a:r>
            <a:r>
              <a:rPr lang="fr-FR" b="1" dirty="0" smtClean="0"/>
              <a:t> an </a:t>
            </a:r>
            <a:r>
              <a:rPr lang="fr-FR" b="1" dirty="0" err="1" smtClean="0"/>
              <a:t>interdisciplinary</a:t>
            </a:r>
            <a:r>
              <a:rPr lang="fr-FR" b="1" dirty="0" smtClean="0"/>
              <a:t> </a:t>
            </a:r>
            <a:r>
              <a:rPr lang="fr-FR" b="1" dirty="0" err="1" smtClean="0"/>
              <a:t>field</a:t>
            </a:r>
            <a:r>
              <a:rPr lang="fr-FR" b="1" dirty="0" smtClean="0"/>
              <a:t> </a:t>
            </a:r>
            <a:r>
              <a:rPr lang="fr-FR" b="1" dirty="0" err="1" smtClean="0"/>
              <a:t>dealing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the interaction of </a:t>
            </a:r>
            <a:r>
              <a:rPr lang="fr-FR" b="1" dirty="0" err="1" smtClean="0"/>
              <a:t>fluids</a:t>
            </a:r>
            <a:r>
              <a:rPr lang="fr-FR" b="1" dirty="0" smtClean="0"/>
              <a:t> and </a:t>
            </a:r>
            <a:r>
              <a:rPr lang="fr-FR" b="1" dirty="0" err="1" smtClean="0"/>
              <a:t>electric</a:t>
            </a:r>
            <a:r>
              <a:rPr lang="fr-FR" b="1" dirty="0" smtClean="0"/>
              <a:t> </a:t>
            </a:r>
            <a:r>
              <a:rPr lang="fr-FR" b="1" dirty="0" err="1" smtClean="0"/>
              <a:t>fields</a:t>
            </a:r>
            <a:r>
              <a:rPr lang="fr-FR" b="1" dirty="0" smtClean="0"/>
              <a:t> or charges 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995082" y="2743200"/>
            <a:ext cx="489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Simple </a:t>
            </a:r>
            <a:r>
              <a:rPr lang="fr-FR" dirty="0" err="1" smtClean="0"/>
              <a:t>devices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01805" y="3340261"/>
            <a:ext cx="9016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The size of the </a:t>
            </a:r>
            <a:r>
              <a:rPr lang="fr-FR" dirty="0" err="1" smtClean="0"/>
              <a:t>device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and the </a:t>
            </a:r>
            <a:r>
              <a:rPr lang="fr-FR" dirty="0" err="1" smtClean="0"/>
              <a:t>shape</a:t>
            </a:r>
            <a:r>
              <a:rPr lang="fr-FR" dirty="0" smtClean="0"/>
              <a:t> and the size of the </a:t>
            </a:r>
            <a:r>
              <a:rPr lang="fr-FR" dirty="0" err="1" smtClean="0"/>
              <a:t>electrodes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easily</a:t>
            </a:r>
            <a:r>
              <a:rPr lang="fr-FR" dirty="0" smtClean="0"/>
              <a:t> </a:t>
            </a:r>
            <a:r>
              <a:rPr lang="fr-FR" dirty="0" err="1" smtClean="0"/>
              <a:t>adjusted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01804" y="4128248"/>
            <a:ext cx="656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The flow </a:t>
            </a:r>
            <a:r>
              <a:rPr lang="fr-FR" dirty="0" err="1" smtClean="0"/>
              <a:t>responds</a:t>
            </a:r>
            <a:r>
              <a:rPr lang="fr-FR" dirty="0" smtClean="0"/>
              <a:t> </a:t>
            </a:r>
            <a:r>
              <a:rPr lang="fr-FR" dirty="0" err="1" smtClean="0"/>
              <a:t>rapidly</a:t>
            </a:r>
            <a:r>
              <a:rPr lang="fr-FR" dirty="0" smtClean="0"/>
              <a:t> to the </a:t>
            </a:r>
            <a:r>
              <a:rPr lang="fr-FR" dirty="0" err="1" smtClean="0"/>
              <a:t>applied</a:t>
            </a:r>
            <a:r>
              <a:rPr lang="fr-FR" dirty="0" smtClean="0"/>
              <a:t> </a:t>
            </a:r>
            <a:r>
              <a:rPr lang="fr-FR" dirty="0" err="1" smtClean="0"/>
              <a:t>electric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01538" y="4827494"/>
            <a:ext cx="497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Lower</a:t>
            </a:r>
            <a:r>
              <a:rPr lang="fr-FR" dirty="0" smtClean="0"/>
              <a:t> power </a:t>
            </a:r>
            <a:r>
              <a:rPr lang="fr-FR" dirty="0" err="1" smtClean="0"/>
              <a:t>consumption</a:t>
            </a:r>
            <a:r>
              <a:rPr lang="fr-FR" dirty="0" smtClean="0"/>
              <a:t> and noise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156447" y="563431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High </a:t>
            </a:r>
            <a:r>
              <a:rPr lang="fr-FR" dirty="0" err="1" smtClean="0"/>
              <a:t>efficiency</a:t>
            </a:r>
            <a:r>
              <a:rPr lang="fr-FR" dirty="0" smtClean="0"/>
              <a:t> in the case of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073153" y="4827494"/>
            <a:ext cx="482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65154A"/>
                </a:solidFill>
              </a:rPr>
              <a:t>Promising</a:t>
            </a:r>
            <a:r>
              <a:rPr lang="fr-FR" b="1" dirty="0" smtClean="0">
                <a:solidFill>
                  <a:srgbClr val="65154A"/>
                </a:solidFill>
              </a:rPr>
              <a:t> </a:t>
            </a:r>
            <a:r>
              <a:rPr lang="fr-FR" b="1" dirty="0" err="1" smtClean="0">
                <a:solidFill>
                  <a:srgbClr val="65154A"/>
                </a:solidFill>
              </a:rPr>
              <a:t>opportunities</a:t>
            </a:r>
            <a:r>
              <a:rPr lang="fr-FR" b="1" dirty="0" smtClean="0">
                <a:solidFill>
                  <a:srgbClr val="65154A"/>
                </a:solidFill>
              </a:rPr>
              <a:t> in </a:t>
            </a:r>
            <a:r>
              <a:rPr lang="fr-FR" b="1" dirty="0" err="1" smtClean="0">
                <a:solidFill>
                  <a:srgbClr val="65154A"/>
                </a:solidFill>
              </a:rPr>
              <a:t>heat</a:t>
            </a:r>
            <a:r>
              <a:rPr lang="fr-FR" b="1" dirty="0" smtClean="0">
                <a:solidFill>
                  <a:srgbClr val="65154A"/>
                </a:solidFill>
              </a:rPr>
              <a:t> </a:t>
            </a:r>
            <a:r>
              <a:rPr lang="fr-FR" b="1" dirty="0" err="1" smtClean="0">
                <a:solidFill>
                  <a:srgbClr val="65154A"/>
                </a:solidFill>
              </a:rPr>
              <a:t>transfer</a:t>
            </a:r>
            <a:r>
              <a:rPr lang="fr-FR" b="1" dirty="0" smtClean="0">
                <a:solidFill>
                  <a:srgbClr val="65154A"/>
                </a:solidFill>
              </a:rPr>
              <a:t> </a:t>
            </a:r>
            <a:r>
              <a:rPr lang="fr-FR" b="1" dirty="0" err="1" smtClean="0">
                <a:solidFill>
                  <a:srgbClr val="65154A"/>
                </a:solidFill>
              </a:rPr>
              <a:t>enhancement</a:t>
            </a:r>
            <a:r>
              <a:rPr lang="fr-FR" b="1" dirty="0" smtClean="0">
                <a:solidFill>
                  <a:srgbClr val="65154A"/>
                </a:solidFill>
              </a:rPr>
              <a:t> </a:t>
            </a:r>
            <a:endParaRPr lang="fr-FR" b="1" dirty="0">
              <a:solidFill>
                <a:srgbClr val="65154A"/>
              </a:solidFill>
            </a:endParaRPr>
          </a:p>
        </p:txBody>
      </p:sp>
      <p:pic>
        <p:nvPicPr>
          <p:cNvPr id="10" name="Picture 11" descr="Laserbar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315717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Laserbar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917379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èche droite 11"/>
          <p:cNvSpPr/>
          <p:nvPr/>
        </p:nvSpPr>
        <p:spPr>
          <a:xfrm>
            <a:off x="6414247" y="4975412"/>
            <a:ext cx="484094" cy="221414"/>
          </a:xfrm>
          <a:prstGeom prst="rightArrow">
            <a:avLst/>
          </a:prstGeom>
          <a:solidFill>
            <a:srgbClr val="F33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2631685" y="2405872"/>
            <a:ext cx="5256584" cy="1371546"/>
            <a:chOff x="3563888" y="5517232"/>
            <a:chExt cx="5256584" cy="1371546"/>
          </a:xfrm>
        </p:grpSpPr>
        <p:grpSp>
          <p:nvGrpSpPr>
            <p:cNvPr id="14" name="Groupe 13"/>
            <p:cNvGrpSpPr/>
            <p:nvPr/>
          </p:nvGrpSpPr>
          <p:grpSpPr>
            <a:xfrm>
              <a:off x="3563888" y="5517232"/>
              <a:ext cx="2448272" cy="1371546"/>
              <a:chOff x="3563888" y="5517232"/>
              <a:chExt cx="2448272" cy="1371546"/>
            </a:xfrm>
          </p:grpSpPr>
          <p:pic>
            <p:nvPicPr>
              <p:cNvPr id="19" name="Picture 6" descr="http://www.discip.ac-caen.fr/phch/college/troisieme/exos_interactifs/centrales_web/res/accueil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67944" y="5517232"/>
                <a:ext cx="1440160" cy="959293"/>
              </a:xfrm>
              <a:prstGeom prst="rect">
                <a:avLst/>
              </a:prstGeom>
              <a:noFill/>
            </p:spPr>
          </p:pic>
          <p:sp>
            <p:nvSpPr>
              <p:cNvPr id="20" name="ZoneTexte 24"/>
              <p:cNvSpPr txBox="1"/>
              <p:nvPr/>
            </p:nvSpPr>
            <p:spPr>
              <a:xfrm>
                <a:off x="3563888" y="6488668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000" b="1" dirty="0" smtClean="0"/>
                  <a:t>Electric </a:t>
                </a:r>
                <a:r>
                  <a:rPr lang="fr-FR" sz="2000" b="1" dirty="0" err="1" smtClean="0"/>
                  <a:t>energy</a:t>
                </a:r>
                <a:endParaRPr lang="fr-FR" sz="2000" b="1" dirty="0"/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6372200" y="5517232"/>
              <a:ext cx="2448272" cy="1371546"/>
              <a:chOff x="5868144" y="5517232"/>
              <a:chExt cx="2448272" cy="1371546"/>
            </a:xfrm>
          </p:grpSpPr>
          <p:pic>
            <p:nvPicPr>
              <p:cNvPr id="17" name="Picture 8" descr="http://www.fondation-lamap.org/sites/default/files/upload/media/ressources/science/11375_Technologie/11434_Un_avion_comment_a_vole_/ecoulement_aile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372200" y="5517232"/>
                <a:ext cx="1472890" cy="936104"/>
              </a:xfrm>
              <a:prstGeom prst="rect">
                <a:avLst/>
              </a:prstGeom>
              <a:noFill/>
            </p:spPr>
          </p:pic>
          <p:sp>
            <p:nvSpPr>
              <p:cNvPr id="18" name="ZoneTexte 25"/>
              <p:cNvSpPr txBox="1"/>
              <p:nvPr/>
            </p:nvSpPr>
            <p:spPr>
              <a:xfrm>
                <a:off x="5868144" y="6488668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000" b="1" dirty="0" err="1" smtClean="0"/>
                  <a:t>Kinetic</a:t>
                </a:r>
                <a:r>
                  <a:rPr lang="fr-FR" sz="2000" b="1" dirty="0" smtClean="0"/>
                  <a:t> </a:t>
                </a:r>
                <a:r>
                  <a:rPr lang="fr-FR" sz="2000" b="1" dirty="0" err="1" smtClean="0"/>
                  <a:t>energy</a:t>
                </a:r>
                <a:endParaRPr lang="fr-FR" sz="2000" b="1" dirty="0"/>
              </a:p>
            </p:txBody>
          </p:sp>
        </p:grpSp>
        <p:sp>
          <p:nvSpPr>
            <p:cNvPr id="16" name="Flèche droite rayée 15"/>
            <p:cNvSpPr/>
            <p:nvPr/>
          </p:nvSpPr>
          <p:spPr>
            <a:xfrm>
              <a:off x="5796136" y="5805264"/>
              <a:ext cx="864096" cy="504056"/>
            </a:xfrm>
            <a:prstGeom prst="stripedRightArrow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155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9" grpId="1"/>
      <p:bldP spid="12" grpId="0" animBg="1"/>
      <p:bldP spid="1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e 95"/>
          <p:cNvGrpSpPr/>
          <p:nvPr/>
        </p:nvGrpSpPr>
        <p:grpSpPr>
          <a:xfrm>
            <a:off x="7411917" y="1571895"/>
            <a:ext cx="3999795" cy="4518008"/>
            <a:chOff x="7411917" y="1571895"/>
            <a:chExt cx="3999795" cy="4518008"/>
          </a:xfrm>
        </p:grpSpPr>
        <p:sp>
          <p:nvSpPr>
            <p:cNvPr id="3" name="Rectangle 2"/>
            <p:cNvSpPr/>
            <p:nvPr/>
          </p:nvSpPr>
          <p:spPr>
            <a:xfrm flipH="1">
              <a:off x="10357412" y="2202568"/>
              <a:ext cx="124988" cy="3708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8358683" y="2202568"/>
              <a:ext cx="124988" cy="3708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917" y="1571895"/>
              <a:ext cx="3999795" cy="61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 6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917" y="2770509"/>
              <a:ext cx="3999795" cy="618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 flipH="1">
              <a:off x="10357412" y="3389852"/>
              <a:ext cx="125017" cy="3715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 flipH="1">
              <a:off x="8358683" y="3389852"/>
              <a:ext cx="125017" cy="3715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879" y="4095950"/>
              <a:ext cx="3861872" cy="61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 flipH="1">
              <a:off x="10163384" y="4701467"/>
              <a:ext cx="120658" cy="3693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8234786" y="4701467"/>
              <a:ext cx="120658" cy="3693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pic>
          <p:nvPicPr>
            <p:cNvPr id="15" name="Image 14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060" y="5443925"/>
              <a:ext cx="3922652" cy="60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 flipH="1" flipV="1">
              <a:off x="10276761" y="6051681"/>
              <a:ext cx="122578" cy="3822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 flipH="1" flipV="1">
              <a:off x="8330630" y="6051681"/>
              <a:ext cx="122578" cy="3822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24" name="Imag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72" y="1554480"/>
            <a:ext cx="4014991" cy="61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 flipH="1">
            <a:off x="1924414" y="2170412"/>
            <a:ext cx="125067" cy="368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26" name="Rectangle 25"/>
          <p:cNvSpPr/>
          <p:nvPr/>
        </p:nvSpPr>
        <p:spPr>
          <a:xfrm flipH="1">
            <a:off x="3930156" y="2170412"/>
            <a:ext cx="125067" cy="368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pic>
        <p:nvPicPr>
          <p:cNvPr id="43" name="Image 4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72" y="2826765"/>
            <a:ext cx="4014991" cy="61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 flipH="1">
            <a:off x="2050650" y="3448706"/>
            <a:ext cx="125067" cy="368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45" name="Rectangle 44"/>
          <p:cNvSpPr/>
          <p:nvPr/>
        </p:nvSpPr>
        <p:spPr>
          <a:xfrm flipH="1">
            <a:off x="4055223" y="3448706"/>
            <a:ext cx="125067" cy="368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pic>
        <p:nvPicPr>
          <p:cNvPr id="56" name="Image 5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70" y="4095950"/>
            <a:ext cx="4014991" cy="61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 flipH="1">
            <a:off x="1924412" y="4711882"/>
            <a:ext cx="125067" cy="368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58" name="Rectangle 57"/>
          <p:cNvSpPr/>
          <p:nvPr/>
        </p:nvSpPr>
        <p:spPr>
          <a:xfrm flipH="1">
            <a:off x="3930155" y="4711882"/>
            <a:ext cx="125067" cy="368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pic>
        <p:nvPicPr>
          <p:cNvPr id="69" name="Image 6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" y="5467962"/>
            <a:ext cx="4014991" cy="58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 flipH="1">
            <a:off x="1973502" y="6053097"/>
            <a:ext cx="125067" cy="368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71" name="Rectangle 70"/>
          <p:cNvSpPr/>
          <p:nvPr/>
        </p:nvSpPr>
        <p:spPr>
          <a:xfrm flipH="1">
            <a:off x="3986257" y="6053097"/>
            <a:ext cx="125067" cy="368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grpSp>
        <p:nvGrpSpPr>
          <p:cNvPr id="77" name="Groupe 76"/>
          <p:cNvGrpSpPr/>
          <p:nvPr/>
        </p:nvGrpSpPr>
        <p:grpSpPr>
          <a:xfrm>
            <a:off x="0" y="128676"/>
            <a:ext cx="12191999" cy="806390"/>
            <a:chOff x="907555" y="128676"/>
            <a:chExt cx="8820150" cy="806390"/>
          </a:xfrm>
        </p:grpSpPr>
        <p:pic>
          <p:nvPicPr>
            <p:cNvPr id="78" name="Picture 11" descr="Laserbar"/>
            <p:cNvPicPr>
              <a:picLocks noChangeAspect="1" noChangeArrowheads="1"/>
            </p:cNvPicPr>
            <p:nvPr/>
          </p:nvPicPr>
          <p:blipFill>
            <a:blip r:embed="rId9">
              <a:duotone>
                <a:prstClr val="black"/>
                <a:srgbClr val="F33DA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907555" y="701755"/>
              <a:ext cx="8820150" cy="6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11" descr="Laserbar"/>
            <p:cNvPicPr>
              <a:picLocks noChangeAspect="1" noChangeArrowheads="1"/>
            </p:cNvPicPr>
            <p:nvPr/>
          </p:nvPicPr>
          <p:blipFill>
            <a:blip r:embed="rId9">
              <a:duotone>
                <a:prstClr val="black"/>
                <a:srgbClr val="F33DA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907555" y="128676"/>
              <a:ext cx="8820150" cy="6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ZoneTexte 79"/>
            <p:cNvSpPr txBox="1"/>
            <p:nvPr/>
          </p:nvSpPr>
          <p:spPr>
            <a:xfrm>
              <a:off x="1831887" y="196402"/>
              <a:ext cx="75959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err="1" smtClean="0">
                  <a:solidFill>
                    <a:srgbClr val="F33DA5"/>
                  </a:solidFill>
                </a:rPr>
                <a:t>Results</a:t>
              </a:r>
              <a:r>
                <a:rPr lang="fr-FR" sz="2400" b="1" dirty="0" smtClean="0">
                  <a:solidFill>
                    <a:srgbClr val="F33DA5"/>
                  </a:solidFill>
                </a:rPr>
                <a:t>: </a:t>
              </a:r>
              <a:r>
                <a:rPr lang="fr-FR" sz="2400" b="1" dirty="0" err="1" smtClean="0">
                  <a:solidFill>
                    <a:srgbClr val="F33DA5"/>
                  </a:solidFill>
                </a:rPr>
                <a:t>fourth</a:t>
              </a:r>
              <a:r>
                <a:rPr lang="fr-FR" sz="2400" b="1" dirty="0" smtClean="0">
                  <a:solidFill>
                    <a:srgbClr val="F33DA5"/>
                  </a:solidFill>
                </a:rPr>
                <a:t> </a:t>
              </a:r>
              <a:r>
                <a:rPr lang="fr-FR" sz="2400" b="1" dirty="0" err="1" smtClean="0">
                  <a:solidFill>
                    <a:srgbClr val="F33DA5"/>
                  </a:solidFill>
                </a:rPr>
                <a:t>electrodes</a:t>
              </a:r>
              <a:r>
                <a:rPr lang="fr-FR" sz="2400" b="1" dirty="0" smtClean="0">
                  <a:solidFill>
                    <a:srgbClr val="F33DA5"/>
                  </a:solidFill>
                </a:rPr>
                <a:t>’ arrangement </a:t>
              </a:r>
              <a:r>
                <a:rPr lang="fr-FR" b="1" dirty="0">
                  <a:solidFill>
                    <a:srgbClr val="C00000"/>
                  </a:solidFill>
                </a:rPr>
                <a:t>(</a:t>
              </a:r>
              <a:r>
                <a:rPr lang="fr-FR" b="1" dirty="0" smtClean="0">
                  <a:solidFill>
                    <a:srgbClr val="C00000"/>
                  </a:solidFill>
                </a:rPr>
                <a:t>Pr=0.72, </a:t>
              </a:r>
              <a:r>
                <a:rPr lang="fr-FR" b="1" dirty="0">
                  <a:solidFill>
                    <a:srgbClr val="C00000"/>
                  </a:solidFill>
                </a:rPr>
                <a:t>Ra=10</a:t>
              </a:r>
              <a:r>
                <a:rPr lang="fr-FR" b="1" baseline="30000" dirty="0">
                  <a:solidFill>
                    <a:srgbClr val="C00000"/>
                  </a:solidFill>
                </a:rPr>
                <a:t>4</a:t>
              </a:r>
              <a:r>
                <a:rPr lang="fr-FR" b="1" dirty="0">
                  <a:solidFill>
                    <a:srgbClr val="C00000"/>
                  </a:solidFill>
                </a:rPr>
                <a:t>, </a:t>
              </a:r>
              <a:r>
                <a:rPr lang="fr-FR" b="1" dirty="0" smtClean="0">
                  <a:solidFill>
                    <a:srgbClr val="C00000"/>
                  </a:solidFill>
                </a:rPr>
                <a:t>C=10, N=2)</a:t>
              </a:r>
              <a:endParaRPr lang="fr-FR" b="1" dirty="0">
                <a:solidFill>
                  <a:srgbClr val="C00000"/>
                </a:solidFill>
              </a:endParaRPr>
            </a:p>
            <a:p>
              <a:pPr algn="ctr"/>
              <a:r>
                <a:rPr lang="fr-FR" dirty="0" smtClean="0"/>
                <a:t> </a:t>
              </a:r>
              <a:endParaRPr lang="fr-FR" dirty="0"/>
            </a:p>
          </p:txBody>
        </p:sp>
      </p:grpSp>
      <p:sp>
        <p:nvSpPr>
          <p:cNvPr id="82" name="ZoneTexte 81"/>
          <p:cNvSpPr txBox="1"/>
          <p:nvPr/>
        </p:nvSpPr>
        <p:spPr>
          <a:xfrm>
            <a:off x="159652" y="1639462"/>
            <a:ext cx="200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T=200</a:t>
            </a:r>
            <a:endParaRPr lang="fr-FR" sz="2000" dirty="0"/>
          </a:p>
        </p:txBody>
      </p:sp>
      <p:sp>
        <p:nvSpPr>
          <p:cNvPr id="83" name="ZoneTexte 82"/>
          <p:cNvSpPr txBox="1"/>
          <p:nvPr/>
        </p:nvSpPr>
        <p:spPr>
          <a:xfrm>
            <a:off x="171266" y="2889014"/>
            <a:ext cx="200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T=500</a:t>
            </a:r>
            <a:endParaRPr lang="fr-FR" sz="2000" dirty="0"/>
          </a:p>
        </p:txBody>
      </p:sp>
      <p:sp>
        <p:nvSpPr>
          <p:cNvPr id="84" name="ZoneTexte 83"/>
          <p:cNvSpPr txBox="1"/>
          <p:nvPr/>
        </p:nvSpPr>
        <p:spPr>
          <a:xfrm>
            <a:off x="171266" y="4275717"/>
            <a:ext cx="200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T=800</a:t>
            </a:r>
            <a:endParaRPr lang="fr-FR" sz="2000" dirty="0"/>
          </a:p>
        </p:txBody>
      </p:sp>
      <p:sp>
        <p:nvSpPr>
          <p:cNvPr id="85" name="ZoneTexte 84"/>
          <p:cNvSpPr txBox="1"/>
          <p:nvPr/>
        </p:nvSpPr>
        <p:spPr>
          <a:xfrm>
            <a:off x="171266" y="5555328"/>
            <a:ext cx="200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T=1200</a:t>
            </a:r>
            <a:endParaRPr lang="fr-FR" sz="2000" dirty="0"/>
          </a:p>
        </p:txBody>
      </p:sp>
      <p:cxnSp>
        <p:nvCxnSpPr>
          <p:cNvPr id="86" name="Connecteur droit avec flèche 85"/>
          <p:cNvCxnSpPr/>
          <p:nvPr/>
        </p:nvCxnSpPr>
        <p:spPr>
          <a:xfrm>
            <a:off x="1879027" y="5937742"/>
            <a:ext cx="468311" cy="10233"/>
          </a:xfrm>
          <a:prstGeom prst="straightConnector1">
            <a:avLst/>
          </a:prstGeom>
          <a:ln w="57150">
            <a:solidFill>
              <a:srgbClr val="F33DA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flipV="1">
            <a:off x="1961688" y="1997918"/>
            <a:ext cx="692370" cy="2911"/>
          </a:xfrm>
          <a:prstGeom prst="straightConnector1">
            <a:avLst/>
          </a:prstGeom>
          <a:ln w="57150">
            <a:solidFill>
              <a:srgbClr val="F33DA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>
            <a:off x="3930155" y="5926176"/>
            <a:ext cx="468311" cy="10233"/>
          </a:xfrm>
          <a:prstGeom prst="straightConnector1">
            <a:avLst/>
          </a:prstGeom>
          <a:ln w="57150">
            <a:solidFill>
              <a:srgbClr val="F33DA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 flipV="1">
            <a:off x="3995603" y="1966228"/>
            <a:ext cx="692370" cy="2911"/>
          </a:xfrm>
          <a:prstGeom prst="straightConnector1">
            <a:avLst/>
          </a:prstGeom>
          <a:ln w="57150">
            <a:solidFill>
              <a:srgbClr val="F33DA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6567073" y="2575198"/>
            <a:ext cx="4709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narrowing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the surface </a:t>
            </a:r>
            <a:r>
              <a:rPr 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covered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charges of the </a:t>
            </a:r>
            <a:r>
              <a:rPr 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emitting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915905" y="527882"/>
            <a:ext cx="9379527" cy="508461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31235" y="5920117"/>
            <a:ext cx="834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77034E"/>
                </a:solidFill>
              </a:rPr>
              <a:t>Nusselt</a:t>
            </a:r>
            <a:r>
              <a:rPr lang="fr-FR" dirty="0" smtClean="0">
                <a:solidFill>
                  <a:srgbClr val="77034E"/>
                </a:solidFill>
              </a:rPr>
              <a:t> </a:t>
            </a:r>
            <a:r>
              <a:rPr lang="fr-FR" dirty="0" err="1" smtClean="0">
                <a:solidFill>
                  <a:srgbClr val="77034E"/>
                </a:solidFill>
              </a:rPr>
              <a:t>number</a:t>
            </a:r>
            <a:r>
              <a:rPr lang="fr-FR" dirty="0" smtClean="0">
                <a:solidFill>
                  <a:srgbClr val="77034E"/>
                </a:solidFill>
              </a:rPr>
              <a:t> in </a:t>
            </a:r>
            <a:r>
              <a:rPr lang="fr-FR" dirty="0" err="1" smtClean="0">
                <a:solidFill>
                  <a:srgbClr val="77034E"/>
                </a:solidFill>
              </a:rPr>
              <a:t>function</a:t>
            </a:r>
            <a:r>
              <a:rPr lang="fr-FR" dirty="0" smtClean="0">
                <a:solidFill>
                  <a:srgbClr val="77034E"/>
                </a:solidFill>
              </a:rPr>
              <a:t> of </a:t>
            </a:r>
            <a:r>
              <a:rPr lang="fr-FR" dirty="0" err="1" smtClean="0">
                <a:solidFill>
                  <a:srgbClr val="77034E"/>
                </a:solidFill>
              </a:rPr>
              <a:t>electric</a:t>
            </a:r>
            <a:r>
              <a:rPr lang="fr-FR" dirty="0" smtClean="0">
                <a:solidFill>
                  <a:srgbClr val="77034E"/>
                </a:solidFill>
              </a:rPr>
              <a:t> Rayleigh for </a:t>
            </a:r>
            <a:r>
              <a:rPr lang="fr-FR" b="1" dirty="0" err="1" smtClean="0">
                <a:solidFill>
                  <a:srgbClr val="77034E"/>
                </a:solidFill>
              </a:rPr>
              <a:t>different</a:t>
            </a:r>
            <a:r>
              <a:rPr lang="fr-FR" b="1" dirty="0" smtClean="0">
                <a:solidFill>
                  <a:srgbClr val="77034E"/>
                </a:solidFill>
              </a:rPr>
              <a:t> </a:t>
            </a:r>
            <a:r>
              <a:rPr lang="fr-FR" b="1" dirty="0" err="1" smtClean="0">
                <a:solidFill>
                  <a:srgbClr val="77034E"/>
                </a:solidFill>
              </a:rPr>
              <a:t>electrodes</a:t>
            </a:r>
            <a:r>
              <a:rPr lang="fr-FR" b="1" dirty="0" smtClean="0">
                <a:solidFill>
                  <a:srgbClr val="77034E"/>
                </a:solidFill>
              </a:rPr>
              <a:t> arrangement</a:t>
            </a:r>
            <a:endParaRPr lang="fr-FR" b="1" dirty="0">
              <a:solidFill>
                <a:srgbClr val="77034E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9056096" y="4221197"/>
            <a:ext cx="856259" cy="159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056096" y="3983933"/>
            <a:ext cx="856259" cy="159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456133" y="1432814"/>
            <a:ext cx="4663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31%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comparing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conventional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convection case and T=1200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00873" y="1504752"/>
            <a:ext cx="389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symetrically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or not,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bonded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electrodes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lowest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00873" y="1432814"/>
            <a:ext cx="403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high T value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electrodes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symmetrically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bonded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position 3)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00873" y="1499850"/>
            <a:ext cx="49667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enhancement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electrode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arrangement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up to </a:t>
            </a: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(position 2)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0" y="128676"/>
            <a:ext cx="12191999" cy="867945"/>
            <a:chOff x="907555" y="128676"/>
            <a:chExt cx="8820150" cy="867945"/>
          </a:xfrm>
        </p:grpSpPr>
        <p:pic>
          <p:nvPicPr>
            <p:cNvPr id="15" name="Picture 11" descr="Laserbar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F33DA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907555" y="701755"/>
              <a:ext cx="8820150" cy="6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1" descr="Laserbar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F33DA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907555" y="128676"/>
              <a:ext cx="8820150" cy="6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ZoneTexte 16"/>
            <p:cNvSpPr txBox="1"/>
            <p:nvPr/>
          </p:nvSpPr>
          <p:spPr>
            <a:xfrm>
              <a:off x="1831887" y="196402"/>
              <a:ext cx="759593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 err="1" smtClean="0">
                  <a:solidFill>
                    <a:srgbClr val="F33D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Results</a:t>
              </a:r>
              <a:r>
                <a:rPr lang="fr-FR" sz="2800" b="1" dirty="0" smtClean="0">
                  <a:solidFill>
                    <a:srgbClr val="F33D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fr-FR" sz="2800" b="1" dirty="0" err="1" smtClean="0">
                  <a:solidFill>
                    <a:srgbClr val="F33D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heat</a:t>
              </a:r>
              <a:r>
                <a:rPr lang="fr-FR" sz="2800" b="1" dirty="0" smtClean="0">
                  <a:solidFill>
                    <a:srgbClr val="F33D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b="1" dirty="0" err="1" smtClean="0">
                  <a:solidFill>
                    <a:srgbClr val="F33D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transfer</a:t>
              </a:r>
              <a:endParaRPr lang="fr-F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1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1"/>
      <p:bldP spid="11" grpId="2"/>
      <p:bldP spid="13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21377" y="2763593"/>
            <a:ext cx="996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Numerical</a:t>
            </a:r>
            <a:r>
              <a:rPr lang="fr-FR" b="1" dirty="0" smtClean="0"/>
              <a:t> simulations are </a:t>
            </a:r>
            <a:r>
              <a:rPr lang="fr-FR" b="1" dirty="0" err="1" smtClean="0"/>
              <a:t>performed</a:t>
            </a:r>
            <a:r>
              <a:rPr lang="fr-FR" b="1" dirty="0" smtClean="0"/>
              <a:t> to </a:t>
            </a:r>
            <a:r>
              <a:rPr lang="fr-FR" b="1" dirty="0" err="1" smtClean="0"/>
              <a:t>analyze</a:t>
            </a:r>
            <a:r>
              <a:rPr lang="fr-FR" b="1" dirty="0" smtClean="0"/>
              <a:t> the </a:t>
            </a:r>
            <a:r>
              <a:rPr lang="fr-FR" b="1" dirty="0" err="1" smtClean="0"/>
              <a:t>mechanism</a:t>
            </a:r>
            <a:r>
              <a:rPr lang="fr-FR" b="1" dirty="0" smtClean="0"/>
              <a:t> of </a:t>
            </a:r>
            <a:r>
              <a:rPr lang="fr-FR" b="1" dirty="0" err="1" smtClean="0"/>
              <a:t>natural</a:t>
            </a:r>
            <a:r>
              <a:rPr lang="fr-FR" b="1" dirty="0" smtClean="0"/>
              <a:t> convection </a:t>
            </a:r>
            <a:r>
              <a:rPr lang="fr-FR" b="1" dirty="0" err="1" smtClean="0"/>
              <a:t>inside</a:t>
            </a:r>
            <a:r>
              <a:rPr lang="fr-FR" b="1" dirty="0" smtClean="0"/>
              <a:t> horizontal </a:t>
            </a:r>
            <a:r>
              <a:rPr lang="fr-FR" b="1" dirty="0" err="1" smtClean="0"/>
              <a:t>channels</a:t>
            </a:r>
            <a:r>
              <a:rPr lang="fr-FR" b="1" dirty="0" smtClean="0"/>
              <a:t> </a:t>
            </a:r>
            <a:r>
              <a:rPr lang="fr-FR" b="1" dirty="0" err="1" smtClean="0"/>
              <a:t>incorporating</a:t>
            </a:r>
            <a:r>
              <a:rPr lang="fr-FR" b="1" dirty="0" smtClean="0"/>
              <a:t> an </a:t>
            </a:r>
            <a:r>
              <a:rPr lang="fr-FR" b="1" dirty="0" err="1" smtClean="0"/>
              <a:t>electrohydrodynamic</a:t>
            </a:r>
            <a:r>
              <a:rPr lang="fr-FR" b="1" dirty="0" smtClean="0"/>
              <a:t> </a:t>
            </a:r>
            <a:r>
              <a:rPr lang="fr-FR" b="1" dirty="0" err="1" smtClean="0"/>
              <a:t>effect</a:t>
            </a:r>
            <a:r>
              <a:rPr lang="fr-FR" b="1" dirty="0" smtClean="0"/>
              <a:t> </a:t>
            </a:r>
            <a:r>
              <a:rPr lang="fr-FR" b="1" dirty="0" err="1" smtClean="0"/>
              <a:t>induced</a:t>
            </a:r>
            <a:r>
              <a:rPr lang="fr-FR" b="1" dirty="0" smtClean="0"/>
              <a:t> by </a:t>
            </a:r>
            <a:r>
              <a:rPr lang="fr-FR" b="1" dirty="0" err="1" smtClean="0"/>
              <a:t>narrow</a:t>
            </a:r>
            <a:r>
              <a:rPr lang="fr-FR" b="1" dirty="0" smtClean="0"/>
              <a:t> </a:t>
            </a:r>
            <a:r>
              <a:rPr lang="fr-FR" b="1" dirty="0" err="1" smtClean="0"/>
              <a:t>strip</a:t>
            </a:r>
            <a:r>
              <a:rPr lang="fr-FR" b="1" dirty="0" smtClean="0"/>
              <a:t> </a:t>
            </a:r>
            <a:r>
              <a:rPr lang="fr-FR" b="1" dirty="0" err="1" smtClean="0"/>
              <a:t>electrodes</a:t>
            </a:r>
            <a:endParaRPr lang="fr-FR" b="1" dirty="0" smtClean="0"/>
          </a:p>
          <a:p>
            <a:endParaRPr lang="fr-FR" b="1" dirty="0"/>
          </a:p>
        </p:txBody>
      </p:sp>
      <p:sp>
        <p:nvSpPr>
          <p:cNvPr id="6" name="Flèche droite 5"/>
          <p:cNvSpPr/>
          <p:nvPr/>
        </p:nvSpPr>
        <p:spPr>
          <a:xfrm>
            <a:off x="953589" y="5852160"/>
            <a:ext cx="535577" cy="261257"/>
          </a:xfrm>
          <a:prstGeom prst="rightArrow">
            <a:avLst/>
          </a:prstGeom>
          <a:solidFill>
            <a:srgbClr val="52DC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985554" y="5551714"/>
            <a:ext cx="9470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Compromise </a:t>
            </a:r>
            <a:r>
              <a:rPr lang="fr-FR" sz="2400" b="1" dirty="0" err="1" smtClean="0"/>
              <a:t>should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be</a:t>
            </a:r>
            <a:r>
              <a:rPr lang="fr-FR" sz="2400" b="1" dirty="0" smtClean="0"/>
              <a:t> put </a:t>
            </a:r>
            <a:r>
              <a:rPr lang="fr-FR" sz="2400" b="1" dirty="0" err="1" smtClean="0"/>
              <a:t>between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electric</a:t>
            </a:r>
            <a:r>
              <a:rPr lang="fr-FR" sz="2400" b="1" dirty="0" smtClean="0"/>
              <a:t> Rayleigh, </a:t>
            </a:r>
            <a:r>
              <a:rPr lang="fr-FR" sz="2400" b="1" dirty="0" err="1" smtClean="0"/>
              <a:t>number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electrodes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convenient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electrode</a:t>
            </a:r>
            <a:r>
              <a:rPr lang="fr-FR" sz="2400" b="1" dirty="0" smtClean="0"/>
              <a:t> arrangement </a:t>
            </a:r>
            <a:endParaRPr lang="fr-FR" sz="2400" b="1" dirty="0"/>
          </a:p>
        </p:txBody>
      </p:sp>
      <p:grpSp>
        <p:nvGrpSpPr>
          <p:cNvPr id="9" name="Groupe 8"/>
          <p:cNvGrpSpPr/>
          <p:nvPr/>
        </p:nvGrpSpPr>
        <p:grpSpPr>
          <a:xfrm>
            <a:off x="2547257" y="875212"/>
            <a:ext cx="5603966" cy="1410788"/>
            <a:chOff x="2547257" y="875212"/>
            <a:chExt cx="5603966" cy="1410788"/>
          </a:xfrm>
        </p:grpSpPr>
        <p:sp>
          <p:nvSpPr>
            <p:cNvPr id="2" name="Vague 1"/>
            <p:cNvSpPr/>
            <p:nvPr/>
          </p:nvSpPr>
          <p:spPr>
            <a:xfrm>
              <a:off x="2547257" y="875212"/>
              <a:ext cx="5603966" cy="1410788"/>
            </a:xfrm>
            <a:prstGeom prst="wave">
              <a:avLst/>
            </a:prstGeom>
            <a:noFill/>
            <a:ln w="38100">
              <a:solidFill>
                <a:srgbClr val="52DCC2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193177" y="1153830"/>
              <a:ext cx="3958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33DA5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Conclusion</a:t>
              </a:r>
              <a:r>
                <a:rPr lang="fr-FR" sz="36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 </a:t>
              </a:r>
              <a:endParaRPr lang="fr-FR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94112" y="3764781"/>
            <a:ext cx="8859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flow pattern and charge density distribution are affected by the provided electric Rayleigh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5554" y="4745366"/>
            <a:ext cx="7951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placing electrodes symmetrically bonded should be avoided 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8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14608526.r26.cf2.rackcdn.com/13C08FA7-AEF0-47EA-A59F-81B8710E8C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12626" y="365106"/>
            <a:ext cx="732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33DA5"/>
                </a:solidFill>
              </a:rPr>
              <a:t>Objectives</a:t>
            </a:r>
            <a:r>
              <a:rPr lang="fr-FR" dirty="0" smtClean="0">
                <a:solidFill>
                  <a:srgbClr val="F33DA5"/>
                </a:solidFill>
              </a:rPr>
              <a:t> </a:t>
            </a:r>
            <a:endParaRPr lang="fr-FR" dirty="0">
              <a:solidFill>
                <a:srgbClr val="F33DA5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79499" y="2098752"/>
            <a:ext cx="927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err="1" smtClean="0"/>
              <a:t>Resolution</a:t>
            </a:r>
            <a:r>
              <a:rPr lang="fr-FR" b="1" dirty="0" smtClean="0"/>
              <a:t> of the </a:t>
            </a:r>
            <a:r>
              <a:rPr lang="fr-FR" b="1" dirty="0" err="1" smtClean="0"/>
              <a:t>problem</a:t>
            </a:r>
            <a:r>
              <a:rPr lang="fr-FR" b="1" dirty="0" smtClean="0"/>
              <a:t> of </a:t>
            </a:r>
            <a:r>
              <a:rPr lang="fr-FR" b="1" dirty="0" err="1" smtClean="0"/>
              <a:t>electro</a:t>
            </a:r>
            <a:r>
              <a:rPr lang="fr-FR" b="1" dirty="0" smtClean="0"/>
              <a:t>-</a:t>
            </a:r>
            <a:r>
              <a:rPr lang="fr-FR" b="1" dirty="0" err="1" smtClean="0"/>
              <a:t>thermo-convection</a:t>
            </a:r>
            <a:r>
              <a:rPr lang="fr-FR" b="1" dirty="0" smtClean="0"/>
              <a:t> ( </a:t>
            </a:r>
            <a:r>
              <a:rPr lang="fr-FR" b="1" dirty="0" err="1" smtClean="0"/>
              <a:t>electro</a:t>
            </a:r>
            <a:r>
              <a:rPr lang="fr-FR" b="1" dirty="0" smtClean="0"/>
              <a:t>-convection </a:t>
            </a:r>
            <a:r>
              <a:rPr lang="fr-FR" b="1" dirty="0" err="1" smtClean="0"/>
              <a:t>coupled</a:t>
            </a:r>
            <a:r>
              <a:rPr lang="fr-FR" b="1" dirty="0" smtClean="0"/>
              <a:t> 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heat</a:t>
            </a:r>
            <a:r>
              <a:rPr lang="fr-FR" b="1" dirty="0" smtClean="0"/>
              <a:t> </a:t>
            </a:r>
            <a:r>
              <a:rPr lang="fr-FR" b="1" dirty="0" err="1" smtClean="0"/>
              <a:t>transfer</a:t>
            </a:r>
            <a:r>
              <a:rPr lang="fr-FR" b="1" dirty="0" smtClean="0"/>
              <a:t>) in horizontal </a:t>
            </a:r>
            <a:r>
              <a:rPr lang="fr-FR" b="1" dirty="0" err="1" smtClean="0"/>
              <a:t>channels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4" name="Pensées 3"/>
          <p:cNvSpPr/>
          <p:nvPr/>
        </p:nvSpPr>
        <p:spPr>
          <a:xfrm>
            <a:off x="2306939" y="2881485"/>
            <a:ext cx="7261412" cy="1546412"/>
          </a:xfrm>
          <a:prstGeom prst="cloudCallout">
            <a:avLst/>
          </a:prstGeom>
          <a:noFill/>
          <a:ln w="28575">
            <a:solidFill>
              <a:srgbClr val="651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5" name="ZoneTexte 4"/>
          <p:cNvSpPr txBox="1"/>
          <p:nvPr/>
        </p:nvSpPr>
        <p:spPr>
          <a:xfrm>
            <a:off x="3624751" y="3054526"/>
            <a:ext cx="4814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majority of the </a:t>
            </a:r>
            <a:r>
              <a:rPr lang="en-US" b="1" dirty="0" smtClean="0"/>
              <a:t>researches </a:t>
            </a:r>
            <a:r>
              <a:rPr lang="en-US" b="1" dirty="0"/>
              <a:t>done until now are </a:t>
            </a:r>
            <a:r>
              <a:rPr lang="en-US" b="1" dirty="0" smtClean="0"/>
              <a:t>either theoretical </a:t>
            </a:r>
            <a:r>
              <a:rPr lang="en-US" b="1" dirty="0"/>
              <a:t>or experimental, </a:t>
            </a:r>
            <a:r>
              <a:rPr lang="en-US" b="1" dirty="0" smtClean="0"/>
              <a:t>however </a:t>
            </a:r>
            <a:r>
              <a:rPr lang="en-US" b="1" dirty="0"/>
              <a:t>the complete resolution of equations modeling the problem is still very rare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210235" y="3711388"/>
            <a:ext cx="746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err="1" smtClean="0"/>
              <a:t>Effect</a:t>
            </a:r>
            <a:r>
              <a:rPr lang="fr-FR" b="1"/>
              <a:t> </a:t>
            </a:r>
            <a:r>
              <a:rPr lang="fr-FR" b="1" smtClean="0"/>
              <a:t>of </a:t>
            </a:r>
            <a:r>
              <a:rPr lang="fr-FR" b="1" dirty="0" err="1" smtClean="0"/>
              <a:t>electrodes</a:t>
            </a:r>
            <a:r>
              <a:rPr lang="fr-FR" b="1" dirty="0" smtClean="0"/>
              <a:t>’ </a:t>
            </a:r>
            <a:r>
              <a:rPr lang="fr-FR" b="1" dirty="0" smtClean="0"/>
              <a:t>arrangement </a:t>
            </a:r>
            <a:r>
              <a:rPr lang="fr-FR" b="1" dirty="0" smtClean="0"/>
              <a:t>on </a:t>
            </a:r>
            <a:r>
              <a:rPr lang="fr-FR" b="1" dirty="0" err="1" smtClean="0"/>
              <a:t>heat</a:t>
            </a:r>
            <a:r>
              <a:rPr lang="fr-FR" b="1" dirty="0" smtClean="0"/>
              <a:t> </a:t>
            </a:r>
            <a:r>
              <a:rPr lang="fr-FR" b="1" dirty="0" err="1" smtClean="0"/>
              <a:t>transfer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210234" y="4867835"/>
            <a:ext cx="900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Characteristics</a:t>
            </a:r>
            <a:r>
              <a:rPr lang="fr-FR" b="1" dirty="0" smtClean="0"/>
              <a:t> of the flow and </a:t>
            </a:r>
            <a:r>
              <a:rPr lang="fr-FR" b="1" dirty="0" err="1" smtClean="0"/>
              <a:t>heat</a:t>
            </a:r>
            <a:r>
              <a:rPr lang="fr-FR" b="1" dirty="0" smtClean="0"/>
              <a:t> </a:t>
            </a:r>
            <a:r>
              <a:rPr lang="fr-FR" b="1" dirty="0" err="1" smtClean="0"/>
              <a:t>transfer</a:t>
            </a:r>
            <a:r>
              <a:rPr lang="fr-FR" b="1" dirty="0" smtClean="0"/>
              <a:t> in </a:t>
            </a:r>
            <a:r>
              <a:rPr lang="fr-FR" b="1" dirty="0" err="1" smtClean="0"/>
              <a:t>conjunction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en-US" b="1" dirty="0" smtClean="0"/>
              <a:t>Rayleigh number, electric Rayleigh and electrodes position </a:t>
            </a:r>
            <a:r>
              <a:rPr lang="fr-FR" b="1" dirty="0" smtClean="0"/>
              <a:t> </a:t>
            </a:r>
            <a:endParaRPr lang="fr-FR" b="1" dirty="0"/>
          </a:p>
        </p:txBody>
      </p:sp>
      <p:pic>
        <p:nvPicPr>
          <p:cNvPr id="8" name="Picture 11" descr="Laserbar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315717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Laserbar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917379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90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/>
      <p:bldP spid="5" grpId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"/>
          <a:srcRect l="33897" t="64431" r="25275" b="20739"/>
          <a:stretch>
            <a:fillRect/>
          </a:stretch>
        </p:blipFill>
        <p:spPr bwMode="auto">
          <a:xfrm>
            <a:off x="10342075" y="2560781"/>
            <a:ext cx="1283953" cy="50006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0191433" y="223931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Generator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10535935" y="3070945"/>
            <a:ext cx="285752" cy="28575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Moins 5"/>
          <p:cNvSpPr/>
          <p:nvPr/>
        </p:nvSpPr>
        <p:spPr>
          <a:xfrm>
            <a:off x="9937982" y="2951018"/>
            <a:ext cx="357190" cy="428628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538802" y="2219698"/>
            <a:ext cx="5988676" cy="18913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575566" y="2210497"/>
            <a:ext cx="5939379" cy="18913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1536023" y="4096827"/>
            <a:ext cx="5978922" cy="148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513358" y="2206895"/>
            <a:ext cx="6001587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 rot="5400000" flipV="1">
            <a:off x="274675" y="2943337"/>
            <a:ext cx="1975920" cy="503037"/>
            <a:chOff x="2786050" y="1643050"/>
            <a:chExt cx="3929090" cy="287340"/>
          </a:xfrm>
        </p:grpSpPr>
        <p:grpSp>
          <p:nvGrpSpPr>
            <p:cNvPr id="15" name="Groupe 14"/>
            <p:cNvGrpSpPr/>
            <p:nvPr/>
          </p:nvGrpSpPr>
          <p:grpSpPr>
            <a:xfrm>
              <a:off x="2786050" y="1643050"/>
              <a:ext cx="3929090" cy="285752"/>
              <a:chOff x="2786050" y="1928802"/>
              <a:chExt cx="3929090" cy="285752"/>
            </a:xfrm>
          </p:grpSpPr>
          <p:cxnSp>
            <p:nvCxnSpPr>
              <p:cNvPr id="17" name="Connecteur droit 16"/>
              <p:cNvCxnSpPr/>
              <p:nvPr/>
            </p:nvCxnSpPr>
            <p:spPr>
              <a:xfrm rot="5400000" flipH="1" flipV="1">
                <a:off x="6179355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 rot="5400000" flipH="1" flipV="1">
                <a:off x="6465107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 rot="5400000" flipH="1" flipV="1">
                <a:off x="5607851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rot="5400000" flipH="1" flipV="1">
                <a:off x="5893603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rot="5400000" flipH="1" flipV="1">
                <a:off x="5036347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rot="5400000" flipH="1" flipV="1">
                <a:off x="5322099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rot="5400000" flipH="1" flipV="1">
                <a:off x="4464843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rot="5400000" flipH="1" flipV="1">
                <a:off x="4750595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rot="5400000" flipH="1" flipV="1">
                <a:off x="3893339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rot="5400000" flipH="1" flipV="1">
                <a:off x="4179091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rot="5400000" flipH="1" flipV="1">
                <a:off x="3321835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rot="5400000" flipH="1" flipV="1">
                <a:off x="3607587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 rot="5400000" flipH="1" flipV="1">
                <a:off x="2750331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 rot="5400000" flipH="1" flipV="1">
                <a:off x="3036083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Connecteur droit 15"/>
            <p:cNvCxnSpPr/>
            <p:nvPr/>
          </p:nvCxnSpPr>
          <p:spPr>
            <a:xfrm>
              <a:off x="2786050" y="1928802"/>
              <a:ext cx="375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ZoneTexte 30"/>
          <p:cNvSpPr txBox="1"/>
          <p:nvPr/>
        </p:nvSpPr>
        <p:spPr>
          <a:xfrm>
            <a:off x="2902930" y="2378035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Dielectric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fluid</a:t>
            </a:r>
            <a:endParaRPr lang="fr-FR" sz="2000" b="1" dirty="0" smtClean="0"/>
          </a:p>
          <a:p>
            <a:pPr algn="ctr"/>
            <a:r>
              <a:rPr lang="fr-FR" sz="2000" b="1" dirty="0" smtClean="0">
                <a:latin typeface="Times New Roman"/>
                <a:cs typeface="Times New Roman"/>
              </a:rPr>
              <a:t>(ε, K)</a:t>
            </a:r>
            <a:endParaRPr lang="fr-FR" sz="2000" b="1" dirty="0"/>
          </a:p>
        </p:txBody>
      </p:sp>
      <p:grpSp>
        <p:nvGrpSpPr>
          <p:cNvPr id="32" name="Groupe 31"/>
          <p:cNvGrpSpPr/>
          <p:nvPr/>
        </p:nvGrpSpPr>
        <p:grpSpPr>
          <a:xfrm rot="16200000" flipV="1">
            <a:off x="6802020" y="2862408"/>
            <a:ext cx="1975920" cy="503037"/>
            <a:chOff x="2786050" y="1643050"/>
            <a:chExt cx="3929090" cy="287340"/>
          </a:xfrm>
        </p:grpSpPr>
        <p:grpSp>
          <p:nvGrpSpPr>
            <p:cNvPr id="33" name="Groupe 32"/>
            <p:cNvGrpSpPr/>
            <p:nvPr/>
          </p:nvGrpSpPr>
          <p:grpSpPr>
            <a:xfrm>
              <a:off x="2786050" y="1643050"/>
              <a:ext cx="3929090" cy="285752"/>
              <a:chOff x="2786050" y="1928802"/>
              <a:chExt cx="3929090" cy="285752"/>
            </a:xfrm>
          </p:grpSpPr>
          <p:cxnSp>
            <p:nvCxnSpPr>
              <p:cNvPr id="35" name="Connecteur droit 34"/>
              <p:cNvCxnSpPr/>
              <p:nvPr/>
            </p:nvCxnSpPr>
            <p:spPr>
              <a:xfrm rot="5400000" flipH="1" flipV="1">
                <a:off x="6179355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 rot="5400000" flipH="1" flipV="1">
                <a:off x="6465107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5400000" flipH="1" flipV="1">
                <a:off x="5607851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 rot="5400000" flipH="1" flipV="1">
                <a:off x="5893603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rot="5400000" flipH="1" flipV="1">
                <a:off x="5036347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 rot="5400000" flipH="1" flipV="1">
                <a:off x="5322099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 flipH="1" flipV="1">
                <a:off x="4464843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 rot="5400000" flipH="1" flipV="1">
                <a:off x="4750595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rot="5400000" flipH="1" flipV="1">
                <a:off x="3893339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 rot="5400000" flipH="1" flipV="1">
                <a:off x="4179091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rot="5400000" flipH="1" flipV="1">
                <a:off x="3321835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 rot="5400000" flipH="1" flipV="1">
                <a:off x="3607587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rot="5400000" flipH="1" flipV="1">
                <a:off x="2750331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 rot="5400000" flipH="1" flipV="1">
                <a:off x="3036083" y="1964521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Connecteur droit 33"/>
            <p:cNvCxnSpPr/>
            <p:nvPr/>
          </p:nvCxnSpPr>
          <p:spPr>
            <a:xfrm>
              <a:off x="2786050" y="1928802"/>
              <a:ext cx="375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Forme libre 51"/>
          <p:cNvSpPr/>
          <p:nvPr/>
        </p:nvSpPr>
        <p:spPr>
          <a:xfrm>
            <a:off x="6913087" y="888274"/>
            <a:ext cx="3545576" cy="4097244"/>
          </a:xfrm>
          <a:custGeom>
            <a:avLst/>
            <a:gdLst>
              <a:gd name="connsiteX0" fmla="*/ 3348507 w 3348507"/>
              <a:gd name="connsiteY0" fmla="*/ 2198687 h 4157670"/>
              <a:gd name="connsiteX1" fmla="*/ 2743200 w 3348507"/>
              <a:gd name="connsiteY1" fmla="*/ 4091882 h 4157670"/>
              <a:gd name="connsiteX2" fmla="*/ 1455312 w 3348507"/>
              <a:gd name="connsiteY2" fmla="*/ 86552 h 4157670"/>
              <a:gd name="connsiteX3" fmla="*/ 0 w 3348507"/>
              <a:gd name="connsiteY3" fmla="*/ 1322924 h 415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8507" h="4157670">
                <a:moveTo>
                  <a:pt x="3348507" y="2198687"/>
                </a:moveTo>
                <a:cubicBezTo>
                  <a:pt x="3203619" y="3321295"/>
                  <a:pt x="3058732" y="4443904"/>
                  <a:pt x="2743200" y="4091882"/>
                </a:cubicBezTo>
                <a:cubicBezTo>
                  <a:pt x="2427668" y="3739860"/>
                  <a:pt x="1912512" y="548045"/>
                  <a:pt x="1455312" y="86552"/>
                </a:cubicBezTo>
                <a:cubicBezTo>
                  <a:pt x="998112" y="-374941"/>
                  <a:pt x="218941" y="1151206"/>
                  <a:pt x="0" y="1322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orme libre 60"/>
          <p:cNvSpPr/>
          <p:nvPr/>
        </p:nvSpPr>
        <p:spPr>
          <a:xfrm>
            <a:off x="5724516" y="3060847"/>
            <a:ext cx="5247807" cy="3249097"/>
          </a:xfrm>
          <a:custGeom>
            <a:avLst/>
            <a:gdLst>
              <a:gd name="connsiteX0" fmla="*/ 4134118 w 4134118"/>
              <a:gd name="connsiteY0" fmla="*/ 0 h 3231893"/>
              <a:gd name="connsiteX1" fmla="*/ 3193961 w 4134118"/>
              <a:gd name="connsiteY1" fmla="*/ 3219718 h 3231893"/>
              <a:gd name="connsiteX2" fmla="*/ 0 w 4134118"/>
              <a:gd name="connsiteY2" fmla="*/ 1107583 h 323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34118" h="3231893">
                <a:moveTo>
                  <a:pt x="4134118" y="0"/>
                </a:moveTo>
                <a:cubicBezTo>
                  <a:pt x="4008549" y="1517560"/>
                  <a:pt x="3882981" y="3035121"/>
                  <a:pt x="3193961" y="3219718"/>
                </a:cubicBezTo>
                <a:cubicBezTo>
                  <a:pt x="2504941" y="3404315"/>
                  <a:pt x="504423" y="1433848"/>
                  <a:pt x="0" y="11075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 100"/>
          <p:cNvSpPr/>
          <p:nvPr/>
        </p:nvSpPr>
        <p:spPr>
          <a:xfrm>
            <a:off x="10132747" y="5029684"/>
            <a:ext cx="15784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Potential</a:t>
            </a:r>
            <a:endParaRPr lang="fr-FR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fr-F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Difference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fr-FR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l-G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Δ</a:t>
            </a: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V</a:t>
            </a: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=V</a:t>
            </a:r>
            <a:r>
              <a:rPr lang="fr-FR" sz="2400" b="1" cap="none" spc="0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-V</a:t>
            </a:r>
            <a:r>
              <a:rPr lang="fr-FR" sz="2400" b="1" cap="none" spc="0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fr-F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16859" y="4965195"/>
            <a:ext cx="24521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Temperature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Difference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Δθ</a:t>
            </a: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</a:t>
            </a:r>
            <a:r>
              <a:rPr lang="el-G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θ</a:t>
            </a:r>
            <a:r>
              <a:rPr lang="fr-FR" sz="2400" b="1" cap="none" spc="0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-</a:t>
            </a:r>
            <a:r>
              <a:rPr lang="el-G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θ</a:t>
            </a:r>
            <a:r>
              <a:rPr lang="fr-FR" sz="2400" b="1" cap="none" spc="0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F</a:t>
            </a:r>
            <a:endParaRPr lang="fr-F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3552844" y="4168747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fr-FR" sz="2400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3419557" y="163208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θ</a:t>
            </a:r>
            <a:r>
              <a:rPr lang="fr-FR" sz="2400" b="1" baseline="-25000" dirty="0" smtClean="0">
                <a:solidFill>
                  <a:srgbClr val="0033CC"/>
                </a:solidFill>
                <a:latin typeface="Times New Roman"/>
                <a:cs typeface="Times New Roman"/>
              </a:rPr>
              <a:t>F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Flèche droite à entaille 106"/>
          <p:cNvSpPr/>
          <p:nvPr/>
        </p:nvSpPr>
        <p:spPr>
          <a:xfrm rot="16200000">
            <a:off x="4097219" y="3458726"/>
            <a:ext cx="714380" cy="214314"/>
          </a:xfrm>
          <a:prstGeom prst="notched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8" name="Flèche droite à entaille 107"/>
          <p:cNvSpPr/>
          <p:nvPr/>
        </p:nvSpPr>
        <p:spPr>
          <a:xfrm rot="16200000">
            <a:off x="3045622" y="3458725"/>
            <a:ext cx="714380" cy="214314"/>
          </a:xfrm>
          <a:prstGeom prst="notched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9" name="Flèche droite à entaille 108"/>
          <p:cNvSpPr/>
          <p:nvPr/>
        </p:nvSpPr>
        <p:spPr>
          <a:xfrm rot="16200000">
            <a:off x="5069408" y="3431581"/>
            <a:ext cx="714380" cy="214314"/>
          </a:xfrm>
          <a:prstGeom prst="notched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0" name="Flèche droite à entaille 109"/>
          <p:cNvSpPr/>
          <p:nvPr/>
        </p:nvSpPr>
        <p:spPr>
          <a:xfrm rot="16200000">
            <a:off x="4746148" y="3442972"/>
            <a:ext cx="714380" cy="214314"/>
          </a:xfrm>
          <a:prstGeom prst="notched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1" name="Flèche droite à entaille 110"/>
          <p:cNvSpPr/>
          <p:nvPr/>
        </p:nvSpPr>
        <p:spPr>
          <a:xfrm rot="16200000">
            <a:off x="3346560" y="3448175"/>
            <a:ext cx="714380" cy="214314"/>
          </a:xfrm>
          <a:prstGeom prst="notched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2" name="Flèche droite à entaille 111"/>
          <p:cNvSpPr/>
          <p:nvPr/>
        </p:nvSpPr>
        <p:spPr>
          <a:xfrm rot="16200000">
            <a:off x="3733247" y="3460410"/>
            <a:ext cx="714380" cy="214314"/>
          </a:xfrm>
          <a:prstGeom prst="notched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3" name="Flèche droite à entaille 112"/>
          <p:cNvSpPr/>
          <p:nvPr/>
        </p:nvSpPr>
        <p:spPr>
          <a:xfrm rot="16200000">
            <a:off x="4422887" y="3466954"/>
            <a:ext cx="714380" cy="214314"/>
          </a:xfrm>
          <a:prstGeom prst="notched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8" name="Rectangle 117"/>
          <p:cNvSpPr/>
          <p:nvPr/>
        </p:nvSpPr>
        <p:spPr>
          <a:xfrm flipH="1">
            <a:off x="4726328" y="4148245"/>
            <a:ext cx="108000" cy="5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/>
          <p:cNvSpPr/>
          <p:nvPr/>
        </p:nvSpPr>
        <p:spPr>
          <a:xfrm flipH="1">
            <a:off x="5608420" y="4148245"/>
            <a:ext cx="108000" cy="5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4" name="Picture 11" descr="Laserbar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315717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1" descr="Laserbar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917379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ZoneTexte 65"/>
          <p:cNvSpPr txBox="1"/>
          <p:nvPr/>
        </p:nvSpPr>
        <p:spPr>
          <a:xfrm>
            <a:off x="2412626" y="365106"/>
            <a:ext cx="732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33DA5"/>
                </a:solidFill>
              </a:rPr>
              <a:t>Problem</a:t>
            </a:r>
            <a:r>
              <a:rPr lang="fr-FR" sz="2800" b="1" dirty="0" smtClean="0">
                <a:solidFill>
                  <a:srgbClr val="F33DA5"/>
                </a:solidFill>
              </a:rPr>
              <a:t> </a:t>
            </a:r>
            <a:r>
              <a:rPr lang="fr-FR" sz="2800" b="1" dirty="0" err="1" smtClean="0">
                <a:solidFill>
                  <a:srgbClr val="F33DA5"/>
                </a:solidFill>
              </a:rPr>
              <a:t>Geometry</a:t>
            </a:r>
            <a:r>
              <a:rPr lang="fr-FR" dirty="0" smtClean="0">
                <a:solidFill>
                  <a:srgbClr val="F33DA5"/>
                </a:solidFill>
              </a:rPr>
              <a:t> </a:t>
            </a:r>
            <a:endParaRPr lang="fr-FR" dirty="0">
              <a:solidFill>
                <a:srgbClr val="F3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" grpId="0"/>
      <p:bldP spid="31" grpId="1"/>
      <p:bldP spid="101" grpId="0"/>
      <p:bldP spid="103" grpId="0"/>
      <p:bldP spid="105" grpId="0"/>
      <p:bldP spid="106" grpId="0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362984" y="1285860"/>
          <a:ext cx="1466032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" name="Equation" r:id="rId3" imgW="558558" imgH="215806" progId="Equation.DSMT4">
                  <p:embed/>
                </p:oleObj>
              </mc:Choice>
              <mc:Fallback>
                <p:oleObj name="Equation" r:id="rId3" imgW="558558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984" y="1285860"/>
                        <a:ext cx="1466032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357878"/>
              </p:ext>
            </p:extLst>
          </p:nvPr>
        </p:nvGraphicFramePr>
        <p:xfrm>
          <a:off x="2222239" y="1839366"/>
          <a:ext cx="7709420" cy="1081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" name="Equation" r:id="rId5" imgW="4140200" imgH="584200" progId="Equation.DSMT4">
                  <p:embed/>
                </p:oleObj>
              </mc:Choice>
              <mc:Fallback>
                <p:oleObj name="Equation" r:id="rId5" imgW="41402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239" y="1839366"/>
                        <a:ext cx="7709420" cy="1081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232777" y="2928934"/>
          <a:ext cx="3719539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" name="Equation" r:id="rId7" imgW="2032000" imgH="431800" progId="Equation.DSMT4">
                  <p:embed/>
                </p:oleObj>
              </mc:Choice>
              <mc:Fallback>
                <p:oleObj name="Equation" r:id="rId7" imgW="2032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777" y="2928934"/>
                        <a:ext cx="3719539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5115790" y="3786190"/>
          <a:ext cx="1928826" cy="898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" name="Equation" r:id="rId9" imgW="837836" imgH="393529" progId="Equation.DSMT4">
                  <p:embed/>
                </p:oleObj>
              </mc:Choice>
              <mc:Fallback>
                <p:oleObj name="Equation" r:id="rId9" imgW="83783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790" y="3786190"/>
                        <a:ext cx="1928826" cy="8986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5167306" y="4786323"/>
          <a:ext cx="1857388" cy="566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" name="Equation" r:id="rId11" imgW="774364" imgH="241195" progId="Equation.DSMT4">
                  <p:embed/>
                </p:oleObj>
              </mc:Choice>
              <mc:Fallback>
                <p:oleObj name="Equation" r:id="rId11" imgW="774364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06" y="4786323"/>
                        <a:ext cx="1857388" cy="566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5407598" y="5715016"/>
          <a:ext cx="1402783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" name="Equation" r:id="rId13" imgW="685502" imgH="215806" progId="Equation.DSMT4">
                  <p:embed/>
                </p:oleObj>
              </mc:Choice>
              <mc:Fallback>
                <p:oleObj name="Equation" r:id="rId13" imgW="685502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598" y="5715016"/>
                        <a:ext cx="1402783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0" name="Pensées 1379"/>
          <p:cNvSpPr/>
          <p:nvPr/>
        </p:nvSpPr>
        <p:spPr>
          <a:xfrm>
            <a:off x="7953388" y="2643182"/>
            <a:ext cx="2571768" cy="1214446"/>
          </a:xfrm>
          <a:prstGeom prst="cloudCallout">
            <a:avLst>
              <a:gd name="adj1" fmla="val -15017"/>
              <a:gd name="adj2" fmla="val 49774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equation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9" name="Pensées 1378"/>
          <p:cNvSpPr/>
          <p:nvPr/>
        </p:nvSpPr>
        <p:spPr>
          <a:xfrm>
            <a:off x="7990767" y="2269419"/>
            <a:ext cx="2571768" cy="1214446"/>
          </a:xfrm>
          <a:prstGeom prst="cloudCallout">
            <a:avLst>
              <a:gd name="adj1" fmla="val -15017"/>
              <a:gd name="adj2" fmla="val 49774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Navier Stokes </a:t>
            </a:r>
            <a:r>
              <a:rPr 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equation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1" name="Pensées 1380"/>
          <p:cNvSpPr/>
          <p:nvPr/>
        </p:nvSpPr>
        <p:spPr>
          <a:xfrm>
            <a:off x="7629505" y="3616839"/>
            <a:ext cx="2857520" cy="1214446"/>
          </a:xfrm>
          <a:prstGeom prst="cloudCallout">
            <a:avLst>
              <a:gd name="adj1" fmla="val -15017"/>
              <a:gd name="adj2" fmla="val 49774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charge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conservation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" name="Pensées 1381"/>
          <p:cNvSpPr/>
          <p:nvPr/>
        </p:nvSpPr>
        <p:spPr>
          <a:xfrm>
            <a:off x="7596198" y="4500570"/>
            <a:ext cx="2857520" cy="1214446"/>
          </a:xfrm>
          <a:prstGeom prst="cloudCallout">
            <a:avLst>
              <a:gd name="adj1" fmla="val -15017"/>
              <a:gd name="adj2" fmla="val 49774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Maxwell Gauss </a:t>
            </a:r>
            <a:r>
              <a:rPr lang="fr-FR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equation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4" name="Pensées 1383"/>
          <p:cNvSpPr/>
          <p:nvPr/>
        </p:nvSpPr>
        <p:spPr>
          <a:xfrm>
            <a:off x="7524760" y="5357826"/>
            <a:ext cx="2857520" cy="1214446"/>
          </a:xfrm>
          <a:prstGeom prst="cloudCallout">
            <a:avLst>
              <a:gd name="adj1" fmla="val -15017"/>
              <a:gd name="adj2" fmla="val 49774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equation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Defining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electric</a:t>
            </a:r>
            <a:r>
              <a: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8" name="Pensées 1377"/>
          <p:cNvSpPr/>
          <p:nvPr/>
        </p:nvSpPr>
        <p:spPr>
          <a:xfrm>
            <a:off x="8024826" y="928670"/>
            <a:ext cx="2214578" cy="1214446"/>
          </a:xfrm>
          <a:prstGeom prst="cloudCallout">
            <a:avLst>
              <a:gd name="adj1" fmla="val -15017"/>
              <a:gd name="adj2" fmla="val 49774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Continuity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Equation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433E-7C29-44EA-9020-A2DA44518AF6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18" name="Picture 11" descr="Laserbar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315717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Laserbar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917379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2412626" y="365106"/>
            <a:ext cx="732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33DA5"/>
                </a:solidFill>
              </a:rPr>
              <a:t>Mathematical</a:t>
            </a:r>
            <a:r>
              <a:rPr lang="fr-FR" sz="2800" b="1" dirty="0" smtClean="0">
                <a:solidFill>
                  <a:srgbClr val="F33DA5"/>
                </a:solidFill>
              </a:rPr>
              <a:t> formulation</a:t>
            </a:r>
            <a:endParaRPr lang="fr-FR" dirty="0">
              <a:solidFill>
                <a:srgbClr val="F3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7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0" grpId="0" animBg="1"/>
      <p:bldP spid="1380" grpId="1" animBg="1"/>
      <p:bldP spid="1379" grpId="0" animBg="1"/>
      <p:bldP spid="1379" grpId="1" animBg="1"/>
      <p:bldP spid="1381" grpId="0" animBg="1"/>
      <p:bldP spid="1381" grpId="1" animBg="1"/>
      <p:bldP spid="1382" grpId="0" animBg="1"/>
      <p:bldP spid="1382" grpId="1" animBg="1"/>
      <p:bldP spid="1384" grpId="0" animBg="1"/>
      <p:bldP spid="1384" grpId="1" animBg="1"/>
      <p:bldP spid="1378" grpId="0" animBg="1"/>
      <p:bldP spid="13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362984" y="1285860"/>
          <a:ext cx="1466032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" name="Equation" r:id="rId3" imgW="558558" imgH="215806" progId="Equation.DSMT4">
                  <p:embed/>
                </p:oleObj>
              </mc:Choice>
              <mc:Fallback>
                <p:oleObj name="Equation" r:id="rId3" imgW="558558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984" y="1285860"/>
                        <a:ext cx="1466032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238348" y="1847844"/>
          <a:ext cx="7709420" cy="1081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" name="Equation" r:id="rId5" imgW="4140200" imgH="584200" progId="Equation.DSMT4">
                  <p:embed/>
                </p:oleObj>
              </mc:Choice>
              <mc:Fallback>
                <p:oleObj name="Equation" r:id="rId5" imgW="41402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48" y="1847844"/>
                        <a:ext cx="7709420" cy="1081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232777" y="2928934"/>
          <a:ext cx="3719539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" name="Equation" r:id="rId7" imgW="2032000" imgH="431800" progId="Equation.DSMT4">
                  <p:embed/>
                </p:oleObj>
              </mc:Choice>
              <mc:Fallback>
                <p:oleObj name="Equation" r:id="rId7" imgW="2032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777" y="2928934"/>
                        <a:ext cx="3719539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5115790" y="3786190"/>
          <a:ext cx="1928826" cy="898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" name="Equation" r:id="rId9" imgW="837836" imgH="393529" progId="Equation.DSMT4">
                  <p:embed/>
                </p:oleObj>
              </mc:Choice>
              <mc:Fallback>
                <p:oleObj name="Equation" r:id="rId9" imgW="83783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790" y="3786190"/>
                        <a:ext cx="1928826" cy="8986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5167306" y="4786323"/>
          <a:ext cx="1857388" cy="566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" name="Equation" r:id="rId11" imgW="774364" imgH="241195" progId="Equation.DSMT4">
                  <p:embed/>
                </p:oleObj>
              </mc:Choice>
              <mc:Fallback>
                <p:oleObj name="Equation" r:id="rId11" imgW="774364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06" y="4786323"/>
                        <a:ext cx="1857388" cy="566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5407598" y="5715016"/>
          <a:ext cx="1402783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" name="Equation" r:id="rId13" imgW="685502" imgH="215806" progId="Equation.DSMT4">
                  <p:embed/>
                </p:oleObj>
              </mc:Choice>
              <mc:Fallback>
                <p:oleObj name="Equation" r:id="rId13" imgW="685502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598" y="5715016"/>
                        <a:ext cx="1402783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Explosion 2 14"/>
          <p:cNvSpPr/>
          <p:nvPr/>
        </p:nvSpPr>
        <p:spPr>
          <a:xfrm>
            <a:off x="7667636" y="1857364"/>
            <a:ext cx="1214446" cy="1000132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596198" y="128586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Electric forces</a:t>
            </a:r>
          </a:p>
        </p:txBody>
      </p:sp>
      <p:sp>
        <p:nvSpPr>
          <p:cNvPr id="18" name="Explosion 2 17"/>
          <p:cNvSpPr/>
          <p:nvPr/>
        </p:nvSpPr>
        <p:spPr>
          <a:xfrm>
            <a:off x="5933202" y="3786190"/>
            <a:ext cx="1000132" cy="928694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239008" y="3929066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density</a:t>
            </a:r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8441783" y="4234740"/>
          <a:ext cx="1750147" cy="500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" name="Equation" r:id="rId15" imgW="1066680" imgH="304560" progId="Equation.DSMT4">
                  <p:embed/>
                </p:oleObj>
              </mc:Choice>
              <mc:Fallback>
                <p:oleObj name="Equation" r:id="rId15" imgW="10666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1783" y="4234740"/>
                        <a:ext cx="1750147" cy="5000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5667372" y="1857364"/>
            <a:ext cx="2214578" cy="107157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433E-7C29-44EA-9020-A2DA44518AF6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23" name="Picture 11" descr="Laserbar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315717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Laserbar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917379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ZoneTexte 24"/>
          <p:cNvSpPr txBox="1"/>
          <p:nvPr/>
        </p:nvSpPr>
        <p:spPr>
          <a:xfrm>
            <a:off x="2412626" y="365106"/>
            <a:ext cx="732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33DA5"/>
                </a:solidFill>
              </a:rPr>
              <a:t>Mathematical</a:t>
            </a:r>
            <a:r>
              <a:rPr lang="fr-FR" sz="2800" b="1" dirty="0" smtClean="0">
                <a:solidFill>
                  <a:srgbClr val="F33DA5"/>
                </a:solidFill>
              </a:rPr>
              <a:t> formulation</a:t>
            </a:r>
            <a:endParaRPr lang="fr-FR" dirty="0">
              <a:solidFill>
                <a:srgbClr val="F3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62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5" grpId="1" animBg="1"/>
      <p:bldP spid="16" grpId="0" autoUpdateAnimBg="0"/>
      <p:bldP spid="16" grpId="1"/>
      <p:bldP spid="18" grpId="0" animBg="1"/>
      <p:bldP spid="19" grpId="0"/>
      <p:bldP spid="22" grpId="0" animBg="1"/>
      <p:bldP spid="22" grpId="2" animBg="1"/>
      <p:bldP spid="22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71083" y="1142984"/>
            <a:ext cx="86311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For universal and convenient description, it is customary to work with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dimensionless equations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and for this we introduce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dimensionless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following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quantities :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2500288" y="2867022"/>
          <a:ext cx="594303" cy="542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" name="Equation" r:id="rId3" imgW="431613" imgH="393529" progId="Equation.DSMT4">
                  <p:embed/>
                </p:oleObj>
              </mc:Choice>
              <mc:Fallback>
                <p:oleObj name="Equation" r:id="rId3" imgW="4316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88" y="2867022"/>
                        <a:ext cx="594303" cy="5426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3571857" y="2871786"/>
          <a:ext cx="581384" cy="54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" name="Equation" r:id="rId5" imgW="418918" imgH="393529" progId="Equation.DSMT4">
                  <p:embed/>
                </p:oleObj>
              </mc:Choice>
              <mc:Fallback>
                <p:oleObj name="Equation" r:id="rId5" imgW="41891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57" y="2871786"/>
                        <a:ext cx="581384" cy="54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4657715" y="2857802"/>
          <a:ext cx="981893" cy="54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" name="Equation" r:id="rId7" imgW="710891" imgH="393529" progId="Equation.DSMT4">
                  <p:embed/>
                </p:oleObj>
              </mc:Choice>
              <mc:Fallback>
                <p:oleObj name="Equation" r:id="rId7" imgW="7108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15" y="2857802"/>
                        <a:ext cx="981893" cy="54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6099952" y="2862261"/>
          <a:ext cx="981893" cy="54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" name="Equation" r:id="rId9" imgW="710891" imgH="393529" progId="Equation.DSMT4">
                  <p:embed/>
                </p:oleObj>
              </mc:Choice>
              <mc:Fallback>
                <p:oleObj name="Equation" r:id="rId9" imgW="7108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952" y="2862261"/>
                        <a:ext cx="981893" cy="54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7544165" y="2867023"/>
          <a:ext cx="633062" cy="54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4" name="Equation" r:id="rId11" imgW="457002" imgH="393529" progId="Equation.DSMT4">
                  <p:embed/>
                </p:oleObj>
              </mc:Choice>
              <mc:Fallback>
                <p:oleObj name="Equation" r:id="rId11" imgW="45700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4165" y="2867023"/>
                        <a:ext cx="633062" cy="54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8601096" y="2857498"/>
          <a:ext cx="839776" cy="568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" name="Equation" r:id="rId13" imgW="609600" imgH="419100" progId="Equation.DSMT4">
                  <p:embed/>
                </p:oleObj>
              </mc:Choice>
              <mc:Fallback>
                <p:oleObj name="Equation" r:id="rId13" imgW="609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1096" y="2857498"/>
                        <a:ext cx="839776" cy="568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500287" y="3705232"/>
          <a:ext cx="710580" cy="54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" name="Equation" r:id="rId15" imgW="520474" imgH="393529" progId="Equation.DSMT4">
                  <p:embed/>
                </p:oleObj>
              </mc:Choice>
              <mc:Fallback>
                <p:oleObj name="Equation" r:id="rId15" imgW="52047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87" y="3705232"/>
                        <a:ext cx="710580" cy="54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901789" y="3619502"/>
          <a:ext cx="1136928" cy="63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7" name="Equation" r:id="rId17" imgW="812447" imgH="469696" progId="Equation.DSMT4">
                  <p:embed/>
                </p:oleObj>
              </mc:Choice>
              <mc:Fallback>
                <p:oleObj name="Equation" r:id="rId17" imgW="812447" imgH="46969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789" y="3619502"/>
                        <a:ext cx="1136928" cy="63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609210" y="3681415"/>
          <a:ext cx="620143" cy="581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8" name="Equation" r:id="rId19" imgW="444307" imgH="431613" progId="Equation.DSMT4">
                  <p:embed/>
                </p:oleObj>
              </mc:Choice>
              <mc:Fallback>
                <p:oleObj name="Equation" r:id="rId19" imgW="444307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210" y="3681415"/>
                        <a:ext cx="620143" cy="5813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810380" y="3643315"/>
          <a:ext cx="1421160" cy="60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9" name="Equation" r:id="rId21" imgW="1028254" imgH="444307" progId="Equation.DSMT4">
                  <p:embed/>
                </p:oleObj>
              </mc:Choice>
              <mc:Fallback>
                <p:oleObj name="Equation" r:id="rId21" imgW="1028254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0" y="3643315"/>
                        <a:ext cx="1421160" cy="6072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8634431" y="3509964"/>
          <a:ext cx="1191357" cy="766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" name="Equation" r:id="rId23" imgW="889000" imgH="469900" progId="Equation.DSMT4">
                  <p:embed/>
                </p:oleObj>
              </mc:Choice>
              <mc:Fallback>
                <p:oleObj name="Equation" r:id="rId23" imgW="8890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4431" y="3509964"/>
                        <a:ext cx="1191357" cy="766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ZoneTexte 52"/>
          <p:cNvSpPr txBox="1"/>
          <p:nvPr/>
        </p:nvSpPr>
        <p:spPr>
          <a:xfrm>
            <a:off x="1764041" y="4786322"/>
            <a:ext cx="86311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To simplify the calculation including the existence of the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term of the pressure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that appears in the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Navier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Stokes we had recourse to formalism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vorticity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stream function" (ψ-ω)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2238375" y="2990854"/>
          <a:ext cx="77089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" name="Equation" r:id="rId25" imgW="4140200" imgH="584200" progId="Equation.DSMT4">
                  <p:embed/>
                </p:oleObj>
              </mc:Choice>
              <mc:Fallback>
                <p:oleObj name="Equation" r:id="rId25" imgW="41402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2990854"/>
                        <a:ext cx="7708900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Explosion 2 18"/>
          <p:cNvSpPr/>
          <p:nvPr/>
        </p:nvSpPr>
        <p:spPr>
          <a:xfrm>
            <a:off x="4667240" y="2919416"/>
            <a:ext cx="1214446" cy="1000132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433E-7C29-44EA-9020-A2DA44518AF6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21" name="Picture 11" descr="Laserbar"/>
          <p:cNvPicPr>
            <a:picLocks noChangeAspect="1" noChangeArrowheads="1"/>
          </p:cNvPicPr>
          <p:nvPr/>
        </p:nvPicPr>
        <p:blipFill>
          <a:blip r:embed="rId27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315717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Laserbar"/>
          <p:cNvPicPr>
            <a:picLocks noChangeAspect="1" noChangeArrowheads="1"/>
          </p:cNvPicPr>
          <p:nvPr/>
        </p:nvPicPr>
        <p:blipFill>
          <a:blip r:embed="rId27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917379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2412626" y="365106"/>
            <a:ext cx="732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33DA5"/>
                </a:solidFill>
              </a:rPr>
              <a:t>Mathematical</a:t>
            </a:r>
            <a:r>
              <a:rPr lang="fr-FR" sz="2800" b="1" dirty="0" smtClean="0">
                <a:solidFill>
                  <a:srgbClr val="F33DA5"/>
                </a:solidFill>
              </a:rPr>
              <a:t> formulation</a:t>
            </a:r>
            <a:endParaRPr lang="fr-FR" dirty="0">
              <a:solidFill>
                <a:srgbClr val="F3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35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3" grpId="0"/>
      <p:bldP spid="53" grpId="1"/>
      <p:bldP spid="19" grpId="0" animBg="1" autoUpdateAnimBg="0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5119844" y="1285861"/>
          <a:ext cx="1952312" cy="74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" name="Equation" r:id="rId3" imgW="1231366" imgH="482391" progId="Equation.DSMT4">
                  <p:embed/>
                </p:oleObj>
              </mc:Choice>
              <mc:Fallback>
                <p:oleObj name="Equation" r:id="rId3" imgW="1231366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844" y="1285861"/>
                        <a:ext cx="1952312" cy="748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2345505" y="2285993"/>
          <a:ext cx="7500990" cy="86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0" name="Equation" r:id="rId5" imgW="4775200" imgH="558800" progId="Equation.DSMT4">
                  <p:embed/>
                </p:oleObj>
              </mc:Choice>
              <mc:Fallback>
                <p:oleObj name="Equation" r:id="rId5" imgW="47752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5505" y="2285993"/>
                        <a:ext cx="7500990" cy="86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348688" y="3357563"/>
          <a:ext cx="3449575" cy="74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1" name="Equation" r:id="rId7" imgW="2184400" imgH="482600" progId="Equation.DSMT4">
                  <p:embed/>
                </p:oleObj>
              </mc:Choice>
              <mc:Fallback>
                <p:oleObj name="Equation" r:id="rId7" imgW="2184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688" y="3357563"/>
                        <a:ext cx="3449575" cy="748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352435" y="4354758"/>
          <a:ext cx="5431245" cy="64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2" name="Equation" r:id="rId9" imgW="3441700" imgH="419100" progId="Equation.DSMT4">
                  <p:embed/>
                </p:oleObj>
              </mc:Choice>
              <mc:Fallback>
                <p:oleObj name="Equation" r:id="rId9" imgW="344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435" y="4354758"/>
                        <a:ext cx="5431245" cy="6458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119844" y="5214951"/>
          <a:ext cx="1952312" cy="68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" name="Equation" r:id="rId11" imgW="1244600" imgH="444500" progId="Equation.DSMT4">
                  <p:embed/>
                </p:oleObj>
              </mc:Choice>
              <mc:Fallback>
                <p:oleObj name="Equation" r:id="rId11" imgW="1244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844" y="5214951"/>
                        <a:ext cx="1952312" cy="6899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310050" y="5987889"/>
          <a:ext cx="1071570" cy="61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4" name="Equation" r:id="rId13" imgW="685800" imgH="393700" progId="Equation.DSMT4">
                  <p:embed/>
                </p:oleObj>
              </mc:Choice>
              <mc:Fallback>
                <p:oleObj name="Equation" r:id="rId13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50" y="5987889"/>
                        <a:ext cx="1071570" cy="616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6738942" y="5993725"/>
          <a:ext cx="1071570" cy="64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5" name="Equation" r:id="rId15" imgW="685800" imgH="419100" progId="Equation.DSMT4">
                  <p:embed/>
                </p:oleObj>
              </mc:Choice>
              <mc:Fallback>
                <p:oleObj name="Equation" r:id="rId15" imgW="685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42" y="5993725"/>
                        <a:ext cx="1071570" cy="6458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738414" y="4412615"/>
            <a:ext cx="300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433E-7C29-44EA-9020-A2DA44518AF6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14" name="Picture 11" descr="Laserbar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315717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Laserbar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917379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2412626" y="365106"/>
            <a:ext cx="732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33DA5"/>
                </a:solidFill>
              </a:rPr>
              <a:t>Mathematical</a:t>
            </a:r>
            <a:r>
              <a:rPr lang="fr-FR" sz="2800" b="1" dirty="0" smtClean="0">
                <a:solidFill>
                  <a:srgbClr val="F33DA5"/>
                </a:solidFill>
              </a:rPr>
              <a:t> formulation</a:t>
            </a:r>
            <a:endParaRPr lang="fr-FR" dirty="0">
              <a:solidFill>
                <a:srgbClr val="F3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60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5119844" y="1285861"/>
          <a:ext cx="1952312" cy="74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" name="Equation" r:id="rId3" imgW="1231366" imgH="482391" progId="Equation.DSMT4">
                  <p:embed/>
                </p:oleObj>
              </mc:Choice>
              <mc:Fallback>
                <p:oleObj name="Equation" r:id="rId3" imgW="1231366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844" y="1285861"/>
                        <a:ext cx="1952312" cy="748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348688" y="3357563"/>
          <a:ext cx="3449575" cy="74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" name="Equation" r:id="rId5" imgW="2184400" imgH="482600" progId="Equation.DSMT4">
                  <p:embed/>
                </p:oleObj>
              </mc:Choice>
              <mc:Fallback>
                <p:oleObj name="Equation" r:id="rId5" imgW="2184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688" y="3357563"/>
                        <a:ext cx="3449575" cy="748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352435" y="4354758"/>
          <a:ext cx="5431245" cy="64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" name="Equation" r:id="rId7" imgW="3441700" imgH="419100" progId="Equation.DSMT4">
                  <p:embed/>
                </p:oleObj>
              </mc:Choice>
              <mc:Fallback>
                <p:oleObj name="Equation" r:id="rId7" imgW="344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435" y="4354758"/>
                        <a:ext cx="5431245" cy="6458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119844" y="5214951"/>
          <a:ext cx="1952312" cy="68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" name="Equation" r:id="rId9" imgW="1244600" imgH="444500" progId="Equation.DSMT4">
                  <p:embed/>
                </p:oleObj>
              </mc:Choice>
              <mc:Fallback>
                <p:oleObj name="Equation" r:id="rId9" imgW="1244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844" y="5214951"/>
                        <a:ext cx="1952312" cy="6899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310050" y="5987889"/>
          <a:ext cx="1071570" cy="61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" name="Equation" r:id="rId11" imgW="685800" imgH="393700" progId="Equation.DSMT4">
                  <p:embed/>
                </p:oleObj>
              </mc:Choice>
              <mc:Fallback>
                <p:oleObj name="Equation" r:id="rId11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50" y="5987889"/>
                        <a:ext cx="1071570" cy="616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6738942" y="5993725"/>
          <a:ext cx="1071570" cy="64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" name="Equation" r:id="rId13" imgW="685800" imgH="419100" progId="Equation.DSMT4">
                  <p:embed/>
                </p:oleObj>
              </mc:Choice>
              <mc:Fallback>
                <p:oleObj name="Equation" r:id="rId13" imgW="685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42" y="5993725"/>
                        <a:ext cx="1071570" cy="6458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738414" y="4412615"/>
            <a:ext cx="300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rré corné 10"/>
          <p:cNvSpPr/>
          <p:nvPr/>
        </p:nvSpPr>
        <p:spPr>
          <a:xfrm>
            <a:off x="1666844" y="1142984"/>
            <a:ext cx="6643734" cy="1000132"/>
          </a:xfrm>
          <a:prstGeom prst="foldedCorner">
            <a:avLst>
              <a:gd name="adj" fmla="val 40242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 Rayleigh number: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characterizes the heat transfer mode in a fluid </a:t>
            </a:r>
            <a:r>
              <a: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666844" y="3286124"/>
            <a:ext cx="3071834" cy="1000132"/>
            <a:chOff x="642910" y="4500570"/>
            <a:chExt cx="3071834" cy="1000132"/>
          </a:xfrm>
        </p:grpSpPr>
        <p:sp>
          <p:nvSpPr>
            <p:cNvPr id="13" name="Carré corné 12"/>
            <p:cNvSpPr/>
            <p:nvPr/>
          </p:nvSpPr>
          <p:spPr>
            <a:xfrm>
              <a:off x="642910" y="4500570"/>
              <a:ext cx="3071834" cy="1000132"/>
            </a:xfrm>
            <a:prstGeom prst="foldedCorner">
              <a:avLst>
                <a:gd name="adj" fmla="val 40242"/>
              </a:avLst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" name="Object 9"/>
            <p:cNvGraphicFramePr>
              <a:graphicFrameLocks noChangeAspect="1"/>
            </p:cNvGraphicFramePr>
            <p:nvPr/>
          </p:nvGraphicFramePr>
          <p:xfrm>
            <a:off x="989894" y="4643446"/>
            <a:ext cx="2367660" cy="714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0" name="Equation" r:id="rId15" imgW="1333440" imgH="419040" progId="Equation.DSMT4">
                    <p:embed/>
                  </p:oleObj>
                </mc:Choice>
                <mc:Fallback>
                  <p:oleObj name="Equation" r:id="rId15" imgW="133344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9894" y="4643446"/>
                          <a:ext cx="2367660" cy="7143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2246313" y="2286001"/>
          <a:ext cx="77025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" name="Equation" r:id="rId17" imgW="4902120" imgH="558720" progId="Equation.DSMT4">
                  <p:embed/>
                </p:oleObj>
              </mc:Choice>
              <mc:Fallback>
                <p:oleObj name="Equation" r:id="rId17" imgW="49021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2286001"/>
                        <a:ext cx="77025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8" descr="Ar06dk A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-5400000">
            <a:off x="5831678" y="2836068"/>
            <a:ext cx="214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433E-7C29-44EA-9020-A2DA44518AF6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21" name="Picture 11" descr="Laserbar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315717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Laserbar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rgbClr val="F33DA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66875" y="917379"/>
            <a:ext cx="88201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2412626" y="365106"/>
            <a:ext cx="732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33DA5"/>
                </a:solidFill>
              </a:rPr>
              <a:t>Mathematical</a:t>
            </a:r>
            <a:r>
              <a:rPr lang="fr-FR" sz="2800" b="1" dirty="0" smtClean="0">
                <a:solidFill>
                  <a:srgbClr val="F33DA5"/>
                </a:solidFill>
              </a:rPr>
              <a:t> formulation</a:t>
            </a:r>
            <a:endParaRPr lang="fr-FR" dirty="0">
              <a:solidFill>
                <a:srgbClr val="F3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0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16741</TotalTime>
  <Words>778</Words>
  <Application>Microsoft Office PowerPoint</Application>
  <PresentationFormat>Personnalisé</PresentationFormat>
  <Paragraphs>139</Paragraphs>
  <Slides>23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Thème Office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Rahma</dc:creator>
  <cp:lastModifiedBy>iwehd</cp:lastModifiedBy>
  <cp:revision>126</cp:revision>
  <dcterms:created xsi:type="dcterms:W3CDTF">2016-03-15T07:59:40Z</dcterms:created>
  <dcterms:modified xsi:type="dcterms:W3CDTF">2016-09-01T08:28:12Z</dcterms:modified>
</cp:coreProperties>
</file>