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8" r:id="rId11"/>
    <p:sldId id="269" r:id="rId12"/>
    <p:sldId id="272" r:id="rId13"/>
    <p:sldId id="270" r:id="rId14"/>
    <p:sldId id="273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79A5-5108-40D9-86DA-BB3183C68B2C}" type="datetimeFigureOut">
              <a:rPr lang="fr-FR" smtClean="0"/>
              <a:t>28/08/2016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C51D5-5C8F-487C-9959-DD08C57475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320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A45DF-0865-4117-B69F-A7EA9CAF5E97}" type="slidenum">
              <a:rPr lang="fr-FR" altLang="fr-FR">
                <a:solidFill>
                  <a:prstClr val="black"/>
                </a:solidFill>
              </a:rPr>
              <a:pPr/>
              <a:t>1</a:t>
            </a:fld>
            <a:endParaRPr lang="fr-FR" altLang="fr-FR">
              <a:solidFill>
                <a:prstClr val="black"/>
              </a:solidFill>
            </a:endParaRPr>
          </a:p>
        </p:txBody>
      </p:sp>
      <p:sp>
        <p:nvSpPr>
          <p:cNvPr id="21709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843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fr-FR" altLang="fr-FR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fr-FR" altLang="fr-FR" noProof="0" smtClean="0"/>
              <a:t>Cliquez pour modifier le style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fr-FR" altLang="fr-FR" noProof="0" smtClean="0"/>
              <a:t>Cliquez pour modifier le style des sous-titres du masque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dt" sz="quarter" idx="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49303C4-8258-40C9-9752-36C771038A79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8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F3747-9E47-4D8D-9399-D733FB82B051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67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F3322-CC9A-482C-BE58-2A56BB58C3AE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45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84F33CB-9310-4EAA-A07B-8806ABE92D6A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810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2819400" y="609600"/>
            <a:ext cx="6096000" cy="5486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A6AD575-81F7-4E84-833C-801723AC1E2A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22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943600" y="1981200"/>
            <a:ext cx="29718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943600" y="4114800"/>
            <a:ext cx="29718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8EF1A92-9F84-4AB2-99F2-0F9D7A59BED0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6AD4A-7CAF-4D6F-8E69-93C9F07390A9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2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C891C-C076-48B0-A4FC-ECDD634A8559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2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9DE04-D279-4633-B806-C13085869D19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6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6C614-125C-4E80-BD89-D8D31F91AD34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4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12791-74BA-44E5-A1DE-06A8563F1D82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3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6E3EB-0E3A-4D6A-84B9-8B11D5F328FE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2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6BA7C-6227-4B4F-A060-4E74102661E5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0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D5B94-5D08-4517-B762-B05388A18F50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87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1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fr-FR" altLang="fr-FR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759A3E-33DD-4AA3-BA5A-3098F139D330}" type="slidenum">
              <a:rPr lang="fr-FR" altLang="fr-F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514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H:\OF%2092%20%20PRESENTATION\Movie1%20Var3.avi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BE9947C0-BF52-466A-83A6-A5DD907CDE33}" type="slidenum">
              <a:rPr lang="fr-FR" altLang="fr-FR">
                <a:solidFill>
                  <a:srgbClr val="FFFFFF"/>
                </a:solidFill>
              </a:rPr>
              <a:pPr/>
              <a:t>1</a:t>
            </a:fld>
            <a:endParaRPr lang="fr-FR" altLang="fr-FR" dirty="0">
              <a:solidFill>
                <a:srgbClr val="FFFFFF"/>
              </a:solidFill>
            </a:endParaRPr>
          </a:p>
        </p:txBody>
      </p:sp>
      <p:sp>
        <p:nvSpPr>
          <p:cNvPr id="216070" name="Line 6"/>
          <p:cNvSpPr>
            <a:spLocks noChangeShapeType="1"/>
          </p:cNvSpPr>
          <p:nvPr/>
        </p:nvSpPr>
        <p:spPr bwMode="auto">
          <a:xfrm>
            <a:off x="1371600" y="1676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447800" y="1708150"/>
            <a:ext cx="7696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Freeform 4"/>
          <p:cNvSpPr>
            <a:spLocks noChangeArrowheads="1"/>
          </p:cNvSpPr>
          <p:nvPr/>
        </p:nvSpPr>
        <p:spPr bwMode="auto">
          <a:xfrm>
            <a:off x="1371600" y="1676400"/>
            <a:ext cx="1588" cy="1588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447800" y="1708150"/>
            <a:ext cx="7696200" cy="1588"/>
          </a:xfrm>
          <a:prstGeom prst="line">
            <a:avLst/>
          </a:prstGeom>
          <a:noFill/>
          <a:ln w="2844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4" name="Picture 2" descr="C:\Users\aabaando\Desktop\POST-DOC\Rapport partiel APR2\Doc\Photo séparateur APR2\20150910_113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t="1553" r="2863" b="2541"/>
          <a:stretch>
            <a:fillRect/>
          </a:stretch>
        </p:blipFill>
        <p:spPr bwMode="auto">
          <a:xfrm>
            <a:off x="5724525" y="2500313"/>
            <a:ext cx="2932113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519363"/>
            <a:ext cx="29654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4652963"/>
            <a:ext cx="156051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040063" y="2841625"/>
            <a:ext cx="199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2400" i="1">
                <a:solidFill>
                  <a:schemeClr val="bg1"/>
                </a:solidFill>
                <a:latin typeface="Arial Black" pitchFamily="34" charset="0"/>
              </a:rPr>
              <a:t>ABS   HIPS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475038" y="5661025"/>
            <a:ext cx="1125537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  <a:defRPr/>
            </a:pPr>
            <a:r>
              <a:rPr lang="fr-FR" altLang="fr-FR" sz="2400" i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HDPE</a:t>
            </a:r>
          </a:p>
        </p:txBody>
      </p:sp>
      <p:pic>
        <p:nvPicPr>
          <p:cNvPr id="19" name="Imag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" y="1676400"/>
            <a:ext cx="1787057" cy="225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42888" y="989013"/>
            <a:ext cx="101060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4000" kern="0" smtClean="0">
                <a:latin typeface="+mn-lt"/>
              </a:rPr>
              <a:t>TRIBO-ELECTROSTATIC </a:t>
            </a:r>
            <a:br>
              <a:rPr lang="en-US" sz="4000" kern="0" smtClean="0">
                <a:latin typeface="+mn-lt"/>
              </a:rPr>
            </a:br>
            <a:r>
              <a:rPr lang="en-US" sz="4000" kern="0" smtClean="0">
                <a:latin typeface="+mn-lt"/>
              </a:rPr>
              <a:t>SEPARATION OF MIXED </a:t>
            </a:r>
            <a:br>
              <a:rPr lang="en-US" sz="4000" kern="0" smtClean="0">
                <a:latin typeface="+mn-lt"/>
              </a:rPr>
            </a:br>
            <a:r>
              <a:rPr lang="en-US" sz="4000" kern="0" smtClean="0">
                <a:latin typeface="+mn-lt"/>
              </a:rPr>
              <a:t>GRANULAR </a:t>
            </a:r>
            <a:r>
              <a:rPr lang="fr-FR" sz="4000" kern="0" smtClean="0">
                <a:latin typeface="+mn-lt"/>
              </a:rPr>
              <a:t>INSULATORS</a:t>
            </a:r>
            <a:r>
              <a:rPr lang="fr-FR" sz="4000" kern="0" smtClean="0"/>
              <a:t> </a:t>
            </a:r>
            <a:endParaRPr lang="en-US" altLang="fr-FR" sz="4000" kern="0" dirty="0" smtClean="0">
              <a:solidFill>
                <a:srgbClr val="89A5FF"/>
              </a:solidFill>
              <a:latin typeface="Arial Narrow" pitchFamily="34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4149725"/>
            <a:ext cx="2971800" cy="35766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t"/>
          <a:lstStyle/>
          <a:p>
            <a:pPr marL="0" indent="0" eaLnBrk="1">
              <a:lnSpc>
                <a:spcPct val="100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fr-FR" altLang="fr-FR" sz="2400" b="1" dirty="0" err="1" smtClean="0">
                <a:solidFill>
                  <a:srgbClr val="89A5FF"/>
                </a:solidFill>
                <a:latin typeface="Arial Narrow" pitchFamily="34" charset="0"/>
              </a:rPr>
              <a:t>Thami</a:t>
            </a:r>
            <a:r>
              <a:rPr lang="fr-FR" altLang="fr-FR" sz="2400" b="1" dirty="0" smtClean="0">
                <a:solidFill>
                  <a:srgbClr val="89A5FF"/>
                </a:solidFill>
                <a:latin typeface="Arial Narrow" pitchFamily="34" charset="0"/>
              </a:rPr>
              <a:t> ZEGHLOUL</a:t>
            </a:r>
          </a:p>
          <a:p>
            <a:pPr marL="0" indent="0" eaLnBrk="1">
              <a:lnSpc>
                <a:spcPct val="100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fr-FR" altLang="fr-FR" sz="2400" b="1" dirty="0" smtClean="0">
                <a:solidFill>
                  <a:srgbClr val="FFFFCC"/>
                </a:solidFill>
                <a:latin typeface="Arial Narrow" pitchFamily="34" charset="0"/>
              </a:rPr>
              <a:t>Lucien DASCALESCU</a:t>
            </a:r>
            <a:endParaRPr lang="fr-FR" altLang="fr-FR" sz="2400" b="1" dirty="0" smtClean="0">
              <a:solidFill>
                <a:srgbClr val="678BFF"/>
              </a:solidFill>
              <a:latin typeface="Arial Narrow" pitchFamily="34" charset="0"/>
            </a:endParaRPr>
          </a:p>
          <a:p>
            <a:pPr eaLnBrk="1"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endParaRPr lang="fr-FR" altLang="fr-FR" sz="2400" b="1" dirty="0" smtClean="0">
              <a:solidFill>
                <a:srgbClr val="678BFF"/>
              </a:solidFill>
              <a:latin typeface="Arial Narrow" pitchFamily="34" charset="0"/>
            </a:endParaRPr>
          </a:p>
          <a:p>
            <a:pPr marL="0" indent="0" eaLnBrk="1">
              <a:lnSpc>
                <a:spcPct val="90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fr-FR" altLang="fr-FR" sz="2400" b="1" dirty="0" smtClean="0">
                <a:solidFill>
                  <a:srgbClr val="FFFFCC"/>
                </a:solidFill>
                <a:latin typeface="Arial Narrow" pitchFamily="34" charset="0"/>
              </a:rPr>
              <a:t>PPRIME Institute</a:t>
            </a:r>
          </a:p>
          <a:p>
            <a:pPr marL="0" indent="0" eaLnBrk="1">
              <a:lnSpc>
                <a:spcPct val="90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fr-FR" altLang="fr-FR" sz="2400" b="1" dirty="0" err="1" smtClean="0">
                <a:solidFill>
                  <a:srgbClr val="FFFFCC"/>
                </a:solidFill>
                <a:latin typeface="Arial Narrow" pitchFamily="34" charset="0"/>
              </a:rPr>
              <a:t>University</a:t>
            </a:r>
            <a:r>
              <a:rPr lang="fr-FR" altLang="fr-FR" sz="2400" b="1" dirty="0" smtClean="0">
                <a:solidFill>
                  <a:srgbClr val="FFFFCC"/>
                </a:solidFill>
                <a:latin typeface="Arial Narrow" pitchFamily="34" charset="0"/>
              </a:rPr>
              <a:t> of Poitiers</a:t>
            </a:r>
          </a:p>
          <a:p>
            <a:pPr marL="0" indent="0" eaLnBrk="1">
              <a:lnSpc>
                <a:spcPct val="90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fr-FR" altLang="fr-FR" sz="2400" b="1" dirty="0" smtClean="0">
                <a:solidFill>
                  <a:srgbClr val="FFFFCC"/>
                </a:solidFill>
                <a:latin typeface="Arial Narrow" pitchFamily="34" charset="0"/>
              </a:rPr>
              <a:t>FRANCE</a:t>
            </a:r>
          </a:p>
          <a:p>
            <a:pPr marL="0" indent="0" eaLnBrk="1">
              <a:lnSpc>
                <a:spcPct val="80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endParaRPr lang="fr-FR" altLang="fr-FR" sz="2400" b="1" dirty="0" smtClean="0">
              <a:solidFill>
                <a:srgbClr val="FFFFCC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80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10</a:t>
            </a:fld>
            <a:endParaRPr lang="fr-FR" altLang="fr-FR">
              <a:solidFill>
                <a:srgbClr val="FFFFFF"/>
              </a:solidFill>
            </a:endParaRPr>
          </a:p>
        </p:txBody>
      </p:sp>
      <p:pic>
        <p:nvPicPr>
          <p:cNvPr id="3" name="Imag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"/>
          <a:stretch>
            <a:fillRect/>
          </a:stretch>
        </p:blipFill>
        <p:spPr bwMode="auto">
          <a:xfrm>
            <a:off x="4427984" y="1054029"/>
            <a:ext cx="5070029" cy="406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7648575" y="1027236"/>
            <a:ext cx="1495425" cy="40925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fr-FR" altLang="fr-FR" sz="2000" b="1" dirty="0">
                <a:solidFill>
                  <a:srgbClr val="00B0F0"/>
                </a:solidFill>
              </a:rPr>
              <a:t>Feeder</a:t>
            </a:r>
          </a:p>
          <a:p>
            <a:pPr eaLnBrk="1" hangingPunct="1">
              <a:spcAft>
                <a:spcPct val="0"/>
              </a:spcAft>
            </a:pPr>
            <a:endParaRPr lang="fr-FR" altLang="fr-FR" sz="1000" b="1" dirty="0">
              <a:solidFill>
                <a:srgbClr val="00B0F0"/>
              </a:solidFill>
            </a:endParaRPr>
          </a:p>
          <a:p>
            <a:pPr eaLnBrk="1" hangingPunct="1">
              <a:spcAft>
                <a:spcPct val="0"/>
              </a:spcAft>
            </a:pPr>
            <a:r>
              <a:rPr lang="fr-FR" altLang="fr-FR" sz="2000" b="1" dirty="0" err="1">
                <a:solidFill>
                  <a:srgbClr val="00B0F0"/>
                </a:solidFill>
              </a:rPr>
              <a:t>Upper</a:t>
            </a:r>
            <a:endParaRPr lang="fr-FR" altLang="fr-FR" sz="2000" b="1" dirty="0">
              <a:solidFill>
                <a:srgbClr val="00B0F0"/>
              </a:solidFill>
            </a:endParaRPr>
          </a:p>
          <a:p>
            <a:pPr eaLnBrk="1" hangingPunct="1">
              <a:spcAft>
                <a:spcPct val="0"/>
              </a:spcAft>
            </a:pPr>
            <a:r>
              <a:rPr lang="fr-FR" altLang="fr-FR" sz="2000" b="1" dirty="0">
                <a:solidFill>
                  <a:srgbClr val="00B0F0"/>
                </a:solidFill>
              </a:rPr>
              <a:t>Frame</a:t>
            </a:r>
          </a:p>
          <a:p>
            <a:pPr eaLnBrk="1" hangingPunct="1">
              <a:spcAft>
                <a:spcPct val="0"/>
              </a:spcAft>
            </a:pPr>
            <a:endParaRPr lang="fr-FR" altLang="fr-FR" sz="1000" b="1" dirty="0">
              <a:solidFill>
                <a:srgbClr val="00B0F0"/>
              </a:solidFill>
            </a:endParaRPr>
          </a:p>
          <a:p>
            <a:pPr eaLnBrk="1" hangingPunct="1">
              <a:spcAft>
                <a:spcPct val="0"/>
              </a:spcAft>
            </a:pPr>
            <a:r>
              <a:rPr lang="fr-FR" altLang="fr-FR" sz="2000" b="1" dirty="0">
                <a:solidFill>
                  <a:srgbClr val="00B0F0"/>
                </a:solidFill>
              </a:rPr>
              <a:t>HV </a:t>
            </a:r>
          </a:p>
          <a:p>
            <a:pPr eaLnBrk="1" hangingPunct="1">
              <a:spcAft>
                <a:spcPct val="0"/>
              </a:spcAft>
            </a:pPr>
            <a:endParaRPr lang="fr-FR" altLang="fr-FR" sz="2000" b="1" dirty="0">
              <a:solidFill>
                <a:srgbClr val="00B0F0"/>
              </a:solidFill>
            </a:endParaRPr>
          </a:p>
          <a:p>
            <a:pPr eaLnBrk="1" hangingPunct="1">
              <a:spcAft>
                <a:spcPct val="0"/>
              </a:spcAft>
            </a:pPr>
            <a:endParaRPr lang="fr-FR" altLang="fr-FR" sz="2000" b="1" dirty="0">
              <a:solidFill>
                <a:srgbClr val="00B0F0"/>
              </a:solidFill>
            </a:endParaRPr>
          </a:p>
          <a:p>
            <a:pPr eaLnBrk="1" hangingPunct="1">
              <a:spcAft>
                <a:spcPct val="0"/>
              </a:spcAft>
            </a:pPr>
            <a:r>
              <a:rPr lang="fr-FR" altLang="fr-FR" sz="2000" b="1" dirty="0">
                <a:solidFill>
                  <a:srgbClr val="00B0F0"/>
                </a:solidFill>
              </a:rPr>
              <a:t>Electrodes</a:t>
            </a:r>
          </a:p>
          <a:p>
            <a:pPr eaLnBrk="1" hangingPunct="1">
              <a:spcAft>
                <a:spcPct val="0"/>
              </a:spcAft>
            </a:pPr>
            <a:endParaRPr lang="fr-FR" altLang="fr-FR" sz="2000" b="1" dirty="0">
              <a:solidFill>
                <a:srgbClr val="00B0F0"/>
              </a:solidFill>
            </a:endParaRPr>
          </a:p>
          <a:p>
            <a:pPr eaLnBrk="1" hangingPunct="1">
              <a:spcAft>
                <a:spcPct val="0"/>
              </a:spcAft>
            </a:pPr>
            <a:r>
              <a:rPr lang="fr-FR" altLang="fr-FR" sz="2000" b="1" dirty="0" err="1">
                <a:solidFill>
                  <a:srgbClr val="00B0F0"/>
                </a:solidFill>
              </a:rPr>
              <a:t>Lower</a:t>
            </a:r>
            <a:r>
              <a:rPr lang="fr-FR" altLang="fr-FR" sz="2000" b="1" dirty="0">
                <a:solidFill>
                  <a:srgbClr val="00B0F0"/>
                </a:solidFill>
              </a:rPr>
              <a:t> </a:t>
            </a:r>
          </a:p>
          <a:p>
            <a:pPr eaLnBrk="1" hangingPunct="1">
              <a:spcAft>
                <a:spcPct val="0"/>
              </a:spcAft>
            </a:pPr>
            <a:r>
              <a:rPr lang="fr-FR" altLang="fr-FR" sz="2000" b="1" dirty="0">
                <a:solidFill>
                  <a:srgbClr val="00B0F0"/>
                </a:solidFill>
              </a:rPr>
              <a:t>Frame</a:t>
            </a:r>
          </a:p>
          <a:p>
            <a:pPr eaLnBrk="1" hangingPunct="1">
              <a:spcAft>
                <a:spcPct val="0"/>
              </a:spcAft>
            </a:pPr>
            <a:endParaRPr lang="fr-FR" altLang="fr-FR" sz="2000" b="1" dirty="0">
              <a:solidFill>
                <a:srgbClr val="00B0F0"/>
              </a:solidFill>
            </a:endParaRPr>
          </a:p>
          <a:p>
            <a:pPr eaLnBrk="1" hangingPunct="1">
              <a:spcAft>
                <a:spcPct val="0"/>
              </a:spcAft>
            </a:pPr>
            <a:r>
              <a:rPr lang="fr-FR" altLang="fr-FR" sz="2000" b="1" dirty="0" err="1">
                <a:solidFill>
                  <a:srgbClr val="00B0F0"/>
                </a:solidFill>
              </a:rPr>
              <a:t>Collector</a:t>
            </a:r>
            <a:endParaRPr lang="fr-FR" altLang="fr-FR" sz="2000" b="1" dirty="0">
              <a:solidFill>
                <a:srgbClr val="00B0F0"/>
              </a:solidFill>
            </a:endParaRPr>
          </a:p>
        </p:txBody>
      </p:sp>
      <p:sp>
        <p:nvSpPr>
          <p:cNvPr id="5" name="Rectangle 93"/>
          <p:cNvSpPr>
            <a:spLocks noChangeArrowheads="1"/>
          </p:cNvSpPr>
          <p:nvPr/>
        </p:nvSpPr>
        <p:spPr bwMode="auto">
          <a:xfrm>
            <a:off x="0" y="2184400"/>
            <a:ext cx="2646775" cy="469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dirty="0">
                <a:solidFill>
                  <a:srgbClr val="99CC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Tribocharging</a:t>
            </a:r>
            <a:r>
              <a:rPr lang="fr-FR" alt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devices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sz="2800" dirty="0" err="1"/>
              <a:t>Tribo-electrostatic</a:t>
            </a:r>
            <a:endParaRPr lang="fr-FR" altLang="fr-FR" sz="2800" dirty="0"/>
          </a:p>
          <a:p>
            <a:pPr eaLnBrk="1" hangingPunct="1">
              <a:lnSpc>
                <a:spcPct val="100000"/>
              </a:lnSpc>
            </a:pPr>
            <a:r>
              <a:rPr lang="fr-FR" altLang="fr-FR" sz="2800" dirty="0" err="1"/>
              <a:t>separators</a:t>
            </a:r>
            <a:endParaRPr lang="fr-FR" altLang="fr-FR" sz="2800" dirty="0"/>
          </a:p>
          <a:p>
            <a:pPr eaLnBrk="1">
              <a:spcBef>
                <a:spcPts val="1900"/>
              </a:spcBef>
            </a:pPr>
            <a:r>
              <a:rPr lang="fr-FR" altLang="fr-FR" dirty="0" smtClean="0">
                <a:solidFill>
                  <a:srgbClr val="89A5FF"/>
                </a:solidFill>
              </a:rPr>
              <a:t>Conclusions </a:t>
            </a:r>
            <a:r>
              <a:rPr lang="fr-FR" altLang="fr-FR" dirty="0" smtClean="0">
                <a:solidFill>
                  <a:srgbClr val="89A5FF"/>
                </a:solidFill>
              </a:rPr>
              <a:t>&amp; Perspectives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endParaRPr lang="fr-FR" altLang="fr-FR" dirty="0">
              <a:solidFill>
                <a:srgbClr val="89A5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39752" y="188640"/>
            <a:ext cx="6285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Free-</a:t>
            </a:r>
            <a:r>
              <a:rPr lang="fr-FR" sz="3200" b="1" dirty="0" err="1" smtClean="0"/>
              <a:t>fall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electrostatic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separator</a:t>
            </a:r>
            <a:endParaRPr lang="fr-FR" sz="32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810" y="5445224"/>
            <a:ext cx="5765800" cy="129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8" descr="Broyeur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51" y="1001251"/>
            <a:ext cx="1824515" cy="238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664208" y="3364765"/>
            <a:ext cx="1568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Vibratory</a:t>
            </a:r>
            <a:endParaRPr lang="fr-FR" sz="2400" b="1" dirty="0" smtClean="0"/>
          </a:p>
          <a:p>
            <a:r>
              <a:rPr lang="fr-FR" sz="2400" b="1" dirty="0" err="1" smtClean="0"/>
              <a:t>tribo</a:t>
            </a:r>
            <a:r>
              <a:rPr lang="fr-FR" sz="2400" b="1" dirty="0" smtClean="0"/>
              <a:t>-</a:t>
            </a:r>
          </a:p>
          <a:p>
            <a:r>
              <a:rPr lang="fr-FR" sz="2400" b="1" dirty="0" err="1" smtClean="0"/>
              <a:t>charging</a:t>
            </a:r>
            <a:r>
              <a:rPr lang="fr-FR" sz="2400" b="1" dirty="0" smtClean="0"/>
              <a:t> </a:t>
            </a:r>
          </a:p>
          <a:p>
            <a:r>
              <a:rPr lang="fr-FR" sz="2400" b="1" dirty="0" err="1" smtClean="0"/>
              <a:t>device</a:t>
            </a:r>
            <a:endParaRPr lang="fr-FR" sz="2400" b="1" dirty="0"/>
          </a:p>
        </p:txBody>
      </p:sp>
      <p:sp>
        <p:nvSpPr>
          <p:cNvPr id="10" name="Flèche droite 9"/>
          <p:cNvSpPr/>
          <p:nvPr/>
        </p:nvSpPr>
        <p:spPr bwMode="auto">
          <a:xfrm>
            <a:off x="3965918" y="1132002"/>
            <a:ext cx="1902226" cy="42479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39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11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Rectangle 93"/>
          <p:cNvSpPr>
            <a:spLocks noChangeArrowheads="1"/>
          </p:cNvSpPr>
          <p:nvPr/>
        </p:nvSpPr>
        <p:spPr bwMode="auto">
          <a:xfrm>
            <a:off x="0" y="2184400"/>
            <a:ext cx="2646775" cy="469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dirty="0">
                <a:solidFill>
                  <a:srgbClr val="99CC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Tribocharging</a:t>
            </a:r>
            <a:r>
              <a:rPr lang="fr-FR" alt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devices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sz="2800" dirty="0" err="1"/>
              <a:t>Tribo-electrostatic</a:t>
            </a:r>
            <a:endParaRPr lang="fr-FR" altLang="fr-FR" sz="2800" dirty="0"/>
          </a:p>
          <a:p>
            <a:pPr eaLnBrk="1" hangingPunct="1">
              <a:lnSpc>
                <a:spcPct val="100000"/>
              </a:lnSpc>
            </a:pPr>
            <a:r>
              <a:rPr lang="fr-FR" altLang="fr-FR" sz="2800" dirty="0" err="1"/>
              <a:t>separators</a:t>
            </a:r>
            <a:endParaRPr lang="fr-FR" altLang="fr-FR" sz="2800" dirty="0"/>
          </a:p>
          <a:p>
            <a:pPr eaLnBrk="1">
              <a:spcBef>
                <a:spcPts val="1900"/>
              </a:spcBef>
            </a:pPr>
            <a:r>
              <a:rPr lang="fr-FR" altLang="fr-FR" dirty="0" smtClean="0">
                <a:solidFill>
                  <a:srgbClr val="89A5FF"/>
                </a:solidFill>
              </a:rPr>
              <a:t>Conclusions </a:t>
            </a:r>
            <a:r>
              <a:rPr lang="fr-FR" altLang="fr-FR" dirty="0" smtClean="0">
                <a:solidFill>
                  <a:srgbClr val="89A5FF"/>
                </a:solidFill>
              </a:rPr>
              <a:t>&amp; Perspectives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endParaRPr lang="fr-FR" altLang="fr-FR" dirty="0">
              <a:solidFill>
                <a:srgbClr val="89A5FF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87162" y="214313"/>
            <a:ext cx="74252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 err="1">
                <a:solidFill>
                  <a:schemeClr val="tx1"/>
                </a:solidFill>
              </a:rPr>
              <a:t>Tribo-aero-electrostatic</a:t>
            </a:r>
            <a:r>
              <a:rPr lang="fr-FR" altLang="fr-FR" sz="3200" b="1" dirty="0">
                <a:solidFill>
                  <a:schemeClr val="tx1"/>
                </a:solidFill>
              </a:rPr>
              <a:t> </a:t>
            </a:r>
            <a:r>
              <a:rPr lang="fr-FR" altLang="fr-FR" sz="3200" b="1" dirty="0" err="1" smtClean="0">
                <a:solidFill>
                  <a:schemeClr val="tx1"/>
                </a:solidFill>
              </a:rPr>
              <a:t>Separator</a:t>
            </a:r>
            <a:r>
              <a:rPr lang="fr-FR" altLang="fr-FR" sz="3200" b="1" dirty="0" smtClean="0">
                <a:solidFill>
                  <a:schemeClr val="tx1"/>
                </a:solidFill>
              </a:rPr>
              <a:t> for</a:t>
            </a:r>
            <a:endParaRPr lang="fr-FR" altLang="fr-FR" sz="3200" b="1" dirty="0">
              <a:solidFill>
                <a:schemeClr val="tx1"/>
              </a:solidFill>
            </a:endParaRPr>
          </a:p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 err="1">
                <a:solidFill>
                  <a:schemeClr val="tx1"/>
                </a:solidFill>
              </a:rPr>
              <a:t>Granular</a:t>
            </a:r>
            <a:r>
              <a:rPr lang="fr-FR" altLang="fr-FR" sz="3200" b="1" dirty="0">
                <a:solidFill>
                  <a:schemeClr val="tx1"/>
                </a:solidFill>
              </a:rPr>
              <a:t> Plastics </a:t>
            </a:r>
            <a:r>
              <a:rPr lang="fr-FR" altLang="fr-FR" sz="3200" b="1" dirty="0" err="1">
                <a:solidFill>
                  <a:schemeClr val="tx1"/>
                </a:solidFill>
              </a:rPr>
              <a:t>from</a:t>
            </a:r>
            <a:r>
              <a:rPr lang="fr-FR" altLang="fr-FR" sz="3200" b="1" dirty="0">
                <a:solidFill>
                  <a:schemeClr val="tx1"/>
                </a:solidFill>
              </a:rPr>
              <a:t> </a:t>
            </a:r>
            <a:r>
              <a:rPr lang="fr-FR" altLang="fr-FR" sz="3200" b="1" dirty="0" smtClean="0">
                <a:solidFill>
                  <a:schemeClr val="tx1"/>
                </a:solidFill>
              </a:rPr>
              <a:t>WEEE</a:t>
            </a:r>
            <a:endParaRPr lang="en-GB" altLang="fr-FR" sz="32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7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91531"/>
            <a:ext cx="5036544" cy="523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67744" y="5652319"/>
            <a:ext cx="2808288" cy="12001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2400" b="1" dirty="0">
                <a:solidFill>
                  <a:srgbClr val="CC0000"/>
                </a:solidFill>
              </a:rPr>
              <a:t>Patent </a:t>
            </a:r>
          </a:p>
          <a:p>
            <a:pPr eaLnBrk="1" hangingPunct="1">
              <a:spcAft>
                <a:spcPct val="0"/>
              </a:spcAft>
              <a:buFontTx/>
              <a:buNone/>
            </a:pPr>
            <a:r>
              <a:rPr lang="en-GB" altLang="fr-FR" sz="2400" b="1" dirty="0">
                <a:solidFill>
                  <a:srgbClr val="CC0000"/>
                </a:solidFill>
                <a:latin typeface="Arial Narrow" pitchFamily="34" charset="0"/>
              </a:rPr>
              <a:t>FR2943561 (2009), </a:t>
            </a:r>
          </a:p>
          <a:p>
            <a:pPr eaLnBrk="1" hangingPunct="1">
              <a:spcAft>
                <a:spcPct val="0"/>
              </a:spcAft>
              <a:buFontTx/>
              <a:buNone/>
            </a:pPr>
            <a:r>
              <a:rPr lang="en-GB" altLang="fr-FR" sz="2400" b="1" dirty="0">
                <a:solidFill>
                  <a:srgbClr val="CC0000"/>
                </a:solidFill>
                <a:latin typeface="Arial Narrow" pitchFamily="34" charset="0"/>
              </a:rPr>
              <a:t>WO2010109096 (2010)</a:t>
            </a:r>
            <a:r>
              <a:rPr lang="fr-FR" altLang="fr-FR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fr-FR" altLang="fr-FR" sz="2400" b="1" dirty="0">
                <a:solidFill>
                  <a:srgbClr val="CC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01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12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Rectangle 93"/>
          <p:cNvSpPr>
            <a:spLocks noChangeArrowheads="1"/>
          </p:cNvSpPr>
          <p:nvPr/>
        </p:nvSpPr>
        <p:spPr bwMode="auto">
          <a:xfrm>
            <a:off x="0" y="2184400"/>
            <a:ext cx="2646775" cy="469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dirty="0">
                <a:solidFill>
                  <a:srgbClr val="99CC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Tribocharging</a:t>
            </a:r>
            <a:r>
              <a:rPr lang="fr-FR" alt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devices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sz="2800" dirty="0" err="1"/>
              <a:t>Tribo-electrostatic</a:t>
            </a:r>
            <a:endParaRPr lang="fr-FR" altLang="fr-FR" sz="2800" dirty="0"/>
          </a:p>
          <a:p>
            <a:pPr eaLnBrk="1" hangingPunct="1">
              <a:lnSpc>
                <a:spcPct val="100000"/>
              </a:lnSpc>
            </a:pPr>
            <a:r>
              <a:rPr lang="fr-FR" altLang="fr-FR" sz="2800" dirty="0" err="1"/>
              <a:t>separators</a:t>
            </a:r>
            <a:endParaRPr lang="fr-FR" altLang="fr-FR" sz="2800" dirty="0"/>
          </a:p>
          <a:p>
            <a:pPr eaLnBrk="1">
              <a:spcBef>
                <a:spcPts val="1900"/>
              </a:spcBef>
            </a:pPr>
            <a:r>
              <a:rPr lang="fr-FR" altLang="fr-FR" dirty="0" smtClean="0">
                <a:solidFill>
                  <a:srgbClr val="89A5FF"/>
                </a:solidFill>
              </a:rPr>
              <a:t>Conclusions </a:t>
            </a:r>
            <a:r>
              <a:rPr lang="fr-FR" altLang="fr-FR" dirty="0" smtClean="0">
                <a:solidFill>
                  <a:srgbClr val="89A5FF"/>
                </a:solidFill>
              </a:rPr>
              <a:t>&amp; Perspectives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endParaRPr lang="fr-FR" altLang="fr-FR" dirty="0">
              <a:solidFill>
                <a:srgbClr val="89A5FF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87162" y="214313"/>
            <a:ext cx="74252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 err="1">
                <a:solidFill>
                  <a:schemeClr val="tx1"/>
                </a:solidFill>
              </a:rPr>
              <a:t>Tribo-aero-electrostatic</a:t>
            </a:r>
            <a:r>
              <a:rPr lang="fr-FR" altLang="fr-FR" sz="3200" b="1" dirty="0">
                <a:solidFill>
                  <a:schemeClr val="tx1"/>
                </a:solidFill>
              </a:rPr>
              <a:t> </a:t>
            </a:r>
            <a:r>
              <a:rPr lang="fr-FR" altLang="fr-FR" sz="3200" b="1" dirty="0" err="1" smtClean="0">
                <a:solidFill>
                  <a:schemeClr val="tx1"/>
                </a:solidFill>
              </a:rPr>
              <a:t>Separator</a:t>
            </a:r>
            <a:r>
              <a:rPr lang="fr-FR" altLang="fr-FR" sz="3200" b="1" dirty="0" smtClean="0">
                <a:solidFill>
                  <a:schemeClr val="tx1"/>
                </a:solidFill>
              </a:rPr>
              <a:t> for</a:t>
            </a:r>
            <a:endParaRPr lang="fr-FR" altLang="fr-FR" sz="3200" b="1" dirty="0">
              <a:solidFill>
                <a:schemeClr val="tx1"/>
              </a:solidFill>
            </a:endParaRPr>
          </a:p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 err="1">
                <a:solidFill>
                  <a:schemeClr val="tx1"/>
                </a:solidFill>
              </a:rPr>
              <a:t>Granular</a:t>
            </a:r>
            <a:r>
              <a:rPr lang="fr-FR" altLang="fr-FR" sz="3200" b="1" dirty="0">
                <a:solidFill>
                  <a:schemeClr val="tx1"/>
                </a:solidFill>
              </a:rPr>
              <a:t> Plastics </a:t>
            </a:r>
            <a:r>
              <a:rPr lang="fr-FR" altLang="fr-FR" sz="3200" b="1" dirty="0" err="1">
                <a:solidFill>
                  <a:schemeClr val="tx1"/>
                </a:solidFill>
              </a:rPr>
              <a:t>from</a:t>
            </a:r>
            <a:r>
              <a:rPr lang="fr-FR" altLang="fr-FR" sz="3200" b="1" dirty="0">
                <a:solidFill>
                  <a:schemeClr val="tx1"/>
                </a:solidFill>
              </a:rPr>
              <a:t> </a:t>
            </a:r>
            <a:r>
              <a:rPr lang="fr-FR" altLang="fr-FR" sz="3200" b="1" dirty="0" smtClean="0">
                <a:solidFill>
                  <a:schemeClr val="tx1"/>
                </a:solidFill>
              </a:rPr>
              <a:t>WEEE</a:t>
            </a:r>
            <a:endParaRPr lang="en-GB" altLang="fr-FR" sz="32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vidéo sépar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6022" y="1628800"/>
            <a:ext cx="6662094" cy="3717513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9" y="1634460"/>
            <a:ext cx="3299777" cy="37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17232"/>
            <a:ext cx="231775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876353" y="5551952"/>
            <a:ext cx="199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2400" i="1" dirty="0">
                <a:solidFill>
                  <a:schemeClr val="tx1"/>
                </a:solidFill>
                <a:latin typeface="Arial Black" pitchFamily="34" charset="0"/>
              </a:rPr>
              <a:t>ABS   HIPS</a:t>
            </a:r>
          </a:p>
        </p:txBody>
      </p:sp>
    </p:spTree>
    <p:extLst>
      <p:ext uri="{BB962C8B-B14F-4D97-AF65-F5344CB8AC3E}">
        <p14:creationId xmlns:p14="http://schemas.microsoft.com/office/powerpoint/2010/main" val="22991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13</a:t>
            </a:fld>
            <a:endParaRPr lang="fr-FR" altLang="fr-FR">
              <a:solidFill>
                <a:srgbClr val="FFFFFF"/>
              </a:solidFill>
            </a:endParaRPr>
          </a:p>
        </p:txBody>
      </p:sp>
      <p:pic>
        <p:nvPicPr>
          <p:cNvPr id="6" name="Picture 2" descr="C:\Users\aabaando\Desktop\POST-DOC\Rapport partiel APR2\Doc\Photo séparateur APR2\20150910_113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t="1553" r="2863" b="2541"/>
          <a:stretch>
            <a:fillRect/>
          </a:stretch>
        </p:blipFill>
        <p:spPr bwMode="auto">
          <a:xfrm>
            <a:off x="6189270" y="764704"/>
            <a:ext cx="243840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2"/>
          <p:cNvSpPr txBox="1">
            <a:spLocks noChangeArrowheads="1"/>
          </p:cNvSpPr>
          <p:nvPr/>
        </p:nvSpPr>
        <p:spPr bwMode="auto">
          <a:xfrm>
            <a:off x="1506606" y="210683"/>
            <a:ext cx="476567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fr-FR" alt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pilot-plant TAE </a:t>
            </a:r>
            <a:r>
              <a:rPr lang="fr-FR" altLang="fr-FR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separators</a:t>
            </a:r>
            <a:r>
              <a:rPr lang="fr-FR" alt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fr-FR" alt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APR2, France</a:t>
            </a:r>
            <a:endParaRPr lang="en-GB" altLang="fr-FR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08" y="2060848"/>
            <a:ext cx="31797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4565401"/>
            <a:ext cx="3900487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5724524" y="5301208"/>
            <a:ext cx="29384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fr-FR" altLang="fr-FR" sz="2400" i="1" dirty="0">
                <a:solidFill>
                  <a:schemeClr val="bg1"/>
                </a:solidFill>
                <a:latin typeface="Arial Black" pitchFamily="34" charset="0"/>
              </a:rPr>
              <a:t>ABS            HIPS</a:t>
            </a:r>
          </a:p>
        </p:txBody>
      </p:sp>
      <p:sp>
        <p:nvSpPr>
          <p:cNvPr id="12" name="Rectangle 93"/>
          <p:cNvSpPr>
            <a:spLocks noChangeArrowheads="1"/>
          </p:cNvSpPr>
          <p:nvPr/>
        </p:nvSpPr>
        <p:spPr bwMode="auto">
          <a:xfrm>
            <a:off x="0" y="2184400"/>
            <a:ext cx="2646775" cy="42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dirty="0">
                <a:solidFill>
                  <a:srgbClr val="99CC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Tribocharging</a:t>
            </a:r>
            <a:r>
              <a:rPr lang="fr-FR" alt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devices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Tribo-electrostatic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separators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>
              <a:spcBef>
                <a:spcPts val="1900"/>
              </a:spcBef>
            </a:pPr>
            <a:r>
              <a:rPr lang="fr-FR" altLang="fr-FR" sz="2800" dirty="0" smtClean="0"/>
              <a:t>Conclusions </a:t>
            </a:r>
            <a:r>
              <a:rPr lang="fr-FR" altLang="fr-FR" sz="2800" dirty="0" smtClean="0"/>
              <a:t>&amp; Perspectives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endParaRPr lang="fr-FR" altLang="fr-FR" dirty="0">
              <a:solidFill>
                <a:srgbClr val="89A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14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Rectangle 93"/>
          <p:cNvSpPr>
            <a:spLocks noChangeArrowheads="1"/>
          </p:cNvSpPr>
          <p:nvPr/>
        </p:nvSpPr>
        <p:spPr bwMode="auto">
          <a:xfrm>
            <a:off x="0" y="2184400"/>
            <a:ext cx="2646775" cy="42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dirty="0">
                <a:solidFill>
                  <a:srgbClr val="99CC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Tribocharging</a:t>
            </a:r>
            <a:r>
              <a:rPr lang="fr-FR" alt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devices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Tribo-electrostatic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separators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>
              <a:spcBef>
                <a:spcPts val="1900"/>
              </a:spcBef>
            </a:pPr>
            <a:r>
              <a:rPr lang="fr-FR" altLang="fr-FR" sz="2800" dirty="0" smtClean="0"/>
              <a:t>Conclusions </a:t>
            </a:r>
            <a:r>
              <a:rPr lang="fr-FR" altLang="fr-FR" sz="2800" dirty="0" smtClean="0"/>
              <a:t>&amp; Perspectives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endParaRPr lang="fr-FR" altLang="fr-FR" dirty="0">
              <a:solidFill>
                <a:srgbClr val="89A5FF"/>
              </a:solidFill>
            </a:endParaRPr>
          </a:p>
        </p:txBody>
      </p:sp>
      <p:pic>
        <p:nvPicPr>
          <p:cNvPr id="4" name="Image 10" descr="IMG_97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t="8621" r="6364"/>
          <a:stretch>
            <a:fillRect/>
          </a:stretch>
        </p:blipFill>
        <p:spPr bwMode="auto">
          <a:xfrm>
            <a:off x="3179448" y="1340768"/>
            <a:ext cx="5400675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70663" y="214313"/>
            <a:ext cx="78582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 err="1" smtClean="0">
                <a:solidFill>
                  <a:schemeClr val="tx1"/>
                </a:solidFill>
              </a:rPr>
              <a:t>Multi-modal</a:t>
            </a:r>
            <a:r>
              <a:rPr lang="fr-FR" altLang="fr-FR" sz="3200" b="1" dirty="0" smtClean="0">
                <a:solidFill>
                  <a:schemeClr val="tx1"/>
                </a:solidFill>
              </a:rPr>
              <a:t> </a:t>
            </a:r>
            <a:r>
              <a:rPr lang="fr-FR" altLang="fr-FR" sz="3200" b="1" dirty="0" err="1" smtClean="0">
                <a:solidFill>
                  <a:schemeClr val="tx1"/>
                </a:solidFill>
              </a:rPr>
              <a:t>Electrostatic</a:t>
            </a:r>
            <a:r>
              <a:rPr lang="fr-FR" altLang="fr-FR" sz="3200" b="1" dirty="0" smtClean="0">
                <a:solidFill>
                  <a:schemeClr val="tx1"/>
                </a:solidFill>
              </a:rPr>
              <a:t> </a:t>
            </a:r>
            <a:r>
              <a:rPr lang="fr-FR" altLang="fr-FR" sz="3200" b="1" dirty="0" err="1" smtClean="0">
                <a:solidFill>
                  <a:schemeClr val="tx1"/>
                </a:solidFill>
              </a:rPr>
              <a:t>Separator</a:t>
            </a:r>
            <a:r>
              <a:rPr lang="fr-FR" altLang="fr-FR" sz="3200" b="1" dirty="0" smtClean="0">
                <a:solidFill>
                  <a:schemeClr val="tx1"/>
                </a:solidFill>
              </a:rPr>
              <a:t> for </a:t>
            </a:r>
            <a:endParaRPr lang="fr-FR" altLang="fr-FR" sz="3200" b="1" dirty="0">
              <a:solidFill>
                <a:schemeClr val="tx1"/>
              </a:solidFill>
            </a:endParaRPr>
          </a:p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 err="1">
                <a:solidFill>
                  <a:schemeClr val="tx1"/>
                </a:solidFill>
              </a:rPr>
              <a:t>Sub-millimetric</a:t>
            </a:r>
            <a:r>
              <a:rPr lang="fr-FR" altLang="fr-FR" sz="3200" b="1" dirty="0">
                <a:solidFill>
                  <a:schemeClr val="tx1"/>
                </a:solidFill>
              </a:rPr>
              <a:t> </a:t>
            </a:r>
            <a:r>
              <a:rPr lang="fr-FR" altLang="fr-FR" sz="3200" b="1" dirty="0" err="1">
                <a:solidFill>
                  <a:schemeClr val="tx1"/>
                </a:solidFill>
              </a:rPr>
              <a:t>Granular</a:t>
            </a:r>
            <a:r>
              <a:rPr lang="fr-FR" altLang="fr-FR" sz="3200" b="1" dirty="0">
                <a:solidFill>
                  <a:schemeClr val="tx1"/>
                </a:solidFill>
              </a:rPr>
              <a:t> </a:t>
            </a:r>
            <a:r>
              <a:rPr lang="fr-FR" altLang="fr-FR" sz="3200" b="1" dirty="0" err="1">
                <a:solidFill>
                  <a:schemeClr val="tx1"/>
                </a:solidFill>
              </a:rPr>
              <a:t>Materials</a:t>
            </a:r>
            <a:endParaRPr lang="en-GB" altLang="fr-FR" sz="32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Text Box 122"/>
          <p:cNvSpPr txBox="1">
            <a:spLocks noChangeArrowheads="1"/>
          </p:cNvSpPr>
          <p:nvPr/>
        </p:nvSpPr>
        <p:spPr bwMode="auto">
          <a:xfrm>
            <a:off x="1766497" y="6180138"/>
            <a:ext cx="69756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2000" b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Partners : INRA Montpellier, U. Tech. Cluj-Napoca, U. Sidi-Bel-Abbes</a:t>
            </a:r>
          </a:p>
        </p:txBody>
      </p:sp>
    </p:spTree>
    <p:extLst>
      <p:ext uri="{BB962C8B-B14F-4D97-AF65-F5344CB8AC3E}">
        <p14:creationId xmlns:p14="http://schemas.microsoft.com/office/powerpoint/2010/main" val="3304137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15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Rectangle 93"/>
          <p:cNvSpPr>
            <a:spLocks noChangeArrowheads="1"/>
          </p:cNvSpPr>
          <p:nvPr/>
        </p:nvSpPr>
        <p:spPr bwMode="auto">
          <a:xfrm>
            <a:off x="0" y="2184400"/>
            <a:ext cx="2646775" cy="42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dirty="0">
                <a:solidFill>
                  <a:srgbClr val="99CC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Tribocharging</a:t>
            </a:r>
            <a:r>
              <a:rPr lang="fr-FR" alt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devices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Tribo-electrostatic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separators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>
              <a:spcBef>
                <a:spcPts val="1900"/>
              </a:spcBef>
            </a:pPr>
            <a:r>
              <a:rPr lang="fr-FR" altLang="fr-FR" sz="2800" dirty="0" smtClean="0"/>
              <a:t>Conclusions </a:t>
            </a:r>
            <a:r>
              <a:rPr lang="fr-FR" altLang="fr-FR" sz="2800" dirty="0" smtClean="0"/>
              <a:t>&amp; Perspectives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endParaRPr lang="fr-FR" altLang="fr-FR" dirty="0">
              <a:solidFill>
                <a:srgbClr val="89A5FF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72550" y="214313"/>
            <a:ext cx="76544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 err="1" smtClean="0">
                <a:solidFill>
                  <a:schemeClr val="tx1"/>
                </a:solidFill>
              </a:rPr>
              <a:t>Tribo-Aero-Electrostatic</a:t>
            </a:r>
            <a:r>
              <a:rPr lang="fr-FR" altLang="fr-FR" sz="3200" b="1" dirty="0" smtClean="0">
                <a:solidFill>
                  <a:schemeClr val="tx1"/>
                </a:solidFill>
              </a:rPr>
              <a:t> </a:t>
            </a:r>
            <a:r>
              <a:rPr lang="fr-FR" altLang="fr-FR" sz="3200" b="1" dirty="0" err="1" smtClean="0">
                <a:solidFill>
                  <a:schemeClr val="tx1"/>
                </a:solidFill>
              </a:rPr>
              <a:t>Separator</a:t>
            </a:r>
            <a:r>
              <a:rPr lang="fr-FR" altLang="fr-FR" sz="3200" b="1" dirty="0" smtClean="0">
                <a:solidFill>
                  <a:schemeClr val="tx1"/>
                </a:solidFill>
              </a:rPr>
              <a:t> for </a:t>
            </a:r>
            <a:endParaRPr lang="fr-FR" altLang="fr-FR" sz="3200" b="1" dirty="0">
              <a:solidFill>
                <a:schemeClr val="tx1"/>
              </a:solidFill>
            </a:endParaRPr>
          </a:p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sz="3200" b="1" dirty="0" err="1">
                <a:solidFill>
                  <a:schemeClr val="tx1"/>
                </a:solidFill>
              </a:rPr>
              <a:t>Sub-millimetric</a:t>
            </a:r>
            <a:r>
              <a:rPr lang="fr-FR" altLang="fr-FR" sz="3200" b="1" dirty="0">
                <a:solidFill>
                  <a:schemeClr val="tx1"/>
                </a:solidFill>
              </a:rPr>
              <a:t> </a:t>
            </a:r>
            <a:r>
              <a:rPr lang="fr-FR" altLang="fr-FR" sz="3200" b="1" dirty="0" err="1">
                <a:solidFill>
                  <a:schemeClr val="tx1"/>
                </a:solidFill>
              </a:rPr>
              <a:t>Granular</a:t>
            </a:r>
            <a:r>
              <a:rPr lang="fr-FR" altLang="fr-FR" sz="3200" b="1" dirty="0">
                <a:solidFill>
                  <a:schemeClr val="tx1"/>
                </a:solidFill>
              </a:rPr>
              <a:t> </a:t>
            </a:r>
            <a:r>
              <a:rPr lang="fr-FR" altLang="fr-FR" sz="3200" b="1" dirty="0" err="1">
                <a:solidFill>
                  <a:schemeClr val="tx1"/>
                </a:solidFill>
              </a:rPr>
              <a:t>Materials</a:t>
            </a:r>
            <a:endParaRPr lang="en-GB" altLang="fr-FR" sz="32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Text Box 122"/>
          <p:cNvSpPr txBox="1">
            <a:spLocks noChangeArrowheads="1"/>
          </p:cNvSpPr>
          <p:nvPr/>
        </p:nvSpPr>
        <p:spPr bwMode="auto">
          <a:xfrm>
            <a:off x="1869733" y="6180138"/>
            <a:ext cx="59470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Partners</a:t>
            </a:r>
            <a:r>
              <a:rPr lang="fr-FR" altLang="fr-F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: </a:t>
            </a:r>
            <a:r>
              <a:rPr lang="fr-FR" altLang="fr-FR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CITF, APR2, INRA </a:t>
            </a:r>
            <a:r>
              <a:rPr lang="fr-FR" altLang="fr-F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Montpellier, </a:t>
            </a:r>
            <a:r>
              <a:rPr lang="fr-FR" altLang="fr-FR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U</a:t>
            </a:r>
            <a:r>
              <a:rPr lang="fr-FR" altLang="fr-F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. </a:t>
            </a:r>
            <a:r>
              <a:rPr lang="fr-FR" altLang="fr-FR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Sidi-Bel-Abbes</a:t>
            </a:r>
            <a:endParaRPr lang="fr-FR" altLang="fr-FR" sz="2000" b="1" dirty="0">
              <a:solidFill>
                <a:schemeClr val="accent6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5"/>
            <a:ext cx="515857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"/>
          <a:stretch>
            <a:fillRect/>
          </a:stretch>
        </p:blipFill>
        <p:spPr bwMode="auto">
          <a:xfrm>
            <a:off x="6300192" y="3068960"/>
            <a:ext cx="2746224" cy="2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10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16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Rectangle 93"/>
          <p:cNvSpPr>
            <a:spLocks noChangeArrowheads="1"/>
          </p:cNvSpPr>
          <p:nvPr/>
        </p:nvSpPr>
        <p:spPr bwMode="auto">
          <a:xfrm>
            <a:off x="0" y="2184400"/>
            <a:ext cx="2646775" cy="42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dirty="0">
                <a:solidFill>
                  <a:srgbClr val="99CC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Tribocharging</a:t>
            </a:r>
            <a:r>
              <a:rPr lang="fr-FR" alt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devices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Tribo-electrostatic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separators</a:t>
            </a:r>
            <a:endParaRPr lang="fr-FR" altLang="fr-F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eaLnBrk="1">
              <a:spcBef>
                <a:spcPts val="1900"/>
              </a:spcBef>
            </a:pPr>
            <a:r>
              <a:rPr lang="fr-FR" altLang="fr-FR" sz="2800" dirty="0" smtClean="0"/>
              <a:t>Conclusions </a:t>
            </a:r>
            <a:r>
              <a:rPr lang="fr-FR" altLang="fr-FR" sz="2800" dirty="0" smtClean="0"/>
              <a:t>&amp; Perspectives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endParaRPr lang="fr-FR" altLang="fr-FR" dirty="0">
              <a:solidFill>
                <a:srgbClr val="89A5FF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60828" y="476672"/>
            <a:ext cx="727795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b="1" dirty="0" err="1" smtClean="0">
                <a:solidFill>
                  <a:schemeClr val="tx1"/>
                </a:solidFill>
              </a:rPr>
              <a:t>Using</a:t>
            </a:r>
            <a:r>
              <a:rPr lang="fr-FR" altLang="fr-FR" b="1" dirty="0" smtClean="0">
                <a:solidFill>
                  <a:schemeClr val="tx1"/>
                </a:solidFill>
              </a:rPr>
              <a:t> of DBD to </a:t>
            </a:r>
            <a:r>
              <a:rPr lang="fr-FR" altLang="fr-FR" b="1" dirty="0" err="1" smtClean="0">
                <a:solidFill>
                  <a:schemeClr val="tx1"/>
                </a:solidFill>
              </a:rPr>
              <a:t>modify</a:t>
            </a:r>
            <a:r>
              <a:rPr lang="fr-FR" altLang="fr-FR" b="1" dirty="0" smtClean="0">
                <a:solidFill>
                  <a:schemeClr val="tx1"/>
                </a:solidFill>
              </a:rPr>
              <a:t> the surface state </a:t>
            </a:r>
          </a:p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b="1" dirty="0" smtClean="0">
                <a:solidFill>
                  <a:schemeClr val="tx1"/>
                </a:solidFill>
              </a:rPr>
              <a:t>of the </a:t>
            </a:r>
            <a:r>
              <a:rPr lang="fr-FR" altLang="fr-FR" b="1" dirty="0" err="1" smtClean="0">
                <a:solidFill>
                  <a:schemeClr val="tx1"/>
                </a:solidFill>
              </a:rPr>
              <a:t>granular</a:t>
            </a:r>
            <a:r>
              <a:rPr lang="fr-FR" altLang="fr-FR" b="1" dirty="0" smtClean="0">
                <a:solidFill>
                  <a:schemeClr val="tx1"/>
                </a:solidFill>
              </a:rPr>
              <a:t> plastics and </a:t>
            </a:r>
          </a:p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b="1" dirty="0" err="1" smtClean="0">
                <a:solidFill>
                  <a:schemeClr val="tx1"/>
                </a:solidFill>
              </a:rPr>
              <a:t>improve</a:t>
            </a:r>
            <a:r>
              <a:rPr lang="fr-FR" altLang="fr-FR" b="1" dirty="0" smtClean="0">
                <a:solidFill>
                  <a:schemeClr val="tx1"/>
                </a:solidFill>
              </a:rPr>
              <a:t> the </a:t>
            </a:r>
            <a:r>
              <a:rPr lang="fr-FR" altLang="fr-FR" b="1" dirty="0" err="1" smtClean="0">
                <a:solidFill>
                  <a:schemeClr val="tx1"/>
                </a:solidFill>
              </a:rPr>
              <a:t>efficiency</a:t>
            </a:r>
            <a:r>
              <a:rPr lang="fr-FR" altLang="fr-FR" b="1" dirty="0" smtClean="0">
                <a:solidFill>
                  <a:schemeClr val="tx1"/>
                </a:solidFill>
              </a:rPr>
              <a:t> of</a:t>
            </a:r>
          </a:p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b="1" dirty="0" err="1">
                <a:solidFill>
                  <a:schemeClr val="tx1"/>
                </a:solidFill>
              </a:rPr>
              <a:t>t</a:t>
            </a:r>
            <a:r>
              <a:rPr lang="fr-FR" altLang="fr-FR" b="1" dirty="0" err="1" smtClean="0">
                <a:solidFill>
                  <a:schemeClr val="tx1"/>
                </a:solidFill>
              </a:rPr>
              <a:t>riboelectric</a:t>
            </a:r>
            <a:r>
              <a:rPr lang="fr-FR" altLang="fr-FR" b="1" dirty="0" smtClean="0">
                <a:solidFill>
                  <a:schemeClr val="tx1"/>
                </a:solidFill>
              </a:rPr>
              <a:t> </a:t>
            </a:r>
            <a:r>
              <a:rPr lang="fr-FR" altLang="fr-FR" b="1" dirty="0" err="1" smtClean="0">
                <a:solidFill>
                  <a:schemeClr val="tx1"/>
                </a:solidFill>
              </a:rPr>
              <a:t>charging</a:t>
            </a:r>
            <a:endParaRPr lang="fr-FR" altLang="fr-FR" b="1" dirty="0" smtClean="0">
              <a:solidFill>
                <a:schemeClr val="tx1"/>
              </a:solidFill>
            </a:endParaRPr>
          </a:p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fr-FR" b="1" dirty="0">
                <a:solidFill>
                  <a:schemeClr val="tx1"/>
                </a:solidFill>
              </a:rPr>
              <a:t>o</a:t>
            </a:r>
            <a:r>
              <a:rPr lang="fr-FR" altLang="fr-FR" b="1" dirty="0" smtClean="0">
                <a:solidFill>
                  <a:schemeClr val="tx1"/>
                </a:solidFill>
              </a:rPr>
              <a:t>f </a:t>
            </a:r>
            <a:r>
              <a:rPr lang="fr-FR" altLang="fr-FR" b="1" dirty="0" err="1" smtClean="0">
                <a:solidFill>
                  <a:schemeClr val="tx1"/>
                </a:solidFill>
              </a:rPr>
              <a:t>larger</a:t>
            </a:r>
            <a:r>
              <a:rPr lang="fr-FR" altLang="fr-FR" b="1" dirty="0" smtClean="0">
                <a:solidFill>
                  <a:schemeClr val="tx1"/>
                </a:solidFill>
              </a:rPr>
              <a:t> </a:t>
            </a:r>
            <a:r>
              <a:rPr lang="fr-FR" altLang="fr-FR" b="1" dirty="0" err="1" smtClean="0">
                <a:solidFill>
                  <a:schemeClr val="tx1"/>
                </a:solidFill>
              </a:rPr>
              <a:t>particles</a:t>
            </a:r>
            <a:r>
              <a:rPr lang="fr-FR" altLang="fr-FR" b="1" dirty="0" smtClean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en-GB" altLang="fr-FR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endParaRPr lang="en-GB" altLang="fr-FR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684632" y="3306728"/>
            <a:ext cx="524214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425"/>
              </a:spcAft>
              <a:defRPr sz="28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spcAft>
                <a:spcPts val="1138"/>
              </a:spcAft>
              <a:defRPr sz="24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spcAft>
                <a:spcPts val="850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spcAft>
                <a:spcPts val="575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spcAft>
                <a:spcPts val="288"/>
              </a:spcAft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b="1" dirty="0" err="1" smtClean="0">
                <a:solidFill>
                  <a:schemeClr val="tx1"/>
                </a:solidFill>
              </a:rPr>
              <a:t>Numerical</a:t>
            </a:r>
            <a:r>
              <a:rPr lang="fr-FR" altLang="fr-FR" b="1" dirty="0" smtClean="0">
                <a:solidFill>
                  <a:schemeClr val="tx1"/>
                </a:solidFill>
              </a:rPr>
              <a:t> </a:t>
            </a:r>
            <a:r>
              <a:rPr lang="fr-FR" altLang="fr-FR" b="1" dirty="0" err="1" smtClean="0">
                <a:solidFill>
                  <a:schemeClr val="tx1"/>
                </a:solidFill>
              </a:rPr>
              <a:t>modelling</a:t>
            </a:r>
            <a:r>
              <a:rPr lang="fr-FR" altLang="fr-FR" b="1" dirty="0" smtClean="0">
                <a:solidFill>
                  <a:schemeClr val="tx1"/>
                </a:solidFill>
              </a:rPr>
              <a:t> of the</a:t>
            </a:r>
          </a:p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b="1" dirty="0" err="1">
                <a:solidFill>
                  <a:schemeClr val="tx1"/>
                </a:solidFill>
              </a:rPr>
              <a:t>t</a:t>
            </a:r>
            <a:r>
              <a:rPr lang="fr-FR" altLang="fr-FR" b="1" dirty="0" err="1" smtClean="0">
                <a:solidFill>
                  <a:schemeClr val="tx1"/>
                </a:solidFill>
              </a:rPr>
              <a:t>ribo-electrostatic</a:t>
            </a:r>
            <a:r>
              <a:rPr lang="fr-FR" altLang="fr-FR" b="1" dirty="0" smtClean="0">
                <a:solidFill>
                  <a:schemeClr val="tx1"/>
                </a:solidFill>
              </a:rPr>
              <a:t> </a:t>
            </a:r>
            <a:r>
              <a:rPr lang="fr-FR" altLang="fr-FR" b="1" dirty="0" err="1" smtClean="0">
                <a:solidFill>
                  <a:schemeClr val="tx1"/>
                </a:solidFill>
              </a:rPr>
              <a:t>separation</a:t>
            </a:r>
            <a:r>
              <a:rPr lang="fr-FR" altLang="fr-FR" b="1" dirty="0" smtClean="0">
                <a:solidFill>
                  <a:schemeClr val="tx1"/>
                </a:solidFill>
              </a:rPr>
              <a:t> </a:t>
            </a:r>
          </a:p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b="1" dirty="0" err="1" smtClean="0">
                <a:solidFill>
                  <a:schemeClr val="tx1"/>
                </a:solidFill>
              </a:rPr>
              <a:t>Processes</a:t>
            </a:r>
            <a:endParaRPr lang="fr-FR" altLang="fr-FR" b="1" dirty="0" smtClean="0">
              <a:solidFill>
                <a:schemeClr val="tx1"/>
              </a:solidFill>
            </a:endParaRPr>
          </a:p>
          <a:p>
            <a:pPr eaLnBrk="1" hangingPunct="1">
              <a:spcAft>
                <a:spcPct val="0"/>
              </a:spcAft>
              <a:buFontTx/>
              <a:buNone/>
            </a:pPr>
            <a:endParaRPr lang="fr-FR" altLang="fr-FR" b="1" dirty="0">
              <a:solidFill>
                <a:schemeClr val="tx1"/>
              </a:solidFill>
            </a:endParaRPr>
          </a:p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b="1" dirty="0" err="1" smtClean="0">
                <a:solidFill>
                  <a:schemeClr val="tx1"/>
                </a:solidFill>
              </a:rPr>
              <a:t>Development</a:t>
            </a:r>
            <a:r>
              <a:rPr lang="fr-FR" altLang="fr-FR" b="1" dirty="0" smtClean="0">
                <a:solidFill>
                  <a:schemeClr val="tx1"/>
                </a:solidFill>
              </a:rPr>
              <a:t> of </a:t>
            </a:r>
            <a:r>
              <a:rPr lang="fr-FR" altLang="fr-FR" b="1" dirty="0" err="1" smtClean="0">
                <a:solidFill>
                  <a:schemeClr val="tx1"/>
                </a:solidFill>
              </a:rPr>
              <a:t>novel</a:t>
            </a:r>
            <a:r>
              <a:rPr lang="fr-FR" altLang="fr-FR" b="1" dirty="0" smtClean="0">
                <a:solidFill>
                  <a:schemeClr val="tx1"/>
                </a:solidFill>
              </a:rPr>
              <a:t> </a:t>
            </a:r>
          </a:p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b="1" dirty="0">
                <a:solidFill>
                  <a:schemeClr val="tx1"/>
                </a:solidFill>
              </a:rPr>
              <a:t>a</a:t>
            </a:r>
            <a:r>
              <a:rPr lang="fr-FR" altLang="fr-FR" b="1" dirty="0" smtClean="0">
                <a:solidFill>
                  <a:schemeClr val="tx1"/>
                </a:solidFill>
              </a:rPr>
              <a:t>pplications of the </a:t>
            </a:r>
          </a:p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fr-FR" b="1" dirty="0" err="1" smtClean="0">
                <a:solidFill>
                  <a:schemeClr val="tx1"/>
                </a:solidFill>
              </a:rPr>
              <a:t>tribo-electrostatic</a:t>
            </a:r>
            <a:r>
              <a:rPr lang="fr-FR" altLang="fr-FR" b="1" dirty="0" smtClean="0">
                <a:solidFill>
                  <a:schemeClr val="tx1"/>
                </a:solidFill>
              </a:rPr>
              <a:t> </a:t>
            </a:r>
            <a:r>
              <a:rPr lang="fr-FR" altLang="fr-FR" b="1" dirty="0" err="1" smtClean="0">
                <a:solidFill>
                  <a:schemeClr val="tx1"/>
                </a:solidFill>
              </a:rPr>
              <a:t>separation</a:t>
            </a:r>
            <a:r>
              <a:rPr lang="fr-FR" altLang="fr-FR" b="1" dirty="0" smtClean="0">
                <a:solidFill>
                  <a:schemeClr val="tx1"/>
                </a:solidFill>
              </a:rPr>
              <a:t> </a:t>
            </a:r>
          </a:p>
          <a:p>
            <a:pPr eaLnBrk="1" hangingPunct="1">
              <a:spcAft>
                <a:spcPct val="0"/>
              </a:spcAft>
              <a:buFontTx/>
              <a:buNone/>
            </a:pPr>
            <a:endParaRPr lang="en-GB" altLang="fr-FR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Image 5" descr="C:\Users\bemofe\Desktop\sfe 2016\images\images\photo sfe 2016\IMG_20160429_0824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9845" y="1417796"/>
            <a:ext cx="2228215" cy="127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5341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17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Espace réservé du numéro de diapositive 5"/>
          <p:cNvSpPr txBox="1">
            <a:spLocks/>
          </p:cNvSpPr>
          <p:nvPr/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A8F8EC-B726-4E28-B461-5962D899A771}" type="slidenum">
              <a:rPr lang="fr-FR" altLang="fr-FR" smtClean="0"/>
              <a:pPr/>
              <a:t>17</a:t>
            </a:fld>
            <a:endParaRPr lang="fr-FR" alt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3475" y="1844824"/>
            <a:ext cx="6638420" cy="44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nnees\communicationIUT\PYGMA_rédactionnel\pygma 2009\normal_DSCN1206[1].jpg"/>
          <p:cNvPicPr>
            <a:picLocks noChangeAspect="1" noChangeArrowheads="1"/>
          </p:cNvPicPr>
          <p:nvPr/>
        </p:nvPicPr>
        <p:blipFill>
          <a:blip r:embed="rId3" cstate="print"/>
          <a:srcRect l="12500" r="12500"/>
          <a:stretch>
            <a:fillRect/>
          </a:stretch>
        </p:blipFill>
        <p:spPr bwMode="auto">
          <a:xfrm>
            <a:off x="6516216" y="224644"/>
            <a:ext cx="2383185" cy="238318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21299999" rev="0"/>
            </a:camera>
            <a:lightRig rig="contrasting" dir="t">
              <a:rot lat="0" lon="0" rev="2400000"/>
            </a:lightRig>
          </a:scene3d>
          <a:sp3d contourW="7620">
            <a:bevelT w="63500" h="63500"/>
            <a:bevelB/>
            <a:contourClr>
              <a:schemeClr val="bg2">
                <a:shade val="50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224643"/>
            <a:ext cx="3161030" cy="343437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538" y="4509120"/>
            <a:ext cx="2343832" cy="234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4267200"/>
            <a:ext cx="2416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altLang="fr-FR" sz="3600" b="1" dirty="0" err="1" smtClean="0">
                <a:latin typeface="Arial Narrow" pitchFamily="34" charset="0"/>
              </a:rPr>
              <a:t>Thank</a:t>
            </a:r>
            <a:r>
              <a:rPr lang="fr-CH" altLang="fr-FR" sz="3600" b="1" dirty="0" smtClean="0">
                <a:latin typeface="Arial Narrow" pitchFamily="34" charset="0"/>
              </a:rPr>
              <a:t> </a:t>
            </a:r>
            <a:r>
              <a:rPr lang="fr-CH" altLang="fr-FR" sz="3600" b="1" dirty="0" err="1" smtClean="0">
                <a:latin typeface="Arial Narrow" pitchFamily="34" charset="0"/>
              </a:rPr>
              <a:t>you</a:t>
            </a:r>
            <a:r>
              <a:rPr lang="fr-CH" altLang="fr-FR" sz="3600" b="1" dirty="0" smtClean="0">
                <a:latin typeface="Arial Narrow" pitchFamily="34" charset="0"/>
              </a:rPr>
              <a:t> </a:t>
            </a:r>
            <a:r>
              <a:rPr lang="fr-CH" altLang="fr-FR" sz="3600" b="1" dirty="0" smtClean="0">
                <a:latin typeface="Arial Narrow" pitchFamily="34" charset="0"/>
              </a:rPr>
              <a:t>!</a:t>
            </a:r>
            <a:endParaRPr lang="fr-CH" altLang="fr-FR" sz="36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29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2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852738" y="630238"/>
            <a:ext cx="2582862" cy="614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900"/>
              </a:spcBef>
            </a:pPr>
            <a:r>
              <a:rPr lang="fr-FR" altLang="fr-FR" sz="3200" dirty="0">
                <a:solidFill>
                  <a:srgbClr val="FFFF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900"/>
              </a:spcBef>
            </a:pPr>
            <a:endParaRPr lang="fr-FR" altLang="fr-FR" sz="1800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2250"/>
              </a:spcBef>
            </a:pPr>
            <a:r>
              <a:rPr lang="fr-FR" altLang="fr-FR" sz="3200" dirty="0" err="1">
                <a:solidFill>
                  <a:srgbClr val="FFFFFF"/>
                </a:solidFill>
              </a:rPr>
              <a:t>Tribocharging</a:t>
            </a:r>
            <a:r>
              <a:rPr lang="fr-FR" altLang="fr-FR" sz="3200" dirty="0">
                <a:solidFill>
                  <a:srgbClr val="FFFFFF"/>
                </a:solidFill>
              </a:rPr>
              <a:t> </a:t>
            </a:r>
            <a:r>
              <a:rPr lang="fr-FR" altLang="fr-FR" sz="3200" dirty="0" err="1">
                <a:solidFill>
                  <a:srgbClr val="FFFFFF"/>
                </a:solidFill>
              </a:rPr>
              <a:t>devices</a:t>
            </a:r>
            <a:r>
              <a:rPr lang="fr-FR" altLang="fr-FR" sz="3200" dirty="0">
                <a:solidFill>
                  <a:srgbClr val="FFFFFF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</a:pPr>
            <a:endParaRPr lang="fr-FR" altLang="fr-FR" sz="3200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450"/>
              </a:spcBef>
            </a:pPr>
            <a:r>
              <a:rPr lang="fr-FR" altLang="fr-FR" sz="3200" dirty="0" err="1">
                <a:solidFill>
                  <a:srgbClr val="FFFFFF"/>
                </a:solidFill>
              </a:rPr>
              <a:t>Tribo-electrostatic</a:t>
            </a:r>
            <a:r>
              <a:rPr lang="fr-FR" altLang="fr-FR" sz="3200" dirty="0">
                <a:solidFill>
                  <a:srgbClr val="FFFFFF"/>
                </a:solidFill>
              </a:rPr>
              <a:t> </a:t>
            </a:r>
            <a:r>
              <a:rPr lang="fr-FR" altLang="fr-FR" sz="3200" dirty="0" err="1">
                <a:solidFill>
                  <a:srgbClr val="FFFFFF"/>
                </a:solidFill>
              </a:rPr>
              <a:t>separators</a:t>
            </a:r>
            <a:endParaRPr lang="fr-FR" altLang="fr-FR" sz="3200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2250"/>
              </a:spcBef>
            </a:pPr>
            <a:endParaRPr lang="fr-FR" altLang="fr-FR" sz="1800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fr-FR" altLang="fr-FR" sz="3200" dirty="0" smtClean="0">
                <a:solidFill>
                  <a:srgbClr val="FFFFFF"/>
                </a:solidFill>
              </a:rPr>
              <a:t>Conclusions &amp; Perspectives</a:t>
            </a:r>
            <a:endParaRPr lang="fr-FR" altLang="fr-FR" sz="3200" dirty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3281363"/>
            <a:ext cx="228600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«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fr-FR" altLang="fr-FR" sz="4000" b="1" kern="0" dirty="0" smtClean="0">
                <a:solidFill>
                  <a:srgbClr val="FFFFCC"/>
                </a:solidFill>
                <a:latin typeface="Arial Narrow" pitchFamily="34" charset="0"/>
              </a:rPr>
              <a:t>OUTLINE</a:t>
            </a:r>
            <a:endParaRPr lang="fr-FR" altLang="fr-FR" sz="4000" b="1" kern="0" dirty="0" smtClean="0">
              <a:solidFill>
                <a:srgbClr val="FFFFCC"/>
              </a:solidFill>
              <a:latin typeface="Arial Narrow" pitchFamily="34" charset="0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1447800" y="1708150"/>
            <a:ext cx="7696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2438400" y="5181600"/>
            <a:ext cx="670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7" name="Imag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341438"/>
            <a:ext cx="31210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02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3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5" name="Rectangle 93"/>
          <p:cNvSpPr>
            <a:spLocks noChangeArrowheads="1"/>
          </p:cNvSpPr>
          <p:nvPr/>
        </p:nvSpPr>
        <p:spPr bwMode="auto">
          <a:xfrm>
            <a:off x="0" y="2184400"/>
            <a:ext cx="2700338" cy="359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sz="2800" dirty="0">
                <a:solidFill>
                  <a:srgbClr val="FFFF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dirty="0" err="1">
                <a:solidFill>
                  <a:srgbClr val="89A5FF"/>
                </a:solidFill>
              </a:rPr>
              <a:t>Tribocharging</a:t>
            </a:r>
            <a:r>
              <a:rPr lang="fr-FR" altLang="fr-FR" dirty="0">
                <a:solidFill>
                  <a:srgbClr val="89A5FF"/>
                </a:solidFill>
              </a:rPr>
              <a:t> </a:t>
            </a:r>
            <a:r>
              <a:rPr lang="fr-FR" altLang="fr-FR" dirty="0" err="1">
                <a:solidFill>
                  <a:srgbClr val="89A5FF"/>
                </a:solidFill>
              </a:rPr>
              <a:t>devices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Tribo-electrostatic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separators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dirty="0" smtClean="0">
                <a:solidFill>
                  <a:srgbClr val="89A5FF"/>
                </a:solidFill>
              </a:rPr>
              <a:t>Conclusions &amp; Perspectives</a:t>
            </a:r>
          </a:p>
        </p:txBody>
      </p:sp>
      <p:sp>
        <p:nvSpPr>
          <p:cNvPr id="6" name="Text Box 99"/>
          <p:cNvSpPr txBox="1">
            <a:spLocks noChangeArrowheads="1"/>
          </p:cNvSpPr>
          <p:nvPr/>
        </p:nvSpPr>
        <p:spPr bwMode="auto">
          <a:xfrm>
            <a:off x="6227763" y="2852738"/>
            <a:ext cx="20120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 b="1" dirty="0">
                <a:latin typeface="Arial" charset="0"/>
              </a:rPr>
              <a:t>TRIBOLOGY</a:t>
            </a:r>
          </a:p>
        </p:txBody>
      </p:sp>
      <p:pic>
        <p:nvPicPr>
          <p:cNvPr id="7" name="Picture 108" descr="240px-Charles_de_coul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27050"/>
            <a:ext cx="2455862" cy="33353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109"/>
          <p:cNvGraphicFramePr>
            <a:graphicFrameLocks noChangeAspect="1"/>
          </p:cNvGraphicFramePr>
          <p:nvPr/>
        </p:nvGraphicFramePr>
        <p:xfrm>
          <a:off x="5508625" y="1052513"/>
          <a:ext cx="3436938" cy="159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Image bitmap" r:id="rId4" imgW="3580952" imgH="1666667" progId="Paint.Picture">
                  <p:embed/>
                </p:oleObj>
              </mc:Choice>
              <mc:Fallback>
                <p:oleObj name="Image bitmap" r:id="rId4" imgW="3580952" imgH="16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1052513"/>
                        <a:ext cx="3436938" cy="159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10"/>
          <p:cNvSpPr txBox="1">
            <a:spLocks noChangeArrowheads="1"/>
          </p:cNvSpPr>
          <p:nvPr/>
        </p:nvSpPr>
        <p:spPr bwMode="auto">
          <a:xfrm>
            <a:off x="2666918" y="3924300"/>
            <a:ext cx="259731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/>
              <a:t>Charles Auguste </a:t>
            </a:r>
          </a:p>
          <a:p>
            <a:pPr algn="ctr"/>
            <a:r>
              <a:rPr lang="fr-FR" altLang="fr-FR" sz="2000" b="1" dirty="0"/>
              <a:t>COULOMB</a:t>
            </a:r>
          </a:p>
          <a:p>
            <a:pPr algn="ctr"/>
            <a:r>
              <a:rPr lang="fr-FR" altLang="fr-FR" sz="2000" b="1" dirty="0"/>
              <a:t>b. 1736: Angoulême</a:t>
            </a:r>
          </a:p>
          <a:p>
            <a:pPr algn="ctr"/>
            <a:r>
              <a:rPr lang="fr-FR" altLang="fr-FR" sz="2000" b="1" dirty="0"/>
              <a:t>d. 1806: Paris</a:t>
            </a:r>
          </a:p>
        </p:txBody>
      </p:sp>
      <p:graphicFrame>
        <p:nvGraphicFramePr>
          <p:cNvPr id="10" name="Object 112"/>
          <p:cNvGraphicFramePr>
            <a:graphicFrameLocks noChangeAspect="1"/>
          </p:cNvGraphicFramePr>
          <p:nvPr/>
        </p:nvGraphicFramePr>
        <p:xfrm>
          <a:off x="5508625" y="3429000"/>
          <a:ext cx="3455988" cy="193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Image bitmap" r:id="rId6" imgW="2285714" imgH="1324160" progId="Paint.Picture">
                  <p:embed/>
                </p:oleObj>
              </mc:Choice>
              <mc:Fallback>
                <p:oleObj name="Image bitmap" r:id="rId6" imgW="2285714" imgH="13241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3429000"/>
                        <a:ext cx="3455988" cy="193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13"/>
          <p:cNvSpPr txBox="1">
            <a:spLocks noChangeArrowheads="1"/>
          </p:cNvSpPr>
          <p:nvPr/>
        </p:nvSpPr>
        <p:spPr bwMode="auto">
          <a:xfrm>
            <a:off x="5724525" y="476250"/>
            <a:ext cx="29250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 b="1" dirty="0">
                <a:latin typeface="Arial" charset="0"/>
              </a:rPr>
              <a:t>ELECTROSTATICS</a:t>
            </a:r>
          </a:p>
        </p:txBody>
      </p:sp>
      <p:sp>
        <p:nvSpPr>
          <p:cNvPr id="12" name="Text Box 114"/>
          <p:cNvSpPr txBox="1">
            <a:spLocks noChangeArrowheads="1"/>
          </p:cNvSpPr>
          <p:nvPr/>
        </p:nvSpPr>
        <p:spPr bwMode="auto">
          <a:xfrm>
            <a:off x="2834216" y="5589588"/>
            <a:ext cx="64632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fr-FR" sz="2200" b="1" dirty="0"/>
              <a:t>PPRIME Institute – </a:t>
            </a:r>
            <a:r>
              <a:rPr lang="en-US" altLang="fr-FR" sz="2200" b="1" dirty="0" err="1"/>
              <a:t>Angoulême</a:t>
            </a:r>
            <a:r>
              <a:rPr lang="en-US" altLang="fr-FR" sz="2200" b="1" dirty="0"/>
              <a:t> Campus: </a:t>
            </a:r>
          </a:p>
          <a:p>
            <a:pPr algn="ctr"/>
            <a:r>
              <a:rPr lang="en-US" altLang="fr-FR" sz="2200" b="1" dirty="0"/>
              <a:t>Two research units: “TRIBOLUB”  – “ELSTAT” </a:t>
            </a:r>
          </a:p>
        </p:txBody>
      </p:sp>
    </p:spTree>
    <p:extLst>
      <p:ext uri="{BB962C8B-B14F-4D97-AF65-F5344CB8AC3E}">
        <p14:creationId xmlns:p14="http://schemas.microsoft.com/office/powerpoint/2010/main" val="426992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4</a:t>
            </a:fld>
            <a:endParaRPr lang="fr-FR" altLang="fr-FR">
              <a:solidFill>
                <a:srgbClr val="FFFFFF"/>
              </a:solidFill>
            </a:endParaRPr>
          </a:p>
        </p:txBody>
      </p:sp>
      <p:pic>
        <p:nvPicPr>
          <p:cNvPr id="3" name="Imag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3578225"/>
            <a:ext cx="403225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736407"/>
              </p:ext>
            </p:extLst>
          </p:nvPr>
        </p:nvGraphicFramePr>
        <p:xfrm>
          <a:off x="2339975" y="1108075"/>
          <a:ext cx="6624637" cy="2152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84"/>
                <a:gridCol w="432041"/>
                <a:gridCol w="518112"/>
                <a:gridCol w="453559"/>
                <a:gridCol w="453559"/>
                <a:gridCol w="604747"/>
                <a:gridCol w="604747"/>
                <a:gridCol w="529154"/>
                <a:gridCol w="529154"/>
                <a:gridCol w="483369"/>
                <a:gridCol w="504048"/>
                <a:gridCol w="648063"/>
              </a:tblGrid>
              <a:tr h="232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Ref.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(+)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(-)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</a:tr>
              <a:tr h="4266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Iuga</a:t>
                      </a:r>
                      <a:r>
                        <a:rPr lang="en-US" sz="1400" b="1" dirty="0">
                          <a:effectLst/>
                        </a:rPr>
                        <a:t> et al. 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Al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PMMA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PE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PET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PP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PVC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</a:tr>
              <a:tr h="639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Diaz &amp; Felix-Navarro 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PA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PMMA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PC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PS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PE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PP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PET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PVC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PTFE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</a:tr>
              <a:tr h="4266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Park et al. 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PMMA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PS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ABS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PET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PE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PP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PVC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PTFE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</a:tr>
              <a:tr h="4266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Park et al. 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PMMA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PS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ABS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HIPS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PET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PE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PP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PVC</a:t>
                      </a:r>
                      <a:endParaRPr lang="fr-FR" sz="1400" b="1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fr-FR" sz="14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9" marR="68579" marT="0" marB="0" anchor="ctr"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411413" y="417513"/>
            <a:ext cx="391947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err="1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Triboelectric</a:t>
            </a:r>
            <a:r>
              <a:rPr lang="fr-FR" sz="32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3200" b="1" dirty="0" err="1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series</a:t>
            </a:r>
            <a:endParaRPr lang="fr-FR" sz="3200" b="1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516688" y="4394200"/>
            <a:ext cx="266382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200" b="1" dirty="0" err="1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Tribo</a:t>
            </a:r>
            <a:r>
              <a:rPr lang="fr-FR" sz="32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</a:p>
          <a:p>
            <a:pPr>
              <a:defRPr/>
            </a:pPr>
            <a:r>
              <a:rPr lang="fr-FR" sz="3200" b="1" dirty="0" err="1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charging</a:t>
            </a:r>
            <a:endParaRPr lang="fr-FR" sz="3200" b="1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defRPr/>
            </a:pPr>
            <a:r>
              <a:rPr lang="fr-FR" sz="3200" b="1" dirty="0" err="1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mechanisms</a:t>
            </a:r>
            <a:endParaRPr lang="fr-FR" sz="3200" b="1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Rectangle 93"/>
          <p:cNvSpPr>
            <a:spLocks noChangeArrowheads="1"/>
          </p:cNvSpPr>
          <p:nvPr/>
        </p:nvSpPr>
        <p:spPr bwMode="auto">
          <a:xfrm>
            <a:off x="0" y="2184400"/>
            <a:ext cx="2700338" cy="359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sz="2800" dirty="0">
                <a:solidFill>
                  <a:srgbClr val="FFFF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dirty="0" err="1">
                <a:solidFill>
                  <a:srgbClr val="89A5FF"/>
                </a:solidFill>
              </a:rPr>
              <a:t>Tribocharging</a:t>
            </a:r>
            <a:r>
              <a:rPr lang="fr-FR" altLang="fr-FR" dirty="0">
                <a:solidFill>
                  <a:srgbClr val="89A5FF"/>
                </a:solidFill>
              </a:rPr>
              <a:t> </a:t>
            </a:r>
            <a:r>
              <a:rPr lang="fr-FR" altLang="fr-FR" dirty="0" err="1">
                <a:solidFill>
                  <a:srgbClr val="89A5FF"/>
                </a:solidFill>
              </a:rPr>
              <a:t>devices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Tribo-electrostatic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separators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dirty="0" smtClean="0">
                <a:solidFill>
                  <a:srgbClr val="89A5FF"/>
                </a:solidFill>
              </a:rPr>
              <a:t>Conclusions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3439339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5</a:t>
            </a:fld>
            <a:endParaRPr lang="fr-FR" altLang="fr-FR">
              <a:solidFill>
                <a:srgbClr val="FFFFFF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5943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144588" y="476250"/>
            <a:ext cx="7793037" cy="1141413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fr-FR" sz="3200" kern="0" smtClean="0">
                <a:latin typeface="+mn-lt"/>
              </a:rPr>
              <a:t>Industrial tribo-electrostatic separators</a:t>
            </a:r>
            <a:endParaRPr lang="fr-FR" sz="3200" kern="0" dirty="0">
              <a:latin typeface="+mn-lt"/>
            </a:endParaRPr>
          </a:p>
        </p:txBody>
      </p:sp>
      <p:sp>
        <p:nvSpPr>
          <p:cNvPr id="5" name="Rectangle 93"/>
          <p:cNvSpPr>
            <a:spLocks noChangeArrowheads="1"/>
          </p:cNvSpPr>
          <p:nvPr/>
        </p:nvSpPr>
        <p:spPr bwMode="auto">
          <a:xfrm>
            <a:off x="0" y="2184400"/>
            <a:ext cx="2700338" cy="359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sz="2800" dirty="0">
                <a:solidFill>
                  <a:srgbClr val="FFFF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dirty="0" err="1">
                <a:solidFill>
                  <a:srgbClr val="89A5FF"/>
                </a:solidFill>
              </a:rPr>
              <a:t>Tribocharging</a:t>
            </a:r>
            <a:r>
              <a:rPr lang="fr-FR" altLang="fr-FR" dirty="0">
                <a:solidFill>
                  <a:srgbClr val="89A5FF"/>
                </a:solidFill>
              </a:rPr>
              <a:t> </a:t>
            </a:r>
            <a:r>
              <a:rPr lang="fr-FR" altLang="fr-FR" dirty="0" err="1">
                <a:solidFill>
                  <a:srgbClr val="89A5FF"/>
                </a:solidFill>
              </a:rPr>
              <a:t>devices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Tribo-electrostatic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separators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dirty="0" smtClean="0">
                <a:solidFill>
                  <a:srgbClr val="89A5FF"/>
                </a:solidFill>
              </a:rPr>
              <a:t>Conclusions &amp; Perspectives</a:t>
            </a:r>
            <a:endParaRPr lang="fr-FR" altLang="fr-FR" dirty="0">
              <a:solidFill>
                <a:srgbClr val="89A5FF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3276600" y="6162675"/>
            <a:ext cx="70199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 defTabSz="449263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l" defTabSz="449263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l" defTabSz="449263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l" defTabSz="449263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fr-FR" sz="2400" b="1" kern="0" dirty="0" err="1" smtClean="0">
                <a:solidFill>
                  <a:srgbClr val="99CCFF"/>
                </a:solidFill>
                <a:latin typeface="+mn-lt"/>
              </a:rPr>
              <a:t>Hamos</a:t>
            </a:r>
            <a:r>
              <a:rPr lang="fr-FR" sz="2400" b="1" kern="0" dirty="0" smtClean="0">
                <a:solidFill>
                  <a:srgbClr val="99CCFF"/>
                </a:solidFill>
                <a:latin typeface="+mn-lt"/>
              </a:rPr>
              <a:t> </a:t>
            </a:r>
            <a:r>
              <a:rPr lang="fr-FR" sz="2400" b="1" kern="0" dirty="0" err="1" smtClean="0">
                <a:solidFill>
                  <a:srgbClr val="99CCFF"/>
                </a:solidFill>
                <a:latin typeface="+mn-lt"/>
              </a:rPr>
              <a:t>GmbH</a:t>
            </a:r>
            <a:r>
              <a:rPr lang="fr-FR" sz="2400" b="1" kern="0" dirty="0" smtClean="0">
                <a:solidFill>
                  <a:srgbClr val="99CCFF"/>
                </a:solidFill>
                <a:latin typeface="+mn-lt"/>
              </a:rPr>
              <a:t>, </a:t>
            </a:r>
            <a:r>
              <a:rPr lang="fr-FR" sz="2400" b="1" kern="0" dirty="0" err="1" smtClean="0">
                <a:solidFill>
                  <a:srgbClr val="99CCFF"/>
                </a:solidFill>
                <a:latin typeface="+mn-lt"/>
              </a:rPr>
              <a:t>Penzberg</a:t>
            </a:r>
            <a:r>
              <a:rPr lang="fr-FR" sz="2400" b="1" kern="0" dirty="0" smtClean="0">
                <a:solidFill>
                  <a:srgbClr val="99CCFF"/>
                </a:solidFill>
                <a:latin typeface="+mn-lt"/>
              </a:rPr>
              <a:t>, Germany</a:t>
            </a:r>
            <a:endParaRPr lang="fr-FR" sz="2400" b="1" kern="0" dirty="0">
              <a:solidFill>
                <a:srgbClr val="99CC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902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6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Espace réservé du numéro de diapositive 5"/>
          <p:cNvSpPr txBox="1">
            <a:spLocks/>
          </p:cNvSpPr>
          <p:nvPr/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ED5B9F-DDA7-4F05-9E2B-C889F04FBC47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  <p:sp>
        <p:nvSpPr>
          <p:cNvPr id="4" name="Rectangle 4"/>
          <p:cNvSpPr>
            <a:spLocks noChangeAspect="1" noChangeArrowheads="1"/>
          </p:cNvSpPr>
          <p:nvPr/>
        </p:nvSpPr>
        <p:spPr bwMode="auto">
          <a:xfrm>
            <a:off x="2514600" y="1524000"/>
            <a:ext cx="109538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altLang="fr-FR" sz="1200">
                <a:solidFill>
                  <a:srgbClr val="000000"/>
                </a:solidFill>
                <a:latin typeface="Arial" charset="0"/>
              </a:rPr>
              <a:t> </a:t>
            </a:r>
            <a:endParaRPr lang="en-GB" altLang="fr-FR" sz="8100">
              <a:latin typeface="Arial" charset="0"/>
            </a:endParaRPr>
          </a:p>
        </p:txBody>
      </p:sp>
      <p:sp>
        <p:nvSpPr>
          <p:cNvPr id="5" name="Rectangle 5"/>
          <p:cNvSpPr>
            <a:spLocks noChangeAspect="1" noChangeArrowheads="1"/>
          </p:cNvSpPr>
          <p:nvPr/>
        </p:nvSpPr>
        <p:spPr bwMode="auto">
          <a:xfrm>
            <a:off x="4913313" y="5613400"/>
            <a:ext cx="8413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altLang="fr-FR" sz="900">
                <a:solidFill>
                  <a:srgbClr val="000000"/>
                </a:solidFill>
                <a:latin typeface="Arial" charset="0"/>
              </a:rPr>
              <a:t> </a:t>
            </a:r>
            <a:endParaRPr lang="en-GB" altLang="fr-FR" sz="8100">
              <a:latin typeface="Arial" charset="0"/>
            </a:endParaRPr>
          </a:p>
        </p:txBody>
      </p:sp>
      <p:sp>
        <p:nvSpPr>
          <p:cNvPr id="6" name="Rectangle 6"/>
          <p:cNvSpPr>
            <a:spLocks noChangeAspect="1" noChangeArrowheads="1"/>
          </p:cNvSpPr>
          <p:nvPr/>
        </p:nvSpPr>
        <p:spPr bwMode="auto">
          <a:xfrm>
            <a:off x="6176963" y="5764213"/>
            <a:ext cx="825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altLang="fr-FR" sz="900">
                <a:solidFill>
                  <a:srgbClr val="000000"/>
                </a:solidFill>
                <a:latin typeface="Arial" charset="0"/>
              </a:rPr>
              <a:t> </a:t>
            </a:r>
            <a:endParaRPr lang="en-GB" altLang="fr-FR" sz="8100">
              <a:latin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98291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895600" y="1371600"/>
            <a:ext cx="2362200" cy="4802188"/>
            <a:chOff x="0" y="768"/>
            <a:chExt cx="1488" cy="3025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8" y="768"/>
              <a:ext cx="1440" cy="292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altLang="fr-FR"/>
            </a:p>
          </p:txBody>
        </p:sp>
        <p:pic>
          <p:nvPicPr>
            <p:cNvPr id="10" name="Movie1 Var3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 contrast="48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34" b="5479"/>
            <a:stretch>
              <a:fillRect/>
            </a:stretch>
          </p:blipFill>
          <p:spPr bwMode="auto">
            <a:xfrm>
              <a:off x="0" y="816"/>
              <a:ext cx="1352" cy="2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93"/>
          <p:cNvSpPr>
            <a:spLocks noChangeArrowheads="1"/>
          </p:cNvSpPr>
          <p:nvPr/>
        </p:nvSpPr>
        <p:spPr bwMode="auto">
          <a:xfrm>
            <a:off x="0" y="2184400"/>
            <a:ext cx="2700338" cy="42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dirty="0">
                <a:solidFill>
                  <a:srgbClr val="99CC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sz="2800" dirty="0" err="1"/>
              <a:t>Tribocharging</a:t>
            </a:r>
            <a:r>
              <a:rPr lang="fr-FR" altLang="fr-FR" sz="2800" dirty="0"/>
              <a:t> </a:t>
            </a:r>
            <a:r>
              <a:rPr lang="fr-FR" altLang="fr-FR" sz="2800" dirty="0" err="1"/>
              <a:t>devices</a:t>
            </a:r>
            <a:endParaRPr lang="fr-FR" altLang="fr-FR" sz="2800" dirty="0"/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Tribo-electrostatic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separators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>
              <a:spcBef>
                <a:spcPts val="1900"/>
              </a:spcBef>
            </a:pPr>
            <a:r>
              <a:rPr lang="fr-FR" altLang="fr-FR" dirty="0" smtClean="0">
                <a:solidFill>
                  <a:srgbClr val="89A5FF"/>
                </a:solidFill>
              </a:rPr>
              <a:t>Conclusions </a:t>
            </a:r>
            <a:r>
              <a:rPr lang="fr-FR" altLang="fr-FR" dirty="0" smtClean="0">
                <a:solidFill>
                  <a:srgbClr val="89A5FF"/>
                </a:solidFill>
              </a:rPr>
              <a:t>&amp; Perspectives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endParaRPr lang="fr-FR" altLang="fr-FR" dirty="0">
              <a:solidFill>
                <a:srgbClr val="89A5FF"/>
              </a:solidFill>
            </a:endParaRPr>
          </a:p>
        </p:txBody>
      </p:sp>
      <p:sp>
        <p:nvSpPr>
          <p:cNvPr id="12" name="Rectangle 14"/>
          <p:cNvSpPr txBox="1">
            <a:spLocks noChangeArrowheads="1"/>
          </p:cNvSpPr>
          <p:nvPr/>
        </p:nvSpPr>
        <p:spPr>
          <a:xfrm>
            <a:off x="2951163" y="333375"/>
            <a:ext cx="7007225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fr-FR" altLang="fr-FR" sz="3200" kern="0" smtClean="0">
                <a:solidFill>
                  <a:schemeClr val="tx1"/>
                </a:solidFill>
                <a:latin typeface="+mn-lt"/>
              </a:rPr>
              <a:t>Fluidized Bed Device</a:t>
            </a:r>
            <a:br>
              <a:rPr lang="fr-FR" altLang="fr-FR" sz="3200" kern="0" smtClean="0">
                <a:solidFill>
                  <a:schemeClr val="tx1"/>
                </a:solidFill>
                <a:latin typeface="+mn-lt"/>
              </a:rPr>
            </a:br>
            <a:endParaRPr lang="fr-FR" altLang="fr-FR" sz="3200" kern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2268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7</a:t>
            </a:fld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Espace réservé du numéro de diapositive 5"/>
          <p:cNvSpPr txBox="1">
            <a:spLocks/>
          </p:cNvSpPr>
          <p:nvPr/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E9DFD4B-209F-43AB-8BE3-87E0A1015EC2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sp>
        <p:nvSpPr>
          <p:cNvPr id="4" name="Rectangle 4"/>
          <p:cNvSpPr>
            <a:spLocks noChangeAspect="1" noChangeArrowheads="1"/>
          </p:cNvSpPr>
          <p:nvPr/>
        </p:nvSpPr>
        <p:spPr bwMode="auto">
          <a:xfrm>
            <a:off x="2514600" y="1524000"/>
            <a:ext cx="109538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altLang="fr-FR" sz="1200">
                <a:solidFill>
                  <a:srgbClr val="000000"/>
                </a:solidFill>
                <a:latin typeface="Arial" charset="0"/>
              </a:rPr>
              <a:t> </a:t>
            </a:r>
            <a:endParaRPr lang="en-GB" altLang="fr-FR" sz="8100">
              <a:latin typeface="Arial" charset="0"/>
            </a:endParaRPr>
          </a:p>
        </p:txBody>
      </p:sp>
      <p:sp>
        <p:nvSpPr>
          <p:cNvPr id="5" name="Rectangle 5"/>
          <p:cNvSpPr>
            <a:spLocks noChangeAspect="1" noChangeArrowheads="1"/>
          </p:cNvSpPr>
          <p:nvPr/>
        </p:nvSpPr>
        <p:spPr bwMode="auto">
          <a:xfrm>
            <a:off x="4913313" y="5613400"/>
            <a:ext cx="8413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altLang="fr-FR" sz="900">
                <a:solidFill>
                  <a:srgbClr val="000000"/>
                </a:solidFill>
                <a:latin typeface="Arial" charset="0"/>
              </a:rPr>
              <a:t> </a:t>
            </a:r>
            <a:endParaRPr lang="en-GB" altLang="fr-FR" sz="8100">
              <a:latin typeface="Arial" charset="0"/>
            </a:endParaRPr>
          </a:p>
        </p:txBody>
      </p:sp>
      <p:sp>
        <p:nvSpPr>
          <p:cNvPr id="6" name="Rectangle 6"/>
          <p:cNvSpPr>
            <a:spLocks noChangeAspect="1" noChangeArrowheads="1"/>
          </p:cNvSpPr>
          <p:nvPr/>
        </p:nvSpPr>
        <p:spPr bwMode="auto">
          <a:xfrm>
            <a:off x="6176963" y="5764213"/>
            <a:ext cx="825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defTabSz="4135438" eaLnBrk="0"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1354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GB" altLang="fr-FR" sz="900">
                <a:solidFill>
                  <a:srgbClr val="000000"/>
                </a:solidFill>
                <a:latin typeface="Arial" charset="0"/>
              </a:rPr>
              <a:t> </a:t>
            </a:r>
            <a:endParaRPr lang="en-GB" altLang="fr-FR" sz="8100">
              <a:latin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191000" y="1219200"/>
            <a:ext cx="3927475" cy="4429125"/>
            <a:chOff x="214" y="522"/>
            <a:chExt cx="2474" cy="2790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576"/>
              <a:ext cx="2377" cy="2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195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14" y="576"/>
              <a:ext cx="48" cy="2683"/>
            </a:xfrm>
            <a:prstGeom prst="rect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altLang="fr-FR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640" y="576"/>
              <a:ext cx="48" cy="2683"/>
            </a:xfrm>
            <a:prstGeom prst="rect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altLang="fr-FR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20" y="3264"/>
              <a:ext cx="2468" cy="48"/>
            </a:xfrm>
            <a:prstGeom prst="rect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altLang="fr-FR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20" y="522"/>
              <a:ext cx="2468" cy="48"/>
            </a:xfrm>
            <a:prstGeom prst="rect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altLang="fr-FR"/>
            </a:p>
          </p:txBody>
        </p:sp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038600" y="5670550"/>
            <a:ext cx="4038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fr-FR" sz="2000" b="1" dirty="0">
                <a:latin typeface="_Times New Roman" pitchFamily="18" charset="0"/>
                <a:cs typeface="Times New Roman" pitchFamily="18" charset="0"/>
              </a:rPr>
              <a:t> </a:t>
            </a:r>
            <a:r>
              <a:rPr lang="en-GB" altLang="fr-FR" sz="2000" b="1" dirty="0">
                <a:solidFill>
                  <a:srgbClr val="89A5FF"/>
                </a:solidFill>
                <a:cs typeface="Times New Roman" pitchFamily="18" charset="0"/>
              </a:rPr>
              <a:t>PET concentrate obtained by electrostatic separation of the </a:t>
            </a:r>
          </a:p>
          <a:p>
            <a:pPr algn="ctr"/>
            <a:r>
              <a:rPr lang="en-GB" altLang="fr-FR" sz="2000" b="1" dirty="0">
                <a:solidFill>
                  <a:srgbClr val="89A5FF"/>
                </a:solidFill>
                <a:cs typeface="Times New Roman" pitchFamily="18" charset="0"/>
              </a:rPr>
              <a:t>90%</a:t>
            </a:r>
            <a:r>
              <a:rPr lang="en-US" altLang="fr-FR" sz="2000" b="1" dirty="0">
                <a:solidFill>
                  <a:srgbClr val="89A5FF"/>
                </a:solidFill>
                <a:cs typeface="Times New Roman" pitchFamily="18" charset="0"/>
              </a:rPr>
              <a:t> </a:t>
            </a:r>
            <a:r>
              <a:rPr lang="en-GB" altLang="fr-FR" sz="2000" b="1" dirty="0">
                <a:solidFill>
                  <a:srgbClr val="89A5FF"/>
                </a:solidFill>
                <a:cs typeface="Times New Roman" pitchFamily="18" charset="0"/>
              </a:rPr>
              <a:t>PET &amp; 10% PVC mixture</a:t>
            </a:r>
            <a:r>
              <a:rPr lang="en-GB" altLang="fr-FR" sz="2000" b="1" dirty="0">
                <a:latin typeface="_Times New Roman" pitchFamily="18" charset="0"/>
                <a:cs typeface="Times New Roman" pitchFamily="18" charset="0"/>
              </a:rPr>
              <a:t> </a:t>
            </a:r>
            <a:endParaRPr lang="en-GB" altLang="fr-FR" sz="2000" b="1" dirty="0">
              <a:latin typeface="_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883025" y="144780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endParaRPr lang="en-GB" altLang="fr-FR">
              <a:solidFill>
                <a:srgbClr val="89A5FF"/>
              </a:solidFill>
            </a:endParaRPr>
          </a:p>
        </p:txBody>
      </p:sp>
      <p:sp>
        <p:nvSpPr>
          <p:cNvPr id="15" name="Rectangle 93"/>
          <p:cNvSpPr>
            <a:spLocks noChangeArrowheads="1"/>
          </p:cNvSpPr>
          <p:nvPr/>
        </p:nvSpPr>
        <p:spPr bwMode="auto">
          <a:xfrm>
            <a:off x="0" y="2184400"/>
            <a:ext cx="2700338" cy="42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dirty="0">
                <a:solidFill>
                  <a:srgbClr val="99CC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sz="2800" dirty="0" err="1"/>
              <a:t>Tribocharging</a:t>
            </a:r>
            <a:r>
              <a:rPr lang="fr-FR" altLang="fr-FR" sz="2800" dirty="0"/>
              <a:t> </a:t>
            </a:r>
            <a:r>
              <a:rPr lang="fr-FR" altLang="fr-FR" sz="2800" dirty="0" err="1"/>
              <a:t>devices</a:t>
            </a:r>
            <a:endParaRPr lang="fr-FR" altLang="fr-FR" sz="2800" dirty="0"/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Tribo-electrostatic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separators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>
              <a:spcBef>
                <a:spcPts val="1900"/>
              </a:spcBef>
            </a:pPr>
            <a:r>
              <a:rPr lang="fr-FR" altLang="fr-FR" dirty="0" smtClean="0">
                <a:solidFill>
                  <a:srgbClr val="89A5FF"/>
                </a:solidFill>
              </a:rPr>
              <a:t>Conclusions </a:t>
            </a:r>
            <a:r>
              <a:rPr lang="fr-FR" altLang="fr-FR" dirty="0" smtClean="0">
                <a:solidFill>
                  <a:srgbClr val="89A5FF"/>
                </a:solidFill>
              </a:rPr>
              <a:t>&amp; Perspectives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endParaRPr lang="fr-FR" altLang="fr-FR" dirty="0">
              <a:solidFill>
                <a:srgbClr val="89A5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500313" y="333375"/>
            <a:ext cx="612699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err="1">
                <a:latin typeface="+mn-lt"/>
              </a:rPr>
              <a:t>Choice</a:t>
            </a:r>
            <a:r>
              <a:rPr lang="fr-FR" sz="3200" b="1" dirty="0">
                <a:latin typeface="+mn-lt"/>
              </a:rPr>
              <a:t>  of </a:t>
            </a:r>
            <a:r>
              <a:rPr lang="fr-FR" sz="3200" b="1" dirty="0" err="1">
                <a:latin typeface="+mn-lt"/>
              </a:rPr>
              <a:t>device</a:t>
            </a:r>
            <a:r>
              <a:rPr lang="fr-FR" sz="3200" b="1" dirty="0">
                <a:latin typeface="+mn-lt"/>
              </a:rPr>
              <a:t> </a:t>
            </a:r>
            <a:r>
              <a:rPr lang="fr-FR" sz="3200" b="1" dirty="0" err="1">
                <a:latin typeface="+mn-lt"/>
              </a:rPr>
              <a:t>wall</a:t>
            </a:r>
            <a:r>
              <a:rPr lang="fr-FR" sz="3200" b="1" dirty="0">
                <a:latin typeface="+mn-lt"/>
              </a:rPr>
              <a:t> </a:t>
            </a:r>
            <a:r>
              <a:rPr lang="fr-FR" sz="3200" b="1" dirty="0" err="1">
                <a:latin typeface="+mn-lt"/>
              </a:rPr>
              <a:t>material</a:t>
            </a:r>
            <a:endParaRPr lang="fr-F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01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8</a:t>
            </a:fld>
            <a:endParaRPr lang="fr-FR" altLang="fr-FR">
              <a:solidFill>
                <a:srgbClr val="FFFFFF"/>
              </a:solidFill>
            </a:endParaRPr>
          </a:p>
        </p:txBody>
      </p:sp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695" y="629439"/>
            <a:ext cx="3288791" cy="484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450" y="1412776"/>
            <a:ext cx="2609935" cy="518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93"/>
          <p:cNvSpPr>
            <a:spLocks noChangeArrowheads="1"/>
          </p:cNvSpPr>
          <p:nvPr/>
        </p:nvSpPr>
        <p:spPr bwMode="auto">
          <a:xfrm>
            <a:off x="0" y="2184400"/>
            <a:ext cx="2700338" cy="42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dirty="0">
                <a:solidFill>
                  <a:srgbClr val="99CC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sz="2800" dirty="0" err="1"/>
              <a:t>Tribocharging</a:t>
            </a:r>
            <a:r>
              <a:rPr lang="fr-FR" altLang="fr-FR" sz="2800" dirty="0"/>
              <a:t> </a:t>
            </a:r>
            <a:r>
              <a:rPr lang="fr-FR" altLang="fr-FR" sz="2800" dirty="0" err="1"/>
              <a:t>devices</a:t>
            </a:r>
            <a:endParaRPr lang="fr-FR" altLang="fr-FR" sz="2800" dirty="0"/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Tribo-electrostatic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separators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>
              <a:spcBef>
                <a:spcPts val="1900"/>
              </a:spcBef>
            </a:pPr>
            <a:r>
              <a:rPr lang="fr-FR" altLang="fr-FR" dirty="0" smtClean="0">
                <a:solidFill>
                  <a:srgbClr val="89A5FF"/>
                </a:solidFill>
              </a:rPr>
              <a:t>Conclusions </a:t>
            </a:r>
            <a:r>
              <a:rPr lang="fr-FR" altLang="fr-FR" dirty="0" smtClean="0">
                <a:solidFill>
                  <a:srgbClr val="89A5FF"/>
                </a:solidFill>
              </a:rPr>
              <a:t>&amp; Perspectives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endParaRPr lang="fr-FR" altLang="fr-FR" dirty="0">
              <a:solidFill>
                <a:srgbClr val="89A5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718534" y="404664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Propeller</a:t>
            </a:r>
            <a:r>
              <a:rPr lang="fr-FR" sz="2400" b="1" dirty="0" smtClean="0"/>
              <a:t>-type </a:t>
            </a:r>
          </a:p>
          <a:p>
            <a:r>
              <a:rPr lang="fr-FR" sz="2400" b="1" dirty="0" err="1" smtClean="0"/>
              <a:t>device</a:t>
            </a:r>
            <a:endParaRPr lang="fr-FR" sz="2400" b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6612907" y="5473964"/>
            <a:ext cx="2117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Cyclone-type</a:t>
            </a:r>
          </a:p>
          <a:p>
            <a:r>
              <a:rPr lang="fr-FR" sz="2400" b="1" dirty="0" err="1" smtClean="0"/>
              <a:t>device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966247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6E3EB-0E3A-4D6A-84B9-8B11D5F328FE}" type="slidenum">
              <a:rPr lang="fr-FR" altLang="fr-FR" smtClean="0">
                <a:solidFill>
                  <a:srgbClr val="FFFFFF"/>
                </a:solidFill>
              </a:rPr>
              <a:pPr/>
              <a:t>9</a:t>
            </a:fld>
            <a:endParaRPr lang="fr-FR" altLang="fr-FR">
              <a:solidFill>
                <a:srgbClr val="FFFFFF"/>
              </a:solidFill>
            </a:endParaRPr>
          </a:p>
        </p:txBody>
      </p:sp>
      <p:pic>
        <p:nvPicPr>
          <p:cNvPr id="3" name="Picture 15" descr="Figura VTD 10000000+Jesus%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9725" y="1194123"/>
            <a:ext cx="5903913" cy="388461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2929244" y="5301208"/>
            <a:ext cx="604524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b="1" dirty="0"/>
              <a:t>1: </a:t>
            </a:r>
            <a:r>
              <a:rPr lang="en-GB" altLang="fr-FR" b="1" dirty="0" err="1"/>
              <a:t>tribocharging</a:t>
            </a:r>
            <a:r>
              <a:rPr lang="en-GB" altLang="fr-FR" b="1" dirty="0"/>
              <a:t> tubes; 2: opening for the evacuation </a:t>
            </a:r>
          </a:p>
          <a:p>
            <a:r>
              <a:rPr lang="en-GB" altLang="fr-FR" b="1" dirty="0"/>
              <a:t>of the charged particles;  3: slider; 4: base plate; </a:t>
            </a:r>
          </a:p>
          <a:p>
            <a:r>
              <a:rPr lang="en-GB" altLang="fr-FR" b="1" dirty="0"/>
              <a:t>5: tube-carrying plate;  6: eccentric wheel; </a:t>
            </a:r>
          </a:p>
          <a:p>
            <a:r>
              <a:rPr lang="en-GB" altLang="fr-FR" b="1" dirty="0"/>
              <a:t>7: driving electric motor</a:t>
            </a:r>
            <a:r>
              <a:rPr lang="fr-FR" altLang="fr-FR" b="1" dirty="0"/>
              <a:t> </a:t>
            </a:r>
          </a:p>
        </p:txBody>
      </p:sp>
      <p:sp>
        <p:nvSpPr>
          <p:cNvPr id="5" name="Rectangle 93"/>
          <p:cNvSpPr>
            <a:spLocks noChangeArrowheads="1"/>
          </p:cNvSpPr>
          <p:nvPr/>
        </p:nvSpPr>
        <p:spPr bwMode="auto">
          <a:xfrm>
            <a:off x="0" y="2184400"/>
            <a:ext cx="2700338" cy="42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chemeClr val="tx1"/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dirty="0">
                <a:solidFill>
                  <a:srgbClr val="99CCFF"/>
                </a:solidFill>
              </a:rPr>
              <a:t>Background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r>
              <a:rPr lang="fr-FR" altLang="fr-FR" sz="2800" dirty="0" err="1"/>
              <a:t>Tribocharging</a:t>
            </a:r>
            <a:r>
              <a:rPr lang="fr-FR" altLang="fr-FR" sz="2800" dirty="0"/>
              <a:t> </a:t>
            </a:r>
            <a:r>
              <a:rPr lang="fr-FR" altLang="fr-FR" sz="2800" dirty="0" err="1"/>
              <a:t>devices</a:t>
            </a:r>
            <a:endParaRPr lang="fr-FR" altLang="fr-FR" sz="2800" dirty="0"/>
          </a:p>
          <a:p>
            <a:pPr eaLnBrk="1" hangingPunct="1">
              <a:lnSpc>
                <a:spcPct val="100000"/>
              </a:lnSpc>
            </a:pP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Tribo-electrostatic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fr-FR" altLang="fr-FR" dirty="0" err="1">
                <a:solidFill>
                  <a:srgbClr val="89A5FF"/>
                </a:solidFill>
              </a:rPr>
              <a:t>separators</a:t>
            </a:r>
            <a:endParaRPr lang="fr-FR" altLang="fr-FR" dirty="0">
              <a:solidFill>
                <a:srgbClr val="89A5FF"/>
              </a:solidFill>
            </a:endParaRPr>
          </a:p>
          <a:p>
            <a:pPr eaLnBrk="1">
              <a:spcBef>
                <a:spcPts val="1900"/>
              </a:spcBef>
            </a:pPr>
            <a:r>
              <a:rPr lang="fr-FR" altLang="fr-FR" dirty="0" smtClean="0">
                <a:solidFill>
                  <a:srgbClr val="89A5FF"/>
                </a:solidFill>
              </a:rPr>
              <a:t>Conclusions </a:t>
            </a:r>
            <a:r>
              <a:rPr lang="fr-FR" altLang="fr-FR" dirty="0" smtClean="0">
                <a:solidFill>
                  <a:srgbClr val="89A5FF"/>
                </a:solidFill>
              </a:rPr>
              <a:t>&amp; Perspectives</a:t>
            </a:r>
          </a:p>
          <a:p>
            <a:pPr eaLnBrk="1" hangingPunct="1">
              <a:lnSpc>
                <a:spcPct val="100000"/>
              </a:lnSpc>
              <a:spcBef>
                <a:spcPts val="1900"/>
              </a:spcBef>
            </a:pPr>
            <a:endParaRPr lang="fr-FR" altLang="fr-FR" dirty="0">
              <a:solidFill>
                <a:srgbClr val="89A5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879724" y="332656"/>
            <a:ext cx="3365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/>
              <a:t>Vibratory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device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8744452"/>
      </p:ext>
    </p:extLst>
  </p:cSld>
  <p:clrMapOvr>
    <a:masterClrMapping/>
  </p:clrMapOvr>
</p:sld>
</file>

<file path=ppt/theme/theme1.xml><?xml version="1.0" encoding="utf-8"?>
<a:theme xmlns:a="http://schemas.openxmlformats.org/drawingml/2006/main" name="Sujet d'ordre général">
  <a:themeElements>
    <a:clrScheme name="Sujet d'ordre général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33CC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2DB9"/>
      </a:accent6>
      <a:hlink>
        <a:srgbClr val="800000"/>
      </a:hlink>
      <a:folHlink>
        <a:srgbClr val="660066"/>
      </a:folHlink>
    </a:clrScheme>
    <a:fontScheme name="Sujet d'ordre génér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jet d'ordre général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jet d'ordre général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jet d'ordre génér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462</Words>
  <Application>Microsoft Office PowerPoint</Application>
  <PresentationFormat>Affichage à l'écran (4:3)</PresentationFormat>
  <Paragraphs>264</Paragraphs>
  <Slides>17</Slides>
  <Notes>1</Notes>
  <HiddenSlides>0</HiddenSlides>
  <MMClips>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9" baseType="lpstr">
      <vt:lpstr>Sujet d'ordre général</vt:lpstr>
      <vt:lpstr>Image bitmap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Dascalescu Lucien</dc:creator>
  <cp:lastModifiedBy>Dascalescu Lucien</cp:lastModifiedBy>
  <cp:revision>15</cp:revision>
  <dcterms:created xsi:type="dcterms:W3CDTF">2016-08-28T16:14:55Z</dcterms:created>
  <dcterms:modified xsi:type="dcterms:W3CDTF">2016-08-28T18:33:08Z</dcterms:modified>
</cp:coreProperties>
</file>