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60" r:id="rId3"/>
    <p:sldId id="279" r:id="rId4"/>
    <p:sldId id="311" r:id="rId5"/>
    <p:sldId id="315" r:id="rId6"/>
    <p:sldId id="309" r:id="rId7"/>
    <p:sldId id="318" r:id="rId8"/>
    <p:sldId id="296" r:id="rId9"/>
    <p:sldId id="324" r:id="rId10"/>
    <p:sldId id="313" r:id="rId11"/>
    <p:sldId id="288" r:id="rId12"/>
    <p:sldId id="292" r:id="rId13"/>
    <p:sldId id="314" r:id="rId14"/>
    <p:sldId id="310" r:id="rId15"/>
    <p:sldId id="293" r:id="rId16"/>
    <p:sldId id="312" r:id="rId17"/>
    <p:sldId id="262" r:id="rId18"/>
    <p:sldId id="263" r:id="rId19"/>
    <p:sldId id="322" r:id="rId20"/>
    <p:sldId id="321" r:id="rId21"/>
    <p:sldId id="323"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FF00"/>
    <a:srgbClr val="00FF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3" autoAdjust="0"/>
  </p:normalViewPr>
  <p:slideViewPr>
    <p:cSldViewPr>
      <p:cViewPr>
        <p:scale>
          <a:sx n="70" d="100"/>
          <a:sy n="70"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18" Type="http://schemas.openxmlformats.org/officeDocument/2006/relationships/image" Target="../media/image46.wmf"/><Relationship Id="rId3" Type="http://schemas.openxmlformats.org/officeDocument/2006/relationships/image" Target="../media/image31.wmf"/><Relationship Id="rId7" Type="http://schemas.openxmlformats.org/officeDocument/2006/relationships/image" Target="../media/image35.wmf"/><Relationship Id="rId12" Type="http://schemas.openxmlformats.org/officeDocument/2006/relationships/image" Target="../media/image40.wmf"/><Relationship Id="rId17" Type="http://schemas.openxmlformats.org/officeDocument/2006/relationships/image" Target="../media/image45.wmf"/><Relationship Id="rId2" Type="http://schemas.openxmlformats.org/officeDocument/2006/relationships/image" Target="../media/image28.wmf"/><Relationship Id="rId16" Type="http://schemas.openxmlformats.org/officeDocument/2006/relationships/image" Target="../media/image44.wmf"/><Relationship Id="rId20" Type="http://schemas.openxmlformats.org/officeDocument/2006/relationships/image" Target="../media/image48.wmf"/><Relationship Id="rId1" Type="http://schemas.openxmlformats.org/officeDocument/2006/relationships/image" Target="../media/image27.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5" Type="http://schemas.openxmlformats.org/officeDocument/2006/relationships/image" Target="../media/image43.wmf"/><Relationship Id="rId10" Type="http://schemas.openxmlformats.org/officeDocument/2006/relationships/image" Target="../media/image38.wmf"/><Relationship Id="rId19" Type="http://schemas.openxmlformats.org/officeDocument/2006/relationships/image" Target="../media/image47.wmf"/><Relationship Id="rId4" Type="http://schemas.openxmlformats.org/officeDocument/2006/relationships/image" Target="../media/image32.wmf"/><Relationship Id="rId9" Type="http://schemas.openxmlformats.org/officeDocument/2006/relationships/image" Target="../media/image37.wmf"/><Relationship Id="rId14"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AFAFE-AD0F-4263-8225-34ED4537A69A}" type="datetimeFigureOut">
              <a:rPr lang="zh-CN" altLang="en-US" smtClean="0"/>
              <a:t>2016/9/1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3D53B-6604-4A4C-A89A-DF63B4EE5AB0}" type="slidenum">
              <a:rPr lang="zh-CN" altLang="en-US" smtClean="0"/>
              <a:t>‹#›</a:t>
            </a:fld>
            <a:endParaRPr lang="zh-CN" altLang="en-US"/>
          </a:p>
        </p:txBody>
      </p:sp>
    </p:spTree>
    <p:extLst>
      <p:ext uri="{BB962C8B-B14F-4D97-AF65-F5344CB8AC3E}">
        <p14:creationId xmlns:p14="http://schemas.microsoft.com/office/powerpoint/2010/main" val="143215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D84EDBE-BB81-43DE-AEFF-BE6247D2E00A}" type="slidenum">
              <a:rPr lang="zh-CN" altLang="en-US" smtClean="0"/>
              <a:t>3</a:t>
            </a:fld>
            <a:endParaRPr lang="zh-CN" altLang="en-US"/>
          </a:p>
        </p:txBody>
      </p:sp>
    </p:spTree>
    <p:extLst>
      <p:ext uri="{BB962C8B-B14F-4D97-AF65-F5344CB8AC3E}">
        <p14:creationId xmlns:p14="http://schemas.microsoft.com/office/powerpoint/2010/main" val="23651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84EDBE-BB81-43DE-AEFF-BE6247D2E00A}" type="slidenum">
              <a:rPr lang="zh-CN" altLang="en-US" smtClean="0"/>
              <a:t>6</a:t>
            </a:fld>
            <a:endParaRPr lang="zh-CN" altLang="en-US"/>
          </a:p>
        </p:txBody>
      </p:sp>
    </p:spTree>
    <p:extLst>
      <p:ext uri="{BB962C8B-B14F-4D97-AF65-F5344CB8AC3E}">
        <p14:creationId xmlns:p14="http://schemas.microsoft.com/office/powerpoint/2010/main" val="217386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244370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166884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425468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375439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166062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422101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39712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227480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383003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25820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56A741-099A-4A95-96B0-679DB3728E8A}" type="datetimeFigureOut">
              <a:rPr lang="zh-CN" altLang="en-US" smtClean="0"/>
              <a:t>2016/9/1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165112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6A741-099A-4A95-96B0-679DB3728E8A}" type="datetimeFigureOut">
              <a:rPr lang="zh-CN" altLang="en-US" smtClean="0"/>
              <a:t>2016/9/1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7F5C7-AD31-4C0E-9277-96AD0A618BC9}" type="slidenum">
              <a:rPr lang="zh-CN" altLang="en-US" smtClean="0"/>
              <a:t>‹#›</a:t>
            </a:fld>
            <a:endParaRPr lang="zh-CN" altLang="en-US"/>
          </a:p>
        </p:txBody>
      </p:sp>
    </p:spTree>
    <p:extLst>
      <p:ext uri="{BB962C8B-B14F-4D97-AF65-F5344CB8AC3E}">
        <p14:creationId xmlns:p14="http://schemas.microsoft.com/office/powerpoint/2010/main" val="3036787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53.emf"/><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7.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1.wmf"/></Relationships>
</file>

<file path=ppt/slides/_rels/slide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oleObject" Target="../embeddings/oleObject50.bin"/><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wmf"/><Relationship Id="rId9" Type="http://schemas.openxmlformats.org/officeDocument/2006/relationships/image" Target="../media/image63.jpeg"/></Relationships>
</file>

<file path=ppt/slides/_rels/slide14.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emf"/><Relationship Id="rId5" Type="http://schemas.openxmlformats.org/officeDocument/2006/relationships/image" Target="../media/image67.emf"/><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wmf"/></Relationships>
</file>

<file path=ppt/slides/_rels/slide1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7.wmf"/><Relationship Id="rId5" Type="http://schemas.openxmlformats.org/officeDocument/2006/relationships/oleObject" Target="../embeddings/oleObject52.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5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3.wmf"/><Relationship Id="rId11" Type="http://schemas.openxmlformats.org/officeDocument/2006/relationships/image" Target="../media/image86.png"/><Relationship Id="rId5" Type="http://schemas.openxmlformats.org/officeDocument/2006/relationships/oleObject" Target="../embeddings/oleObject56.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image" Target="../media/image7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1.bin"/><Relationship Id="rId3" Type="http://schemas.openxmlformats.org/officeDocument/2006/relationships/notesSlide" Target="../notesSlides/notesSlide2.xml"/><Relationship Id="rId7" Type="http://schemas.openxmlformats.org/officeDocument/2006/relationships/oleObject" Target="../embeddings/oleObject8.bin"/><Relationship Id="rId12"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image" Target="../media/image16.png"/><Relationship Id="rId10" Type="http://schemas.openxmlformats.org/officeDocument/2006/relationships/image" Target="../media/image12.wmf"/><Relationship Id="rId4" Type="http://schemas.openxmlformats.org/officeDocument/2006/relationships/image" Target="../media/image15.jpg"/><Relationship Id="rId9" Type="http://schemas.openxmlformats.org/officeDocument/2006/relationships/oleObject" Target="../embeddings/oleObject9.bin"/><Relationship Id="rId14"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0.jpeg"/><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21.emf"/><Relationship Id="rId9"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0.bin"/><Relationship Id="rId18" Type="http://schemas.openxmlformats.org/officeDocument/2006/relationships/image" Target="../media/image29.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26.wmf"/><Relationship Id="rId17" Type="http://schemas.openxmlformats.org/officeDocument/2006/relationships/oleObject" Target="../embeddings/oleObject22.bin"/><Relationship Id="rId2" Type="http://schemas.openxmlformats.org/officeDocument/2006/relationships/slideLayout" Target="../slideLayouts/slideLayout7.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9.bin"/><Relationship Id="rId24" Type="http://schemas.openxmlformats.org/officeDocument/2006/relationships/image" Target="../media/image32.wmf"/><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5.bin"/><Relationship Id="rId10" Type="http://schemas.openxmlformats.org/officeDocument/2006/relationships/image" Target="../media/image25.wmf"/><Relationship Id="rId19" Type="http://schemas.openxmlformats.org/officeDocument/2006/relationships/oleObject" Target="../embeddings/oleObject23.bin"/><Relationship Id="rId4" Type="http://schemas.openxmlformats.org/officeDocument/2006/relationships/image" Target="../media/image22.wmf"/><Relationship Id="rId9" Type="http://schemas.openxmlformats.org/officeDocument/2006/relationships/oleObject" Target="../embeddings/oleObject18.bin"/><Relationship Id="rId14" Type="http://schemas.openxmlformats.org/officeDocument/2006/relationships/image" Target="../media/image27.wmf"/><Relationship Id="rId22" Type="http://schemas.openxmlformats.org/officeDocument/2006/relationships/image" Target="../media/image31.wmf"/></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6.wmf"/><Relationship Id="rId26" Type="http://schemas.openxmlformats.org/officeDocument/2006/relationships/image" Target="../media/image40.wmf"/><Relationship Id="rId39" Type="http://schemas.openxmlformats.org/officeDocument/2006/relationships/oleObject" Target="../embeddings/oleObject44.bin"/><Relationship Id="rId21" Type="http://schemas.openxmlformats.org/officeDocument/2006/relationships/oleObject" Target="../embeddings/oleObject35.bin"/><Relationship Id="rId34" Type="http://schemas.openxmlformats.org/officeDocument/2006/relationships/image" Target="../media/image44.wmf"/><Relationship Id="rId42" Type="http://schemas.openxmlformats.org/officeDocument/2006/relationships/image" Target="../media/image48.wmf"/><Relationship Id="rId7" Type="http://schemas.openxmlformats.org/officeDocument/2006/relationships/oleObject" Target="../embeddings/oleObject28.bin"/><Relationship Id="rId2" Type="http://schemas.openxmlformats.org/officeDocument/2006/relationships/slideLayout" Target="../slideLayouts/slideLayout7.xml"/><Relationship Id="rId16" Type="http://schemas.openxmlformats.org/officeDocument/2006/relationships/image" Target="../media/image35.wmf"/><Relationship Id="rId20" Type="http://schemas.openxmlformats.org/officeDocument/2006/relationships/image" Target="../media/image37.wmf"/><Relationship Id="rId29" Type="http://schemas.openxmlformats.org/officeDocument/2006/relationships/oleObject" Target="../embeddings/oleObject39.bin"/><Relationship Id="rId41" Type="http://schemas.openxmlformats.org/officeDocument/2006/relationships/oleObject" Target="../embeddings/oleObject45.bin"/><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30.bin"/><Relationship Id="rId24" Type="http://schemas.openxmlformats.org/officeDocument/2006/relationships/image" Target="../media/image39.wmf"/><Relationship Id="rId32" Type="http://schemas.openxmlformats.org/officeDocument/2006/relationships/image" Target="../media/image43.wmf"/><Relationship Id="rId37" Type="http://schemas.openxmlformats.org/officeDocument/2006/relationships/oleObject" Target="../embeddings/oleObject43.bin"/><Relationship Id="rId40" Type="http://schemas.openxmlformats.org/officeDocument/2006/relationships/image" Target="../media/image47.w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1.wmf"/><Relationship Id="rId36" Type="http://schemas.openxmlformats.org/officeDocument/2006/relationships/image" Target="../media/image45.wmf"/><Relationship Id="rId10" Type="http://schemas.openxmlformats.org/officeDocument/2006/relationships/image" Target="../media/image32.w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27.wmf"/><Relationship Id="rId9" Type="http://schemas.openxmlformats.org/officeDocument/2006/relationships/oleObject" Target="../embeddings/oleObject29.bin"/><Relationship Id="rId14" Type="http://schemas.openxmlformats.org/officeDocument/2006/relationships/image" Target="../media/image34.wmf"/><Relationship Id="rId22" Type="http://schemas.openxmlformats.org/officeDocument/2006/relationships/image" Target="../media/image38.wmf"/><Relationship Id="rId27" Type="http://schemas.openxmlformats.org/officeDocument/2006/relationships/oleObject" Target="../embeddings/oleObject38.bin"/><Relationship Id="rId30" Type="http://schemas.openxmlformats.org/officeDocument/2006/relationships/image" Target="../media/image42.wmf"/><Relationship Id="rId35" Type="http://schemas.openxmlformats.org/officeDocument/2006/relationships/oleObject" Target="../embeddings/oleObject42.bin"/><Relationship Id="rId8" Type="http://schemas.openxmlformats.org/officeDocument/2006/relationships/image" Target="../media/image31.wmf"/><Relationship Id="rId3" Type="http://schemas.openxmlformats.org/officeDocument/2006/relationships/oleObject" Target="../embeddings/oleObject26.bin"/><Relationship Id="rId12" Type="http://schemas.openxmlformats.org/officeDocument/2006/relationships/image" Target="../media/image33.w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38" Type="http://schemas.openxmlformats.org/officeDocument/2006/relationships/image" Target="../media/image4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0"/>
          <p:cNvSpPr>
            <a:spLocks noChangeShapeType="1"/>
          </p:cNvSpPr>
          <p:nvPr/>
        </p:nvSpPr>
        <p:spPr bwMode="auto">
          <a:xfrm>
            <a:off x="107504" y="1196752"/>
            <a:ext cx="5544616"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Lst>
        </p:spPr>
        <p:txBody>
          <a:bodyPr anchor="ctr"/>
          <a:lstStyle/>
          <a:p>
            <a:endParaRPr lang="zh-CN" altLang="en-US"/>
          </a:p>
        </p:txBody>
      </p:sp>
      <p:sp>
        <p:nvSpPr>
          <p:cNvPr id="8" name="Rectangle 3"/>
          <p:cNvSpPr>
            <a:spLocks noGrp="1" noChangeArrowheads="1"/>
          </p:cNvSpPr>
          <p:nvPr>
            <p:ph type="subTitle" idx="4294967295"/>
          </p:nvPr>
        </p:nvSpPr>
        <p:spPr>
          <a:xfrm>
            <a:off x="254979" y="4129916"/>
            <a:ext cx="8637502" cy="461665"/>
          </a:xfrm>
          <a:noFill/>
        </p:spPr>
        <p:txBody>
          <a:bodyPr wrap="square">
            <a:spAutoFit/>
          </a:bodyPr>
          <a:lstStyle/>
          <a:p>
            <a:pPr marL="0" indent="0" algn="ctr">
              <a:buNone/>
            </a:pPr>
            <a:r>
              <a:rPr lang="en-US" altLang="zh-CN" sz="2400" b="1" u="sng" dirty="0" smtClean="0">
                <a:latin typeface="Times New Roman" panose="02020603050405020304" pitchFamily="18" charset="0"/>
                <a:cs typeface="Times New Roman" panose="02020603050405020304" pitchFamily="18" charset="0"/>
              </a:rPr>
              <a:t>Kang </a:t>
            </a:r>
            <a:r>
              <a:rPr lang="en-US" altLang="zh-CN" sz="2400" b="1" u="sng" dirty="0" smtClean="0">
                <a:latin typeface="Times New Roman" panose="02020603050405020304" pitchFamily="18" charset="0"/>
                <a:cs typeface="Times New Roman" panose="02020603050405020304" pitchFamily="18" charset="0"/>
              </a:rPr>
              <a:t>Luo</a:t>
            </a:r>
            <a:r>
              <a:rPr lang="en-US" altLang="zh-CN" sz="2400" b="1" u="sng" baseline="30000" dirty="0" smtClean="0">
                <a:latin typeface="Times New Roman" panose="02020603050405020304" pitchFamily="18" charset="0"/>
                <a:cs typeface="Times New Roman" panose="02020603050405020304" pitchFamily="18" charset="0"/>
              </a:rPr>
              <a:t>b</a:t>
            </a:r>
            <a:r>
              <a:rPr lang="en-US" altLang="zh-CN" sz="2400" dirty="0" smtClean="0">
                <a:latin typeface="Times New Roman" panose="02020603050405020304" pitchFamily="18" charset="0"/>
                <a:cs typeface="Times New Roman" panose="02020603050405020304" pitchFamily="18" charset="0"/>
              </a:rPr>
              <a:t>, </a:t>
            </a:r>
            <a:r>
              <a:rPr kumimoji="1" lang="en-US" altLang="zh-CN" sz="2400" b="1" i="1" u="sng" dirty="0">
                <a:solidFill>
                  <a:srgbClr val="FF0000"/>
                </a:solidFill>
                <a:latin typeface="Times" pitchFamily="18" charset="0"/>
                <a:ea typeface="Tahoma" panose="020B0604030504040204" pitchFamily="34" charset="0"/>
                <a:cs typeface="Tahoma" panose="020B0604030504040204" pitchFamily="34" charset="0"/>
              </a:rPr>
              <a:t>Jian </a:t>
            </a:r>
            <a:r>
              <a:rPr kumimoji="1" lang="en-US" altLang="zh-CN" sz="2400" b="1" i="1" u="sng" dirty="0" err="1">
                <a:solidFill>
                  <a:srgbClr val="FF0000"/>
                </a:solidFill>
                <a:latin typeface="Times" pitchFamily="18" charset="0"/>
                <a:ea typeface="Tahoma" panose="020B0604030504040204" pitchFamily="34" charset="0"/>
                <a:cs typeface="Tahoma" panose="020B0604030504040204" pitchFamily="34" charset="0"/>
              </a:rPr>
              <a:t>Wu</a:t>
            </a:r>
            <a:r>
              <a:rPr kumimoji="1" lang="en-US" altLang="zh-CN" sz="2400" b="1" i="1" u="sng" baseline="30000" dirty="0" err="1">
                <a:solidFill>
                  <a:srgbClr val="FF0000"/>
                </a:solidFill>
                <a:latin typeface="Times" pitchFamily="18" charset="0"/>
                <a:ea typeface="Tahoma" panose="020B0604030504040204" pitchFamily="34" charset="0"/>
                <a:cs typeface="Tahoma" panose="020B0604030504040204" pitchFamily="34" charset="0"/>
              </a:rPr>
              <a:t>a</a:t>
            </a:r>
            <a:r>
              <a:rPr kumimoji="1" lang="en-US" altLang="zh-CN" sz="2400" b="1" dirty="0">
                <a:solidFill>
                  <a:srgbClr val="FF0000"/>
                </a:solidFill>
                <a:latin typeface="Times" pitchFamily="18" charset="0"/>
                <a:ea typeface="Tahoma" panose="020B0604030504040204" pitchFamily="34" charset="0"/>
                <a:cs typeface="Tahoma" panose="020B0604030504040204" pitchFamily="34" charset="0"/>
              </a:rPr>
              <a:t>, </a:t>
            </a:r>
            <a:r>
              <a:rPr lang="en-US" altLang="zh-CN" sz="2400" dirty="0" smtClean="0">
                <a:latin typeface="Times New Roman" panose="02020603050405020304" pitchFamily="18" charset="0"/>
                <a:cs typeface="Times New Roman" panose="02020603050405020304" pitchFamily="18" charset="0"/>
              </a:rPr>
              <a:t>Hong-</a:t>
            </a:r>
            <a:r>
              <a:rPr lang="en-US" altLang="zh-CN" sz="2400" dirty="0" err="1" smtClean="0">
                <a:latin typeface="Times New Roman" panose="02020603050405020304" pitchFamily="18" charset="0"/>
                <a:cs typeface="Times New Roman" panose="02020603050405020304" pitchFamily="18" charset="0"/>
              </a:rPr>
              <a:t>liang</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Yi</a:t>
            </a:r>
            <a:r>
              <a:rPr lang="en-US" altLang="zh-CN" sz="2400" baseline="30000" dirty="0" err="1" smtClean="0">
                <a:latin typeface="Times New Roman" panose="02020603050405020304" pitchFamily="18" charset="0"/>
                <a:cs typeface="Times New Roman" panose="02020603050405020304" pitchFamily="18" charset="0"/>
              </a:rPr>
              <a:t>b</a:t>
            </a:r>
            <a:r>
              <a:rPr lang="en-US" altLang="zh-CN" sz="2400" dirty="0" smtClean="0">
                <a:latin typeface="Times New Roman" panose="02020603050405020304" pitchFamily="18" charset="0"/>
                <a:cs typeface="Times New Roman" panose="02020603050405020304" pitchFamily="18" charset="0"/>
              </a:rPr>
              <a:t>, He-ping </a:t>
            </a:r>
            <a:r>
              <a:rPr lang="en-US" altLang="zh-CN" sz="2400" dirty="0" err="1" smtClean="0">
                <a:latin typeface="Times New Roman" panose="02020603050405020304" pitchFamily="18" charset="0"/>
                <a:cs typeface="Times New Roman" panose="02020603050405020304" pitchFamily="18" charset="0"/>
              </a:rPr>
              <a:t>Tan</a:t>
            </a:r>
            <a:r>
              <a:rPr lang="en-US" altLang="zh-CN" sz="2400" baseline="30000" dirty="0" err="1" smtClean="0">
                <a:latin typeface="Times New Roman" panose="02020603050405020304" pitchFamily="18" charset="0"/>
                <a:cs typeface="Times New Roman" panose="02020603050405020304" pitchFamily="18" charset="0"/>
              </a:rPr>
              <a:t>b</a:t>
            </a:r>
            <a:endParaRPr lang="en-US" altLang="zh-CN" sz="24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r="48920"/>
          <a:stretch/>
        </p:blipFill>
        <p:spPr>
          <a:xfrm>
            <a:off x="251520" y="219359"/>
            <a:ext cx="2345126" cy="971550"/>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646" y="212923"/>
            <a:ext cx="1755872" cy="864000"/>
          </a:xfrm>
          <a:prstGeom prst="rect">
            <a:avLst/>
          </a:prstGeom>
        </p:spPr>
      </p:pic>
      <p:sp>
        <p:nvSpPr>
          <p:cNvPr id="12" name="矩形 11"/>
          <p:cNvSpPr/>
          <p:nvPr/>
        </p:nvSpPr>
        <p:spPr>
          <a:xfrm>
            <a:off x="543010" y="5373216"/>
            <a:ext cx="8133446" cy="1015663"/>
          </a:xfrm>
          <a:prstGeom prst="rect">
            <a:avLst/>
          </a:prstGeom>
        </p:spPr>
        <p:txBody>
          <a:bodyPr wrap="square">
            <a:spAutoFit/>
          </a:bodyPr>
          <a:lstStyle/>
          <a:p>
            <a:pPr algn="just"/>
            <a:r>
              <a:rPr lang="fr-FR" altLang="fr-FR" sz="2000" baseline="30000" dirty="0" smtClean="0">
                <a:latin typeface="Times" panose="02020603050405020304" pitchFamily="18" charset="0"/>
                <a:cs typeface="Times" panose="02020603050405020304" pitchFamily="18" charset="0"/>
              </a:rPr>
              <a:t>a</a:t>
            </a:r>
            <a:r>
              <a:rPr lang="fr-FR" altLang="fr-FR" sz="2000" dirty="0">
                <a:latin typeface="Times" panose="02020603050405020304" pitchFamily="18" charset="0"/>
                <a:cs typeface="Times" panose="02020603050405020304" pitchFamily="18" charset="0"/>
              </a:rPr>
              <a:t> </a:t>
            </a:r>
            <a:r>
              <a:rPr lang="fr-FR" altLang="fr-FR" sz="2000" dirty="0" smtClean="0">
                <a:latin typeface="Times" panose="02020603050405020304" pitchFamily="18" charset="0"/>
                <a:cs typeface="Times" panose="02020603050405020304" pitchFamily="18" charset="0"/>
              </a:rPr>
              <a:t>GeoRessources Lab, Université </a:t>
            </a:r>
            <a:r>
              <a:rPr lang="fr-FR" altLang="fr-FR" sz="2000" dirty="0">
                <a:latin typeface="Times" panose="02020603050405020304" pitchFamily="18" charset="0"/>
                <a:cs typeface="Times" panose="02020603050405020304" pitchFamily="18" charset="0"/>
              </a:rPr>
              <a:t>de </a:t>
            </a:r>
            <a:r>
              <a:rPr lang="fr-FR" altLang="fr-FR" sz="2000" dirty="0" smtClean="0">
                <a:latin typeface="Times" panose="02020603050405020304" pitchFamily="18" charset="0"/>
                <a:cs typeface="Times" panose="02020603050405020304" pitchFamily="18" charset="0"/>
              </a:rPr>
              <a:t>Lorraine/CNRS/CREGU, Nancy, France</a:t>
            </a:r>
          </a:p>
          <a:p>
            <a:pPr algn="just"/>
            <a:r>
              <a:rPr lang="fr-FR" altLang="fr-FR" sz="2000" baseline="30000" dirty="0" smtClean="0">
                <a:latin typeface="Times" panose="02020603050405020304" pitchFamily="18" charset="0"/>
                <a:cs typeface="Times" panose="02020603050405020304" pitchFamily="18" charset="0"/>
              </a:rPr>
              <a:t>b</a:t>
            </a:r>
            <a:r>
              <a:rPr lang="fr-FR" altLang="fr-FR" sz="2000" dirty="0" smtClean="0">
                <a:latin typeface="Times" panose="02020603050405020304" pitchFamily="18" charset="0"/>
                <a:cs typeface="Times" panose="02020603050405020304" pitchFamily="18" charset="0"/>
              </a:rPr>
              <a:t> </a:t>
            </a:r>
            <a:r>
              <a:rPr lang="en-US" altLang="fr-FR" sz="2000" dirty="0" smtClean="0">
                <a:latin typeface="Times" panose="02020603050405020304" pitchFamily="18" charset="0"/>
                <a:cs typeface="Times" panose="02020603050405020304" pitchFamily="18" charset="0"/>
              </a:rPr>
              <a:t>School </a:t>
            </a:r>
            <a:r>
              <a:rPr lang="en-US" altLang="fr-FR" sz="2000" dirty="0">
                <a:latin typeface="Times" panose="02020603050405020304" pitchFamily="18" charset="0"/>
                <a:cs typeface="Times" panose="02020603050405020304" pitchFamily="18" charset="0"/>
              </a:rPr>
              <a:t>of Energy Science and Engineering, Harbin Institute of Technology, </a:t>
            </a:r>
            <a:r>
              <a:rPr lang="en-US" altLang="fr-FR" sz="2000" dirty="0" smtClean="0">
                <a:latin typeface="Times" panose="02020603050405020304" pitchFamily="18" charset="0"/>
                <a:cs typeface="Times" panose="02020603050405020304" pitchFamily="18" charset="0"/>
              </a:rPr>
              <a:t>Harbin, </a:t>
            </a:r>
            <a:r>
              <a:rPr lang="en-US" altLang="fr-FR" sz="2000" dirty="0">
                <a:latin typeface="Times" panose="02020603050405020304" pitchFamily="18" charset="0"/>
                <a:cs typeface="Times" panose="02020603050405020304" pitchFamily="18" charset="0"/>
              </a:rPr>
              <a:t>PR China</a:t>
            </a:r>
            <a:r>
              <a:rPr lang="fr-FR" altLang="fr-FR" sz="2000" dirty="0" smtClean="0">
                <a:latin typeface="Times" panose="02020603050405020304" pitchFamily="18" charset="0"/>
                <a:cs typeface="Times" panose="02020603050405020304" pitchFamily="18" charset="0"/>
              </a:rPr>
              <a:t> </a:t>
            </a:r>
            <a:endParaRPr lang="zh-CN" altLang="en-US" sz="2000" dirty="0">
              <a:latin typeface="Times" panose="02020603050405020304" pitchFamily="18" charset="0"/>
              <a:cs typeface="Times" panose="02020603050405020304" pitchFamily="18" charset="0"/>
            </a:endParaRPr>
          </a:p>
        </p:txBody>
      </p:sp>
      <p:sp>
        <p:nvSpPr>
          <p:cNvPr id="6" name="圆角矩形 5"/>
          <p:cNvSpPr/>
          <p:nvPr/>
        </p:nvSpPr>
        <p:spPr>
          <a:xfrm>
            <a:off x="254978" y="1844824"/>
            <a:ext cx="8637502" cy="2016224"/>
          </a:xfrm>
          <a:prstGeom prst="roundRect">
            <a:avLst/>
          </a:prstGeom>
          <a:solidFill>
            <a:srgbClr val="0000C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bg1"/>
                </a:solidFill>
                <a:latin typeface="Times" pitchFamily="18" charset="0"/>
                <a:ea typeface="华文中宋" panose="02010600040101010101" pitchFamily="2" charset="-122"/>
              </a:rPr>
              <a:t>Lattice Boltzmann modelling of electro-hydro-dynamic flows</a:t>
            </a:r>
            <a:endParaRPr lang="zh-CN" altLang="en-US" sz="4400" dirty="0">
              <a:solidFill>
                <a:schemeClr val="bg1"/>
              </a:solidFill>
            </a:endParaRPr>
          </a:p>
        </p:txBody>
      </p:sp>
      <p:sp>
        <p:nvSpPr>
          <p:cNvPr id="10" name="TextBox 9"/>
          <p:cNvSpPr txBox="1"/>
          <p:nvPr/>
        </p:nvSpPr>
        <p:spPr>
          <a:xfrm>
            <a:off x="5868144" y="-3577"/>
            <a:ext cx="3168352" cy="1200329"/>
          </a:xfrm>
          <a:prstGeom prst="rect">
            <a:avLst/>
          </a:prstGeom>
          <a:noFill/>
        </p:spPr>
        <p:txBody>
          <a:bodyPr wrap="square" rtlCol="0">
            <a:spAutoFit/>
          </a:bodyPr>
          <a:lstStyle/>
          <a:p>
            <a:pPr algn="ctr"/>
            <a:r>
              <a:rPr lang="en-US" altLang="zh-CN" dirty="0" smtClean="0">
                <a:solidFill>
                  <a:srgbClr val="0000CC"/>
                </a:solidFill>
                <a:latin typeface="Times" panose="02020603050405020304" pitchFamily="18" charset="0"/>
                <a:ea typeface="华文仿宋" panose="02010600040101010101" pitchFamily="2" charset="-122"/>
                <a:cs typeface="Times" panose="02020603050405020304" pitchFamily="18" charset="0"/>
              </a:rPr>
              <a:t>1</a:t>
            </a:r>
            <a:r>
              <a:rPr lang="en-US" altLang="zh-CN" baseline="30000" dirty="0" smtClean="0">
                <a:solidFill>
                  <a:srgbClr val="0000CC"/>
                </a:solidFill>
                <a:latin typeface="Times" panose="02020603050405020304" pitchFamily="18" charset="0"/>
                <a:ea typeface="华文仿宋" panose="02010600040101010101" pitchFamily="2" charset="-122"/>
                <a:cs typeface="Times" panose="02020603050405020304" pitchFamily="18" charset="0"/>
              </a:rPr>
              <a:t>st</a:t>
            </a:r>
            <a:r>
              <a:rPr lang="en-US" altLang="zh-CN" dirty="0" smtClean="0">
                <a:solidFill>
                  <a:srgbClr val="0000CC"/>
                </a:solidFill>
                <a:latin typeface="Times" panose="02020603050405020304" pitchFamily="18" charset="0"/>
                <a:ea typeface="华文仿宋" panose="02010600040101010101" pitchFamily="2" charset="-122"/>
                <a:cs typeface="Times" panose="02020603050405020304" pitchFamily="18" charset="0"/>
              </a:rPr>
              <a:t> International Workshop on Electro-Hydro-Dynamics and </a:t>
            </a:r>
            <a:r>
              <a:rPr lang="en-US" altLang="zh-CN" dirty="0" err="1" smtClean="0">
                <a:solidFill>
                  <a:srgbClr val="0000CC"/>
                </a:solidFill>
                <a:latin typeface="Times" panose="02020603050405020304" pitchFamily="18" charset="0"/>
                <a:ea typeface="华文仿宋" panose="02010600040101010101" pitchFamily="2" charset="-122"/>
                <a:cs typeface="Times" panose="02020603050405020304" pitchFamily="18" charset="0"/>
              </a:rPr>
              <a:t>Triboelectrostatics</a:t>
            </a:r>
            <a:r>
              <a:rPr lang="en-US" altLang="zh-CN" dirty="0" smtClean="0">
                <a:solidFill>
                  <a:srgbClr val="0000CC"/>
                </a:solidFill>
                <a:latin typeface="Times" panose="02020603050405020304" pitchFamily="18" charset="0"/>
                <a:ea typeface="华文仿宋" panose="02010600040101010101" pitchFamily="2" charset="-122"/>
                <a:cs typeface="Times" panose="02020603050405020304" pitchFamily="18" charset="0"/>
              </a:rPr>
              <a:t>, </a:t>
            </a:r>
          </a:p>
          <a:p>
            <a:pPr algn="ctr"/>
            <a:r>
              <a:rPr lang="en-US" altLang="zh-CN" dirty="0" smtClean="0">
                <a:solidFill>
                  <a:srgbClr val="0000CC"/>
                </a:solidFill>
                <a:latin typeface="Times" panose="02020603050405020304" pitchFamily="18" charset="0"/>
                <a:ea typeface="华文仿宋" panose="02010600040101010101" pitchFamily="2" charset="-122"/>
                <a:cs typeface="Times" panose="02020603050405020304" pitchFamily="18" charset="0"/>
              </a:rPr>
              <a:t>Sept. 1-2, 2016, Poitiers, France</a:t>
            </a:r>
            <a:endParaRPr lang="zh-CN" altLang="en-US" dirty="0">
              <a:solidFill>
                <a:srgbClr val="0000CC"/>
              </a:solidFill>
              <a:latin typeface="Times" panose="02020603050405020304" pitchFamily="18" charset="0"/>
              <a:ea typeface="华文仿宋" panose="02010600040101010101" pitchFamily="2" charset="-122"/>
              <a:cs typeface="Times" panose="02020603050405020304" pitchFamily="18" charset="0"/>
            </a:endParaRPr>
          </a:p>
        </p:txBody>
      </p:sp>
      <p:sp>
        <p:nvSpPr>
          <p:cNvPr id="14" name="Line 10"/>
          <p:cNvSpPr>
            <a:spLocks noChangeShapeType="1"/>
          </p:cNvSpPr>
          <p:nvPr/>
        </p:nvSpPr>
        <p:spPr bwMode="auto">
          <a:xfrm>
            <a:off x="5868144" y="1196752"/>
            <a:ext cx="3096344" cy="0"/>
          </a:xfrm>
          <a:prstGeom prst="line">
            <a:avLst/>
          </a:prstGeom>
          <a:noFill/>
          <a:ln w="25400">
            <a:solidFill>
              <a:srgbClr val="0000CC"/>
            </a:solidFill>
            <a:round/>
            <a:headEnd/>
            <a:tailEnd/>
          </a:ln>
          <a:effectLst/>
          <a:extLst>
            <a:ext uri="{909E8E84-426E-40DD-AFC4-6F175D3DCCD1}">
              <a14:hiddenFill xmlns:a14="http://schemas.microsoft.com/office/drawing/2010/main">
                <a:noFill/>
              </a14:hiddenFill>
            </a:ext>
          </a:extLst>
        </p:spPr>
        <p:txBody>
          <a:bodyPr anchor="ctr"/>
          <a:lstStyle/>
          <a:p>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338" y="116632"/>
            <a:ext cx="1271782" cy="1044000"/>
          </a:xfrm>
          <a:prstGeom prst="rect">
            <a:avLst/>
          </a:prstGeom>
        </p:spPr>
      </p:pic>
    </p:spTree>
    <p:extLst>
      <p:ext uri="{BB962C8B-B14F-4D97-AF65-F5344CB8AC3E}">
        <p14:creationId xmlns:p14="http://schemas.microsoft.com/office/powerpoint/2010/main" val="83078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Boundary condition treatment</a:t>
            </a:r>
            <a:endParaRPr lang="zh-CN" altLang="en-US" b="1" dirty="0">
              <a:solidFill>
                <a:schemeClr val="bg1"/>
              </a:solidFill>
              <a:latin typeface="Times New Roman" pitchFamily="18" charset="0"/>
              <a:cs typeface="Times New Roman" pitchFamily="18" charset="0"/>
            </a:endParaRPr>
          </a:p>
        </p:txBody>
      </p:sp>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DEM7</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10</a:t>
            </a:fld>
            <a:r>
              <a:rPr lang="en-US" altLang="zh-CN" sz="1800" dirty="0" smtClean="0">
                <a:solidFill>
                  <a:schemeClr val="bg1"/>
                </a:solidFill>
                <a:latin typeface="Times" panose="02020603050405020304" pitchFamily="18" charset="0"/>
                <a:cs typeface="Times" panose="02020603050405020304" pitchFamily="18" charset="0"/>
              </a:rPr>
              <a:t>/18</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3" name="TextBox 2"/>
          <p:cNvSpPr txBox="1"/>
          <p:nvPr/>
        </p:nvSpPr>
        <p:spPr>
          <a:xfrm>
            <a:off x="179512" y="908720"/>
            <a:ext cx="8784976" cy="2800767"/>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200" dirty="0">
                <a:latin typeface="Times" panose="02020603050405020304" pitchFamily="18" charset="0"/>
                <a:cs typeface="Times" panose="02020603050405020304" pitchFamily="18" charset="0"/>
              </a:rPr>
              <a:t>The </a:t>
            </a:r>
            <a:r>
              <a:rPr lang="en-US" altLang="zh-CN" sz="2200" dirty="0" smtClean="0">
                <a:latin typeface="Times" panose="02020603050405020304" pitchFamily="18" charset="0"/>
                <a:cs typeface="Times" panose="02020603050405020304" pitchFamily="18" charset="0"/>
              </a:rPr>
              <a:t>BC treatment </a:t>
            </a:r>
            <a:r>
              <a:rPr lang="en-US" altLang="zh-CN" sz="2200" dirty="0">
                <a:latin typeface="Times" panose="02020603050405020304" pitchFamily="18" charset="0"/>
                <a:cs typeface="Times" panose="02020603050405020304" pitchFamily="18" charset="0"/>
              </a:rPr>
              <a:t>of </a:t>
            </a:r>
            <a:r>
              <a:rPr lang="en-US" altLang="zh-CN" sz="2200" dirty="0" err="1">
                <a:latin typeface="Times" panose="02020603050405020304" pitchFamily="18" charset="0"/>
                <a:cs typeface="Times" panose="02020603050405020304" pitchFamily="18" charset="0"/>
              </a:rPr>
              <a:t>mesoscopic</a:t>
            </a:r>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method is not straightforward. </a:t>
            </a:r>
          </a:p>
          <a:p>
            <a:pPr marL="342900" indent="-342900" algn="just">
              <a:buFont typeface="Arial" panose="020B0604020202020204" pitchFamily="34" charset="0"/>
              <a:buChar char="•"/>
            </a:pPr>
            <a:r>
              <a:rPr lang="en-US" altLang="zh-CN" sz="2200" dirty="0" smtClean="0">
                <a:latin typeface="Times" panose="02020603050405020304" pitchFamily="18" charset="0"/>
                <a:cs typeface="Times" panose="02020603050405020304" pitchFamily="18" charset="0"/>
              </a:rPr>
              <a:t>In </a:t>
            </a:r>
            <a:r>
              <a:rPr lang="en-US" altLang="zh-CN" sz="2200" dirty="0">
                <a:latin typeface="Times" panose="02020603050405020304" pitchFamily="18" charset="0"/>
                <a:cs typeface="Times" panose="02020603050405020304" pitchFamily="18" charset="0"/>
              </a:rPr>
              <a:t>the two-step collision-streaming implementation style, before the streaming step some distribution functions from the boundary nodes or outside of the domain are unknown, which are required to be supplemented with the given macroscopic boundary conditions. </a:t>
            </a:r>
            <a:endParaRPr lang="en-US" altLang="zh-CN" sz="2200" dirty="0" smtClean="0">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altLang="zh-CN" sz="2200" dirty="0" smtClean="0">
                <a:latin typeface="Times" panose="02020603050405020304" pitchFamily="18" charset="0"/>
                <a:cs typeface="Times" panose="02020603050405020304" pitchFamily="18" charset="0"/>
              </a:rPr>
              <a:t>There </a:t>
            </a:r>
            <a:r>
              <a:rPr lang="en-US" altLang="zh-CN" sz="2200" dirty="0">
                <a:latin typeface="Times" panose="02020603050405020304" pitchFamily="18" charset="0"/>
                <a:cs typeface="Times" panose="02020603050405020304" pitchFamily="18" charset="0"/>
              </a:rPr>
              <a:t>are a variety of boundary schemes based on different design principles have been proposed for LBE. </a:t>
            </a:r>
            <a:r>
              <a:rPr lang="en-US" altLang="zh-CN" sz="2200" dirty="0" smtClean="0">
                <a:latin typeface="Times" panose="02020603050405020304" pitchFamily="18" charset="0"/>
                <a:cs typeface="Times" panose="02020603050405020304" pitchFamily="18" charset="0"/>
              </a:rPr>
              <a:t>In this study, </a:t>
            </a:r>
            <a:r>
              <a:rPr lang="en-US" altLang="zh-CN" sz="2200" dirty="0">
                <a:latin typeface="Times" panose="02020603050405020304" pitchFamily="18" charset="0"/>
                <a:cs typeface="Times" panose="02020603050405020304" pitchFamily="18" charset="0"/>
              </a:rPr>
              <a:t>we choose </a:t>
            </a:r>
            <a:r>
              <a:rPr lang="en-US" altLang="zh-CN" sz="2200" b="1" u="sng" dirty="0">
                <a:solidFill>
                  <a:srgbClr val="FF0000"/>
                </a:solidFill>
                <a:latin typeface="Times" panose="02020603050405020304" pitchFamily="18" charset="0"/>
                <a:cs typeface="Times" panose="02020603050405020304" pitchFamily="18" charset="0"/>
              </a:rPr>
              <a:t>the non-equilibrium extrapolation scheme</a:t>
            </a:r>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for </a:t>
            </a:r>
            <a:r>
              <a:rPr lang="en-US" altLang="zh-CN" sz="2200" dirty="0">
                <a:latin typeface="Times" panose="02020603050405020304" pitchFamily="18" charset="0"/>
                <a:cs typeface="Times" panose="02020603050405020304" pitchFamily="18" charset="0"/>
              </a:rPr>
              <a:t>all variables (</a:t>
            </a:r>
            <a:r>
              <a:rPr lang="en-US" altLang="zh-CN" sz="2200" i="1" dirty="0">
                <a:latin typeface="Times" panose="02020603050405020304" pitchFamily="18" charset="0"/>
                <a:cs typeface="Times" panose="02020603050405020304" pitchFamily="18" charset="0"/>
              </a:rPr>
              <a:t>V</a:t>
            </a:r>
            <a:r>
              <a:rPr lang="en-US" altLang="zh-CN" sz="2200" dirty="0">
                <a:latin typeface="Times" panose="02020603050405020304" pitchFamily="18" charset="0"/>
                <a:cs typeface="Times" panose="02020603050405020304" pitchFamily="18" charset="0"/>
              </a:rPr>
              <a:t>, </a:t>
            </a:r>
            <a:r>
              <a:rPr lang="en-US" altLang="zh-CN" sz="2200" i="1" dirty="0" smtClean="0">
                <a:latin typeface="Times" panose="02020603050405020304" pitchFamily="18" charset="0"/>
                <a:cs typeface="Times" panose="02020603050405020304" pitchFamily="18" charset="0"/>
              </a:rPr>
              <a:t>q</a:t>
            </a:r>
            <a:r>
              <a:rPr lang="en-US" altLang="zh-CN" sz="2200" dirty="0" smtClean="0">
                <a:latin typeface="Times" panose="02020603050405020304" pitchFamily="18" charset="0"/>
                <a:cs typeface="Times" panose="02020603050405020304" pitchFamily="18" charset="0"/>
              </a:rPr>
              <a:t>, </a:t>
            </a:r>
            <a:r>
              <a:rPr lang="en-US" altLang="zh-CN" sz="2200" b="1" dirty="0" smtClean="0">
                <a:latin typeface="Times" panose="02020603050405020304" pitchFamily="18" charset="0"/>
                <a:cs typeface="Times" panose="02020603050405020304" pitchFamily="18" charset="0"/>
              </a:rPr>
              <a:t>u </a:t>
            </a:r>
            <a:r>
              <a:rPr lang="en-US" altLang="zh-CN" sz="2200" dirty="0" smtClean="0">
                <a:latin typeface="Times" panose="02020603050405020304" pitchFamily="18" charset="0"/>
                <a:cs typeface="Times" panose="02020603050405020304" pitchFamily="18" charset="0"/>
              </a:rPr>
              <a:t>and</a:t>
            </a:r>
            <a:r>
              <a:rPr lang="en-US" altLang="zh-CN" sz="2200" b="1" dirty="0" smtClean="0">
                <a:latin typeface="Times" panose="02020603050405020304" pitchFamily="18" charset="0"/>
                <a:cs typeface="Times" panose="02020603050405020304" pitchFamily="18" charset="0"/>
              </a:rPr>
              <a:t> </a:t>
            </a:r>
            <a:r>
              <a:rPr lang="el-GR" altLang="zh-CN" sz="2200" dirty="0" smtClean="0">
                <a:latin typeface="Times" panose="02020603050405020304" pitchFamily="18" charset="0"/>
                <a:cs typeface="Times" panose="02020603050405020304" pitchFamily="18" charset="0"/>
              </a:rPr>
              <a:t>θ</a:t>
            </a:r>
            <a:r>
              <a:rPr lang="en-US" altLang="zh-CN" sz="2200" dirty="0" smtClean="0">
                <a:latin typeface="Times" panose="02020603050405020304" pitchFamily="18" charset="0"/>
                <a:cs typeface="Times" panose="02020603050405020304" pitchFamily="18" charset="0"/>
              </a:rPr>
              <a:t>). </a:t>
            </a:r>
            <a:endParaRPr lang="zh-CN" altLang="en-US" sz="2200" dirty="0">
              <a:latin typeface="Times" panose="02020603050405020304" pitchFamily="18" charset="0"/>
              <a:cs typeface="Times" panose="02020603050405020304" pitchFamily="18" charset="0"/>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95" y="3933056"/>
            <a:ext cx="2265713" cy="2259900"/>
          </a:xfrm>
          <a:prstGeom prst="rect">
            <a:avLst/>
          </a:prstGeom>
          <a:noFill/>
          <a:ln>
            <a:noFill/>
          </a:ln>
        </p:spPr>
      </p:pic>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212660603"/>
              </p:ext>
            </p:extLst>
          </p:nvPr>
        </p:nvGraphicFramePr>
        <p:xfrm>
          <a:off x="4427984" y="3789040"/>
          <a:ext cx="3600400" cy="480053"/>
        </p:xfrm>
        <a:graphic>
          <a:graphicData uri="http://schemas.openxmlformats.org/presentationml/2006/ole">
            <mc:AlternateContent xmlns:mc="http://schemas.openxmlformats.org/markup-compatibility/2006">
              <mc:Choice xmlns:v="urn:schemas-microsoft-com:vml" Requires="v">
                <p:oleObj spid="_x0000_s28721" name="Equation" r:id="rId4" imgW="1714320" imgH="228600" progId="Equation.DSMT4">
                  <p:embed/>
                </p:oleObj>
              </mc:Choice>
              <mc:Fallback>
                <p:oleObj name="Equation" r:id="rId4" imgW="1714320" imgH="228600" progId="Equation.DSMT4">
                  <p:embed/>
                  <p:pic>
                    <p:nvPicPr>
                      <p:cNvPr id="0" name="Object 1"/>
                      <p:cNvPicPr>
                        <a:picLocks noChangeAspect="1" noChangeArrowheads="1"/>
                      </p:cNvPicPr>
                      <p:nvPr/>
                    </p:nvPicPr>
                    <p:blipFill>
                      <a:blip r:embed="rId5"/>
                      <a:srcRect/>
                      <a:stretch>
                        <a:fillRect/>
                      </a:stretch>
                    </p:blipFill>
                    <p:spPr bwMode="auto">
                      <a:xfrm>
                        <a:off x="4427984" y="3789040"/>
                        <a:ext cx="3600400" cy="480053"/>
                      </a:xfrm>
                      <a:prstGeom prst="rect">
                        <a:avLst/>
                      </a:prstGeom>
                      <a:noFill/>
                    </p:spPr>
                  </p:pic>
                </p:oleObj>
              </mc:Fallback>
            </mc:AlternateContent>
          </a:graphicData>
        </a:graphic>
      </p:graphicFrame>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213471336"/>
              </p:ext>
            </p:extLst>
          </p:nvPr>
        </p:nvGraphicFramePr>
        <p:xfrm>
          <a:off x="3585519" y="5731024"/>
          <a:ext cx="4565650" cy="722312"/>
        </p:xfrm>
        <a:graphic>
          <a:graphicData uri="http://schemas.openxmlformats.org/presentationml/2006/ole">
            <mc:AlternateContent xmlns:mc="http://schemas.openxmlformats.org/markup-compatibility/2006">
              <mc:Choice xmlns:v="urn:schemas-microsoft-com:vml" Requires="v">
                <p:oleObj spid="_x0000_s28722" name="Equation" r:id="rId6" imgW="2984400" imgH="469800" progId="Equation.DSMT4">
                  <p:embed/>
                </p:oleObj>
              </mc:Choice>
              <mc:Fallback>
                <p:oleObj name="Equation" r:id="rId6" imgW="2984400" imgH="469800" progId="Equation.DSMT4">
                  <p:embed/>
                  <p:pic>
                    <p:nvPicPr>
                      <p:cNvPr id="0" name="Object 3"/>
                      <p:cNvPicPr>
                        <a:picLocks noChangeAspect="1" noChangeArrowheads="1"/>
                      </p:cNvPicPr>
                      <p:nvPr/>
                    </p:nvPicPr>
                    <p:blipFill>
                      <a:blip r:embed="rId7"/>
                      <a:srcRect/>
                      <a:stretch>
                        <a:fillRect/>
                      </a:stretch>
                    </p:blipFill>
                    <p:spPr bwMode="auto">
                      <a:xfrm>
                        <a:off x="3585519" y="5731024"/>
                        <a:ext cx="4565650" cy="722312"/>
                      </a:xfrm>
                      <a:prstGeom prst="rect">
                        <a:avLst/>
                      </a:prstGeom>
                      <a:noFill/>
                    </p:spPr>
                  </p:pic>
                </p:oleObj>
              </mc:Fallback>
            </mc:AlternateContent>
          </a:graphicData>
        </a:graphic>
      </p:graphicFrame>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1327493012"/>
              </p:ext>
            </p:extLst>
          </p:nvPr>
        </p:nvGraphicFramePr>
        <p:xfrm>
          <a:off x="3657527" y="4365104"/>
          <a:ext cx="1692188" cy="432048"/>
        </p:xfrm>
        <a:graphic>
          <a:graphicData uri="http://schemas.openxmlformats.org/presentationml/2006/ole">
            <mc:AlternateContent xmlns:mc="http://schemas.openxmlformats.org/markup-compatibility/2006">
              <mc:Choice xmlns:v="urn:schemas-microsoft-com:vml" Requires="v">
                <p:oleObj spid="_x0000_s28723" name="Equation" r:id="rId8" imgW="889000" imgH="228600" progId="Equation.DSMT4">
                  <p:embed/>
                </p:oleObj>
              </mc:Choice>
              <mc:Fallback>
                <p:oleObj name="Equation" r:id="rId8" imgW="889000" imgH="2286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527" y="4365104"/>
                        <a:ext cx="1692188" cy="432048"/>
                      </a:xfrm>
                      <a:prstGeom prst="rect">
                        <a:avLst/>
                      </a:prstGeom>
                      <a:noFill/>
                    </p:spPr>
                  </p:pic>
                </p:oleObj>
              </mc:Fallback>
            </mc:AlternateContent>
          </a:graphicData>
        </a:graphic>
      </p:graphicFrame>
      <p:sp>
        <p:nvSpPr>
          <p:cNvPr id="1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3716109677"/>
              </p:ext>
            </p:extLst>
          </p:nvPr>
        </p:nvGraphicFramePr>
        <p:xfrm>
          <a:off x="3563888" y="4844703"/>
          <a:ext cx="5184775" cy="744537"/>
        </p:xfrm>
        <a:graphic>
          <a:graphicData uri="http://schemas.openxmlformats.org/presentationml/2006/ole">
            <mc:AlternateContent xmlns:mc="http://schemas.openxmlformats.org/markup-compatibility/2006">
              <mc:Choice xmlns:v="urn:schemas-microsoft-com:vml" Requires="v">
                <p:oleObj spid="_x0000_s28724" name="Equation" r:id="rId10" imgW="3644640" imgH="520560" progId="Equation.DSMT4">
                  <p:embed/>
                </p:oleObj>
              </mc:Choice>
              <mc:Fallback>
                <p:oleObj name="Equation" r:id="rId10" imgW="3644640" imgH="520560" progId="Equation.DSMT4">
                  <p:embed/>
                  <p:pic>
                    <p:nvPicPr>
                      <p:cNvPr id="0" name="Object 7"/>
                      <p:cNvPicPr>
                        <a:picLocks noChangeAspect="1" noChangeArrowheads="1"/>
                      </p:cNvPicPr>
                      <p:nvPr/>
                    </p:nvPicPr>
                    <p:blipFill>
                      <a:blip r:embed="rId11"/>
                      <a:srcRect/>
                      <a:stretch>
                        <a:fillRect/>
                      </a:stretch>
                    </p:blipFill>
                    <p:spPr bwMode="auto">
                      <a:xfrm>
                        <a:off x="3563888" y="4844703"/>
                        <a:ext cx="5184775" cy="744537"/>
                      </a:xfrm>
                      <a:prstGeom prst="rect">
                        <a:avLst/>
                      </a:prstGeom>
                      <a:noFill/>
                    </p:spPr>
                  </p:pic>
                </p:oleObj>
              </mc:Fallback>
            </mc:AlternateContent>
          </a:graphicData>
        </a:graphic>
      </p:graphicFrame>
    </p:spTree>
    <p:extLst>
      <p:ext uri="{BB962C8B-B14F-4D97-AF65-F5344CB8AC3E}">
        <p14:creationId xmlns:p14="http://schemas.microsoft.com/office/powerpoint/2010/main" val="141553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5039" y="0"/>
            <a:ext cx="3853922" cy="6858000"/>
          </a:xfrm>
          <a:prstGeom prst="rect">
            <a:avLst/>
          </a:prstGeom>
        </p:spPr>
      </p:pic>
    </p:spTree>
    <p:extLst>
      <p:ext uri="{BB962C8B-B14F-4D97-AF65-F5344CB8AC3E}">
        <p14:creationId xmlns:p14="http://schemas.microsoft.com/office/powerpoint/2010/main" val="2722573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Numerical results</a:t>
            </a:r>
            <a:endParaRPr lang="zh-CN" altLang="en-US" b="1" dirty="0">
              <a:solidFill>
                <a:schemeClr val="bg1"/>
              </a:solidFill>
              <a:latin typeface="Times New Roman" pitchFamily="18" charset="0"/>
              <a:cs typeface="Times New Roman" pitchFamily="18" charset="0"/>
            </a:endParaRPr>
          </a:p>
        </p:txBody>
      </p:sp>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12</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14" name="TextBox 13"/>
          <p:cNvSpPr txBox="1"/>
          <p:nvPr/>
        </p:nvSpPr>
        <p:spPr>
          <a:xfrm>
            <a:off x="179512" y="908720"/>
            <a:ext cx="6084167" cy="5871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smtClean="0">
                <a:latin typeface="Times" panose="02020603050405020304" pitchFamily="18" charset="0"/>
                <a:cs typeface="Times" panose="02020603050405020304" pitchFamily="18" charset="0"/>
              </a:rPr>
              <a:t>Electro-convection: simple geometry</a:t>
            </a:r>
            <a:endParaRPr lang="zh-CN" altLang="en-US" sz="2400" dirty="0"/>
          </a:p>
        </p:txBody>
      </p:sp>
      <p:sp>
        <p:nvSpPr>
          <p:cNvPr id="9" name="Rectangle 4"/>
          <p:cNvSpPr>
            <a:spLocks noChangeArrowheads="1"/>
          </p:cNvSpPr>
          <p:nvPr/>
        </p:nvSpPr>
        <p:spPr bwMode="auto">
          <a:xfrm>
            <a:off x="396552" y="64533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 name="内容占位符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eriod" startAt="2"/>
            </a:pPr>
            <a:endParaRPr lang="en-US" altLang="zh-CN" sz="2600" dirty="0" smtClean="0">
              <a:latin typeface="Times New Roman" pitchFamily="18" charset="0"/>
              <a:ea typeface="Tahoma" pitchFamily="34" charset="0"/>
              <a:cs typeface="Times New Roman" pitchFamily="18"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344" y="979835"/>
            <a:ext cx="3390424" cy="259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 1610" descr="Figure-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60" y="3757126"/>
            <a:ext cx="3569335" cy="269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503415" y="3594502"/>
            <a:ext cx="3215624" cy="338554"/>
          </a:xfrm>
          <a:prstGeom prst="rect">
            <a:avLst/>
          </a:prstGeom>
          <a:noFill/>
        </p:spPr>
        <p:txBody>
          <a:bodyPr wrap="none" rtlCol="0">
            <a:spAutoFit/>
          </a:bodyPr>
          <a:lstStyle/>
          <a:p>
            <a:r>
              <a:rPr lang="en-US" altLang="zh-CN" sz="1600" dirty="0" smtClean="0">
                <a:latin typeface="Times New Roman" pitchFamily="18" charset="0"/>
                <a:cs typeface="Times New Roman" pitchFamily="18" charset="0"/>
              </a:rPr>
              <a:t>ATTEN &amp; LACROIX _ experiments</a:t>
            </a:r>
            <a:endParaRPr lang="zh-CN" altLang="en-US" sz="1600" dirty="0">
              <a:latin typeface="Times New Roman" pitchFamily="18" charset="0"/>
              <a:cs typeface="Times New Roman" pitchFamily="18" charset="0"/>
            </a:endParaRPr>
          </a:p>
        </p:txBody>
      </p:sp>
      <p:cxnSp>
        <p:nvCxnSpPr>
          <p:cNvPr id="17" name="直接箭头连接符 16"/>
          <p:cNvCxnSpPr>
            <a:stCxn id="24" idx="7"/>
          </p:cNvCxnSpPr>
          <p:nvPr/>
        </p:nvCxnSpPr>
        <p:spPr>
          <a:xfrm flipV="1">
            <a:off x="7188269" y="5336576"/>
            <a:ext cx="687716" cy="7098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76903" y="5014020"/>
            <a:ext cx="1631601" cy="369332"/>
          </a:xfrm>
          <a:prstGeom prst="rect">
            <a:avLst/>
          </a:prstGeom>
          <a:noFill/>
        </p:spPr>
        <p:txBody>
          <a:bodyPr wrap="none" rtlCol="0">
            <a:spAutoFit/>
          </a:bodyPr>
          <a:lstStyle/>
          <a:p>
            <a:r>
              <a:rPr lang="en-US" altLang="zh-CN" u="sng" dirty="0" smtClean="0">
                <a:latin typeface="Times New Roman" pitchFamily="18" charset="0"/>
                <a:cs typeface="Times New Roman" pitchFamily="18" charset="0"/>
              </a:rPr>
              <a:t>Linear stability</a:t>
            </a:r>
            <a:endParaRPr lang="zh-CN" altLang="en-US" u="sng" dirty="0">
              <a:latin typeface="Times New Roman" pitchFamily="18" charset="0"/>
              <a:cs typeface="Times New Roman" pitchFamily="18" charset="0"/>
            </a:endParaRPr>
          </a:p>
        </p:txBody>
      </p:sp>
      <p:cxnSp>
        <p:nvCxnSpPr>
          <p:cNvPr id="19" name="直接箭头连接符 18"/>
          <p:cNvCxnSpPr/>
          <p:nvPr/>
        </p:nvCxnSpPr>
        <p:spPr>
          <a:xfrm flipH="1" flipV="1">
            <a:off x="5753432" y="4562944"/>
            <a:ext cx="595097" cy="14925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23175" y="4221088"/>
            <a:ext cx="1986441" cy="369332"/>
          </a:xfrm>
          <a:prstGeom prst="rect">
            <a:avLst/>
          </a:prstGeom>
          <a:noFill/>
        </p:spPr>
        <p:txBody>
          <a:bodyPr wrap="none" rtlCol="0">
            <a:spAutoFit/>
          </a:bodyPr>
          <a:lstStyle/>
          <a:p>
            <a:r>
              <a:rPr lang="en-US" altLang="zh-CN" u="sng" dirty="0" smtClean="0">
                <a:latin typeface="Times New Roman" pitchFamily="18" charset="0"/>
                <a:cs typeface="Times New Roman" pitchFamily="18" charset="0"/>
              </a:rPr>
              <a:t>Non-linear stability</a:t>
            </a:r>
            <a:endParaRPr lang="zh-CN" altLang="en-US" u="sng" dirty="0">
              <a:latin typeface="Times New Roman" pitchFamily="18" charset="0"/>
              <a:cs typeface="Times New Roman" pitchFamily="18" charset="0"/>
            </a:endParaRPr>
          </a:p>
        </p:txBody>
      </p:sp>
      <p:cxnSp>
        <p:nvCxnSpPr>
          <p:cNvPr id="21" name="直接箭头连接符 20"/>
          <p:cNvCxnSpPr/>
          <p:nvPr/>
        </p:nvCxnSpPr>
        <p:spPr>
          <a:xfrm>
            <a:off x="6473512" y="6021288"/>
            <a:ext cx="4953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7193592" y="5260559"/>
            <a:ext cx="0" cy="517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267285" y="5688656"/>
            <a:ext cx="0" cy="3326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7049576" y="6021288"/>
            <a:ext cx="162489" cy="171600"/>
          </a:xfrm>
          <a:prstGeom prst="ellipse">
            <a:avLst/>
          </a:prstGeom>
          <a:no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267285" y="6021288"/>
            <a:ext cx="162489" cy="171600"/>
          </a:xfrm>
          <a:prstGeom prst="ellipse">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179512" y="4437112"/>
            <a:ext cx="4873450" cy="620619"/>
          </a:xfrm>
          <a:prstGeom prst="rect">
            <a:avLst/>
          </a:prstGeom>
          <a:noFill/>
        </p:spPr>
        <p:txBody>
          <a:bodyPr wrap="none" rtlCol="0">
            <a:spAutoFit/>
          </a:bodyPr>
          <a:lstStyle/>
          <a:p>
            <a:pPr marL="342900" indent="-342900">
              <a:lnSpc>
                <a:spcPct val="150000"/>
              </a:lnSpc>
              <a:buFont typeface="Wingdings" pitchFamily="2" charset="2"/>
              <a:buChar char="Ø"/>
            </a:pPr>
            <a:r>
              <a:rPr lang="en-US" altLang="zh-CN" sz="2600" dirty="0" smtClean="0">
                <a:latin typeface="Times New Roman" pitchFamily="18" charset="0"/>
                <a:cs typeface="Times New Roman" pitchFamily="18" charset="0"/>
              </a:rPr>
              <a:t>Fundamental and widely studied</a:t>
            </a:r>
            <a:endParaRPr lang="en-US" altLang="zh-CN" sz="2600" dirty="0">
              <a:latin typeface="Times New Roman" pitchFamily="18" charset="0"/>
              <a:cs typeface="Times New Roman" pitchFamily="18" charset="0"/>
            </a:endParaRPr>
          </a:p>
        </p:txBody>
      </p:sp>
      <p:sp>
        <p:nvSpPr>
          <p:cNvPr id="28" name="TextBox 27"/>
          <p:cNvSpPr txBox="1"/>
          <p:nvPr/>
        </p:nvSpPr>
        <p:spPr>
          <a:xfrm>
            <a:off x="263774" y="5877272"/>
            <a:ext cx="3225563" cy="492443"/>
          </a:xfrm>
          <a:prstGeom prst="rect">
            <a:avLst/>
          </a:prstGeom>
          <a:noFill/>
        </p:spPr>
        <p:txBody>
          <a:bodyPr wrap="none" rtlCol="0">
            <a:spAutoFit/>
          </a:bodyPr>
          <a:lstStyle/>
          <a:p>
            <a:pPr marL="342900" indent="-342900">
              <a:buFont typeface="Wingdings" pitchFamily="2" charset="2"/>
              <a:buChar char="Ø"/>
            </a:pPr>
            <a:r>
              <a:rPr lang="en-US" altLang="zh-CN" sz="2600" dirty="0" smtClean="0">
                <a:latin typeface="Times New Roman" pitchFamily="18" charset="0"/>
                <a:cs typeface="Times New Roman" pitchFamily="18" charset="0"/>
              </a:rPr>
              <a:t>Nonlinear stabilities</a:t>
            </a:r>
            <a:endParaRPr lang="en-US" altLang="zh-CN" sz="2600" dirty="0">
              <a:latin typeface="Times New Roman" pitchFamily="18" charset="0"/>
              <a:cs typeface="Times New Roman" pitchFamily="18" charset="0"/>
            </a:endParaRPr>
          </a:p>
        </p:txBody>
      </p:sp>
      <p:sp>
        <p:nvSpPr>
          <p:cNvPr id="29" name="矩形 28"/>
          <p:cNvSpPr/>
          <p:nvPr/>
        </p:nvSpPr>
        <p:spPr>
          <a:xfrm>
            <a:off x="221886" y="5076140"/>
            <a:ext cx="4857420" cy="692497"/>
          </a:xfrm>
          <a:prstGeom prst="rect">
            <a:avLst/>
          </a:prstGeom>
        </p:spPr>
        <p:txBody>
          <a:bodyPr wrap="none">
            <a:spAutoFit/>
          </a:bodyPr>
          <a:lstStyle/>
          <a:p>
            <a:pPr marL="342900" indent="-342900">
              <a:lnSpc>
                <a:spcPct val="150000"/>
              </a:lnSpc>
              <a:buFont typeface="Wingdings" pitchFamily="2" charset="2"/>
              <a:buChar char="Ø"/>
            </a:pPr>
            <a:r>
              <a:rPr lang="en-US" altLang="zh-CN" sz="2600" dirty="0">
                <a:latin typeface="Times New Roman" pitchFamily="18" charset="0"/>
                <a:cs typeface="Times New Roman" pitchFamily="18" charset="0"/>
              </a:rPr>
              <a:t>Analogy to </a:t>
            </a:r>
            <a:r>
              <a:rPr lang="en-US" altLang="zh-CN" sz="2600" dirty="0" smtClean="0">
                <a:latin typeface="Times New Roman" pitchFamily="18" charset="0"/>
                <a:cs typeface="Times New Roman" pitchFamily="18" charset="0"/>
              </a:rPr>
              <a:t>RBC, linear stability</a:t>
            </a:r>
            <a:endParaRPr lang="en-US" altLang="zh-CN" sz="2600" dirty="0">
              <a:latin typeface="Times New Roman" pitchFamily="18" charset="0"/>
              <a:cs typeface="Times New Roman" pitchFamily="18" charset="0"/>
            </a:endParaRPr>
          </a:p>
        </p:txBody>
      </p:sp>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700808"/>
            <a:ext cx="4261513"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1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4" grpId="0" animBg="1"/>
      <p:bldP spid="25" grpId="0" animBg="1"/>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Numerical results</a:t>
            </a:r>
            <a:endParaRPr lang="zh-CN" altLang="en-US" b="1" dirty="0">
              <a:solidFill>
                <a:schemeClr val="bg1"/>
              </a:solidFill>
              <a:latin typeface="Times New Roman" pitchFamily="18" charset="0"/>
              <a:cs typeface="Times New Roman" pitchFamily="18" charset="0"/>
            </a:endParaRPr>
          </a:p>
        </p:txBody>
      </p:sp>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13</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14" name="TextBox 13"/>
          <p:cNvSpPr txBox="1"/>
          <p:nvPr/>
        </p:nvSpPr>
        <p:spPr>
          <a:xfrm>
            <a:off x="179512" y="908720"/>
            <a:ext cx="6084167"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smtClean="0">
                <a:latin typeface="Times" panose="02020603050405020304" pitchFamily="18" charset="0"/>
                <a:cs typeface="Times" panose="02020603050405020304" pitchFamily="18" charset="0"/>
              </a:rPr>
              <a:t>Electro-convection: simple geometry</a:t>
            </a:r>
            <a:endParaRPr lang="zh-CN" altLang="en-US" sz="24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808348887"/>
              </p:ext>
            </p:extLst>
          </p:nvPr>
        </p:nvGraphicFramePr>
        <p:xfrm>
          <a:off x="755576" y="1402800"/>
          <a:ext cx="3240360" cy="2530256"/>
        </p:xfrm>
        <a:graphic>
          <a:graphicData uri="http://schemas.openxmlformats.org/presentationml/2006/ole">
            <mc:AlternateContent xmlns:mc="http://schemas.openxmlformats.org/markup-compatibility/2006">
              <mc:Choice xmlns:v="urn:schemas-microsoft-com:vml" Requires="v">
                <p:oleObj spid="_x0000_s24603" name="Graph" r:id="rId3" imgW="3321101" imgH="2600554" progId="Origin50.Graph">
                  <p:embed/>
                </p:oleObj>
              </mc:Choice>
              <mc:Fallback>
                <p:oleObj name="Graph" r:id="rId3" imgW="3321101" imgH="2600554"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402800"/>
                        <a:ext cx="3240360" cy="2530256"/>
                      </a:xfrm>
                      <a:prstGeom prst="rect">
                        <a:avLst/>
                      </a:prstGeom>
                      <a:noFill/>
                      <a:extLst/>
                    </p:spPr>
                  </p:pic>
                </p:oleObj>
              </mc:Fallback>
            </mc:AlternateContent>
          </a:graphicData>
        </a:graphic>
      </p:graphicFrame>
      <p:pic>
        <p:nvPicPr>
          <p:cNvPr id="24579"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068" y="1341048"/>
            <a:ext cx="1803172"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51" y="1340768"/>
            <a:ext cx="1768445"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4060" y="3933336"/>
            <a:ext cx="182818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3933336"/>
            <a:ext cx="1778174"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7624" y="3923128"/>
            <a:ext cx="2634386" cy="260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764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Numerical results</a:t>
            </a:r>
            <a:endParaRPr lang="zh-CN" altLang="en-US" b="1" dirty="0">
              <a:solidFill>
                <a:schemeClr val="bg1"/>
              </a:solidFill>
              <a:latin typeface="Times New Roman" pitchFamily="18" charset="0"/>
              <a:cs typeface="Times New Roman" pitchFamily="18" charset="0"/>
            </a:endParaRPr>
          </a:p>
        </p:txBody>
      </p:sp>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14</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8" name="TextBox 7"/>
          <p:cNvSpPr txBox="1"/>
          <p:nvPr/>
        </p:nvSpPr>
        <p:spPr>
          <a:xfrm>
            <a:off x="179512" y="908720"/>
            <a:ext cx="6084167" cy="5871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smtClean="0">
                <a:latin typeface="Times" panose="02020603050405020304" pitchFamily="18" charset="0"/>
                <a:cs typeface="Times" panose="02020603050405020304" pitchFamily="18" charset="0"/>
              </a:rPr>
              <a:t>Electro-convection: complex geometry</a:t>
            </a:r>
            <a:endParaRPr lang="zh-CN" altLang="en-US" sz="2400" dirty="0"/>
          </a:p>
        </p:txBody>
      </p:sp>
      <p:pic>
        <p:nvPicPr>
          <p:cNvPr id="11" name="图片 10"/>
          <p:cNvPicPr/>
          <p:nvPr/>
        </p:nvPicPr>
        <p:blipFill rotWithShape="1">
          <a:blip r:embed="rId2"/>
          <a:srcRect l="14258" t="15388" r="20038" b="10489"/>
          <a:stretch/>
        </p:blipFill>
        <p:spPr bwMode="auto">
          <a:xfrm>
            <a:off x="4137370" y="1982555"/>
            <a:ext cx="1547495" cy="1550670"/>
          </a:xfrm>
          <a:prstGeom prst="rect">
            <a:avLst/>
          </a:prstGeom>
          <a:ln>
            <a:noFill/>
          </a:ln>
          <a:extLst>
            <a:ext uri="{53640926-AAD7-44D8-BBD7-CCE9431645EC}">
              <a14:shadowObscured xmlns:a14="http://schemas.microsoft.com/office/drawing/2010/main"/>
            </a:ext>
          </a:extLst>
        </p:spPr>
      </p:pic>
      <p:pic>
        <p:nvPicPr>
          <p:cNvPr id="12" name="图片 11"/>
          <p:cNvPicPr/>
          <p:nvPr/>
        </p:nvPicPr>
        <p:blipFill rotWithShape="1">
          <a:blip r:embed="rId3" cstate="print">
            <a:extLst>
              <a:ext uri="{28A0092B-C50C-407E-A947-70E740481C1C}">
                <a14:useLocalDpi xmlns:a14="http://schemas.microsoft.com/office/drawing/2010/main" val="0"/>
              </a:ext>
            </a:extLst>
          </a:blip>
          <a:srcRect r="71032"/>
          <a:stretch/>
        </p:blipFill>
        <p:spPr bwMode="auto">
          <a:xfrm>
            <a:off x="4159053" y="3802129"/>
            <a:ext cx="1547495" cy="1555115"/>
          </a:xfrm>
          <a:prstGeom prst="rect">
            <a:avLst/>
          </a:prstGeom>
          <a:noFill/>
          <a:ln>
            <a:noFill/>
          </a:ln>
          <a:extLst>
            <a:ext uri="{53640926-AAD7-44D8-BBD7-CCE9431645EC}">
              <a14:shadowObscured xmlns:a14="http://schemas.microsoft.com/office/drawing/2010/main"/>
            </a:ext>
          </a:extLst>
        </p:spPr>
      </p:pic>
      <p:pic>
        <p:nvPicPr>
          <p:cNvPr id="14" name="图片 13"/>
          <p:cNvPicPr/>
          <p:nvPr/>
        </p:nvPicPr>
        <p:blipFill rotWithShape="1">
          <a:blip r:embed="rId4"/>
          <a:srcRect l="14258" t="15605" r="20038" b="10489"/>
          <a:stretch/>
        </p:blipFill>
        <p:spPr bwMode="auto">
          <a:xfrm>
            <a:off x="5760809" y="1966772"/>
            <a:ext cx="1547495" cy="1547495"/>
          </a:xfrm>
          <a:prstGeom prst="rect">
            <a:avLst/>
          </a:prstGeom>
          <a:ln>
            <a:noFill/>
          </a:ln>
          <a:extLst>
            <a:ext uri="{53640926-AAD7-44D8-BBD7-CCE9431645EC}">
              <a14:shadowObscured xmlns:a14="http://schemas.microsoft.com/office/drawing/2010/main"/>
            </a:ext>
          </a:extLst>
        </p:spPr>
      </p:pic>
      <p:pic>
        <p:nvPicPr>
          <p:cNvPr id="15" name="图片 14"/>
          <p:cNvPicPr/>
          <p:nvPr/>
        </p:nvPicPr>
        <p:blipFill rotWithShape="1">
          <a:blip r:embed="rId5" cstate="print">
            <a:extLst>
              <a:ext uri="{28A0092B-C50C-407E-A947-70E740481C1C}">
                <a14:useLocalDpi xmlns:a14="http://schemas.microsoft.com/office/drawing/2010/main" val="0"/>
              </a:ext>
            </a:extLst>
          </a:blip>
          <a:srcRect r="71174"/>
          <a:stretch/>
        </p:blipFill>
        <p:spPr bwMode="auto">
          <a:xfrm>
            <a:off x="5760809" y="3889967"/>
            <a:ext cx="1551305" cy="1565910"/>
          </a:xfrm>
          <a:prstGeom prst="rect">
            <a:avLst/>
          </a:prstGeom>
          <a:noFill/>
          <a:ln>
            <a:noFill/>
          </a:ln>
          <a:extLst>
            <a:ext uri="{53640926-AAD7-44D8-BBD7-CCE9431645EC}">
              <a14:shadowObscured xmlns:a14="http://schemas.microsoft.com/office/drawing/2010/main"/>
            </a:ext>
          </a:extLst>
        </p:spPr>
      </p:pic>
      <p:pic>
        <p:nvPicPr>
          <p:cNvPr id="16" name="图片 15"/>
          <p:cNvPicPr/>
          <p:nvPr/>
        </p:nvPicPr>
        <p:blipFill rotWithShape="1">
          <a:blip r:embed="rId6"/>
          <a:srcRect l="14162" t="15496" r="20038" b="10488"/>
          <a:stretch/>
        </p:blipFill>
        <p:spPr bwMode="auto">
          <a:xfrm>
            <a:off x="7399410" y="1984143"/>
            <a:ext cx="1547495" cy="1547495"/>
          </a:xfrm>
          <a:prstGeom prst="rect">
            <a:avLst/>
          </a:prstGeom>
          <a:ln>
            <a:noFill/>
          </a:ln>
          <a:extLst>
            <a:ext uri="{53640926-AAD7-44D8-BBD7-CCE9431645EC}">
              <a14:shadowObscured xmlns:a14="http://schemas.microsoft.com/office/drawing/2010/main"/>
            </a:ext>
          </a:extLst>
        </p:spPr>
      </p:pic>
      <p:pic>
        <p:nvPicPr>
          <p:cNvPr id="17" name="图片 16"/>
          <p:cNvPicPr/>
          <p:nvPr/>
        </p:nvPicPr>
        <p:blipFill rotWithShape="1">
          <a:blip r:embed="rId7" cstate="print">
            <a:extLst>
              <a:ext uri="{28A0092B-C50C-407E-A947-70E740481C1C}">
                <a14:useLocalDpi xmlns:a14="http://schemas.microsoft.com/office/drawing/2010/main" val="0"/>
              </a:ext>
            </a:extLst>
          </a:blip>
          <a:srcRect r="71174"/>
          <a:stretch/>
        </p:blipFill>
        <p:spPr bwMode="auto">
          <a:xfrm>
            <a:off x="7312114" y="3893777"/>
            <a:ext cx="1547495" cy="1562100"/>
          </a:xfrm>
          <a:prstGeom prst="rect">
            <a:avLst/>
          </a:prstGeom>
          <a:noFill/>
          <a:ln>
            <a:noFill/>
          </a:ln>
          <a:extLst>
            <a:ext uri="{53640926-AAD7-44D8-BBD7-CCE9431645EC}">
              <a14:shadowObscured xmlns:a14="http://schemas.microsoft.com/office/drawing/2010/main"/>
            </a:ext>
          </a:extLst>
        </p:spPr>
      </p:pic>
      <p:pic>
        <p:nvPicPr>
          <p:cNvPr id="18" name="图片 1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983" y="1940262"/>
            <a:ext cx="2014855" cy="1547495"/>
          </a:xfrm>
          <a:prstGeom prst="rect">
            <a:avLst/>
          </a:prstGeom>
          <a:noFill/>
          <a:ln>
            <a:noFill/>
          </a:ln>
        </p:spPr>
      </p:pic>
      <p:pic>
        <p:nvPicPr>
          <p:cNvPr id="20" name="图片 19"/>
          <p:cNvPicPr/>
          <p:nvPr/>
        </p:nvPicPr>
        <p:blipFill>
          <a:blip r:embed="rId9" cstate="print">
            <a:extLst>
              <a:ext uri="{28A0092B-C50C-407E-A947-70E740481C1C}">
                <a14:useLocalDpi xmlns:a14="http://schemas.microsoft.com/office/drawing/2010/main" val="0"/>
              </a:ext>
            </a:extLst>
          </a:blip>
          <a:srcRect l="8417" t="1192" r="15152" b="3574"/>
          <a:stretch>
            <a:fillRect/>
          </a:stretch>
        </p:blipFill>
        <p:spPr bwMode="auto">
          <a:xfrm>
            <a:off x="117622" y="3958812"/>
            <a:ext cx="2275205" cy="1979930"/>
          </a:xfrm>
          <a:prstGeom prst="rect">
            <a:avLst/>
          </a:prstGeom>
          <a:noFill/>
          <a:ln>
            <a:noFill/>
          </a:ln>
        </p:spPr>
      </p:pic>
      <p:pic>
        <p:nvPicPr>
          <p:cNvPr id="21" name="图片 20"/>
          <p:cNvPicPr/>
          <p:nvPr/>
        </p:nvPicPr>
        <p:blipFill rotWithShape="1">
          <a:blip r:embed="rId10"/>
          <a:srcRect l="14165" t="15234" r="20018" b="10623"/>
          <a:stretch/>
        </p:blipFill>
        <p:spPr bwMode="auto">
          <a:xfrm>
            <a:off x="2364838" y="1878330"/>
            <a:ext cx="1547495" cy="1550670"/>
          </a:xfrm>
          <a:prstGeom prst="rect">
            <a:avLst/>
          </a:prstGeom>
          <a:ln>
            <a:noFill/>
          </a:ln>
          <a:extLst>
            <a:ext uri="{53640926-AAD7-44D8-BBD7-CCE9431645EC}">
              <a14:shadowObscured xmlns:a14="http://schemas.microsoft.com/office/drawing/2010/main"/>
            </a:ext>
          </a:extLst>
        </p:spPr>
      </p:pic>
      <p:pic>
        <p:nvPicPr>
          <p:cNvPr id="22" name="图片 21"/>
          <p:cNvPicPr/>
          <p:nvPr/>
        </p:nvPicPr>
        <p:blipFill rotWithShape="1">
          <a:blip r:embed="rId11" cstate="print">
            <a:extLst>
              <a:ext uri="{28A0092B-C50C-407E-A947-70E740481C1C}">
                <a14:useLocalDpi xmlns:a14="http://schemas.microsoft.com/office/drawing/2010/main" val="0"/>
              </a:ext>
            </a:extLst>
          </a:blip>
          <a:srcRect r="66341"/>
          <a:stretch/>
        </p:blipFill>
        <p:spPr bwMode="auto">
          <a:xfrm>
            <a:off x="2447847" y="3802128"/>
            <a:ext cx="1547495" cy="1555115"/>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2364838" y="5661248"/>
            <a:ext cx="6494771" cy="646331"/>
          </a:xfrm>
          <a:prstGeom prst="rect">
            <a:avLst/>
          </a:prstGeom>
          <a:noFill/>
        </p:spPr>
        <p:txBody>
          <a:bodyPr wrap="square" rtlCol="0">
            <a:spAutoFit/>
          </a:bodyPr>
          <a:lstStyle/>
          <a:p>
            <a:pPr algn="ctr"/>
            <a:r>
              <a:rPr lang="en-US" altLang="zh-CN" dirty="0">
                <a:latin typeface="Times" panose="02020603050405020304" pitchFamily="18" charset="0"/>
                <a:cs typeface="Times" panose="02020603050405020304" pitchFamily="18" charset="0"/>
              </a:rPr>
              <a:t>A</a:t>
            </a:r>
            <a:r>
              <a:rPr lang="en-US" altLang="zh-CN" dirty="0" smtClean="0">
                <a:latin typeface="Times" panose="02020603050405020304" pitchFamily="18" charset="0"/>
                <a:cs typeface="Times" panose="02020603050405020304" pitchFamily="18" charset="0"/>
              </a:rPr>
              <a:t>nnular </a:t>
            </a:r>
            <a:r>
              <a:rPr lang="en-US" altLang="zh-CN" dirty="0" err="1">
                <a:latin typeface="Times" panose="02020603050405020304" pitchFamily="18" charset="0"/>
                <a:cs typeface="Times" panose="02020603050405020304" pitchFamily="18" charset="0"/>
              </a:rPr>
              <a:t>electroconvection</a:t>
            </a:r>
            <a:r>
              <a:rPr lang="en-US" altLang="zh-CN" dirty="0">
                <a:latin typeface="Times" panose="02020603050405020304" pitchFamily="18" charset="0"/>
                <a:cs typeface="Times" panose="02020603050405020304" pitchFamily="18" charset="0"/>
              </a:rPr>
              <a:t> at different eccentricities ( </a:t>
            </a:r>
            <a:r>
              <a:rPr lang="en-US" altLang="zh-CN" i="1" dirty="0">
                <a:latin typeface="Times" panose="02020603050405020304" pitchFamily="18" charset="0"/>
                <a:cs typeface="Times" panose="02020603050405020304" pitchFamily="18" charset="0"/>
              </a:rPr>
              <a:t>η</a:t>
            </a:r>
            <a:r>
              <a:rPr lang="en-US" altLang="zh-CN" dirty="0">
                <a:latin typeface="Times" panose="02020603050405020304" pitchFamily="18" charset="0"/>
                <a:cs typeface="Times" panose="02020603050405020304" pitchFamily="18" charset="0"/>
              </a:rPr>
              <a:t> = 0, 0.25, 0.5, 0.75) with Γ = 0.3, </a:t>
            </a:r>
            <a:r>
              <a:rPr lang="en-US" altLang="zh-CN" i="1" dirty="0">
                <a:latin typeface="Times" panose="02020603050405020304" pitchFamily="18" charset="0"/>
                <a:cs typeface="Times" panose="02020603050405020304" pitchFamily="18" charset="0"/>
              </a:rPr>
              <a:t>C</a:t>
            </a:r>
            <a:r>
              <a:rPr lang="en-US" altLang="zh-CN" dirty="0">
                <a:latin typeface="Times" panose="02020603050405020304" pitchFamily="18" charset="0"/>
                <a:cs typeface="Times" panose="02020603050405020304" pitchFamily="18" charset="0"/>
              </a:rPr>
              <a:t> = 10, </a:t>
            </a:r>
            <a:r>
              <a:rPr lang="en-US" altLang="zh-CN" i="1" dirty="0">
                <a:latin typeface="Times" panose="02020603050405020304" pitchFamily="18" charset="0"/>
                <a:cs typeface="Times" panose="02020603050405020304" pitchFamily="18" charset="0"/>
              </a:rPr>
              <a:t>T</a:t>
            </a:r>
            <a:r>
              <a:rPr lang="en-US" altLang="zh-CN" dirty="0">
                <a:latin typeface="Times" panose="02020603050405020304" pitchFamily="18" charset="0"/>
                <a:cs typeface="Times" panose="02020603050405020304" pitchFamily="18" charset="0"/>
              </a:rPr>
              <a:t> = 180, </a:t>
            </a:r>
            <a:r>
              <a:rPr lang="en-US" altLang="zh-CN" i="1" dirty="0">
                <a:latin typeface="Times" panose="02020603050405020304" pitchFamily="18" charset="0"/>
                <a:cs typeface="Times" panose="02020603050405020304" pitchFamily="18" charset="0"/>
              </a:rPr>
              <a:t>M</a:t>
            </a:r>
            <a:r>
              <a:rPr lang="en-US" altLang="zh-CN" dirty="0">
                <a:latin typeface="Times" panose="02020603050405020304" pitchFamily="18" charset="0"/>
                <a:cs typeface="Times" panose="02020603050405020304" pitchFamily="18" charset="0"/>
              </a:rPr>
              <a:t> = 10 and </a:t>
            </a:r>
            <a:r>
              <a:rPr lang="en-US" altLang="zh-CN" i="1" dirty="0">
                <a:latin typeface="Times" panose="02020603050405020304" pitchFamily="18" charset="0"/>
                <a:cs typeface="Times" panose="02020603050405020304" pitchFamily="18" charset="0"/>
              </a:rPr>
              <a:t>D</a:t>
            </a:r>
            <a:r>
              <a:rPr lang="en-US" altLang="zh-CN" dirty="0">
                <a:latin typeface="Times" panose="02020603050405020304" pitchFamily="18" charset="0"/>
                <a:cs typeface="Times" panose="02020603050405020304" pitchFamily="18" charset="0"/>
              </a:rPr>
              <a:t> = 10</a:t>
            </a:r>
            <a:r>
              <a:rPr lang="en-US" altLang="zh-CN" baseline="30000" dirty="0">
                <a:latin typeface="Times" panose="02020603050405020304" pitchFamily="18" charset="0"/>
                <a:cs typeface="Times" panose="02020603050405020304" pitchFamily="18" charset="0"/>
              </a:rPr>
              <a:t>-4</a:t>
            </a:r>
            <a:r>
              <a:rPr lang="en-US" altLang="zh-CN" dirty="0">
                <a:latin typeface="Times" panose="02020603050405020304" pitchFamily="18" charset="0"/>
                <a:cs typeface="Times" panose="02020603050405020304" pitchFamily="18" charset="0"/>
              </a:rPr>
              <a:t>.</a:t>
            </a:r>
            <a:endParaRPr lang="zh-CN" alt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096959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Numerical results</a:t>
            </a:r>
            <a:endParaRPr lang="zh-CN" altLang="en-US" b="1" dirty="0">
              <a:solidFill>
                <a:schemeClr val="bg1"/>
              </a:solidFill>
              <a:latin typeface="Times New Roman" pitchFamily="18" charset="0"/>
              <a:cs typeface="Times New Roman" pitchFamily="18" charset="0"/>
            </a:endParaRPr>
          </a:p>
        </p:txBody>
      </p:sp>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15</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21" name="TextBox 20"/>
          <p:cNvSpPr txBox="1"/>
          <p:nvPr/>
        </p:nvSpPr>
        <p:spPr>
          <a:xfrm>
            <a:off x="179512" y="908720"/>
            <a:ext cx="6084167" cy="5871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smtClean="0">
                <a:latin typeface="Times" panose="02020603050405020304" pitchFamily="18" charset="0"/>
                <a:cs typeface="Times" panose="02020603050405020304" pitchFamily="18" charset="0"/>
              </a:rPr>
              <a:t>Electro-thermo-convection</a:t>
            </a:r>
            <a:endParaRPr lang="zh-CN" altLang="en-US" sz="2400"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20" y="1663245"/>
            <a:ext cx="5184000" cy="30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p:nvPr/>
        </p:nvPicPr>
        <p:blipFill rotWithShape="1">
          <a:blip r:embed="rId3" cstate="print">
            <a:extLst>
              <a:ext uri="{28A0092B-C50C-407E-A947-70E740481C1C}">
                <a14:useLocalDpi xmlns:a14="http://schemas.microsoft.com/office/drawing/2010/main" val="0"/>
              </a:ext>
            </a:extLst>
          </a:blip>
          <a:srcRect l="12987" t="1307" r="11428" b="1122"/>
          <a:stretch/>
        </p:blipFill>
        <p:spPr bwMode="auto">
          <a:xfrm>
            <a:off x="5836478" y="1913999"/>
            <a:ext cx="3128010" cy="281114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23529" y="5057889"/>
            <a:ext cx="8640960" cy="1323439"/>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000" dirty="0">
                <a:latin typeface="Times" panose="02020603050405020304" pitchFamily="18" charset="0"/>
                <a:cs typeface="Times" panose="02020603050405020304" pitchFamily="18" charset="0"/>
              </a:rPr>
              <a:t>A</a:t>
            </a:r>
            <a:r>
              <a:rPr lang="en-US" altLang="zh-CN" sz="2000" dirty="0" smtClean="0">
                <a:latin typeface="Times" panose="02020603050405020304" pitchFamily="18" charset="0"/>
                <a:cs typeface="Times" panose="02020603050405020304" pitchFamily="18" charset="0"/>
              </a:rPr>
              <a:t> </a:t>
            </a:r>
            <a:r>
              <a:rPr lang="en-US" altLang="zh-CN" sz="2000" dirty="0">
                <a:latin typeface="Times" panose="02020603050405020304" pitchFamily="18" charset="0"/>
                <a:cs typeface="Times" panose="02020603050405020304" pitchFamily="18" charset="0"/>
              </a:rPr>
              <a:t>combination of the </a:t>
            </a:r>
            <a:r>
              <a:rPr lang="en-US" altLang="zh-CN" sz="2000" dirty="0" smtClean="0">
                <a:latin typeface="Times" panose="02020603050405020304" pitchFamily="18" charset="0"/>
                <a:cs typeface="Times" panose="02020603050405020304" pitchFamily="18" charset="0"/>
              </a:rPr>
              <a:t>Rayleigh-</a:t>
            </a:r>
            <a:r>
              <a:rPr lang="en-US" altLang="zh-CN" sz="2000" dirty="0" err="1" smtClean="0">
                <a:latin typeface="Times" panose="02020603050405020304" pitchFamily="18" charset="0"/>
                <a:cs typeface="Times" panose="02020603050405020304" pitchFamily="18" charset="0"/>
              </a:rPr>
              <a:t>Bénard</a:t>
            </a:r>
            <a:r>
              <a:rPr lang="en-US" altLang="zh-CN" sz="2000" dirty="0" smtClean="0">
                <a:latin typeface="Times" panose="02020603050405020304" pitchFamily="18" charset="0"/>
                <a:cs typeface="Times" panose="02020603050405020304" pitchFamily="18" charset="0"/>
              </a:rPr>
              <a:t> </a:t>
            </a:r>
            <a:r>
              <a:rPr lang="en-US" altLang="zh-CN" sz="2000" dirty="0">
                <a:latin typeface="Times" panose="02020603050405020304" pitchFamily="18" charset="0"/>
                <a:cs typeface="Times" panose="02020603050405020304" pitchFamily="18" charset="0"/>
              </a:rPr>
              <a:t>thermal convection </a:t>
            </a:r>
            <a:r>
              <a:rPr lang="en-US" altLang="zh-CN" sz="2000" dirty="0" smtClean="0">
                <a:latin typeface="Times" panose="02020603050405020304" pitchFamily="18" charset="0"/>
                <a:cs typeface="Times" panose="02020603050405020304" pitchFamily="18" charset="0"/>
              </a:rPr>
              <a:t>(RBC) and injection induced the electro-convection; </a:t>
            </a:r>
          </a:p>
          <a:p>
            <a:pPr marL="342900" indent="-342900" algn="just">
              <a:buFont typeface="Arial" panose="020B0604020202020204" pitchFamily="34" charset="0"/>
              <a:buChar char="•"/>
            </a:pPr>
            <a:r>
              <a:rPr lang="en-US" altLang="zh-CN" sz="2000" dirty="0">
                <a:latin typeface="Times" panose="02020603050405020304" pitchFamily="18" charset="0"/>
                <a:cs typeface="Times" panose="02020603050405020304" pitchFamily="18" charset="0"/>
              </a:rPr>
              <a:t>T</a:t>
            </a:r>
            <a:r>
              <a:rPr lang="en-US" altLang="zh-CN" sz="2000" dirty="0" smtClean="0">
                <a:latin typeface="Times" panose="02020603050405020304" pitchFamily="18" charset="0"/>
                <a:cs typeface="Times" panose="02020603050405020304" pitchFamily="18" charset="0"/>
              </a:rPr>
              <a:t>he </a:t>
            </a:r>
            <a:r>
              <a:rPr lang="en-US" altLang="zh-CN" sz="2000" dirty="0">
                <a:latin typeface="Times" panose="02020603050405020304" pitchFamily="18" charset="0"/>
                <a:cs typeface="Times" panose="02020603050405020304" pitchFamily="18" charset="0"/>
              </a:rPr>
              <a:t>Coulomb force and the buoyancy force cooperate with each other in destabilizing the </a:t>
            </a:r>
            <a:r>
              <a:rPr lang="en-US" altLang="zh-CN" sz="2000" dirty="0" smtClean="0">
                <a:latin typeface="Times" panose="02020603050405020304" pitchFamily="18" charset="0"/>
                <a:cs typeface="Times" panose="02020603050405020304" pitchFamily="18" charset="0"/>
              </a:rPr>
              <a:t>system; </a:t>
            </a:r>
            <a:endParaRPr lang="zh-CN" altLang="en-US" sz="2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30565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Numerical results</a:t>
            </a:r>
            <a:endParaRPr lang="zh-CN" altLang="en-US" b="1" dirty="0">
              <a:solidFill>
                <a:schemeClr val="bg1"/>
              </a:solidFill>
              <a:latin typeface="Times New Roman" pitchFamily="18" charset="0"/>
              <a:cs typeface="Times New Roman" pitchFamily="18" charset="0"/>
            </a:endParaRPr>
          </a:p>
        </p:txBody>
      </p:sp>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16</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21" name="TextBox 20"/>
          <p:cNvSpPr txBox="1"/>
          <p:nvPr/>
        </p:nvSpPr>
        <p:spPr>
          <a:xfrm>
            <a:off x="179512" y="908720"/>
            <a:ext cx="6084167" cy="5871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smtClean="0">
                <a:latin typeface="Times" panose="02020603050405020304" pitchFamily="18" charset="0"/>
                <a:cs typeface="Times" panose="02020603050405020304" pitchFamily="18" charset="0"/>
              </a:rPr>
              <a:t>Electro-thermo-convection</a:t>
            </a:r>
            <a:endParaRPr lang="zh-CN" altLang="en-US" sz="24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264176112"/>
              </p:ext>
            </p:extLst>
          </p:nvPr>
        </p:nvGraphicFramePr>
        <p:xfrm>
          <a:off x="1239069" y="1415677"/>
          <a:ext cx="3736975" cy="2651125"/>
        </p:xfrm>
        <a:graphic>
          <a:graphicData uri="http://schemas.openxmlformats.org/presentationml/2006/ole">
            <mc:AlternateContent xmlns:mc="http://schemas.openxmlformats.org/markup-compatibility/2006">
              <mc:Choice xmlns:v="urn:schemas-microsoft-com:vml" Requires="v">
                <p:oleObj spid="_x0000_s22609" name="Graph" r:id="rId3" imgW="4279320" imgH="3021120" progId="Origin50.Graph">
                  <p:embed/>
                </p:oleObj>
              </mc:Choice>
              <mc:Fallback>
                <p:oleObj name="Graph" r:id="rId3" imgW="4279320" imgH="3021120" progId="Origin50.Graph">
                  <p:embed/>
                  <p:pic>
                    <p:nvPicPr>
                      <p:cNvPr id="0" name="Object 1"/>
                      <p:cNvPicPr>
                        <a:picLocks noChangeAspect="1" noChangeArrowheads="1"/>
                      </p:cNvPicPr>
                      <p:nvPr/>
                    </p:nvPicPr>
                    <p:blipFill>
                      <a:blip r:embed="rId4"/>
                      <a:srcRect/>
                      <a:stretch>
                        <a:fillRect/>
                      </a:stretch>
                    </p:blipFill>
                    <p:spPr bwMode="auto">
                      <a:xfrm>
                        <a:off x="1239069" y="1415677"/>
                        <a:ext cx="3736975" cy="265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698062107"/>
              </p:ext>
            </p:extLst>
          </p:nvPr>
        </p:nvGraphicFramePr>
        <p:xfrm>
          <a:off x="4555729" y="1359048"/>
          <a:ext cx="3765550" cy="2652713"/>
        </p:xfrm>
        <a:graphic>
          <a:graphicData uri="http://schemas.openxmlformats.org/presentationml/2006/ole">
            <mc:AlternateContent xmlns:mc="http://schemas.openxmlformats.org/markup-compatibility/2006">
              <mc:Choice xmlns:v="urn:schemas-microsoft-com:vml" Requires="v">
                <p:oleObj spid="_x0000_s22610" name="Graph" r:id="rId5" imgW="4131720" imgH="2901600" progId="Origin50.Graph">
                  <p:embed/>
                </p:oleObj>
              </mc:Choice>
              <mc:Fallback>
                <p:oleObj name="Graph" r:id="rId5" imgW="4131720" imgH="2901600" progId="Origin50.Graph">
                  <p:embed/>
                  <p:pic>
                    <p:nvPicPr>
                      <p:cNvPr id="0" name="Object 3"/>
                      <p:cNvPicPr>
                        <a:picLocks noChangeAspect="1" noChangeArrowheads="1"/>
                      </p:cNvPicPr>
                      <p:nvPr/>
                    </p:nvPicPr>
                    <p:blipFill>
                      <a:blip r:embed="rId6"/>
                      <a:srcRect/>
                      <a:stretch>
                        <a:fillRect/>
                      </a:stretch>
                    </p:blipFill>
                    <p:spPr bwMode="auto">
                      <a:xfrm>
                        <a:off x="4555729" y="1359048"/>
                        <a:ext cx="3765550" cy="26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1137937292"/>
              </p:ext>
            </p:extLst>
          </p:nvPr>
        </p:nvGraphicFramePr>
        <p:xfrm>
          <a:off x="1115616" y="3770461"/>
          <a:ext cx="3830638" cy="2682875"/>
        </p:xfrm>
        <a:graphic>
          <a:graphicData uri="http://schemas.openxmlformats.org/presentationml/2006/ole">
            <mc:AlternateContent xmlns:mc="http://schemas.openxmlformats.org/markup-compatibility/2006">
              <mc:Choice xmlns:v="urn:schemas-microsoft-com:vml" Requires="v">
                <p:oleObj spid="_x0000_s22611" name="Graph" r:id="rId7" imgW="4279320" imgH="3021120" progId="Origin50.Graph">
                  <p:embed/>
                </p:oleObj>
              </mc:Choice>
              <mc:Fallback>
                <p:oleObj name="Graph" r:id="rId7" imgW="4279320" imgH="3021120" progId="Origin50.Graph">
                  <p:embed/>
                  <p:pic>
                    <p:nvPicPr>
                      <p:cNvPr id="0" name="Object 5"/>
                      <p:cNvPicPr>
                        <a:picLocks noChangeAspect="1" noChangeArrowheads="1"/>
                      </p:cNvPicPr>
                      <p:nvPr/>
                    </p:nvPicPr>
                    <p:blipFill>
                      <a:blip r:embed="rId8"/>
                      <a:srcRect/>
                      <a:stretch>
                        <a:fillRect/>
                      </a:stretch>
                    </p:blipFill>
                    <p:spPr bwMode="auto">
                      <a:xfrm>
                        <a:off x="1115616" y="3770461"/>
                        <a:ext cx="3830638" cy="268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2188796217"/>
              </p:ext>
            </p:extLst>
          </p:nvPr>
        </p:nvGraphicFramePr>
        <p:xfrm>
          <a:off x="4514454" y="3781573"/>
          <a:ext cx="3778250" cy="2662238"/>
        </p:xfrm>
        <a:graphic>
          <a:graphicData uri="http://schemas.openxmlformats.org/presentationml/2006/ole">
            <mc:AlternateContent xmlns:mc="http://schemas.openxmlformats.org/markup-compatibility/2006">
              <mc:Choice xmlns:v="urn:schemas-microsoft-com:vml" Requires="v">
                <p:oleObj spid="_x0000_s22612" name="Graph" r:id="rId9" imgW="4276800" imgH="3022200" progId="Origin50.Graph">
                  <p:embed/>
                </p:oleObj>
              </mc:Choice>
              <mc:Fallback>
                <p:oleObj name="Graph" r:id="rId9" imgW="4276800" imgH="3022200" progId="Origin50.Graph">
                  <p:embed/>
                  <p:pic>
                    <p:nvPicPr>
                      <p:cNvPr id="0" name="Object 7"/>
                      <p:cNvPicPr>
                        <a:picLocks noChangeAspect="1" noChangeArrowheads="1"/>
                      </p:cNvPicPr>
                      <p:nvPr/>
                    </p:nvPicPr>
                    <p:blipFill>
                      <a:blip r:embed="rId10"/>
                      <a:srcRect/>
                      <a:stretch>
                        <a:fillRect/>
                      </a:stretch>
                    </p:blipFill>
                    <p:spPr bwMode="auto">
                      <a:xfrm>
                        <a:off x="4514454" y="3781573"/>
                        <a:ext cx="3778250" cy="266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4430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08720"/>
          </a:xfrm>
          <a:solidFill>
            <a:srgbClr val="0000CC"/>
          </a:solidFill>
        </p:spPr>
        <p:txBody>
          <a:bodyPr>
            <a:normAutofit/>
          </a:bodyPr>
          <a:lstStyle/>
          <a:p>
            <a:r>
              <a:rPr lang="en-US" altLang="zh-CN" b="1" dirty="0">
                <a:solidFill>
                  <a:schemeClr val="bg1"/>
                </a:solidFill>
                <a:latin typeface="Times New Roman" pitchFamily="18" charset="0"/>
                <a:cs typeface="Times New Roman" pitchFamily="18" charset="0"/>
              </a:rPr>
              <a:t>Summary &amp; Perspectives </a:t>
            </a:r>
            <a:endParaRPr lang="zh-CN" altLang="en-US" b="1" dirty="0">
              <a:solidFill>
                <a:schemeClr val="bg1"/>
              </a:solidFill>
              <a:latin typeface="Times New Roman" pitchFamily="18" charset="0"/>
              <a:cs typeface="Times New Roman" pitchFamily="18" charset="0"/>
            </a:endParaRPr>
          </a:p>
        </p:txBody>
      </p:sp>
      <p:sp>
        <p:nvSpPr>
          <p:cNvPr id="9" name="TextBox 8"/>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灯片编号占位符 6"/>
          <p:cNvSpPr>
            <a:spLocks noGrp="1"/>
          </p:cNvSpPr>
          <p:nvPr>
            <p:ph type="sldNum" sz="quarter" idx="12"/>
          </p:nvPr>
        </p:nvSpPr>
        <p:spPr>
          <a:xfrm>
            <a:off x="7010400" y="6516052"/>
            <a:ext cx="2133600" cy="365125"/>
          </a:xfrm>
        </p:spPr>
        <p:txBody>
          <a:body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17</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8" name="TextBox 7"/>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3" name="TextBox 2"/>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4" name="圆角矩形 3"/>
          <p:cNvSpPr/>
          <p:nvPr/>
        </p:nvSpPr>
        <p:spPr>
          <a:xfrm>
            <a:off x="251520" y="1052736"/>
            <a:ext cx="8640960" cy="30243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altLang="zh-CN" sz="2200" dirty="0">
                <a:solidFill>
                  <a:schemeClr val="tx1"/>
                </a:solidFill>
                <a:latin typeface="Times" panose="02020603050405020304" pitchFamily="18" charset="0"/>
                <a:cs typeface="Times" panose="02020603050405020304" pitchFamily="18" charset="0"/>
              </a:rPr>
              <a:t>We developed a unified lattice Boltzmann model for the simulation of </a:t>
            </a:r>
            <a:r>
              <a:rPr lang="en-US" altLang="zh-CN" sz="2200" dirty="0" smtClean="0">
                <a:solidFill>
                  <a:schemeClr val="tx1"/>
                </a:solidFill>
                <a:latin typeface="Times" panose="02020603050405020304" pitchFamily="18" charset="0"/>
                <a:cs typeface="Times" panose="02020603050405020304" pitchFamily="18" charset="0"/>
              </a:rPr>
              <a:t>electro-convective and electro-thermo-convective </a:t>
            </a:r>
            <a:r>
              <a:rPr lang="en-US" altLang="zh-CN" sz="2200" dirty="0">
                <a:solidFill>
                  <a:schemeClr val="tx1"/>
                </a:solidFill>
                <a:latin typeface="Times" panose="02020603050405020304" pitchFamily="18" charset="0"/>
                <a:cs typeface="Times" panose="02020603050405020304" pitchFamily="18" charset="0"/>
              </a:rPr>
              <a:t>phenomena in </a:t>
            </a:r>
            <a:r>
              <a:rPr lang="en-US" altLang="zh-CN" sz="2200" dirty="0" smtClean="0">
                <a:solidFill>
                  <a:schemeClr val="tx1"/>
                </a:solidFill>
                <a:latin typeface="Times" panose="02020603050405020304" pitchFamily="18" charset="0"/>
                <a:cs typeface="Times" panose="02020603050405020304" pitchFamily="18" charset="0"/>
              </a:rPr>
              <a:t>single-phase dielectric </a:t>
            </a:r>
            <a:r>
              <a:rPr lang="en-US" altLang="zh-CN" sz="2200" dirty="0">
                <a:solidFill>
                  <a:schemeClr val="tx1"/>
                </a:solidFill>
                <a:latin typeface="Times" panose="02020603050405020304" pitchFamily="18" charset="0"/>
                <a:cs typeface="Times" panose="02020603050405020304" pitchFamily="18" charset="0"/>
              </a:rPr>
              <a:t>liquids</a:t>
            </a:r>
            <a:r>
              <a:rPr lang="en-US" altLang="zh-CN" sz="2200" dirty="0" smtClean="0">
                <a:solidFill>
                  <a:schemeClr val="tx1"/>
                </a:solidFill>
                <a:latin typeface="Times" panose="02020603050405020304" pitchFamily="18" charset="0"/>
                <a:cs typeface="Times" panose="02020603050405020304" pitchFamily="18" charset="0"/>
              </a:rPr>
              <a:t>.</a:t>
            </a:r>
          </a:p>
          <a:p>
            <a:pPr marL="342900" indent="-342900" algn="just">
              <a:buFont typeface="Arial" panose="020B0604020202020204" pitchFamily="34" charset="0"/>
              <a:buChar char="•"/>
            </a:pPr>
            <a:r>
              <a:rPr lang="en-US" altLang="zh-CN" sz="2200" dirty="0" smtClean="0">
                <a:solidFill>
                  <a:schemeClr val="tx1"/>
                </a:solidFill>
                <a:latin typeface="Times" panose="02020603050405020304" pitchFamily="18" charset="0"/>
                <a:cs typeface="Times" panose="02020603050405020304" pitchFamily="18" charset="0"/>
              </a:rPr>
              <a:t>Several model problems have been considered to validate our method</a:t>
            </a:r>
            <a:r>
              <a:rPr lang="en-US" altLang="zh-CN" sz="2200" dirty="0">
                <a:solidFill>
                  <a:schemeClr val="tx1"/>
                </a:solidFill>
                <a:latin typeface="Times" panose="02020603050405020304" pitchFamily="18" charset="0"/>
                <a:cs typeface="Times" panose="02020603050405020304" pitchFamily="18" charset="0"/>
              </a:rPr>
              <a:t>. The numerical tests demonstrate the strong capability and high accuracy of our </a:t>
            </a:r>
            <a:r>
              <a:rPr lang="en-US" altLang="zh-CN" sz="2200" dirty="0" smtClean="0">
                <a:solidFill>
                  <a:schemeClr val="tx1"/>
                </a:solidFill>
                <a:latin typeface="Times" panose="02020603050405020304" pitchFamily="18" charset="0"/>
                <a:cs typeface="Times" panose="02020603050405020304" pitchFamily="18" charset="0"/>
              </a:rPr>
              <a:t>LBM. </a:t>
            </a:r>
          </a:p>
          <a:p>
            <a:pPr marL="342900" indent="-342900" algn="just">
              <a:buFont typeface="Arial" panose="020B0604020202020204" pitchFamily="34" charset="0"/>
              <a:buChar char="•"/>
            </a:pPr>
            <a:r>
              <a:rPr lang="en-US" altLang="zh-CN" sz="2200" b="1" dirty="0">
                <a:solidFill>
                  <a:srgbClr val="FF0000"/>
                </a:solidFill>
                <a:latin typeface="Times" panose="02020603050405020304" pitchFamily="18" charset="0"/>
                <a:cs typeface="Times" panose="02020603050405020304" pitchFamily="18" charset="0"/>
              </a:rPr>
              <a:t>LBM </a:t>
            </a:r>
            <a:r>
              <a:rPr lang="en-US" altLang="zh-CN" sz="2200" b="1" dirty="0" smtClean="0">
                <a:solidFill>
                  <a:srgbClr val="FF0000"/>
                </a:solidFill>
                <a:latin typeface="Times" panose="02020603050405020304" pitchFamily="18" charset="0"/>
                <a:cs typeface="Times" panose="02020603050405020304" pitchFamily="18" charset="0"/>
              </a:rPr>
              <a:t>can be </a:t>
            </a:r>
            <a:r>
              <a:rPr lang="en-US" altLang="zh-CN" sz="2200" b="1" dirty="0">
                <a:solidFill>
                  <a:srgbClr val="FF0000"/>
                </a:solidFill>
                <a:latin typeface="Times" panose="02020603050405020304" pitchFamily="18" charset="0"/>
                <a:cs typeface="Times" panose="02020603050405020304" pitchFamily="18" charset="0"/>
              </a:rPr>
              <a:t>a promising alternative for </a:t>
            </a:r>
            <a:r>
              <a:rPr lang="en-US" altLang="zh-CN" sz="2200" b="1" dirty="0" smtClean="0">
                <a:solidFill>
                  <a:srgbClr val="FF0000"/>
                </a:solidFill>
                <a:latin typeface="Times" panose="02020603050405020304" pitchFamily="18" charset="0"/>
                <a:cs typeface="Times" panose="02020603050405020304" pitchFamily="18" charset="0"/>
              </a:rPr>
              <a:t>EHD and ETHD flows </a:t>
            </a:r>
            <a:r>
              <a:rPr lang="en-US" altLang="zh-CN" sz="2200" b="1" dirty="0">
                <a:solidFill>
                  <a:srgbClr val="FF0000"/>
                </a:solidFill>
                <a:latin typeface="Times" panose="02020603050405020304" pitchFamily="18" charset="0"/>
                <a:cs typeface="Times" panose="02020603050405020304" pitchFamily="18" charset="0"/>
              </a:rPr>
              <a:t>in simple and complex geometries</a:t>
            </a:r>
            <a:r>
              <a:rPr lang="en-US" altLang="zh-CN" sz="2200" b="1" dirty="0" smtClean="0">
                <a:solidFill>
                  <a:srgbClr val="FF0000"/>
                </a:solidFill>
                <a:latin typeface="Times" panose="02020603050405020304" pitchFamily="18" charset="0"/>
                <a:cs typeface="Times" panose="02020603050405020304" pitchFamily="18" charset="0"/>
              </a:rPr>
              <a:t>. </a:t>
            </a:r>
            <a:endParaRPr lang="zh-CN" altLang="en-US" sz="2200" b="1" dirty="0">
              <a:solidFill>
                <a:srgbClr val="FF0000"/>
              </a:solidFill>
              <a:latin typeface="Times" panose="02020603050405020304" pitchFamily="18" charset="0"/>
              <a:cs typeface="Times" panose="02020603050405020304" pitchFamily="18" charset="0"/>
            </a:endParaRPr>
          </a:p>
        </p:txBody>
      </p:sp>
      <p:sp>
        <p:nvSpPr>
          <p:cNvPr id="10" name="圆角矩形 9"/>
          <p:cNvSpPr/>
          <p:nvPr/>
        </p:nvSpPr>
        <p:spPr>
          <a:xfrm>
            <a:off x="251520" y="4293096"/>
            <a:ext cx="8640960" cy="18722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2200" dirty="0" smtClean="0">
                <a:solidFill>
                  <a:schemeClr val="tx1"/>
                </a:solidFill>
                <a:latin typeface="Times" panose="02020603050405020304" pitchFamily="18" charset="0"/>
                <a:cs typeface="Times" panose="02020603050405020304" pitchFamily="18" charset="0"/>
              </a:rPr>
              <a:t>1. </a:t>
            </a:r>
            <a:r>
              <a:rPr lang="en-US" altLang="zh-CN" sz="2200" dirty="0">
                <a:solidFill>
                  <a:schemeClr val="tx1"/>
                </a:solidFill>
                <a:latin typeface="Times" panose="02020603050405020304" pitchFamily="18" charset="0"/>
                <a:cs typeface="Times" panose="02020603050405020304" pitchFamily="18" charset="0"/>
              </a:rPr>
              <a:t>Physical model: multiple </a:t>
            </a:r>
            <a:r>
              <a:rPr lang="en-US" altLang="zh-CN" sz="2200" dirty="0" smtClean="0">
                <a:solidFill>
                  <a:schemeClr val="tx1"/>
                </a:solidFill>
                <a:latin typeface="Times" panose="02020603050405020304" pitchFamily="18" charset="0"/>
                <a:cs typeface="Times" panose="02020603050405020304" pitchFamily="18" charset="0"/>
              </a:rPr>
              <a:t>species of ions </a:t>
            </a:r>
          </a:p>
          <a:p>
            <a:pPr>
              <a:lnSpc>
                <a:spcPct val="150000"/>
              </a:lnSpc>
            </a:pPr>
            <a:r>
              <a:rPr lang="en-US" altLang="zh-CN" sz="2200" dirty="0" smtClean="0">
                <a:solidFill>
                  <a:schemeClr val="tx1"/>
                </a:solidFill>
                <a:latin typeface="Times" panose="02020603050405020304" pitchFamily="18" charset="0"/>
                <a:cs typeface="Times" panose="02020603050405020304" pitchFamily="18" charset="0"/>
              </a:rPr>
              <a:t>2. Extension to 3D and GPU computation</a:t>
            </a:r>
          </a:p>
          <a:p>
            <a:pPr>
              <a:lnSpc>
                <a:spcPct val="150000"/>
              </a:lnSpc>
            </a:pPr>
            <a:r>
              <a:rPr lang="en-US" altLang="zh-CN" sz="2200" dirty="0" smtClean="0">
                <a:solidFill>
                  <a:schemeClr val="tx1"/>
                </a:solidFill>
                <a:latin typeface="Times" panose="02020603050405020304" pitchFamily="18" charset="0"/>
                <a:cs typeface="Times" panose="02020603050405020304" pitchFamily="18" charset="0"/>
              </a:rPr>
              <a:t>3. Benefits of LBM for turbulence modelling and multiphase flows </a:t>
            </a:r>
            <a:endParaRPr lang="zh-CN" altLang="en-US" sz="2200"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65832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08720"/>
          </a:xfrm>
          <a:solidFill>
            <a:srgbClr val="0000CC"/>
          </a:solidFill>
        </p:spPr>
        <p:txBody>
          <a:bodyPr>
            <a:normAutofit/>
          </a:bodyPr>
          <a:lstStyle/>
          <a:p>
            <a:r>
              <a:rPr lang="en-US" altLang="zh-CN" b="1" dirty="0" smtClean="0">
                <a:solidFill>
                  <a:schemeClr val="bg1"/>
                </a:solidFill>
                <a:latin typeface="Times New Roman" pitchFamily="18" charset="0"/>
                <a:cs typeface="Times New Roman" pitchFamily="18" charset="0"/>
              </a:rPr>
              <a:t>A. Castellanos</a:t>
            </a:r>
            <a:endParaRPr lang="zh-CN" altLang="en-US" b="1" dirty="0">
              <a:solidFill>
                <a:schemeClr val="bg1"/>
              </a:solidFill>
              <a:latin typeface="Times New Roman" pitchFamily="18" charset="0"/>
              <a:cs typeface="Times New Roman" pitchFamily="18" charset="0"/>
            </a:endParaRPr>
          </a:p>
        </p:txBody>
      </p:sp>
      <p:sp>
        <p:nvSpPr>
          <p:cNvPr id="9" name="TextBox 8"/>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8" name="TextBox 7"/>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3" name="TextBox 2"/>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14" name="TextBox 13"/>
          <p:cNvSpPr txBox="1"/>
          <p:nvPr/>
        </p:nvSpPr>
        <p:spPr>
          <a:xfrm>
            <a:off x="460333" y="1345416"/>
            <a:ext cx="2066591" cy="461665"/>
          </a:xfrm>
          <a:prstGeom prst="rect">
            <a:avLst/>
          </a:prstGeom>
          <a:noFill/>
        </p:spPr>
        <p:txBody>
          <a:bodyPr wrap="none" rtlCol="0">
            <a:spAutoFit/>
          </a:bodyPr>
          <a:lstStyle/>
          <a:p>
            <a:r>
              <a:rPr lang="en-US" altLang="zh-CN" sz="2400" b="1" dirty="0">
                <a:latin typeface="Times New Roman" pitchFamily="18" charset="0"/>
                <a:cs typeface="Times New Roman" pitchFamily="18" charset="0"/>
              </a:rPr>
              <a:t>A. Castellanos</a:t>
            </a:r>
            <a:endParaRPr lang="zh-CN" altLang="en-US" sz="2400" dirty="0"/>
          </a:p>
        </p:txBody>
      </p:sp>
      <p:cxnSp>
        <p:nvCxnSpPr>
          <p:cNvPr id="16" name="直接连接符 15"/>
          <p:cNvCxnSpPr/>
          <p:nvPr/>
        </p:nvCxnSpPr>
        <p:spPr>
          <a:xfrm>
            <a:off x="2548565" y="1014993"/>
            <a:ext cx="0" cy="9813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67649" y="980728"/>
            <a:ext cx="4884671" cy="1015663"/>
          </a:xfrm>
          <a:prstGeom prst="rect">
            <a:avLst/>
          </a:prstGeom>
          <a:noFill/>
        </p:spPr>
        <p:txBody>
          <a:bodyPr wrap="none" rtlCol="0">
            <a:spAutoFit/>
          </a:bodyPr>
          <a:lstStyle/>
          <a:p>
            <a:r>
              <a:rPr lang="en-US" altLang="zh-CN" sz="2000" dirty="0" smtClean="0">
                <a:latin typeface="Times" panose="02020603050405020304" pitchFamily="18" charset="0"/>
                <a:cs typeface="Times" panose="02020603050405020304" pitchFamily="18" charset="0"/>
              </a:rPr>
              <a:t>1. The life in Seville</a:t>
            </a:r>
          </a:p>
          <a:p>
            <a:r>
              <a:rPr lang="en-US" altLang="zh-CN" sz="2000" dirty="0" smtClean="0">
                <a:latin typeface="Times" panose="02020603050405020304" pitchFamily="18" charset="0"/>
                <a:cs typeface="Times" panose="02020603050405020304" pitchFamily="18" charset="0"/>
              </a:rPr>
              <a:t>2. The book “</a:t>
            </a:r>
            <a:r>
              <a:rPr lang="en-US" altLang="zh-CN" sz="2000" dirty="0" err="1">
                <a:latin typeface="Times" panose="02020603050405020304" pitchFamily="18" charset="0"/>
                <a:cs typeface="Times" panose="02020603050405020304" pitchFamily="18" charset="0"/>
              </a:rPr>
              <a:t>Electrohydrodynamics</a:t>
            </a:r>
            <a:r>
              <a:rPr lang="en-US" altLang="zh-CN" sz="2000" dirty="0" smtClean="0">
                <a:latin typeface="Times" panose="02020603050405020304" pitchFamily="18" charset="0"/>
                <a:cs typeface="Times" panose="02020603050405020304" pitchFamily="18" charset="0"/>
              </a:rPr>
              <a:t>” </a:t>
            </a:r>
          </a:p>
          <a:p>
            <a:r>
              <a:rPr lang="en-US" altLang="zh-CN" sz="2000" dirty="0">
                <a:latin typeface="Times" panose="02020603050405020304" pitchFamily="18" charset="0"/>
                <a:cs typeface="Times" panose="02020603050405020304" pitchFamily="18" charset="0"/>
              </a:rPr>
              <a:t>3</a:t>
            </a:r>
            <a:r>
              <a:rPr lang="en-US" altLang="zh-CN" sz="2000" dirty="0" smtClean="0">
                <a:latin typeface="Times" panose="02020603050405020304" pitchFamily="18" charset="0"/>
                <a:cs typeface="Times" panose="02020603050405020304" pitchFamily="18" charset="0"/>
              </a:rPr>
              <a:t>. I am lucky: a review for my first </a:t>
            </a:r>
            <a:r>
              <a:rPr lang="en-US" altLang="zh-CN" sz="2000" dirty="0" err="1" smtClean="0">
                <a:latin typeface="Times" panose="02020603050405020304" pitchFamily="18" charset="0"/>
                <a:cs typeface="Times" panose="02020603050405020304" pitchFamily="18" charset="0"/>
              </a:rPr>
              <a:t>PoF</a:t>
            </a:r>
            <a:r>
              <a:rPr lang="en-US" altLang="zh-CN" sz="2000" dirty="0" smtClean="0">
                <a:latin typeface="Times" panose="02020603050405020304" pitchFamily="18" charset="0"/>
                <a:cs typeface="Times" panose="02020603050405020304" pitchFamily="18" charset="0"/>
              </a:rPr>
              <a:t> paper</a:t>
            </a:r>
            <a:endParaRPr lang="zh-CN" altLang="en-US" sz="2000" dirty="0">
              <a:latin typeface="Times" panose="02020603050405020304" pitchFamily="18" charset="0"/>
              <a:cs typeface="Times" panose="02020603050405020304" pitchFamily="18"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46136"/>
            <a:ext cx="572452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344119"/>
            <a:ext cx="59531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直接连接符 21"/>
          <p:cNvCxnSpPr/>
          <p:nvPr/>
        </p:nvCxnSpPr>
        <p:spPr>
          <a:xfrm>
            <a:off x="1528482" y="5352231"/>
            <a:ext cx="53285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312458" y="5568255"/>
            <a:ext cx="53285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90948" y="4776167"/>
            <a:ext cx="19537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8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08720"/>
          </a:xfrm>
          <a:solidFill>
            <a:srgbClr val="0000CC"/>
          </a:solidFill>
        </p:spPr>
        <p:txBody>
          <a:bodyPr>
            <a:normAutofit/>
          </a:bodyPr>
          <a:lstStyle/>
          <a:p>
            <a:r>
              <a:rPr lang="en-US" altLang="zh-CN" b="1" dirty="0" smtClean="0">
                <a:solidFill>
                  <a:schemeClr val="bg1"/>
                </a:solidFill>
                <a:latin typeface="Times New Roman" pitchFamily="18" charset="0"/>
                <a:cs typeface="Times New Roman" pitchFamily="18" charset="0"/>
              </a:rPr>
              <a:t>A. Castellanos</a:t>
            </a:r>
            <a:endParaRPr lang="zh-CN" altLang="en-US" b="1" dirty="0">
              <a:solidFill>
                <a:schemeClr val="bg1"/>
              </a:solidFill>
              <a:latin typeface="Times New Roman" pitchFamily="18" charset="0"/>
              <a:cs typeface="Times New Roman" pitchFamily="18" charset="0"/>
            </a:endParaRPr>
          </a:p>
        </p:txBody>
      </p:sp>
      <p:sp>
        <p:nvSpPr>
          <p:cNvPr id="9" name="TextBox 8"/>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8" name="TextBox 7"/>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3" name="TextBox 2"/>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4" name="TextBox 3"/>
          <p:cNvSpPr txBox="1"/>
          <p:nvPr/>
        </p:nvSpPr>
        <p:spPr>
          <a:xfrm>
            <a:off x="251520" y="944136"/>
            <a:ext cx="8712968" cy="5509200"/>
          </a:xfrm>
          <a:prstGeom prst="rect">
            <a:avLst/>
          </a:prstGeom>
          <a:noFill/>
        </p:spPr>
        <p:txBody>
          <a:bodyPr wrap="square" rtlCol="0">
            <a:spAutoFit/>
          </a:bodyPr>
          <a:lstStyle/>
          <a:p>
            <a:pPr marL="342900" indent="-342900" algn="just">
              <a:buAutoNum type="arabicPeriod"/>
            </a:pPr>
            <a:r>
              <a:rPr lang="en-US" altLang="zh-CN" sz="2200" b="1" dirty="0" smtClean="0">
                <a:latin typeface="Times" panose="02020603050405020304" pitchFamily="18" charset="0"/>
                <a:cs typeface="Times" panose="02020603050405020304" pitchFamily="18" charset="0"/>
              </a:rPr>
              <a:t>Electro-convection </a:t>
            </a:r>
          </a:p>
          <a:p>
            <a:pPr algn="just"/>
            <a:r>
              <a:rPr lang="en-US" altLang="zh-CN" sz="2200" dirty="0" smtClean="0">
                <a:latin typeface="Times" panose="02020603050405020304" pitchFamily="18" charset="0"/>
                <a:cs typeface="Times" panose="02020603050405020304" pitchFamily="18" charset="0"/>
              </a:rPr>
              <a:t>      1.1 first DNS by FDM (1987, with </a:t>
            </a:r>
            <a:r>
              <a:rPr lang="en-US" altLang="zh-CN" sz="2200" dirty="0" err="1" smtClean="0">
                <a:latin typeface="Times" panose="02020603050405020304" pitchFamily="18" charset="0"/>
                <a:cs typeface="Times" panose="02020603050405020304" pitchFamily="18" charset="0"/>
              </a:rPr>
              <a:t>Atten</a:t>
            </a:r>
            <a:r>
              <a:rPr lang="en-US" altLang="zh-CN" sz="2200" dirty="0" smtClean="0">
                <a:latin typeface="Times" panose="02020603050405020304" pitchFamily="18" charset="0"/>
                <a:cs typeface="Times" panose="02020603050405020304" pitchFamily="18" charset="0"/>
              </a:rPr>
              <a:t>); JFM (1997, PIC)</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     1.2 role of diffusion, FDM-FCT (~ 1989, with Alberto)</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     1.3 linear stability analysis: with various configurations (PoFx2)</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     1.4 injection-conduction model (with </a:t>
            </a:r>
            <a:r>
              <a:rPr lang="en-US" altLang="zh-CN" sz="2200" dirty="0" err="1" smtClean="0">
                <a:latin typeface="Times" panose="02020603050405020304" pitchFamily="18" charset="0"/>
                <a:cs typeface="Times" panose="02020603050405020304" pitchFamily="18" charset="0"/>
              </a:rPr>
              <a:t>Pontiga</a:t>
            </a:r>
            <a:r>
              <a:rPr lang="en-US" altLang="zh-CN" sz="2200" dirty="0" smtClean="0">
                <a:latin typeface="Times" panose="02020603050405020304" pitchFamily="18" charset="0"/>
                <a:cs typeface="Times" panose="02020603050405020304" pitchFamily="18" charset="0"/>
              </a:rPr>
              <a:t>)</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     1.5 other numerical methods (with </a:t>
            </a:r>
            <a:r>
              <a:rPr lang="en-US" altLang="zh-CN" sz="2200" dirty="0" err="1" smtClean="0">
                <a:latin typeface="Times" panose="02020603050405020304" pitchFamily="18" charset="0"/>
                <a:cs typeface="Times" panose="02020603050405020304" pitchFamily="18" charset="0"/>
              </a:rPr>
              <a:t>Perdo</a:t>
            </a:r>
            <a:r>
              <a:rPr lang="en-US" altLang="zh-CN" sz="2200" dirty="0" smtClean="0">
                <a:latin typeface="Times" panose="02020603050405020304" pitchFamily="18" charset="0"/>
                <a:cs typeface="Times" panose="02020603050405020304" pitchFamily="18" charset="0"/>
              </a:rPr>
              <a:t>; 2006, 2008 JPD, 2013C&amp;F)</a:t>
            </a:r>
          </a:p>
          <a:p>
            <a:pPr algn="just"/>
            <a:r>
              <a:rPr lang="en-US" altLang="zh-CN" sz="2200" b="1" dirty="0">
                <a:latin typeface="Times" panose="02020603050405020304" pitchFamily="18" charset="0"/>
                <a:cs typeface="Times" panose="02020603050405020304" pitchFamily="18" charset="0"/>
              </a:rPr>
              <a:t>2</a:t>
            </a:r>
            <a:r>
              <a:rPr lang="en-US" altLang="zh-CN" sz="2200" b="1" dirty="0" smtClean="0">
                <a:latin typeface="Times" panose="02020603050405020304" pitchFamily="18" charset="0"/>
                <a:cs typeface="Times" panose="02020603050405020304" pitchFamily="18" charset="0"/>
              </a:rPr>
              <a:t>. Electro-thermo-convection</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     </a:t>
            </a:r>
            <a:r>
              <a:rPr lang="en-US" altLang="zh-CN" sz="2200" dirty="0">
                <a:latin typeface="Times" panose="02020603050405020304" pitchFamily="18" charset="0"/>
                <a:cs typeface="Times" panose="02020603050405020304" pitchFamily="18" charset="0"/>
              </a:rPr>
              <a:t>2.0 W. J. </a:t>
            </a:r>
            <a:r>
              <a:rPr lang="en-US" altLang="zh-CN" sz="2200" dirty="0" err="1" smtClean="0">
                <a:latin typeface="Times" panose="02020603050405020304" pitchFamily="18" charset="0"/>
                <a:cs typeface="Times" panose="02020603050405020304" pitchFamily="18" charset="0"/>
              </a:rPr>
              <a:t>Worraker</a:t>
            </a:r>
            <a:r>
              <a:rPr lang="en-US" altLang="zh-CN" sz="2200" dirty="0" smtClean="0">
                <a:latin typeface="Times" panose="02020603050405020304" pitchFamily="18" charset="0"/>
                <a:cs typeface="Times" panose="02020603050405020304" pitchFamily="18" charset="0"/>
              </a:rPr>
              <a:t> &amp; A</a:t>
            </a:r>
            <a:r>
              <a:rPr lang="en-US" altLang="zh-CN" sz="2200" dirty="0">
                <a:latin typeface="Times" panose="02020603050405020304" pitchFamily="18" charset="0"/>
                <a:cs typeface="Times" panose="02020603050405020304" pitchFamily="18" charset="0"/>
              </a:rPr>
              <a:t>. T. </a:t>
            </a:r>
            <a:r>
              <a:rPr lang="en-US" altLang="zh-CN" sz="2200" dirty="0" smtClean="0">
                <a:latin typeface="Times" panose="02020603050405020304" pitchFamily="18" charset="0"/>
                <a:cs typeface="Times" panose="02020603050405020304" pitchFamily="18" charset="0"/>
              </a:rPr>
              <a:t>Richardson (1979, 1981 - JFM)</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     2.1 Castellanos &amp; </a:t>
            </a:r>
            <a:r>
              <a:rPr lang="en-US" altLang="zh-CN" sz="2200" dirty="0" err="1" smtClean="0">
                <a:latin typeface="Times" panose="02020603050405020304" pitchFamily="18" charset="0"/>
                <a:cs typeface="Times" panose="02020603050405020304" pitchFamily="18" charset="0"/>
              </a:rPr>
              <a:t>Velarde</a:t>
            </a:r>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(1981 </a:t>
            </a:r>
            <a:r>
              <a:rPr lang="en-US" altLang="zh-CN" sz="2200" dirty="0" err="1" smtClean="0">
                <a:latin typeface="Times" panose="02020603050405020304" pitchFamily="18" charset="0"/>
                <a:cs typeface="Times" panose="02020603050405020304" pitchFamily="18" charset="0"/>
              </a:rPr>
              <a:t>PoF</a:t>
            </a:r>
            <a:r>
              <a:rPr lang="en-US" altLang="zh-CN" sz="2200" dirty="0" smtClean="0">
                <a:latin typeface="Times" panose="02020603050405020304" pitchFamily="18" charset="0"/>
                <a:cs typeface="Times" panose="02020603050405020304" pitchFamily="18" charset="0"/>
              </a:rPr>
              <a:t>)</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     2.2 Castellanos, </a:t>
            </a:r>
            <a:r>
              <a:rPr lang="en-US" altLang="zh-CN" sz="2200" dirty="0" err="1" smtClean="0">
                <a:latin typeface="Times" panose="02020603050405020304" pitchFamily="18" charset="0"/>
                <a:cs typeface="Times" panose="02020603050405020304" pitchFamily="18" charset="0"/>
              </a:rPr>
              <a:t>Atten</a:t>
            </a:r>
            <a:r>
              <a:rPr lang="en-US" altLang="zh-CN" sz="2200" dirty="0" smtClean="0">
                <a:latin typeface="Times" panose="02020603050405020304" pitchFamily="18" charset="0"/>
                <a:cs typeface="Times" panose="02020603050405020304" pitchFamily="18" charset="0"/>
              </a:rPr>
              <a:t> &amp; </a:t>
            </a:r>
            <a:r>
              <a:rPr lang="en-US" altLang="zh-CN" sz="2200" dirty="0" err="1" smtClean="0">
                <a:latin typeface="Times" panose="02020603050405020304" pitchFamily="18" charset="0"/>
                <a:cs typeface="Times" panose="02020603050405020304" pitchFamily="18" charset="0"/>
              </a:rPr>
              <a:t>Velarde</a:t>
            </a:r>
            <a:r>
              <a:rPr lang="en-US" altLang="zh-CN" sz="2200" dirty="0" smtClean="0">
                <a:latin typeface="Times" panose="02020603050405020304" pitchFamily="18" charset="0"/>
                <a:cs typeface="Times" panose="02020603050405020304" pitchFamily="18" charset="0"/>
              </a:rPr>
              <a:t> </a:t>
            </a:r>
            <a:r>
              <a:rPr lang="en-US" altLang="zh-CN" sz="2200" dirty="0">
                <a:latin typeface="Times" panose="02020603050405020304" pitchFamily="18" charset="0"/>
                <a:cs typeface="Times" panose="02020603050405020304" pitchFamily="18" charset="0"/>
              </a:rPr>
              <a:t>(</a:t>
            </a:r>
            <a:r>
              <a:rPr lang="en-US" altLang="zh-CN" sz="2200" dirty="0" smtClean="0">
                <a:latin typeface="Times" panose="02020603050405020304" pitchFamily="18" charset="0"/>
                <a:cs typeface="Times" panose="02020603050405020304" pitchFamily="18" charset="0"/>
              </a:rPr>
              <a:t>1984 </a:t>
            </a:r>
            <a:r>
              <a:rPr lang="en-US" altLang="zh-CN" sz="2200" dirty="0" err="1" smtClean="0">
                <a:latin typeface="Times" panose="02020603050405020304" pitchFamily="18" charset="0"/>
                <a:cs typeface="Times" panose="02020603050405020304" pitchFamily="18" charset="0"/>
              </a:rPr>
              <a:t>PoF</a:t>
            </a:r>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1984 JNET)</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     </a:t>
            </a:r>
            <a:r>
              <a:rPr lang="en-US" altLang="zh-CN" sz="2200" dirty="0">
                <a:latin typeface="Times" panose="02020603050405020304" pitchFamily="18" charset="0"/>
                <a:cs typeface="Times" panose="02020603050405020304" pitchFamily="18" charset="0"/>
              </a:rPr>
              <a:t>2.3 </a:t>
            </a:r>
            <a:r>
              <a:rPr lang="en-US" altLang="zh-CN" sz="2200" dirty="0" smtClean="0">
                <a:latin typeface="Times" panose="02020603050405020304" pitchFamily="18" charset="0"/>
                <a:cs typeface="Times" panose="02020603050405020304" pitchFamily="18" charset="0"/>
              </a:rPr>
              <a:t>Rodriguez-</a:t>
            </a:r>
            <a:r>
              <a:rPr lang="en-US" altLang="zh-CN" sz="2200" dirty="0" err="1" smtClean="0">
                <a:latin typeface="Times" panose="02020603050405020304" pitchFamily="18" charset="0"/>
                <a:cs typeface="Times" panose="02020603050405020304" pitchFamily="18" charset="0"/>
              </a:rPr>
              <a:t>Luist</a:t>
            </a:r>
            <a:r>
              <a:rPr lang="en-US" altLang="zh-CN" sz="2200" dirty="0" smtClean="0">
                <a:latin typeface="Times" panose="02020603050405020304" pitchFamily="18" charset="0"/>
                <a:cs typeface="Times" panose="02020603050405020304" pitchFamily="18" charset="0"/>
              </a:rPr>
              <a:t>, </a:t>
            </a:r>
            <a:r>
              <a:rPr lang="en-US" altLang="zh-CN" sz="2200" dirty="0" err="1" smtClean="0">
                <a:latin typeface="Times" panose="02020603050405020304" pitchFamily="18" charset="0"/>
                <a:cs typeface="Times" panose="02020603050405020304" pitchFamily="18" charset="0"/>
              </a:rPr>
              <a:t>Castellanost</a:t>
            </a:r>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&amp; A </a:t>
            </a:r>
            <a:r>
              <a:rPr lang="en-US" altLang="zh-CN" sz="2200" dirty="0">
                <a:latin typeface="Times" panose="02020603050405020304" pitchFamily="18" charset="0"/>
                <a:cs typeface="Times" panose="02020603050405020304" pitchFamily="18" charset="0"/>
              </a:rPr>
              <a:t>T </a:t>
            </a:r>
            <a:r>
              <a:rPr lang="en-US" altLang="zh-CN" sz="2200" dirty="0" smtClean="0">
                <a:latin typeface="Times" panose="02020603050405020304" pitchFamily="18" charset="0"/>
                <a:cs typeface="Times" panose="02020603050405020304" pitchFamily="18" charset="0"/>
              </a:rPr>
              <a:t>Richardson (JPD, 1986)</a:t>
            </a:r>
          </a:p>
          <a:p>
            <a:pPr algn="just"/>
            <a:r>
              <a:rPr lang="en-US" altLang="zh-CN" sz="2200" dirty="0" smtClean="0">
                <a:latin typeface="Times" panose="02020603050405020304" pitchFamily="18" charset="0"/>
                <a:cs typeface="Times" panose="02020603050405020304" pitchFamily="18" charset="0"/>
              </a:rPr>
              <a:t>      2.4 </a:t>
            </a:r>
            <a:r>
              <a:rPr lang="en-US" altLang="zh-CN" sz="2200" dirty="0" err="1" smtClean="0">
                <a:latin typeface="Times" panose="02020603050405020304" pitchFamily="18" charset="0"/>
                <a:cs typeface="Times" panose="02020603050405020304" pitchFamily="18" charset="0"/>
              </a:rPr>
              <a:t>Agrait</a:t>
            </a:r>
            <a:r>
              <a:rPr lang="en-US" altLang="zh-CN" sz="2200" dirty="0" smtClean="0">
                <a:latin typeface="Times" panose="02020603050405020304" pitchFamily="18" charset="0"/>
                <a:cs typeface="Times" panose="02020603050405020304" pitchFamily="18" charset="0"/>
              </a:rPr>
              <a:t> &amp; Castellanos</a:t>
            </a:r>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(JNNFM, 1986)</a:t>
            </a:r>
          </a:p>
          <a:p>
            <a:pPr algn="just"/>
            <a:r>
              <a:rPr lang="en-US" altLang="zh-CN" sz="2200" dirty="0" smtClean="0">
                <a:latin typeface="Times" panose="02020603050405020304" pitchFamily="18" charset="0"/>
                <a:cs typeface="Times" panose="02020603050405020304" pitchFamily="18" charset="0"/>
              </a:rPr>
              <a:t>      2.5 </a:t>
            </a:r>
            <a:r>
              <a:rPr lang="en-US" altLang="zh-CN" sz="2200" dirty="0" err="1" smtClean="0">
                <a:latin typeface="Times" panose="02020603050405020304" pitchFamily="18" charset="0"/>
                <a:cs typeface="Times" panose="02020603050405020304" pitchFamily="18" charset="0"/>
              </a:rPr>
              <a:t>Pontiga</a:t>
            </a:r>
            <a:r>
              <a:rPr lang="en-US" altLang="zh-CN" sz="2200" dirty="0" smtClean="0">
                <a:latin typeface="Times" panose="02020603050405020304" pitchFamily="18" charset="0"/>
                <a:cs typeface="Times" panose="02020603050405020304" pitchFamily="18" charset="0"/>
              </a:rPr>
              <a:t>, Castellanos </a:t>
            </a:r>
            <a:r>
              <a:rPr lang="en-US" altLang="zh-CN" sz="2200" dirty="0">
                <a:latin typeface="Times" panose="02020603050405020304" pitchFamily="18" charset="0"/>
                <a:cs typeface="Times" panose="02020603050405020304" pitchFamily="18" charset="0"/>
              </a:rPr>
              <a:t>&amp; A T Richardson </a:t>
            </a:r>
            <a:r>
              <a:rPr lang="en-US" altLang="zh-CN" sz="2200" dirty="0" smtClean="0">
                <a:latin typeface="Times" panose="02020603050405020304" pitchFamily="18" charset="0"/>
                <a:cs typeface="Times" panose="02020603050405020304" pitchFamily="18" charset="0"/>
              </a:rPr>
              <a:t>(QJMAM, 1992)</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     2.6 </a:t>
            </a:r>
            <a:r>
              <a:rPr lang="en-US" altLang="zh-CN" sz="2200" dirty="0" err="1" smtClean="0">
                <a:latin typeface="Times" panose="02020603050405020304" pitchFamily="18" charset="0"/>
                <a:cs typeface="Times" panose="02020603050405020304" pitchFamily="18" charset="0"/>
              </a:rPr>
              <a:t>Pontiga</a:t>
            </a:r>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&amp; Castellanos (IEEE_IA, 1992, 1994)</a:t>
            </a:r>
          </a:p>
          <a:p>
            <a:pPr algn="just"/>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2.7 Castellanos </a:t>
            </a:r>
            <a:r>
              <a:rPr lang="en-US" altLang="zh-CN" sz="2200" dirty="0">
                <a:latin typeface="Times" panose="02020603050405020304" pitchFamily="18" charset="0"/>
                <a:cs typeface="Times" panose="02020603050405020304" pitchFamily="18" charset="0"/>
              </a:rPr>
              <a:t>(IEEE, 2003): rigorously </a:t>
            </a:r>
            <a:r>
              <a:rPr lang="en-US" altLang="zh-CN" sz="2200" dirty="0" smtClean="0">
                <a:latin typeface="Times" panose="02020603050405020304" pitchFamily="18" charset="0"/>
                <a:cs typeface="Times" panose="02020603050405020304" pitchFamily="18" charset="0"/>
              </a:rPr>
              <a:t>derive the temperature equation from </a:t>
            </a:r>
            <a:r>
              <a:rPr lang="en-US" altLang="zh-CN" sz="2200" dirty="0">
                <a:latin typeface="Times" panose="02020603050405020304" pitchFamily="18" charset="0"/>
                <a:cs typeface="Times" panose="02020603050405020304" pitchFamily="18" charset="0"/>
              </a:rPr>
              <a:t>first principles</a:t>
            </a:r>
            <a:r>
              <a:rPr lang="en-US" altLang="zh-CN" sz="2200" dirty="0" smtClean="0">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3630449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08720"/>
          </a:xfrm>
          <a:solidFill>
            <a:srgbClr val="0000CC"/>
          </a:solidFill>
        </p:spPr>
        <p:txBody>
          <a:bodyPr>
            <a:normAutofit/>
          </a:bodyPr>
          <a:lstStyle/>
          <a:p>
            <a:r>
              <a:rPr lang="en-US" altLang="zh-CN" b="1" dirty="0" smtClean="0">
                <a:solidFill>
                  <a:schemeClr val="bg1"/>
                </a:solidFill>
                <a:latin typeface="Times New Roman" pitchFamily="18" charset="0"/>
                <a:cs typeface="Times New Roman" pitchFamily="18" charset="0"/>
              </a:rPr>
              <a:t>Outline</a:t>
            </a:r>
            <a:endParaRPr lang="zh-CN" altLang="en-US" b="1" dirty="0">
              <a:solidFill>
                <a:schemeClr val="bg1"/>
              </a:solidFill>
              <a:latin typeface="Times New Roman" pitchFamily="18" charset="0"/>
              <a:cs typeface="Times New Roman" pitchFamily="18" charset="0"/>
            </a:endParaRPr>
          </a:p>
        </p:txBody>
      </p:sp>
      <p:sp>
        <p:nvSpPr>
          <p:cNvPr id="9" name="TextBox 8"/>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灯片编号占位符 6"/>
          <p:cNvSpPr>
            <a:spLocks noGrp="1"/>
          </p:cNvSpPr>
          <p:nvPr>
            <p:ph type="sldNum" sz="quarter" idx="12"/>
          </p:nvPr>
        </p:nvSpPr>
        <p:spPr>
          <a:xfrm>
            <a:off x="7010400" y="6516052"/>
            <a:ext cx="2133600" cy="365125"/>
          </a:xfrm>
        </p:spPr>
        <p:txBody>
          <a:body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2</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8" name="TextBox 7"/>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3" name="TextBox 2"/>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 with EHD flows</a:t>
            </a:r>
            <a:endParaRPr lang="zh-CN" altLang="en-US" b="1" dirty="0">
              <a:solidFill>
                <a:schemeClr val="bg1"/>
              </a:solidFill>
              <a:latin typeface="Times" panose="02020603050405020304" pitchFamily="18" charset="0"/>
              <a:cs typeface="Times" panose="02020603050405020304" pitchFamily="18" charset="0"/>
            </a:endParaRPr>
          </a:p>
        </p:txBody>
      </p:sp>
      <p:sp>
        <p:nvSpPr>
          <p:cNvPr id="10" name="TextBox 9"/>
          <p:cNvSpPr txBox="1"/>
          <p:nvPr/>
        </p:nvSpPr>
        <p:spPr>
          <a:xfrm>
            <a:off x="323528" y="982469"/>
            <a:ext cx="8525907" cy="646331"/>
          </a:xfrm>
          <a:prstGeom prst="rect">
            <a:avLst/>
          </a:prstGeom>
          <a:noFill/>
        </p:spPr>
        <p:txBody>
          <a:bodyPr wrap="square" rtlCol="0">
            <a:spAutoFit/>
          </a:bodyPr>
          <a:lstStyle/>
          <a:p>
            <a:pPr marL="457200" indent="-457200">
              <a:buFont typeface="Arial" panose="020B0604020202020204" pitchFamily="34" charset="0"/>
              <a:buChar char="•"/>
            </a:pPr>
            <a:r>
              <a:rPr lang="en-US" altLang="zh-CN" sz="3600" b="1" dirty="0" smtClean="0">
                <a:solidFill>
                  <a:schemeClr val="accent2">
                    <a:lumMod val="75000"/>
                  </a:schemeClr>
                </a:solidFill>
                <a:cs typeface="Times" panose="02020603050405020304" pitchFamily="18" charset="0"/>
              </a:rPr>
              <a:t>BACKGROUND</a:t>
            </a:r>
            <a:endParaRPr lang="zh-CN" altLang="en-US" sz="3600" b="1" dirty="0">
              <a:solidFill>
                <a:schemeClr val="accent2">
                  <a:lumMod val="75000"/>
                </a:schemeClr>
              </a:solidFill>
              <a:cs typeface="Times" panose="02020603050405020304" pitchFamily="18" charset="0"/>
            </a:endParaRPr>
          </a:p>
        </p:txBody>
      </p:sp>
      <p:sp>
        <p:nvSpPr>
          <p:cNvPr id="11" name="TextBox 10"/>
          <p:cNvSpPr txBox="1"/>
          <p:nvPr/>
        </p:nvSpPr>
        <p:spPr>
          <a:xfrm>
            <a:off x="323528" y="1774557"/>
            <a:ext cx="8640960" cy="646331"/>
          </a:xfrm>
          <a:prstGeom prst="rect">
            <a:avLst/>
          </a:prstGeom>
          <a:noFill/>
        </p:spPr>
        <p:txBody>
          <a:bodyPr wrap="square" rtlCol="0">
            <a:spAutoFit/>
          </a:bodyPr>
          <a:lstStyle/>
          <a:p>
            <a:pPr marL="514350" indent="-514350">
              <a:buFont typeface="Arial" panose="020B0604020202020204" pitchFamily="34" charset="0"/>
              <a:buChar char="•"/>
            </a:pPr>
            <a:r>
              <a:rPr lang="en-US" altLang="zh-CN" sz="3600" b="1" dirty="0" smtClean="0">
                <a:solidFill>
                  <a:schemeClr val="accent2">
                    <a:lumMod val="75000"/>
                  </a:schemeClr>
                </a:solidFill>
                <a:cs typeface="Times" panose="02020603050405020304" pitchFamily="18" charset="0"/>
              </a:rPr>
              <a:t>LATTICE BOLTZMANN METHOD</a:t>
            </a:r>
            <a:endParaRPr lang="zh-CN" altLang="en-US" sz="3600" b="1" dirty="0">
              <a:solidFill>
                <a:schemeClr val="accent2">
                  <a:lumMod val="75000"/>
                </a:schemeClr>
              </a:solidFill>
              <a:cs typeface="Times" panose="02020603050405020304" pitchFamily="18" charset="0"/>
            </a:endParaRPr>
          </a:p>
        </p:txBody>
      </p:sp>
      <p:sp>
        <p:nvSpPr>
          <p:cNvPr id="12" name="TextBox 11"/>
          <p:cNvSpPr txBox="1"/>
          <p:nvPr/>
        </p:nvSpPr>
        <p:spPr>
          <a:xfrm>
            <a:off x="323528" y="2636912"/>
            <a:ext cx="8640960" cy="646331"/>
          </a:xfrm>
          <a:prstGeom prst="rect">
            <a:avLst/>
          </a:prstGeom>
          <a:noFill/>
        </p:spPr>
        <p:txBody>
          <a:bodyPr wrap="square" rtlCol="0">
            <a:spAutoFit/>
          </a:bodyPr>
          <a:lstStyle/>
          <a:p>
            <a:pPr marL="514350" indent="-514350">
              <a:buFont typeface="Arial" panose="020B0604020202020204" pitchFamily="34" charset="0"/>
              <a:buChar char="•"/>
            </a:pPr>
            <a:r>
              <a:rPr lang="en-US" altLang="zh-CN" sz="3600" b="1" dirty="0" smtClean="0">
                <a:solidFill>
                  <a:schemeClr val="accent2">
                    <a:lumMod val="75000"/>
                  </a:schemeClr>
                </a:solidFill>
                <a:cs typeface="Times" panose="02020603050405020304" pitchFamily="18" charset="0"/>
              </a:rPr>
              <a:t>NUMERICAL RESULTS</a:t>
            </a:r>
            <a:endParaRPr lang="zh-CN" altLang="en-US" sz="3600" b="1" dirty="0">
              <a:solidFill>
                <a:schemeClr val="accent2">
                  <a:lumMod val="75000"/>
                </a:schemeClr>
              </a:solidFill>
              <a:cs typeface="Times" panose="02020603050405020304" pitchFamily="18" charset="0"/>
            </a:endParaRPr>
          </a:p>
        </p:txBody>
      </p:sp>
      <p:sp>
        <p:nvSpPr>
          <p:cNvPr id="13" name="TextBox 12"/>
          <p:cNvSpPr txBox="1"/>
          <p:nvPr/>
        </p:nvSpPr>
        <p:spPr>
          <a:xfrm>
            <a:off x="323528" y="3430741"/>
            <a:ext cx="8640960" cy="646331"/>
          </a:xfrm>
          <a:prstGeom prst="rect">
            <a:avLst/>
          </a:prstGeom>
          <a:noFill/>
        </p:spPr>
        <p:txBody>
          <a:bodyPr wrap="square" rtlCol="0">
            <a:spAutoFit/>
          </a:bodyPr>
          <a:lstStyle/>
          <a:p>
            <a:pPr marL="514350" indent="-514350">
              <a:buFont typeface="Arial" panose="020B0604020202020204" pitchFamily="34" charset="0"/>
              <a:buChar char="•"/>
            </a:pPr>
            <a:r>
              <a:rPr lang="en-US" altLang="zh-CN" sz="3600" b="1" dirty="0" smtClean="0">
                <a:solidFill>
                  <a:schemeClr val="accent2">
                    <a:lumMod val="75000"/>
                  </a:schemeClr>
                </a:solidFill>
                <a:cs typeface="Times" panose="02020603050405020304" pitchFamily="18" charset="0"/>
              </a:rPr>
              <a:t>SUMMARY &amp; PERSPECTIVES</a:t>
            </a:r>
            <a:endParaRPr lang="zh-CN" altLang="en-US" sz="3600" b="1" dirty="0">
              <a:solidFill>
                <a:schemeClr val="accent2">
                  <a:lumMod val="75000"/>
                </a:schemeClr>
              </a:solidFill>
              <a:cs typeface="Times" panose="02020603050405020304" pitchFamily="18" charset="0"/>
            </a:endParaRPr>
          </a:p>
        </p:txBody>
      </p:sp>
    </p:spTree>
    <p:extLst>
      <p:ext uri="{BB962C8B-B14F-4D97-AF65-F5344CB8AC3E}">
        <p14:creationId xmlns:p14="http://schemas.microsoft.com/office/powerpoint/2010/main" val="2762668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08720"/>
          </a:xfrm>
          <a:solidFill>
            <a:srgbClr val="0000CC"/>
          </a:solidFill>
        </p:spPr>
        <p:txBody>
          <a:bodyPr>
            <a:normAutofit/>
          </a:bodyPr>
          <a:lstStyle/>
          <a:p>
            <a:r>
              <a:rPr lang="en-US" altLang="zh-CN" b="1" dirty="0" smtClean="0">
                <a:solidFill>
                  <a:schemeClr val="bg1"/>
                </a:solidFill>
                <a:latin typeface="Times New Roman" pitchFamily="18" charset="0"/>
                <a:cs typeface="Times New Roman" pitchFamily="18" charset="0"/>
              </a:rPr>
              <a:t>Thanks</a:t>
            </a:r>
            <a:endParaRPr lang="zh-CN" altLang="en-US" b="1" dirty="0">
              <a:solidFill>
                <a:schemeClr val="bg1"/>
              </a:solidFill>
              <a:latin typeface="Times New Roman" pitchFamily="18" charset="0"/>
              <a:cs typeface="Times New Roman" pitchFamily="18" charset="0"/>
            </a:endParaRPr>
          </a:p>
        </p:txBody>
      </p:sp>
      <p:sp>
        <p:nvSpPr>
          <p:cNvPr id="9" name="TextBox 8"/>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8" name="TextBox 7"/>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3" name="TextBox 2"/>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LBM-DEM coupling algorithm</a:t>
            </a:r>
            <a:endParaRPr lang="zh-CN" altLang="en-US" b="1" dirty="0">
              <a:solidFill>
                <a:schemeClr val="bg1"/>
              </a:solidFill>
              <a:latin typeface="Times" panose="02020603050405020304" pitchFamily="18" charset="0"/>
              <a:cs typeface="Times" panose="02020603050405020304" pitchFamily="18" charset="0"/>
            </a:endParaRPr>
          </a:p>
        </p:txBody>
      </p:sp>
      <p:sp>
        <p:nvSpPr>
          <p:cNvPr id="4" name="TextBox 3"/>
          <p:cNvSpPr txBox="1"/>
          <p:nvPr/>
        </p:nvSpPr>
        <p:spPr>
          <a:xfrm>
            <a:off x="107504" y="2348880"/>
            <a:ext cx="8856984" cy="707886"/>
          </a:xfrm>
          <a:prstGeom prst="rect">
            <a:avLst/>
          </a:prstGeom>
          <a:noFill/>
        </p:spPr>
        <p:txBody>
          <a:bodyPr wrap="square" rtlCol="0">
            <a:spAutoFit/>
          </a:bodyPr>
          <a:lstStyle/>
          <a:p>
            <a:pPr algn="ctr"/>
            <a:r>
              <a:rPr lang="en-US" altLang="zh-CN" sz="4000" b="1" dirty="0">
                <a:latin typeface="Times" panose="02020603050405020304" pitchFamily="18" charset="0"/>
                <a:cs typeface="Times" panose="02020603050405020304" pitchFamily="18" charset="0"/>
              </a:rPr>
              <a:t>Thanks for your attention. Questions?</a:t>
            </a:r>
            <a:endParaRPr lang="zh-CN" altLang="en-US" sz="4000" b="1" dirty="0">
              <a:latin typeface="Times" panose="02020603050405020304" pitchFamily="18" charset="0"/>
              <a:cs typeface="Times" panose="02020603050405020304" pitchFamily="18" charset="0"/>
            </a:endParaRPr>
          </a:p>
        </p:txBody>
      </p:sp>
      <p:sp>
        <p:nvSpPr>
          <p:cNvPr id="5" name="TextBox 4"/>
          <p:cNvSpPr txBox="1"/>
          <p:nvPr/>
        </p:nvSpPr>
        <p:spPr>
          <a:xfrm>
            <a:off x="251520" y="3255367"/>
            <a:ext cx="1808508" cy="461665"/>
          </a:xfrm>
          <a:prstGeom prst="rect">
            <a:avLst/>
          </a:prstGeom>
          <a:noFill/>
        </p:spPr>
        <p:txBody>
          <a:bodyPr wrap="none" rtlCol="0">
            <a:spAutoFit/>
          </a:bodyPr>
          <a:lstStyle/>
          <a:p>
            <a:r>
              <a:rPr lang="en-US" altLang="zh-CN" sz="2400" b="1" dirty="0" smtClean="0">
                <a:solidFill>
                  <a:srgbClr val="FF0000"/>
                </a:solidFill>
                <a:latin typeface="Times" panose="02020603050405020304" pitchFamily="18" charset="0"/>
                <a:cs typeface="Times" panose="02020603050405020304" pitchFamily="18" charset="0"/>
              </a:rPr>
              <a:t>Publications</a:t>
            </a:r>
            <a:endParaRPr lang="zh-CN" altLang="en-US" sz="2400" b="1" dirty="0">
              <a:solidFill>
                <a:srgbClr val="FF0000"/>
              </a:solidFill>
              <a:latin typeface="Times" panose="02020603050405020304" pitchFamily="18" charset="0"/>
              <a:cs typeface="Times" panose="02020603050405020304" pitchFamily="18" charset="0"/>
            </a:endParaRPr>
          </a:p>
        </p:txBody>
      </p:sp>
      <p:sp>
        <p:nvSpPr>
          <p:cNvPr id="6" name="TextBox 5"/>
          <p:cNvSpPr txBox="1"/>
          <p:nvPr/>
        </p:nvSpPr>
        <p:spPr>
          <a:xfrm>
            <a:off x="323528" y="3789040"/>
            <a:ext cx="8496943" cy="923330"/>
          </a:xfrm>
          <a:prstGeom prst="rect">
            <a:avLst/>
          </a:prstGeom>
          <a:solidFill>
            <a:schemeClr val="bg1">
              <a:lumMod val="95000"/>
            </a:schemeClr>
          </a:solidFill>
        </p:spPr>
        <p:txBody>
          <a:bodyPr wrap="square" rtlCol="0">
            <a:spAutoFit/>
          </a:bodyPr>
          <a:lstStyle/>
          <a:p>
            <a:pPr marL="285750" indent="-285750" algn="just">
              <a:buFont typeface="Arial" panose="020B0604020202020204" pitchFamily="34" charset="0"/>
              <a:buChar char="•"/>
            </a:pPr>
            <a:r>
              <a:rPr lang="en-US" altLang="zh-CN" dirty="0" smtClean="0">
                <a:latin typeface="Times" panose="02020603050405020304" pitchFamily="18" charset="0"/>
                <a:cs typeface="Times" panose="02020603050405020304" pitchFamily="18" charset="0"/>
              </a:rPr>
              <a:t>K Luo#, J Wu*, H. L. Yi* and H. P. Tan, A unified lattice Boltzmann method for electric field-space charge coupled problems, Electrostatics Joint Conference, 13-16 June 2016, West Lafayette, IN, USA. </a:t>
            </a:r>
            <a:endParaRPr lang="zh-CN" altLang="en-US" dirty="0">
              <a:latin typeface="Times" panose="02020603050405020304" pitchFamily="18" charset="0"/>
              <a:cs typeface="Times" panose="02020603050405020304" pitchFamily="18" charset="0"/>
            </a:endParaRPr>
          </a:p>
        </p:txBody>
      </p:sp>
      <p:sp>
        <p:nvSpPr>
          <p:cNvPr id="11" name="TextBox 10"/>
          <p:cNvSpPr txBox="1"/>
          <p:nvPr/>
        </p:nvSpPr>
        <p:spPr>
          <a:xfrm>
            <a:off x="323528" y="4798893"/>
            <a:ext cx="8496943" cy="646331"/>
          </a:xfrm>
          <a:prstGeom prst="rect">
            <a:avLst/>
          </a:prstGeom>
          <a:solidFill>
            <a:srgbClr val="FFFF00"/>
          </a:solidFill>
        </p:spPr>
        <p:txBody>
          <a:bodyPr wrap="square" rtlCol="0">
            <a:spAutoFit/>
          </a:bodyPr>
          <a:lstStyle/>
          <a:p>
            <a:pPr marL="285750" indent="-285750" algn="just">
              <a:buFont typeface="Arial" panose="020B0604020202020204" pitchFamily="34" charset="0"/>
              <a:buChar char="•"/>
            </a:pPr>
            <a:r>
              <a:rPr lang="en-US" altLang="zh-CN" dirty="0" smtClean="0">
                <a:latin typeface="Times" panose="02020603050405020304" pitchFamily="18" charset="0"/>
                <a:cs typeface="Times" panose="02020603050405020304" pitchFamily="18" charset="0"/>
              </a:rPr>
              <a:t>K </a:t>
            </a:r>
            <a:r>
              <a:rPr lang="en-US" altLang="zh-CN" dirty="0" smtClean="0">
                <a:latin typeface="Times" panose="02020603050405020304" pitchFamily="18" charset="0"/>
                <a:cs typeface="Times" panose="02020603050405020304" pitchFamily="18" charset="0"/>
              </a:rPr>
              <a:t>Luo, J Wu, H. L. Yi* and H. P. Tan, 2016, Lattice Boltzmann model for Coulomb-driven flows in dielectric liquids, </a:t>
            </a:r>
            <a:r>
              <a:rPr lang="en-US" altLang="zh-CN" i="1" dirty="0" smtClean="0">
                <a:latin typeface="Times" panose="02020603050405020304" pitchFamily="18" charset="0"/>
                <a:cs typeface="Times" panose="02020603050405020304" pitchFamily="18" charset="0"/>
              </a:rPr>
              <a:t>Physical Review E</a:t>
            </a:r>
            <a:r>
              <a:rPr lang="en-US" altLang="zh-CN" dirty="0" smtClean="0">
                <a:latin typeface="Times" panose="02020603050405020304" pitchFamily="18" charset="0"/>
                <a:cs typeface="Times" panose="02020603050405020304" pitchFamily="18" charset="0"/>
              </a:rPr>
              <a:t>, Vol.93, 023309</a:t>
            </a:r>
            <a:r>
              <a:rPr lang="en-US" altLang="zh-CN" dirty="0" smtClean="0">
                <a:latin typeface="Times" panose="02020603050405020304" pitchFamily="18" charset="0"/>
                <a:cs typeface="Times" panose="02020603050405020304" pitchFamily="18" charset="0"/>
              </a:rPr>
              <a:t>.</a:t>
            </a:r>
            <a:endParaRPr lang="en-US" altLang="zh-CN" dirty="0" smtClean="0">
              <a:latin typeface="Times" panose="02020603050405020304" pitchFamily="18" charset="0"/>
              <a:cs typeface="Times" panose="02020603050405020304" pitchFamily="18" charset="0"/>
            </a:endParaRPr>
          </a:p>
        </p:txBody>
      </p:sp>
      <p:sp>
        <p:nvSpPr>
          <p:cNvPr id="12" name="矩形 11"/>
          <p:cNvSpPr/>
          <p:nvPr/>
        </p:nvSpPr>
        <p:spPr>
          <a:xfrm>
            <a:off x="323527" y="5530006"/>
            <a:ext cx="8496943" cy="923330"/>
          </a:xfrm>
          <a:prstGeom prst="rect">
            <a:avLst/>
          </a:prstGeom>
          <a:solidFill>
            <a:schemeClr val="accent6">
              <a:lumMod val="20000"/>
              <a:lumOff val="80000"/>
            </a:schemeClr>
          </a:solidFill>
        </p:spPr>
        <p:txBody>
          <a:bodyPr wrap="square">
            <a:spAutoFit/>
          </a:bodyPr>
          <a:lstStyle/>
          <a:p>
            <a:pPr marL="285750" indent="-285750" algn="just">
              <a:buFont typeface="Arial" panose="020B0604020202020204" pitchFamily="34" charset="0"/>
              <a:buChar char="•"/>
            </a:pPr>
            <a:r>
              <a:rPr lang="en-US" altLang="zh-CN" dirty="0">
                <a:latin typeface="Times" panose="02020603050405020304" pitchFamily="18" charset="0"/>
                <a:cs typeface="Times" panose="02020603050405020304" pitchFamily="18" charset="0"/>
              </a:rPr>
              <a:t>K Luo#, J Wu#, H. L. Yi* and H. P. Tan, 2016, Lattice Boltzmann modelling of electro-thermo-convection in a layer of dielectric liquid subjected to unipolar injection and thermal gradient, </a:t>
            </a:r>
            <a:r>
              <a:rPr lang="en-US" altLang="zh-CN" i="1" dirty="0" err="1">
                <a:latin typeface="Times" panose="02020603050405020304" pitchFamily="18" charset="0"/>
                <a:cs typeface="Times" panose="02020603050405020304" pitchFamily="18" charset="0"/>
              </a:rPr>
              <a:t>Int</a:t>
            </a:r>
            <a:r>
              <a:rPr lang="en-US" altLang="zh-CN" i="1" dirty="0">
                <a:latin typeface="Times" panose="02020603050405020304" pitchFamily="18" charset="0"/>
                <a:cs typeface="Times" panose="02020603050405020304" pitchFamily="18" charset="0"/>
              </a:rPr>
              <a:t> J Heat and Mass Transfer</a:t>
            </a:r>
            <a:r>
              <a:rPr lang="en-US" altLang="zh-CN" dirty="0">
                <a:latin typeface="Times" panose="02020603050405020304" pitchFamily="18" charset="0"/>
                <a:cs typeface="Times" panose="02020603050405020304" pitchFamily="18" charset="0"/>
              </a:rPr>
              <a:t>, Vol.103, pp. 832-846.</a:t>
            </a:r>
            <a:endParaRPr lang="zh-CN" alt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620816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Numerical results</a:t>
            </a:r>
            <a:endParaRPr lang="zh-CN" altLang="en-US" b="1" dirty="0">
              <a:solidFill>
                <a:schemeClr val="bg1"/>
              </a:solidFill>
              <a:latin typeface="Times New Roman" pitchFamily="18" charset="0"/>
              <a:cs typeface="Times New Roman" pitchFamily="18" charset="0"/>
            </a:endParaRPr>
          </a:p>
        </p:txBody>
      </p:sp>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21</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LBM with EHD flows</a:t>
            </a:r>
            <a:endParaRPr lang="zh-CN" altLang="en-US" b="1" dirty="0">
              <a:solidFill>
                <a:schemeClr val="bg1"/>
              </a:solidFill>
              <a:latin typeface="Times" panose="02020603050405020304" pitchFamily="18" charset="0"/>
              <a:cs typeface="Times"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792032357"/>
              </p:ext>
            </p:extLst>
          </p:nvPr>
        </p:nvGraphicFramePr>
        <p:xfrm>
          <a:off x="-101600" y="1495868"/>
          <a:ext cx="3479391" cy="2414145"/>
        </p:xfrm>
        <a:graphic>
          <a:graphicData uri="http://schemas.openxmlformats.org/presentationml/2006/ole">
            <mc:AlternateContent xmlns:mc="http://schemas.openxmlformats.org/markup-compatibility/2006">
              <mc:Choice xmlns:v="urn:schemas-microsoft-com:vml" Requires="v">
                <p:oleObj spid="_x0000_s32788" name="Graph" r:id="rId3" imgW="4131720" imgH="2901600" progId="Origin50.Graph">
                  <p:embed/>
                </p:oleObj>
              </mc:Choice>
              <mc:Fallback>
                <p:oleObj name="Graph" r:id="rId3" imgW="4131720" imgH="2901600" progId="Origin50.Graph">
                  <p:embed/>
                  <p:pic>
                    <p:nvPicPr>
                      <p:cNvPr id="0" name=""/>
                      <p:cNvPicPr>
                        <a:picLocks noChangeAspect="1" noChangeArrowheads="1"/>
                      </p:cNvPicPr>
                      <p:nvPr/>
                    </p:nvPicPr>
                    <p:blipFill>
                      <a:blip r:embed="rId4"/>
                      <a:srcRect/>
                      <a:stretch>
                        <a:fillRect/>
                      </a:stretch>
                    </p:blipFill>
                    <p:spPr bwMode="auto">
                      <a:xfrm>
                        <a:off x="-101600" y="1495868"/>
                        <a:ext cx="3479391" cy="2414145"/>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996938215"/>
              </p:ext>
            </p:extLst>
          </p:nvPr>
        </p:nvGraphicFramePr>
        <p:xfrm>
          <a:off x="2843212" y="1628799"/>
          <a:ext cx="3427109" cy="2392339"/>
        </p:xfrm>
        <a:graphic>
          <a:graphicData uri="http://schemas.openxmlformats.org/presentationml/2006/ole">
            <mc:AlternateContent xmlns:mc="http://schemas.openxmlformats.org/markup-compatibility/2006">
              <mc:Choice xmlns:v="urn:schemas-microsoft-com:vml" Requires="v">
                <p:oleObj spid="_x0000_s32789" name="Graph" r:id="rId5" imgW="4132800" imgH="2900160" progId="Origin50.Graph">
                  <p:embed/>
                </p:oleObj>
              </mc:Choice>
              <mc:Fallback>
                <p:oleObj name="Graph" r:id="rId5" imgW="4132800" imgH="2900160" progId="Origin50.Graph">
                  <p:embed/>
                  <p:pic>
                    <p:nvPicPr>
                      <p:cNvPr id="0" name=""/>
                      <p:cNvPicPr>
                        <a:picLocks noChangeAspect="1" noChangeArrowheads="1"/>
                      </p:cNvPicPr>
                      <p:nvPr/>
                    </p:nvPicPr>
                    <p:blipFill>
                      <a:blip r:embed="rId6"/>
                      <a:srcRect/>
                      <a:stretch>
                        <a:fillRect/>
                      </a:stretch>
                    </p:blipFill>
                    <p:spPr bwMode="auto">
                      <a:xfrm>
                        <a:off x="2843212" y="1628799"/>
                        <a:ext cx="3427109" cy="2392339"/>
                      </a:xfrm>
                      <a:prstGeom prst="rect">
                        <a:avLst/>
                      </a:prstGeom>
                      <a:noFill/>
                    </p:spPr>
                  </p:pic>
                </p:oleObj>
              </mc:Fallback>
            </mc:AlternateContent>
          </a:graphicData>
        </a:graphic>
      </p:graphicFrame>
      <p:sp>
        <p:nvSpPr>
          <p:cNvPr id="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p:cNvGraphicFramePr>
            <a:graphicFrameLocks noChangeAspect="1"/>
          </p:cNvGraphicFramePr>
          <p:nvPr>
            <p:extLst>
              <p:ext uri="{D42A27DB-BD31-4B8C-83A1-F6EECF244321}">
                <p14:modId xmlns:p14="http://schemas.microsoft.com/office/powerpoint/2010/main" val="3153283869"/>
              </p:ext>
            </p:extLst>
          </p:nvPr>
        </p:nvGraphicFramePr>
        <p:xfrm>
          <a:off x="5568951" y="1507434"/>
          <a:ext cx="3575049" cy="2785662"/>
        </p:xfrm>
        <a:graphic>
          <a:graphicData uri="http://schemas.openxmlformats.org/presentationml/2006/ole">
            <mc:AlternateContent xmlns:mc="http://schemas.openxmlformats.org/markup-compatibility/2006">
              <mc:Choice xmlns:v="urn:schemas-microsoft-com:vml" Requires="v">
                <p:oleObj spid="_x0000_s32790" name="Graph" r:id="rId7" imgW="3718440" imgH="2895480" progId="Origin50.Graph">
                  <p:embed/>
                </p:oleObj>
              </mc:Choice>
              <mc:Fallback>
                <p:oleObj name="Graph" r:id="rId7" imgW="3718440" imgH="2895480" progId="Origin50.Graph">
                  <p:embed/>
                  <p:pic>
                    <p:nvPicPr>
                      <p:cNvPr id="0" name=""/>
                      <p:cNvPicPr>
                        <a:picLocks noChangeAspect="1" noChangeArrowheads="1"/>
                      </p:cNvPicPr>
                      <p:nvPr/>
                    </p:nvPicPr>
                    <p:blipFill>
                      <a:blip r:embed="rId8"/>
                      <a:srcRect/>
                      <a:stretch>
                        <a:fillRect/>
                      </a:stretch>
                    </p:blipFill>
                    <p:spPr bwMode="auto">
                      <a:xfrm>
                        <a:off x="5568951" y="1507434"/>
                        <a:ext cx="3575049" cy="2785662"/>
                      </a:xfrm>
                      <a:prstGeom prst="rect">
                        <a:avLst/>
                      </a:prstGeom>
                      <a:noFill/>
                    </p:spPr>
                  </p:pic>
                </p:oleObj>
              </mc:Fallback>
            </mc:AlternateContent>
          </a:graphicData>
        </a:graphic>
      </p:graphicFrame>
      <p:pic>
        <p:nvPicPr>
          <p:cNvPr id="14" name="图片 13"/>
          <p:cNvPicPr/>
          <p:nvPr/>
        </p:nvPicPr>
        <p:blipFill>
          <a:blip r:embed="rId9" cstate="print">
            <a:extLst>
              <a:ext uri="{28A0092B-C50C-407E-A947-70E740481C1C}">
                <a14:useLocalDpi xmlns:a14="http://schemas.microsoft.com/office/drawing/2010/main" val="0"/>
              </a:ext>
            </a:extLst>
          </a:blip>
          <a:srcRect l="8417" t="1192" r="15152" b="3574"/>
          <a:stretch>
            <a:fillRect/>
          </a:stretch>
        </p:blipFill>
        <p:spPr bwMode="auto">
          <a:xfrm>
            <a:off x="608337" y="4113366"/>
            <a:ext cx="2275205" cy="1979930"/>
          </a:xfrm>
          <a:prstGeom prst="rect">
            <a:avLst/>
          </a:prstGeom>
          <a:noFill/>
          <a:ln>
            <a:noFill/>
          </a:ln>
        </p:spPr>
      </p:pic>
      <p:pic>
        <p:nvPicPr>
          <p:cNvPr id="15" name="图片 14"/>
          <p:cNvPicPr/>
          <p:nvPr/>
        </p:nvPicPr>
        <p:blipFill>
          <a:blip r:embed="rId10" cstate="print">
            <a:extLst>
              <a:ext uri="{28A0092B-C50C-407E-A947-70E740481C1C}">
                <a14:useLocalDpi xmlns:a14="http://schemas.microsoft.com/office/drawing/2010/main" val="0"/>
              </a:ext>
            </a:extLst>
          </a:blip>
          <a:srcRect l="4207" t="4767" r="15143" b="2383"/>
          <a:stretch>
            <a:fillRect/>
          </a:stretch>
        </p:blipFill>
        <p:spPr bwMode="auto">
          <a:xfrm>
            <a:off x="3350576" y="4185374"/>
            <a:ext cx="2442845" cy="1979930"/>
          </a:xfrm>
          <a:prstGeom prst="rect">
            <a:avLst/>
          </a:prstGeom>
          <a:noFill/>
          <a:ln>
            <a:noFill/>
          </a:ln>
        </p:spPr>
      </p:pic>
      <p:pic>
        <p:nvPicPr>
          <p:cNvPr id="18" name="图片 17"/>
          <p:cNvPicPr/>
          <p:nvPr/>
        </p:nvPicPr>
        <p:blipFill>
          <a:blip r:embed="rId11" cstate="print">
            <a:extLst>
              <a:ext uri="{28A0092B-C50C-407E-A947-70E740481C1C}">
                <a14:useLocalDpi xmlns:a14="http://schemas.microsoft.com/office/drawing/2010/main" val="0"/>
              </a:ext>
            </a:extLst>
          </a:blip>
          <a:srcRect l="15048" t="17188" r="10405" b="10417"/>
          <a:stretch>
            <a:fillRect/>
          </a:stretch>
        </p:blipFill>
        <p:spPr bwMode="auto">
          <a:xfrm>
            <a:off x="6228184" y="4221088"/>
            <a:ext cx="2426199" cy="2062769"/>
          </a:xfrm>
          <a:prstGeom prst="rect">
            <a:avLst/>
          </a:prstGeom>
          <a:noFill/>
          <a:ln>
            <a:noFill/>
          </a:ln>
        </p:spPr>
      </p:pic>
    </p:spTree>
    <p:extLst>
      <p:ext uri="{BB962C8B-B14F-4D97-AF65-F5344CB8AC3E}">
        <p14:creationId xmlns:p14="http://schemas.microsoft.com/office/powerpoint/2010/main" val="4274761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BACKGROUND </a:t>
            </a:r>
            <a:endParaRPr lang="zh-CN" altLang="en-US" b="1" dirty="0">
              <a:solidFill>
                <a:schemeClr val="bg1"/>
              </a:solidFill>
              <a:latin typeface="Times New Roman" pitchFamily="18" charset="0"/>
              <a:cs typeface="Times New Roman" pitchFamily="18" charset="0"/>
            </a:endParaRPr>
          </a:p>
        </p:txBody>
      </p:sp>
      <p:sp>
        <p:nvSpPr>
          <p:cNvPr id="41" name="TextBox 40"/>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42"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3</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43" name="TextBox 42"/>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44" name="TextBox 43"/>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LBM with EHD flows</a:t>
            </a:r>
            <a:endParaRPr lang="zh-CN" altLang="en-US" b="1" dirty="0">
              <a:solidFill>
                <a:schemeClr val="bg1"/>
              </a:solidFill>
              <a:latin typeface="Times" panose="02020603050405020304" pitchFamily="18" charset="0"/>
              <a:cs typeface="Times" panose="02020603050405020304" pitchFamily="18" charset="0"/>
            </a:endParaRPr>
          </a:p>
        </p:txBody>
      </p:sp>
      <p:sp>
        <p:nvSpPr>
          <p:cNvPr id="2" name="TextBox 1"/>
          <p:cNvSpPr txBox="1"/>
          <p:nvPr/>
        </p:nvSpPr>
        <p:spPr>
          <a:xfrm>
            <a:off x="251520" y="980728"/>
            <a:ext cx="8568952" cy="5478423"/>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200" dirty="0">
                <a:latin typeface="Times" panose="02020603050405020304" pitchFamily="18" charset="0"/>
                <a:cs typeface="Times" panose="02020603050405020304" pitchFamily="18" charset="0"/>
              </a:rPr>
              <a:t>During the last three decades, the lattice Boltzmann method (LBM), which is another kind of </a:t>
            </a:r>
            <a:r>
              <a:rPr lang="en-US" altLang="zh-CN" sz="2200" b="1" u="sng" dirty="0" err="1">
                <a:solidFill>
                  <a:srgbClr val="FF0000"/>
                </a:solidFill>
                <a:latin typeface="Times" panose="02020603050405020304" pitchFamily="18" charset="0"/>
                <a:cs typeface="Times" panose="02020603050405020304" pitchFamily="18" charset="0"/>
              </a:rPr>
              <a:t>mesoscopic</a:t>
            </a:r>
            <a:r>
              <a:rPr lang="en-US" altLang="zh-CN" sz="2200" b="1" u="sng" dirty="0">
                <a:solidFill>
                  <a:srgbClr val="FF0000"/>
                </a:solidFill>
                <a:latin typeface="Times" panose="02020603050405020304" pitchFamily="18" charset="0"/>
                <a:cs typeface="Times" panose="02020603050405020304" pitchFamily="18" charset="0"/>
              </a:rPr>
              <a:t> modelling approach</a:t>
            </a:r>
            <a:r>
              <a:rPr lang="en-US" altLang="zh-CN" sz="2200" dirty="0">
                <a:latin typeface="Times" panose="02020603050405020304" pitchFamily="18" charset="0"/>
                <a:cs typeface="Times" panose="02020603050405020304" pitchFamily="18" charset="0"/>
              </a:rPr>
              <a:t>, has experienced rapid development and has become a well-established alternative for simple and complex </a:t>
            </a:r>
            <a:r>
              <a:rPr lang="en-US" altLang="zh-CN" sz="2200" dirty="0" smtClean="0">
                <a:latin typeface="Times" panose="02020603050405020304" pitchFamily="18" charset="0"/>
                <a:cs typeface="Times" panose="02020603050405020304" pitchFamily="18" charset="0"/>
              </a:rPr>
              <a:t>flows.</a:t>
            </a:r>
          </a:p>
          <a:p>
            <a:pPr algn="just"/>
            <a:endParaRPr lang="en-US" altLang="zh-CN" sz="1000" dirty="0" smtClean="0">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altLang="zh-CN" sz="2200" dirty="0" smtClean="0">
                <a:latin typeface="Times" panose="02020603050405020304" pitchFamily="18" charset="0"/>
                <a:cs typeface="Times" panose="02020603050405020304" pitchFamily="18" charset="0"/>
              </a:rPr>
              <a:t>Owing </a:t>
            </a:r>
            <a:r>
              <a:rPr lang="en-US" altLang="zh-CN" sz="2200" dirty="0">
                <a:latin typeface="Times" panose="02020603050405020304" pitchFamily="18" charset="0"/>
                <a:cs typeface="Times" panose="02020603050405020304" pitchFamily="18" charset="0"/>
              </a:rPr>
              <a:t>to its kinetic particulate nature, in comparison with the conventional </a:t>
            </a:r>
            <a:r>
              <a:rPr lang="en-US" altLang="zh-CN" sz="2200" dirty="0" smtClean="0">
                <a:latin typeface="Times" panose="02020603050405020304" pitchFamily="18" charset="0"/>
                <a:cs typeface="Times" panose="02020603050405020304" pitchFamily="18" charset="0"/>
              </a:rPr>
              <a:t>CFD methods, </a:t>
            </a:r>
            <a:r>
              <a:rPr lang="en-US" altLang="zh-CN" sz="2200" dirty="0">
                <a:latin typeface="Times" panose="02020603050405020304" pitchFamily="18" charset="0"/>
                <a:cs typeface="Times" panose="02020603050405020304" pitchFamily="18" charset="0"/>
              </a:rPr>
              <a:t>the LBM shows some attractive advantages, such as the simplicity of calculation procedure, ease in programming and boundary treatment of complex geometry, intrinsic parallelism </a:t>
            </a:r>
            <a:r>
              <a:rPr lang="en-US" altLang="zh-CN" sz="2200" dirty="0" smtClean="0">
                <a:latin typeface="Times" panose="02020603050405020304" pitchFamily="18" charset="0"/>
                <a:cs typeface="Times" panose="02020603050405020304" pitchFamily="18" charset="0"/>
              </a:rPr>
              <a:t>and so </a:t>
            </a:r>
            <a:r>
              <a:rPr lang="en-US" altLang="zh-CN" sz="2200" dirty="0">
                <a:latin typeface="Times" panose="02020603050405020304" pitchFamily="18" charset="0"/>
                <a:cs typeface="Times" panose="02020603050405020304" pitchFamily="18" charset="0"/>
              </a:rPr>
              <a:t>on</a:t>
            </a:r>
            <a:r>
              <a:rPr lang="en-US" altLang="zh-CN" sz="2200" dirty="0" smtClean="0">
                <a:latin typeface="Times" panose="02020603050405020304" pitchFamily="18" charset="0"/>
                <a:cs typeface="Times" panose="02020603050405020304" pitchFamily="18" charset="0"/>
              </a:rPr>
              <a:t>.</a:t>
            </a:r>
          </a:p>
          <a:p>
            <a:pPr algn="just"/>
            <a:endParaRPr lang="en-US" altLang="zh-CN" sz="1000" dirty="0" smtClean="0">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altLang="zh-CN" sz="2200" dirty="0" smtClean="0">
                <a:latin typeface="Times" panose="02020603050405020304" pitchFamily="18" charset="0"/>
                <a:cs typeface="Times" panose="02020603050405020304" pitchFamily="18" charset="0"/>
              </a:rPr>
              <a:t>However</a:t>
            </a:r>
            <a:r>
              <a:rPr lang="en-US" altLang="zh-CN" sz="2200" dirty="0">
                <a:latin typeface="Times" panose="02020603050405020304" pitchFamily="18" charset="0"/>
                <a:cs typeface="Times" panose="02020603050405020304" pitchFamily="18" charset="0"/>
              </a:rPr>
              <a:t>, only until one decade ago, LBM has been introduced into the EHD </a:t>
            </a:r>
            <a:r>
              <a:rPr lang="en-US" altLang="zh-CN" sz="2200" b="1" dirty="0" smtClean="0">
                <a:solidFill>
                  <a:srgbClr val="FF0000"/>
                </a:solidFill>
                <a:latin typeface="Times" panose="02020603050405020304" pitchFamily="18" charset="0"/>
                <a:cs typeface="Times" panose="02020603050405020304" pitchFamily="18" charset="0"/>
              </a:rPr>
              <a:t>(2006) </a:t>
            </a:r>
            <a:r>
              <a:rPr lang="en-US" altLang="zh-CN" sz="2200" dirty="0" smtClean="0">
                <a:latin typeface="Times" panose="02020603050405020304" pitchFamily="18" charset="0"/>
                <a:cs typeface="Times" panose="02020603050405020304" pitchFamily="18" charset="0"/>
              </a:rPr>
              <a:t>and </a:t>
            </a:r>
            <a:r>
              <a:rPr lang="en-US" altLang="zh-CN" sz="2200" dirty="0" err="1">
                <a:latin typeface="Times" panose="02020603050405020304" pitchFamily="18" charset="0"/>
                <a:cs typeface="Times" panose="02020603050405020304" pitchFamily="18" charset="0"/>
              </a:rPr>
              <a:t>electrokinetic</a:t>
            </a:r>
            <a:r>
              <a:rPr lang="en-US" altLang="zh-CN" sz="2200" dirty="0">
                <a:latin typeface="Times" panose="02020603050405020304" pitchFamily="18" charset="0"/>
                <a:cs typeface="Times" panose="02020603050405020304" pitchFamily="18" charset="0"/>
              </a:rPr>
              <a:t> </a:t>
            </a:r>
            <a:r>
              <a:rPr lang="en-US" altLang="zh-CN" sz="2200" dirty="0" smtClean="0">
                <a:latin typeface="Times" panose="02020603050405020304" pitchFamily="18" charset="0"/>
                <a:cs typeface="Times" panose="02020603050405020304" pitchFamily="18" charset="0"/>
              </a:rPr>
              <a:t>fields </a:t>
            </a:r>
            <a:r>
              <a:rPr lang="en-US" altLang="zh-CN" sz="2200" b="1" dirty="0" smtClean="0">
                <a:solidFill>
                  <a:srgbClr val="FF0000"/>
                </a:solidFill>
                <a:latin typeface="Times" panose="02020603050405020304" pitchFamily="18" charset="0"/>
                <a:cs typeface="Times" panose="02020603050405020304" pitchFamily="18" charset="0"/>
              </a:rPr>
              <a:t>(2004), </a:t>
            </a:r>
            <a:r>
              <a:rPr lang="en-US" altLang="zh-CN" sz="2200" dirty="0">
                <a:latin typeface="Times" panose="02020603050405020304" pitchFamily="18" charset="0"/>
                <a:cs typeface="Times" panose="02020603050405020304" pitchFamily="18" charset="0"/>
              </a:rPr>
              <a:t>which is in contrast to the fact that LBM has long been applied to magneto-hydrodynamic (MHD) flows since the early </a:t>
            </a:r>
            <a:r>
              <a:rPr lang="en-US" altLang="zh-CN" sz="2200" dirty="0" smtClean="0">
                <a:latin typeface="Times" panose="02020603050405020304" pitchFamily="18" charset="0"/>
                <a:cs typeface="Times" panose="02020603050405020304" pitchFamily="18" charset="0"/>
              </a:rPr>
              <a:t>1990s.</a:t>
            </a:r>
          </a:p>
          <a:p>
            <a:pPr algn="just"/>
            <a:endParaRPr lang="en-US" altLang="zh-CN" sz="1000" dirty="0" smtClean="0">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altLang="zh-CN" sz="2200" b="1" u="sng" dirty="0" smtClean="0">
                <a:solidFill>
                  <a:srgbClr val="FF0000"/>
                </a:solidFill>
                <a:latin typeface="Times" panose="02020603050405020304" pitchFamily="18" charset="0"/>
                <a:cs typeface="Times" panose="02020603050405020304" pitchFamily="18" charset="0"/>
              </a:rPr>
              <a:t>The </a:t>
            </a:r>
            <a:r>
              <a:rPr lang="en-US" altLang="zh-CN" sz="2200" b="1" u="sng" dirty="0">
                <a:solidFill>
                  <a:srgbClr val="FF0000"/>
                </a:solidFill>
                <a:latin typeface="Times" panose="02020603050405020304" pitchFamily="18" charset="0"/>
                <a:cs typeface="Times" panose="02020603050405020304" pitchFamily="18" charset="0"/>
              </a:rPr>
              <a:t>objective of this study is to extend the LBM to EHD </a:t>
            </a:r>
            <a:r>
              <a:rPr lang="en-US" altLang="zh-CN" sz="2200" b="1" u="sng" dirty="0" smtClean="0">
                <a:solidFill>
                  <a:srgbClr val="FF0000"/>
                </a:solidFill>
                <a:latin typeface="Times" panose="02020603050405020304" pitchFamily="18" charset="0"/>
                <a:cs typeface="Times" panose="02020603050405020304" pitchFamily="18" charset="0"/>
              </a:rPr>
              <a:t>flows.</a:t>
            </a:r>
            <a:endParaRPr lang="zh-CN" altLang="en-US" sz="2200" b="1" u="sng"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354982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Macroscopic governing equations</a:t>
            </a:r>
            <a:endParaRPr lang="zh-CN" altLang="en-US" b="1" dirty="0">
              <a:solidFill>
                <a:schemeClr val="bg1"/>
              </a:solidFill>
              <a:latin typeface="Times New Roman" pitchFamily="18" charset="0"/>
              <a:cs typeface="Times New Roman" pitchFamily="18" charset="0"/>
            </a:endParaRPr>
          </a:p>
        </p:txBody>
      </p:sp>
      <p:sp>
        <p:nvSpPr>
          <p:cNvPr id="24" name="TextBox 2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2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4</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26" name="TextBox 2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27" name="TextBox 2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LBM with EHD flows</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16"/>
          <p:cNvSpPr txBox="1">
            <a:spLocks noChangeArrowheads="1"/>
          </p:cNvSpPr>
          <p:nvPr/>
        </p:nvSpPr>
        <p:spPr bwMode="auto">
          <a:xfrm>
            <a:off x="252413" y="959983"/>
            <a:ext cx="85913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b="1">
                <a:solidFill>
                  <a:schemeClr val="tx1"/>
                </a:solidFill>
                <a:latin typeface="Tahoma" pitchFamily="34" charset="0"/>
                <a:ea typeface="宋体" pitchFamily="2" charset="-122"/>
              </a:defRPr>
            </a:lvl1pPr>
            <a:lvl2pPr marL="742950" indent="-285750" eaLnBrk="0" hangingPunct="0">
              <a:defRPr b="1">
                <a:solidFill>
                  <a:schemeClr val="tx1"/>
                </a:solidFill>
                <a:latin typeface="Tahoma" pitchFamily="34" charset="0"/>
                <a:ea typeface="宋体" pitchFamily="2" charset="-122"/>
              </a:defRPr>
            </a:lvl2pPr>
            <a:lvl3pPr marL="1143000" indent="-228600" eaLnBrk="0" hangingPunct="0">
              <a:defRPr b="1">
                <a:solidFill>
                  <a:schemeClr val="tx1"/>
                </a:solidFill>
                <a:latin typeface="Tahoma" pitchFamily="34" charset="0"/>
                <a:ea typeface="宋体" pitchFamily="2" charset="-122"/>
              </a:defRPr>
            </a:lvl3pPr>
            <a:lvl4pPr marL="1600200" indent="-228600" eaLnBrk="0" hangingPunct="0">
              <a:defRPr b="1">
                <a:solidFill>
                  <a:schemeClr val="tx1"/>
                </a:solidFill>
                <a:latin typeface="Tahoma" pitchFamily="34" charset="0"/>
                <a:ea typeface="宋体" pitchFamily="2" charset="-122"/>
              </a:defRPr>
            </a:lvl4pPr>
            <a:lvl5pPr marL="2057400" indent="-228600" eaLnBrk="0" hangingPunct="0">
              <a:defRPr b="1">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b="1">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b="1">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b="1">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b="1">
                <a:solidFill>
                  <a:schemeClr val="tx1"/>
                </a:solidFill>
                <a:latin typeface="Tahoma" pitchFamily="34" charset="0"/>
                <a:ea typeface="宋体" pitchFamily="2" charset="-122"/>
              </a:defRPr>
            </a:lvl9pPr>
          </a:lstStyle>
          <a:p>
            <a:pPr marL="0" indent="0" algn="just" eaLnBrk="1" hangingPunct="1">
              <a:buClr>
                <a:srgbClr val="000099"/>
              </a:buClr>
            </a:pPr>
            <a:r>
              <a:rPr lang="en-US" altLang="zh-CN" sz="2000" b="0" dirty="0">
                <a:latin typeface="Times New Roman" pitchFamily="18" charset="0"/>
                <a:ea typeface="华文楷体" pitchFamily="2" charset="-122"/>
                <a:cs typeface="Times New Roman" pitchFamily="18" charset="0"/>
              </a:rPr>
              <a:t>The classical </a:t>
            </a:r>
            <a:r>
              <a:rPr lang="en-US" altLang="zh-CN" sz="2000" b="0" dirty="0" smtClean="0">
                <a:latin typeface="Times New Roman" pitchFamily="18" charset="0"/>
                <a:ea typeface="华文楷体" pitchFamily="2" charset="-122"/>
                <a:cs typeface="Times New Roman" pitchFamily="18" charset="0"/>
              </a:rPr>
              <a:t>EHD/ETHD </a:t>
            </a:r>
            <a:r>
              <a:rPr lang="en-US" altLang="zh-CN" sz="2000" b="0" dirty="0">
                <a:latin typeface="Times New Roman" pitchFamily="18" charset="0"/>
                <a:ea typeface="华文楷体" pitchFamily="2" charset="-122"/>
                <a:cs typeface="Times New Roman" pitchFamily="18" charset="0"/>
              </a:rPr>
              <a:t>governing equations include the </a:t>
            </a:r>
            <a:r>
              <a:rPr lang="en-US" altLang="zh-CN" sz="2000" b="0" dirty="0" err="1">
                <a:solidFill>
                  <a:srgbClr val="0000CC"/>
                </a:solidFill>
                <a:latin typeface="Times New Roman" pitchFamily="18" charset="0"/>
                <a:ea typeface="华文楷体" pitchFamily="2" charset="-122"/>
                <a:cs typeface="Times New Roman" pitchFamily="18" charset="0"/>
              </a:rPr>
              <a:t>Navier</a:t>
            </a:r>
            <a:r>
              <a:rPr lang="en-US" altLang="zh-CN" sz="2000" b="0" dirty="0">
                <a:solidFill>
                  <a:srgbClr val="0000CC"/>
                </a:solidFill>
                <a:latin typeface="Times New Roman" pitchFamily="18" charset="0"/>
                <a:ea typeface="华文楷体" pitchFamily="2" charset="-122"/>
                <a:cs typeface="Times New Roman" pitchFamily="18" charset="0"/>
              </a:rPr>
              <a:t>-Stokes </a:t>
            </a:r>
            <a:r>
              <a:rPr lang="en-US" altLang="zh-CN" sz="2000" b="0" dirty="0" smtClean="0">
                <a:solidFill>
                  <a:srgbClr val="0000CC"/>
                </a:solidFill>
                <a:latin typeface="Times New Roman" pitchFamily="18" charset="0"/>
                <a:ea typeface="华文楷体" pitchFamily="2" charset="-122"/>
                <a:cs typeface="Times New Roman" pitchFamily="18" charset="0"/>
              </a:rPr>
              <a:t>equations</a:t>
            </a:r>
            <a:r>
              <a:rPr lang="en-US" altLang="zh-CN" sz="2000" b="0" dirty="0" smtClean="0">
                <a:latin typeface="Times New Roman" pitchFamily="18" charset="0"/>
                <a:ea typeface="华文楷体" pitchFamily="2" charset="-122"/>
                <a:cs typeface="Times New Roman" pitchFamily="18" charset="0"/>
              </a:rPr>
              <a:t>, a </a:t>
            </a:r>
            <a:r>
              <a:rPr lang="en-US" altLang="zh-CN" sz="2000" b="0" dirty="0">
                <a:latin typeface="Times New Roman" pitchFamily="18" charset="0"/>
                <a:ea typeface="华文楷体" pitchFamily="2" charset="-122"/>
                <a:cs typeface="Times New Roman" pitchFamily="18" charset="0"/>
              </a:rPr>
              <a:t>reduced set of </a:t>
            </a:r>
            <a:r>
              <a:rPr lang="en-US" altLang="zh-CN" sz="2000" b="0" dirty="0">
                <a:solidFill>
                  <a:srgbClr val="0000CC"/>
                </a:solidFill>
                <a:latin typeface="Times New Roman" pitchFamily="18" charset="0"/>
                <a:ea typeface="华文楷体" pitchFamily="2" charset="-122"/>
                <a:cs typeface="Times New Roman" pitchFamily="18" charset="0"/>
              </a:rPr>
              <a:t>Maxwell's equations </a:t>
            </a:r>
            <a:r>
              <a:rPr lang="en-US" altLang="zh-CN" sz="2000" b="0" dirty="0">
                <a:latin typeface="Times New Roman" pitchFamily="18" charset="0"/>
                <a:ea typeface="华文楷体" pitchFamily="2" charset="-122"/>
                <a:cs typeface="Times New Roman" pitchFamily="18" charset="0"/>
              </a:rPr>
              <a:t>in the </a:t>
            </a:r>
            <a:r>
              <a:rPr lang="en-US" altLang="zh-CN" sz="2000" b="0" dirty="0" err="1">
                <a:latin typeface="Times New Roman" pitchFamily="18" charset="0"/>
                <a:ea typeface="华文楷体" pitchFamily="2" charset="-122"/>
                <a:cs typeface="Times New Roman" pitchFamily="18" charset="0"/>
              </a:rPr>
              <a:t>electroquasistatics</a:t>
            </a:r>
            <a:r>
              <a:rPr lang="en-US" altLang="zh-CN" sz="2000" b="0" dirty="0">
                <a:latin typeface="Times New Roman" pitchFamily="18" charset="0"/>
                <a:ea typeface="华文楷体" pitchFamily="2" charset="-122"/>
                <a:cs typeface="Times New Roman" pitchFamily="18" charset="0"/>
              </a:rPr>
              <a:t> </a:t>
            </a:r>
            <a:r>
              <a:rPr lang="en-US" altLang="zh-CN" sz="2000" b="0" dirty="0" smtClean="0">
                <a:latin typeface="Times New Roman" pitchFamily="18" charset="0"/>
                <a:ea typeface="华文楷体" pitchFamily="2" charset="-122"/>
                <a:cs typeface="Times New Roman" pitchFamily="18" charset="0"/>
              </a:rPr>
              <a:t>limit and </a:t>
            </a:r>
            <a:r>
              <a:rPr lang="en-US" altLang="zh-CN" sz="2000" b="0" dirty="0" smtClean="0">
                <a:solidFill>
                  <a:srgbClr val="0000CC"/>
                </a:solidFill>
                <a:latin typeface="Times New Roman" pitchFamily="18" charset="0"/>
                <a:ea typeface="华文楷体" pitchFamily="2" charset="-122"/>
                <a:cs typeface="Times New Roman" pitchFamily="18" charset="0"/>
              </a:rPr>
              <a:t>the energy equation</a:t>
            </a:r>
            <a:r>
              <a:rPr lang="en-US" altLang="zh-CN" sz="2000" b="0" dirty="0" smtClean="0">
                <a:latin typeface="Times New Roman" pitchFamily="18" charset="0"/>
                <a:ea typeface="华文楷体" pitchFamily="2" charset="-122"/>
                <a:cs typeface="Times New Roman" pitchFamily="18" charset="0"/>
              </a:rPr>
              <a:t>. </a:t>
            </a:r>
            <a:endParaRPr lang="zh-CN" altLang="en-US" sz="2000" b="0" dirty="0">
              <a:latin typeface="Times New Roman" pitchFamily="18" charset="0"/>
              <a:ea typeface="华文楷体" pitchFamily="2" charset="-122"/>
              <a:cs typeface="Times New Roman" pitchFamily="18" charset="0"/>
            </a:endParaRPr>
          </a:p>
        </p:txBody>
      </p:sp>
      <p:grpSp>
        <p:nvGrpSpPr>
          <p:cNvPr id="8" name="组合 7"/>
          <p:cNvGrpSpPr/>
          <p:nvPr/>
        </p:nvGrpSpPr>
        <p:grpSpPr>
          <a:xfrm>
            <a:off x="1548458" y="2132856"/>
            <a:ext cx="5184576" cy="1620008"/>
            <a:chOff x="1836490" y="3284984"/>
            <a:chExt cx="5184576" cy="1620008"/>
          </a:xfrm>
        </p:grpSpPr>
        <p:grpSp>
          <p:nvGrpSpPr>
            <p:cNvPr id="9" name="组合 8"/>
            <p:cNvGrpSpPr/>
            <p:nvPr/>
          </p:nvGrpSpPr>
          <p:grpSpPr>
            <a:xfrm>
              <a:off x="2196529" y="3284984"/>
              <a:ext cx="4824537" cy="1620008"/>
              <a:chOff x="-126207" y="3356992"/>
              <a:chExt cx="4824537" cy="1620008"/>
            </a:xfrm>
          </p:grpSpPr>
          <p:sp>
            <p:nvSpPr>
              <p:cNvPr id="11" name="矩形 10"/>
              <p:cNvSpPr/>
              <p:nvPr/>
            </p:nvSpPr>
            <p:spPr>
              <a:xfrm>
                <a:off x="-126207" y="3356992"/>
                <a:ext cx="4824537" cy="16200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对象 11"/>
              <p:cNvGraphicFramePr>
                <a:graphicFrameLocks noChangeAspect="1"/>
              </p:cNvGraphicFramePr>
              <p:nvPr>
                <p:extLst>
                  <p:ext uri="{D42A27DB-BD31-4B8C-83A1-F6EECF244321}">
                    <p14:modId xmlns:p14="http://schemas.microsoft.com/office/powerpoint/2010/main" val="2434888444"/>
                  </p:ext>
                </p:extLst>
              </p:nvPr>
            </p:nvGraphicFramePr>
            <p:xfrm>
              <a:off x="1622798" y="3457252"/>
              <a:ext cx="1293812" cy="331788"/>
            </p:xfrm>
            <a:graphic>
              <a:graphicData uri="http://schemas.openxmlformats.org/presentationml/2006/ole">
                <mc:AlternateContent xmlns:mc="http://schemas.openxmlformats.org/markup-compatibility/2006">
                  <mc:Choice xmlns:v="urn:schemas-microsoft-com:vml" Requires="v">
                    <p:oleObj spid="_x0000_s21629" name="Equation" r:id="rId3" imgW="1282680" imgH="342720" progId="Equation.DSMT4">
                      <p:embed/>
                    </p:oleObj>
                  </mc:Choice>
                  <mc:Fallback>
                    <p:oleObj name="Equation" r:id="rId3" imgW="1282680" imgH="342720" progId="Equation.DSMT4">
                      <p:embed/>
                      <p:pic>
                        <p:nvPicPr>
                          <p:cNvPr id="0" name=""/>
                          <p:cNvPicPr>
                            <a:picLocks noChangeAspect="1" noChangeArrowheads="1"/>
                          </p:cNvPicPr>
                          <p:nvPr/>
                        </p:nvPicPr>
                        <p:blipFill>
                          <a:blip r:embed="rId4"/>
                          <a:srcRect/>
                          <a:stretch>
                            <a:fillRect/>
                          </a:stretch>
                        </p:blipFill>
                        <p:spPr bwMode="auto">
                          <a:xfrm>
                            <a:off x="1622798" y="3457252"/>
                            <a:ext cx="1293812"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486295279"/>
                  </p:ext>
                </p:extLst>
              </p:nvPr>
            </p:nvGraphicFramePr>
            <p:xfrm>
              <a:off x="1749673" y="3986708"/>
              <a:ext cx="950913" cy="306388"/>
            </p:xfrm>
            <a:graphic>
              <a:graphicData uri="http://schemas.openxmlformats.org/presentationml/2006/ole">
                <mc:AlternateContent xmlns:mc="http://schemas.openxmlformats.org/markup-compatibility/2006">
                  <mc:Choice xmlns:v="urn:schemas-microsoft-com:vml" Requires="v">
                    <p:oleObj spid="_x0000_s21630" name="Equation" r:id="rId5" imgW="939600" imgH="291960" progId="Equation.DSMT4">
                      <p:embed/>
                    </p:oleObj>
                  </mc:Choice>
                  <mc:Fallback>
                    <p:oleObj name="Equation" r:id="rId5" imgW="939600" imgH="291960" progId="Equation.DSMT4">
                      <p:embed/>
                      <p:pic>
                        <p:nvPicPr>
                          <p:cNvPr id="0" name=""/>
                          <p:cNvPicPr>
                            <a:picLocks noChangeAspect="1" noChangeArrowheads="1"/>
                          </p:cNvPicPr>
                          <p:nvPr/>
                        </p:nvPicPr>
                        <p:blipFill>
                          <a:blip r:embed="rId6"/>
                          <a:srcRect/>
                          <a:stretch>
                            <a:fillRect/>
                          </a:stretch>
                        </p:blipFill>
                        <p:spPr bwMode="auto">
                          <a:xfrm>
                            <a:off x="1749673" y="3986708"/>
                            <a:ext cx="950913"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794482684"/>
                  </p:ext>
                </p:extLst>
              </p:nvPr>
            </p:nvGraphicFramePr>
            <p:xfrm>
              <a:off x="628501" y="4293096"/>
              <a:ext cx="3224213" cy="598487"/>
            </p:xfrm>
            <a:graphic>
              <a:graphicData uri="http://schemas.openxmlformats.org/presentationml/2006/ole">
                <mc:AlternateContent xmlns:mc="http://schemas.openxmlformats.org/markup-compatibility/2006">
                  <mc:Choice xmlns:v="urn:schemas-microsoft-com:vml" Requires="v">
                    <p:oleObj spid="_x0000_s21631" name="Equation" r:id="rId7" imgW="3213000" imgH="609480" progId="Equation.DSMT4">
                      <p:embed/>
                    </p:oleObj>
                  </mc:Choice>
                  <mc:Fallback>
                    <p:oleObj name="Equation" r:id="rId7" imgW="3213000" imgH="609480" progId="Equation.DSMT4">
                      <p:embed/>
                      <p:pic>
                        <p:nvPicPr>
                          <p:cNvPr id="0" name=""/>
                          <p:cNvPicPr>
                            <a:picLocks noChangeAspect="1" noChangeArrowheads="1"/>
                          </p:cNvPicPr>
                          <p:nvPr/>
                        </p:nvPicPr>
                        <p:blipFill>
                          <a:blip r:embed="rId8"/>
                          <a:srcRect/>
                          <a:stretch>
                            <a:fillRect/>
                          </a:stretch>
                        </p:blipFill>
                        <p:spPr bwMode="auto">
                          <a:xfrm>
                            <a:off x="628501" y="4293096"/>
                            <a:ext cx="3224213"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左大括号 9"/>
            <p:cNvSpPr/>
            <p:nvPr/>
          </p:nvSpPr>
          <p:spPr>
            <a:xfrm>
              <a:off x="1836490" y="3321160"/>
              <a:ext cx="324000" cy="1548000"/>
            </a:xfrm>
            <a:prstGeom prst="leftBrace">
              <a:avLst>
                <a:gd name="adj1" fmla="val 40583"/>
                <a:gd name="adj2" fmla="val 5155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组合 14"/>
          <p:cNvGrpSpPr/>
          <p:nvPr/>
        </p:nvGrpSpPr>
        <p:grpSpPr>
          <a:xfrm>
            <a:off x="1548458" y="3861048"/>
            <a:ext cx="5184576" cy="1440160"/>
            <a:chOff x="1836490" y="5099578"/>
            <a:chExt cx="5184576" cy="1440160"/>
          </a:xfrm>
        </p:grpSpPr>
        <p:grpSp>
          <p:nvGrpSpPr>
            <p:cNvPr id="16" name="组合 15"/>
            <p:cNvGrpSpPr/>
            <p:nvPr/>
          </p:nvGrpSpPr>
          <p:grpSpPr>
            <a:xfrm>
              <a:off x="2196530" y="5099578"/>
              <a:ext cx="4824536" cy="1440160"/>
              <a:chOff x="234083" y="5099578"/>
              <a:chExt cx="4824536" cy="1440160"/>
            </a:xfrm>
          </p:grpSpPr>
          <p:sp>
            <p:nvSpPr>
              <p:cNvPr id="18" name="矩形 17"/>
              <p:cNvSpPr/>
              <p:nvPr/>
            </p:nvSpPr>
            <p:spPr>
              <a:xfrm>
                <a:off x="234083" y="5099578"/>
                <a:ext cx="4824536" cy="1440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对象 18"/>
              <p:cNvGraphicFramePr>
                <a:graphicFrameLocks noChangeAspect="1"/>
              </p:cNvGraphicFramePr>
              <p:nvPr>
                <p:extLst>
                  <p:ext uri="{D42A27DB-BD31-4B8C-83A1-F6EECF244321}">
                    <p14:modId xmlns:p14="http://schemas.microsoft.com/office/powerpoint/2010/main" val="1229726759"/>
                  </p:ext>
                </p:extLst>
              </p:nvPr>
            </p:nvGraphicFramePr>
            <p:xfrm>
              <a:off x="1747814" y="5157192"/>
              <a:ext cx="1798637" cy="598487"/>
            </p:xfrm>
            <a:graphic>
              <a:graphicData uri="http://schemas.openxmlformats.org/presentationml/2006/ole">
                <mc:AlternateContent xmlns:mc="http://schemas.openxmlformats.org/markup-compatibility/2006">
                  <mc:Choice xmlns:v="urn:schemas-microsoft-com:vml" Requires="v">
                    <p:oleObj spid="_x0000_s21632" name="Equation" r:id="rId9" imgW="1815840" imgH="609480" progId="Equation.DSMT4">
                      <p:embed/>
                    </p:oleObj>
                  </mc:Choice>
                  <mc:Fallback>
                    <p:oleObj name="Equation" r:id="rId9" imgW="1815840" imgH="609480" progId="Equation.DSMT4">
                      <p:embed/>
                      <p:pic>
                        <p:nvPicPr>
                          <p:cNvPr id="0" name=""/>
                          <p:cNvPicPr>
                            <a:picLocks noChangeAspect="1" noChangeArrowheads="1"/>
                          </p:cNvPicPr>
                          <p:nvPr/>
                        </p:nvPicPr>
                        <p:blipFill>
                          <a:blip r:embed="rId10"/>
                          <a:srcRect/>
                          <a:stretch>
                            <a:fillRect/>
                          </a:stretch>
                        </p:blipFill>
                        <p:spPr bwMode="auto">
                          <a:xfrm>
                            <a:off x="1747814" y="5157192"/>
                            <a:ext cx="1798637"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859566348"/>
                  </p:ext>
                </p:extLst>
              </p:nvPr>
            </p:nvGraphicFramePr>
            <p:xfrm>
              <a:off x="430610" y="5781955"/>
              <a:ext cx="4554538" cy="600075"/>
            </p:xfrm>
            <a:graphic>
              <a:graphicData uri="http://schemas.openxmlformats.org/presentationml/2006/ole">
                <mc:AlternateContent xmlns:mc="http://schemas.openxmlformats.org/markup-compatibility/2006">
                  <mc:Choice xmlns:v="urn:schemas-microsoft-com:vml" Requires="v">
                    <p:oleObj spid="_x0000_s21633" name="Equation" r:id="rId11" imgW="4572000" imgH="609480" progId="Equation.DSMT4">
                      <p:embed/>
                    </p:oleObj>
                  </mc:Choice>
                  <mc:Fallback>
                    <p:oleObj name="Equation" r:id="rId11" imgW="4572000" imgH="609480" progId="Equation.DSMT4">
                      <p:embed/>
                      <p:pic>
                        <p:nvPicPr>
                          <p:cNvPr id="0" name=""/>
                          <p:cNvPicPr>
                            <a:picLocks noChangeAspect="1" noChangeArrowheads="1"/>
                          </p:cNvPicPr>
                          <p:nvPr/>
                        </p:nvPicPr>
                        <p:blipFill>
                          <a:blip r:embed="rId12"/>
                          <a:srcRect/>
                          <a:stretch>
                            <a:fillRect/>
                          </a:stretch>
                        </p:blipFill>
                        <p:spPr bwMode="auto">
                          <a:xfrm>
                            <a:off x="430610" y="5781955"/>
                            <a:ext cx="4554538"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左大括号 16"/>
            <p:cNvSpPr/>
            <p:nvPr/>
          </p:nvSpPr>
          <p:spPr>
            <a:xfrm>
              <a:off x="1836490" y="5123284"/>
              <a:ext cx="324000" cy="1404000"/>
            </a:xfrm>
            <a:prstGeom prst="leftBrace">
              <a:avLst>
                <a:gd name="adj1" fmla="val 40583"/>
                <a:gd name="adj2" fmla="val 5155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Rectangle 3"/>
          <p:cNvSpPr txBox="1">
            <a:spLocks noChangeArrowheads="1"/>
          </p:cNvSpPr>
          <p:nvPr/>
        </p:nvSpPr>
        <p:spPr>
          <a:xfrm>
            <a:off x="108298" y="2348880"/>
            <a:ext cx="1512168" cy="115212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0000FF"/>
              </a:buClr>
              <a:buNone/>
            </a:pPr>
            <a:r>
              <a:rPr lang="en-US" altLang="zh-CN" sz="2000" dirty="0" smtClean="0">
                <a:solidFill>
                  <a:srgbClr val="0000FF"/>
                </a:solidFill>
                <a:latin typeface="Times New Roman" pitchFamily="18" charset="0"/>
                <a:ea typeface="华文楷体" panose="02010600040101010101" pitchFamily="2" charset="-122"/>
                <a:cs typeface="Times New Roman" pitchFamily="18" charset="0"/>
              </a:rPr>
              <a:t>Reduced </a:t>
            </a:r>
          </a:p>
          <a:p>
            <a:pPr marL="0" indent="0" algn="ctr">
              <a:buClr>
                <a:srgbClr val="0000FF"/>
              </a:buClr>
              <a:buNone/>
            </a:pPr>
            <a:r>
              <a:rPr lang="en-US" altLang="zh-CN" sz="2000" dirty="0" smtClean="0">
                <a:solidFill>
                  <a:srgbClr val="0000FF"/>
                </a:solidFill>
                <a:latin typeface="Times New Roman" pitchFamily="18" charset="0"/>
                <a:ea typeface="华文楷体" panose="02010600040101010101" pitchFamily="2" charset="-122"/>
                <a:cs typeface="Times New Roman" pitchFamily="18" charset="0"/>
              </a:rPr>
              <a:t>Maxwell's </a:t>
            </a:r>
          </a:p>
          <a:p>
            <a:pPr marL="0" indent="0" algn="ctr">
              <a:buClr>
                <a:srgbClr val="0000FF"/>
              </a:buClr>
              <a:buNone/>
            </a:pPr>
            <a:r>
              <a:rPr lang="en-US" altLang="zh-CN" sz="2000" dirty="0" smtClean="0">
                <a:solidFill>
                  <a:srgbClr val="0000FF"/>
                </a:solidFill>
                <a:latin typeface="Times New Roman" pitchFamily="18" charset="0"/>
                <a:ea typeface="华文楷体" panose="02010600040101010101" pitchFamily="2" charset="-122"/>
                <a:cs typeface="Times New Roman" pitchFamily="18" charset="0"/>
              </a:rPr>
              <a:t>equations </a:t>
            </a:r>
            <a:endParaRPr lang="en-US" altLang="zh-CN" sz="2000" b="1" dirty="0">
              <a:solidFill>
                <a:srgbClr val="0000FF"/>
              </a:solidFill>
              <a:latin typeface="Times New Roman" pitchFamily="18" charset="0"/>
              <a:ea typeface="华文楷体" panose="02010600040101010101" pitchFamily="2" charset="-122"/>
              <a:cs typeface="Times New Roman" pitchFamily="18" charset="0"/>
            </a:endParaRPr>
          </a:p>
        </p:txBody>
      </p:sp>
      <p:sp>
        <p:nvSpPr>
          <p:cNvPr id="23" name="Rectangle 3"/>
          <p:cNvSpPr txBox="1">
            <a:spLocks noChangeArrowheads="1"/>
          </p:cNvSpPr>
          <p:nvPr/>
        </p:nvSpPr>
        <p:spPr>
          <a:xfrm>
            <a:off x="108298" y="3990670"/>
            <a:ext cx="1440160" cy="109451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0000FF"/>
              </a:buClr>
              <a:buNone/>
            </a:pPr>
            <a:r>
              <a:rPr lang="en-US" altLang="zh-CN" sz="2000" dirty="0" err="1" smtClean="0">
                <a:solidFill>
                  <a:srgbClr val="0000FF"/>
                </a:solidFill>
                <a:latin typeface="Times New Roman" pitchFamily="18" charset="0"/>
                <a:ea typeface="华文楷体" panose="02010600040101010101" pitchFamily="2" charset="-122"/>
                <a:cs typeface="Times New Roman" pitchFamily="18" charset="0"/>
              </a:rPr>
              <a:t>Navier</a:t>
            </a:r>
            <a:endParaRPr lang="en-US" altLang="zh-CN" sz="2000" dirty="0" smtClean="0">
              <a:solidFill>
                <a:srgbClr val="0000FF"/>
              </a:solidFill>
              <a:latin typeface="Times New Roman" pitchFamily="18" charset="0"/>
              <a:ea typeface="华文楷体" panose="02010600040101010101" pitchFamily="2" charset="-122"/>
              <a:cs typeface="Times New Roman" pitchFamily="18" charset="0"/>
            </a:endParaRPr>
          </a:p>
          <a:p>
            <a:pPr marL="0" indent="0" algn="ctr">
              <a:buClr>
                <a:srgbClr val="0000FF"/>
              </a:buClr>
              <a:buNone/>
            </a:pPr>
            <a:r>
              <a:rPr lang="en-US" altLang="zh-CN" sz="2000" dirty="0" smtClean="0">
                <a:solidFill>
                  <a:srgbClr val="0000FF"/>
                </a:solidFill>
                <a:latin typeface="Times New Roman" pitchFamily="18" charset="0"/>
                <a:ea typeface="华文楷体" panose="02010600040101010101" pitchFamily="2" charset="-122"/>
                <a:cs typeface="Times New Roman" pitchFamily="18" charset="0"/>
              </a:rPr>
              <a:t>-Stokes </a:t>
            </a:r>
          </a:p>
          <a:p>
            <a:pPr marL="0" indent="0" algn="ctr">
              <a:buClr>
                <a:srgbClr val="0000FF"/>
              </a:buClr>
              <a:buNone/>
            </a:pPr>
            <a:r>
              <a:rPr lang="en-US" altLang="zh-CN" sz="2000" dirty="0" smtClean="0">
                <a:solidFill>
                  <a:srgbClr val="0000FF"/>
                </a:solidFill>
                <a:latin typeface="Times New Roman" pitchFamily="18" charset="0"/>
                <a:ea typeface="华文楷体" panose="02010600040101010101" pitchFamily="2" charset="-122"/>
                <a:cs typeface="Times New Roman" pitchFamily="18" charset="0"/>
              </a:rPr>
              <a:t>equations</a:t>
            </a:r>
            <a:endParaRPr lang="en-US" altLang="zh-CN" sz="2000" b="1" dirty="0">
              <a:solidFill>
                <a:srgbClr val="0000FF"/>
              </a:solidFill>
              <a:latin typeface="Times New Roman" pitchFamily="18" charset="0"/>
              <a:ea typeface="华文楷体" panose="02010600040101010101" pitchFamily="2" charset="-122"/>
              <a:cs typeface="Times New Roman" pitchFamily="18" charset="0"/>
            </a:endParaRPr>
          </a:p>
        </p:txBody>
      </p:sp>
      <p:sp>
        <p:nvSpPr>
          <p:cNvPr id="28" name="右箭头 27"/>
          <p:cNvSpPr/>
          <p:nvPr/>
        </p:nvSpPr>
        <p:spPr>
          <a:xfrm>
            <a:off x="6084962" y="2348880"/>
            <a:ext cx="936104" cy="144016"/>
          </a:xfrm>
          <a:prstGeom prst="rightArrow">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28"/>
          <p:cNvSpPr/>
          <p:nvPr/>
        </p:nvSpPr>
        <p:spPr>
          <a:xfrm>
            <a:off x="7147029" y="2195572"/>
            <a:ext cx="1941557"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Electric </a:t>
            </a:r>
            <a:r>
              <a:rPr lang="en-US" dirty="0">
                <a:latin typeface="Times New Roman" panose="02020603050405020304" pitchFamily="18" charset="0"/>
                <a:cs typeface="Times New Roman" panose="02020603050405020304" pitchFamily="18" charset="0"/>
              </a:rPr>
              <a:t>potential </a:t>
            </a:r>
          </a:p>
        </p:txBody>
      </p:sp>
      <p:sp>
        <p:nvSpPr>
          <p:cNvPr id="30" name="右箭头 29"/>
          <p:cNvSpPr/>
          <p:nvPr/>
        </p:nvSpPr>
        <p:spPr>
          <a:xfrm>
            <a:off x="6084962" y="2871024"/>
            <a:ext cx="936104" cy="144016"/>
          </a:xfrm>
          <a:prstGeom prst="rightArrow">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p:cNvSpPr/>
          <p:nvPr/>
        </p:nvSpPr>
        <p:spPr>
          <a:xfrm>
            <a:off x="7147029" y="2708920"/>
            <a:ext cx="1505540" cy="369332"/>
          </a:xfrm>
          <a:prstGeom prst="rect">
            <a:avLst/>
          </a:prstGeom>
          <a:noFill/>
        </p:spPr>
        <p:txBody>
          <a:bodyPr wrap="none">
            <a:spAutoFit/>
          </a:bodyPr>
          <a:lstStyle/>
          <a:p>
            <a:r>
              <a:rPr lang="en-US" dirty="0" smtClean="0">
                <a:latin typeface="Times New Roman" panose="02020603050405020304" pitchFamily="18" charset="0"/>
                <a:cs typeface="Times New Roman" panose="02020603050405020304" pitchFamily="18" charset="0"/>
              </a:rPr>
              <a:t>Electric field </a:t>
            </a:r>
            <a:endParaRPr lang="en-US" dirty="0">
              <a:latin typeface="Times New Roman" panose="02020603050405020304" pitchFamily="18" charset="0"/>
              <a:cs typeface="Times New Roman" panose="02020603050405020304" pitchFamily="18" charset="0"/>
            </a:endParaRPr>
          </a:p>
        </p:txBody>
      </p:sp>
      <p:sp>
        <p:nvSpPr>
          <p:cNvPr id="32" name="右箭头 31"/>
          <p:cNvSpPr/>
          <p:nvPr/>
        </p:nvSpPr>
        <p:spPr>
          <a:xfrm>
            <a:off x="6084962" y="3356992"/>
            <a:ext cx="936104" cy="144016"/>
          </a:xfrm>
          <a:prstGeom prst="rightArrow">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矩形 32"/>
          <p:cNvSpPr/>
          <p:nvPr/>
        </p:nvSpPr>
        <p:spPr>
          <a:xfrm>
            <a:off x="7165082" y="3212976"/>
            <a:ext cx="1678665" cy="369332"/>
          </a:xfrm>
          <a:prstGeom prst="rect">
            <a:avLst/>
          </a:prstGeom>
          <a:noFill/>
        </p:spPr>
        <p:txBody>
          <a:bodyPr wrap="none">
            <a:spAutoFit/>
          </a:bodyPr>
          <a:lstStyle/>
          <a:p>
            <a:r>
              <a:rPr lang="en-US" dirty="0" smtClean="0">
                <a:latin typeface="Times New Roman" panose="02020603050405020304" pitchFamily="18" charset="0"/>
                <a:cs typeface="Times New Roman" panose="02020603050405020304" pitchFamily="18" charset="0"/>
              </a:rPr>
              <a:t>Charge density</a:t>
            </a:r>
            <a:endParaRPr lang="en-US" dirty="0">
              <a:latin typeface="Times New Roman" panose="02020603050405020304" pitchFamily="18" charset="0"/>
              <a:cs typeface="Times New Roman" panose="02020603050405020304" pitchFamily="18" charset="0"/>
            </a:endParaRPr>
          </a:p>
        </p:txBody>
      </p:sp>
      <p:sp>
        <p:nvSpPr>
          <p:cNvPr id="34" name="右箭头 33"/>
          <p:cNvSpPr/>
          <p:nvPr/>
        </p:nvSpPr>
        <p:spPr>
          <a:xfrm>
            <a:off x="6084962" y="4437112"/>
            <a:ext cx="936104" cy="144016"/>
          </a:xfrm>
          <a:prstGeom prst="rightArrow">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矩形 34"/>
          <p:cNvSpPr/>
          <p:nvPr/>
        </p:nvSpPr>
        <p:spPr>
          <a:xfrm>
            <a:off x="7165082" y="4293096"/>
            <a:ext cx="1140056" cy="369332"/>
          </a:xfrm>
          <a:prstGeom prst="rect">
            <a:avLst/>
          </a:prstGeom>
          <a:noFill/>
        </p:spPr>
        <p:txBody>
          <a:bodyPr wrap="none">
            <a:spAutoFit/>
          </a:bodyPr>
          <a:lstStyle/>
          <a:p>
            <a:r>
              <a:rPr lang="en-US" dirty="0" smtClean="0">
                <a:latin typeface="Times New Roman" panose="02020603050405020304" pitchFamily="18" charset="0"/>
                <a:cs typeface="Times New Roman" panose="02020603050405020304" pitchFamily="18" charset="0"/>
              </a:rPr>
              <a:t>Flow field</a:t>
            </a:r>
            <a:endParaRPr lang="en-US" dirty="0">
              <a:latin typeface="Times New Roman" panose="02020603050405020304" pitchFamily="18" charset="0"/>
              <a:cs typeface="Times New Roman" panose="02020603050405020304" pitchFamily="18" charset="0"/>
            </a:endParaRPr>
          </a:p>
        </p:txBody>
      </p:sp>
      <p:grpSp>
        <p:nvGrpSpPr>
          <p:cNvPr id="39" name="组合 38"/>
          <p:cNvGrpSpPr/>
          <p:nvPr/>
        </p:nvGrpSpPr>
        <p:grpSpPr>
          <a:xfrm>
            <a:off x="1555479" y="5517232"/>
            <a:ext cx="5184576" cy="720080"/>
            <a:chOff x="1836490" y="5099578"/>
            <a:chExt cx="5184576" cy="1440160"/>
          </a:xfrm>
        </p:grpSpPr>
        <p:sp>
          <p:nvSpPr>
            <p:cNvPr id="42" name="矩形 41"/>
            <p:cNvSpPr/>
            <p:nvPr/>
          </p:nvSpPr>
          <p:spPr>
            <a:xfrm>
              <a:off x="2196530" y="5099578"/>
              <a:ext cx="4824536" cy="14401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左大括号 40"/>
            <p:cNvSpPr/>
            <p:nvPr/>
          </p:nvSpPr>
          <p:spPr>
            <a:xfrm>
              <a:off x="1836490" y="5123284"/>
              <a:ext cx="324000" cy="1404000"/>
            </a:xfrm>
            <a:prstGeom prst="leftBrace">
              <a:avLst>
                <a:gd name="adj1" fmla="val 40583"/>
                <a:gd name="adj2" fmla="val 5155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45" name="对象 44"/>
          <p:cNvGraphicFramePr>
            <a:graphicFrameLocks noChangeAspect="1"/>
          </p:cNvGraphicFramePr>
          <p:nvPr>
            <p:extLst>
              <p:ext uri="{D42A27DB-BD31-4B8C-83A1-F6EECF244321}">
                <p14:modId xmlns:p14="http://schemas.microsoft.com/office/powerpoint/2010/main" val="9681222"/>
              </p:ext>
            </p:extLst>
          </p:nvPr>
        </p:nvGraphicFramePr>
        <p:xfrm>
          <a:off x="3378200" y="5657850"/>
          <a:ext cx="1895475" cy="579438"/>
        </p:xfrm>
        <a:graphic>
          <a:graphicData uri="http://schemas.openxmlformats.org/presentationml/2006/ole">
            <mc:AlternateContent xmlns:mc="http://schemas.openxmlformats.org/markup-compatibility/2006">
              <mc:Choice xmlns:v="urn:schemas-microsoft-com:vml" Requires="v">
                <p:oleObj spid="_x0000_s21634" name="Equation" r:id="rId13" imgW="1193760" imgH="368280" progId="Equation.DSMT4">
                  <p:embed/>
                </p:oleObj>
              </mc:Choice>
              <mc:Fallback>
                <p:oleObj name="Equation" r:id="rId13" imgW="1193760" imgH="368280" progId="Equation.DSMT4">
                  <p:embed/>
                  <p:pic>
                    <p:nvPicPr>
                      <p:cNvPr id="0" name=""/>
                      <p:cNvPicPr>
                        <a:picLocks noChangeAspect="1" noChangeArrowheads="1"/>
                      </p:cNvPicPr>
                      <p:nvPr/>
                    </p:nvPicPr>
                    <p:blipFill>
                      <a:blip r:embed="rId14"/>
                      <a:srcRect/>
                      <a:stretch>
                        <a:fillRect/>
                      </a:stretch>
                    </p:blipFill>
                    <p:spPr bwMode="auto">
                      <a:xfrm>
                        <a:off x="3378200" y="5657850"/>
                        <a:ext cx="1895475" cy="579438"/>
                      </a:xfrm>
                      <a:prstGeom prst="rect">
                        <a:avLst/>
                      </a:prstGeom>
                      <a:noFill/>
                      <a:extLst/>
                    </p:spPr>
                  </p:pic>
                </p:oleObj>
              </mc:Fallback>
            </mc:AlternateContent>
          </a:graphicData>
        </a:graphic>
      </p:graphicFrame>
      <p:sp>
        <p:nvSpPr>
          <p:cNvPr id="46" name="右箭头 45"/>
          <p:cNvSpPr/>
          <p:nvPr/>
        </p:nvSpPr>
        <p:spPr>
          <a:xfrm>
            <a:off x="6084168" y="5813332"/>
            <a:ext cx="936104" cy="144016"/>
          </a:xfrm>
          <a:prstGeom prst="rightArrow">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矩形 46"/>
          <p:cNvSpPr/>
          <p:nvPr/>
        </p:nvSpPr>
        <p:spPr>
          <a:xfrm>
            <a:off x="7164288" y="5651956"/>
            <a:ext cx="1829283" cy="369332"/>
          </a:xfrm>
          <a:prstGeom prst="rect">
            <a:avLst/>
          </a:prstGeom>
          <a:noFill/>
        </p:spPr>
        <p:txBody>
          <a:bodyPr wrap="none">
            <a:spAutoFit/>
          </a:bodyPr>
          <a:lstStyle/>
          <a:p>
            <a:r>
              <a:rPr lang="en-US" dirty="0" smtClean="0">
                <a:latin typeface="Times New Roman" panose="02020603050405020304" pitchFamily="18" charset="0"/>
                <a:cs typeface="Times New Roman" panose="02020603050405020304" pitchFamily="18" charset="0"/>
              </a:rPr>
              <a:t>Temperature field</a:t>
            </a:r>
            <a:endParaRPr lang="en-US" dirty="0">
              <a:latin typeface="Times New Roman" panose="02020603050405020304" pitchFamily="18" charset="0"/>
              <a:cs typeface="Times New Roman" panose="02020603050405020304" pitchFamily="18" charset="0"/>
            </a:endParaRPr>
          </a:p>
        </p:txBody>
      </p:sp>
      <p:sp>
        <p:nvSpPr>
          <p:cNvPr id="48" name="Rectangle 3"/>
          <p:cNvSpPr txBox="1">
            <a:spLocks noChangeArrowheads="1"/>
          </p:cNvSpPr>
          <p:nvPr/>
        </p:nvSpPr>
        <p:spPr>
          <a:xfrm>
            <a:off x="260698" y="5517232"/>
            <a:ext cx="1440160" cy="71385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0000FF"/>
              </a:buClr>
              <a:buNone/>
            </a:pPr>
            <a:r>
              <a:rPr lang="en-US" altLang="zh-CN" sz="2000" dirty="0" smtClean="0">
                <a:solidFill>
                  <a:srgbClr val="0000FF"/>
                </a:solidFill>
                <a:latin typeface="Times New Roman" pitchFamily="18" charset="0"/>
                <a:ea typeface="华文楷体" panose="02010600040101010101" pitchFamily="2" charset="-122"/>
                <a:cs typeface="Times New Roman" pitchFamily="18" charset="0"/>
              </a:rPr>
              <a:t>Energy equation</a:t>
            </a:r>
            <a:endParaRPr lang="en-US" altLang="zh-CN" sz="2000" dirty="0">
              <a:solidFill>
                <a:srgbClr val="0000FF"/>
              </a:solidFill>
              <a:latin typeface="Times New Roman" pitchFamily="18" charset="0"/>
              <a:ea typeface="华文楷体" panose="02010600040101010101" pitchFamily="2" charset="-122"/>
              <a:cs typeface="Times New Roman" pitchFamily="18" charset="0"/>
            </a:endParaRPr>
          </a:p>
        </p:txBody>
      </p:sp>
    </p:spTree>
    <p:extLst>
      <p:ext uri="{BB962C8B-B14F-4D97-AF65-F5344CB8AC3E}">
        <p14:creationId xmlns:p14="http://schemas.microsoft.com/office/powerpoint/2010/main" val="270759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980728"/>
            <a:ext cx="8928992" cy="5816977"/>
          </a:xfrm>
          <a:prstGeom prst="rect">
            <a:avLst/>
          </a:prstGeom>
        </p:spPr>
        <p:txBody>
          <a:bodyPr wrap="square">
            <a:spAutoFit/>
          </a:bodyPr>
          <a:lstStyle/>
          <a:p>
            <a:pPr marL="342900" indent="-342900" algn="just">
              <a:buFont typeface="Arial" panose="020B0604020202020204" pitchFamily="34" charset="0"/>
              <a:buChar char="•"/>
            </a:pPr>
            <a:r>
              <a:rPr lang="en-US" altLang="zh-CN" sz="2200" dirty="0">
                <a:latin typeface="Times" panose="02020603050405020304" pitchFamily="18" charset="0"/>
                <a:cs typeface="Times" panose="02020603050405020304" pitchFamily="18" charset="0"/>
              </a:rPr>
              <a:t>The LBM was originally used to compute the solutions of </a:t>
            </a:r>
            <a:r>
              <a:rPr lang="en-US" altLang="zh-CN" sz="2200" dirty="0" smtClean="0">
                <a:latin typeface="Times" panose="02020603050405020304" pitchFamily="18" charset="0"/>
                <a:cs typeface="Times" panose="02020603050405020304" pitchFamily="18" charset="0"/>
              </a:rPr>
              <a:t>NSEs.</a:t>
            </a:r>
          </a:p>
          <a:p>
            <a:pPr algn="just"/>
            <a:r>
              <a:rPr lang="en-US" altLang="zh-CN" sz="1000" dirty="0" smtClean="0">
                <a:latin typeface="Times" panose="02020603050405020304" pitchFamily="18" charset="0"/>
                <a:cs typeface="Times" panose="02020603050405020304" pitchFamily="18" charset="0"/>
              </a:rPr>
              <a:t> </a:t>
            </a:r>
          </a:p>
          <a:p>
            <a:pPr marL="342900" indent="-342900" algn="just">
              <a:buFont typeface="Arial" panose="020B0604020202020204" pitchFamily="34" charset="0"/>
              <a:buChar char="•"/>
            </a:pPr>
            <a:r>
              <a:rPr lang="en-US" altLang="zh-CN" sz="2200" dirty="0" smtClean="0">
                <a:latin typeface="Times" panose="02020603050405020304" pitchFamily="18" charset="0"/>
                <a:cs typeface="Times" panose="02020603050405020304" pitchFamily="18" charset="0"/>
              </a:rPr>
              <a:t>From </a:t>
            </a:r>
            <a:r>
              <a:rPr lang="en-US" altLang="zh-CN" sz="2200" dirty="0">
                <a:latin typeface="Times" panose="02020603050405020304" pitchFamily="18" charset="0"/>
                <a:cs typeface="Times" panose="02020603050405020304" pitchFamily="18" charset="0"/>
              </a:rPr>
              <a:t>the mathematical point of view, the LBM can also be viewed as a modelling approach for </a:t>
            </a:r>
            <a:r>
              <a:rPr lang="en-US" altLang="zh-CN" sz="2200" dirty="0" smtClean="0">
                <a:latin typeface="Times" panose="02020603050405020304" pitchFamily="18" charset="0"/>
                <a:cs typeface="Times" panose="02020603050405020304" pitchFamily="18" charset="0"/>
              </a:rPr>
              <a:t>PDEs. Following </a:t>
            </a:r>
            <a:r>
              <a:rPr lang="en-US" altLang="zh-CN" sz="2200" dirty="0">
                <a:latin typeface="Times" panose="02020603050405020304" pitchFamily="18" charset="0"/>
                <a:cs typeface="Times" panose="02020603050405020304" pitchFamily="18" charset="0"/>
              </a:rPr>
              <a:t>this train of thought, the LBM has been used to various macroscopic </a:t>
            </a:r>
            <a:r>
              <a:rPr lang="en-US" altLang="zh-CN" sz="2200" dirty="0" smtClean="0">
                <a:latin typeface="Times" panose="02020603050405020304" pitchFamily="18" charset="0"/>
                <a:cs typeface="Times" panose="02020603050405020304" pitchFamily="18" charset="0"/>
              </a:rPr>
              <a:t>systems (examples: …). </a:t>
            </a:r>
            <a:r>
              <a:rPr lang="en-US" altLang="zh-CN" sz="2200" b="1" dirty="0" smtClean="0">
                <a:solidFill>
                  <a:srgbClr val="FF0000"/>
                </a:solidFill>
                <a:latin typeface="Times" panose="02020603050405020304" pitchFamily="18" charset="0"/>
                <a:cs typeface="Times" panose="02020603050405020304" pitchFamily="18" charset="0"/>
              </a:rPr>
              <a:t>In </a:t>
            </a:r>
            <a:r>
              <a:rPr lang="en-US" altLang="zh-CN" sz="2200" b="1" dirty="0">
                <a:solidFill>
                  <a:srgbClr val="FF0000"/>
                </a:solidFill>
                <a:latin typeface="Times" panose="02020603050405020304" pitchFamily="18" charset="0"/>
                <a:cs typeface="Times" panose="02020603050405020304" pitchFamily="18" charset="0"/>
              </a:rPr>
              <a:t>this study, a LBM approach is formulated for the Poisson’s equation and the charge conservation </a:t>
            </a:r>
            <a:r>
              <a:rPr lang="en-US" altLang="zh-CN" sz="2200" b="1" dirty="0" smtClean="0">
                <a:solidFill>
                  <a:srgbClr val="FF0000"/>
                </a:solidFill>
                <a:latin typeface="Times" panose="02020603050405020304" pitchFamily="18" charset="0"/>
                <a:cs typeface="Times" panose="02020603050405020304" pitchFamily="18" charset="0"/>
              </a:rPr>
              <a:t>equation.</a:t>
            </a:r>
          </a:p>
          <a:p>
            <a:pPr algn="just"/>
            <a:endParaRPr lang="en-US" altLang="zh-CN" sz="1000" b="1" dirty="0" smtClean="0">
              <a:solidFill>
                <a:srgbClr val="FF0000"/>
              </a:solidFill>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altLang="zh-CN" sz="2200" dirty="0" smtClean="0">
                <a:solidFill>
                  <a:srgbClr val="0000CC"/>
                </a:solidFill>
                <a:latin typeface="Times" panose="02020603050405020304" pitchFamily="18" charset="0"/>
                <a:cs typeface="Times" panose="02020603050405020304" pitchFamily="18" charset="0"/>
              </a:rPr>
              <a:t>The </a:t>
            </a:r>
            <a:r>
              <a:rPr lang="en-US" altLang="zh-CN" sz="2200" dirty="0">
                <a:solidFill>
                  <a:srgbClr val="0000CC"/>
                </a:solidFill>
                <a:latin typeface="Times" panose="02020603050405020304" pitchFamily="18" charset="0"/>
                <a:cs typeface="Times" panose="02020603050405020304" pitchFamily="18" charset="0"/>
              </a:rPr>
              <a:t>basic idea of LBM </a:t>
            </a:r>
            <a:r>
              <a:rPr lang="en-US" altLang="zh-CN" sz="2200" dirty="0" smtClean="0">
                <a:solidFill>
                  <a:srgbClr val="0000CC"/>
                </a:solidFill>
                <a:latin typeface="Times" panose="02020603050405020304" pitchFamily="18" charset="0"/>
                <a:cs typeface="Times" panose="02020603050405020304" pitchFamily="18" charset="0"/>
              </a:rPr>
              <a:t>is to </a:t>
            </a:r>
            <a:r>
              <a:rPr lang="en-US" altLang="zh-CN" sz="2200" dirty="0">
                <a:solidFill>
                  <a:srgbClr val="0000CC"/>
                </a:solidFill>
                <a:latin typeface="Times" panose="02020603050405020304" pitchFamily="18" charset="0"/>
                <a:cs typeface="Times" panose="02020603050405020304" pitchFamily="18" charset="0"/>
              </a:rPr>
              <a:t>solve a set of discrete equations for the </a:t>
            </a:r>
            <a:r>
              <a:rPr lang="en-US" altLang="zh-CN" sz="2200" dirty="0" err="1">
                <a:solidFill>
                  <a:srgbClr val="0000CC"/>
                </a:solidFill>
                <a:latin typeface="Times" panose="02020603050405020304" pitchFamily="18" charset="0"/>
                <a:cs typeface="Times" panose="02020603050405020304" pitchFamily="18" charset="0"/>
              </a:rPr>
              <a:t>mesoscopic</a:t>
            </a:r>
            <a:r>
              <a:rPr lang="en-US" altLang="zh-CN" sz="2200" dirty="0">
                <a:solidFill>
                  <a:srgbClr val="0000CC"/>
                </a:solidFill>
                <a:latin typeface="Times" panose="02020603050405020304" pitchFamily="18" charset="0"/>
                <a:cs typeface="Times" panose="02020603050405020304" pitchFamily="18" charset="0"/>
              </a:rPr>
              <a:t> distribution functions in a discretized computational domain. Then the macroscopic quantities (i.e., the fluid density and velocity, electric potential and charge density) can be determined by taking the hydrodynamic moments of their corresponding distribution </a:t>
            </a:r>
            <a:r>
              <a:rPr lang="en-US" altLang="zh-CN" sz="2200" dirty="0" smtClean="0">
                <a:solidFill>
                  <a:srgbClr val="0000CC"/>
                </a:solidFill>
                <a:latin typeface="Times" panose="02020603050405020304" pitchFamily="18" charset="0"/>
                <a:cs typeface="Times" panose="02020603050405020304" pitchFamily="18" charset="0"/>
              </a:rPr>
              <a:t>functions.</a:t>
            </a:r>
          </a:p>
          <a:p>
            <a:pPr algn="just"/>
            <a:endParaRPr lang="en-US" altLang="zh-CN" sz="1000" dirty="0" smtClean="0">
              <a:solidFill>
                <a:srgbClr val="0000CC"/>
              </a:solidFill>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altLang="zh-CN" sz="2200" dirty="0" smtClean="0">
                <a:latin typeface="Times" panose="02020603050405020304" pitchFamily="18" charset="0"/>
                <a:cs typeface="Times" panose="02020603050405020304" pitchFamily="18" charset="0"/>
              </a:rPr>
              <a:t>Since </a:t>
            </a:r>
            <a:r>
              <a:rPr lang="en-US" altLang="zh-CN" sz="2200" dirty="0">
                <a:latin typeface="Times" panose="02020603050405020304" pitchFamily="18" charset="0"/>
                <a:cs typeface="Times" panose="02020603050405020304" pitchFamily="18" charset="0"/>
              </a:rPr>
              <a:t>the discrete equations are first order PDEs, they are much easier to solve than the macroscopic governing equations. In addition, the solution procedure of these discrete equations can be vividly understood by the collision-streaming process of some pseudo particles.</a:t>
            </a:r>
            <a:endParaRPr lang="zh-CN" altLang="zh-CN" sz="2200" dirty="0">
              <a:latin typeface="Times" panose="02020603050405020304" pitchFamily="18" charset="0"/>
              <a:cs typeface="Times" panose="02020603050405020304" pitchFamily="18" charset="0"/>
            </a:endParaRPr>
          </a:p>
        </p:txBody>
      </p:sp>
      <p:sp>
        <p:nvSpPr>
          <p:cNvPr id="3"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BACKGROUND </a:t>
            </a:r>
            <a:endParaRPr lang="zh-CN" altLang="en-US" b="1" dirty="0">
              <a:solidFill>
                <a:schemeClr val="bg1"/>
              </a:solidFill>
              <a:latin typeface="Times New Roman" pitchFamily="18" charset="0"/>
              <a:cs typeface="Times New Roman" pitchFamily="18" charset="0"/>
            </a:endParaRPr>
          </a:p>
        </p:txBody>
      </p:sp>
      <p:sp>
        <p:nvSpPr>
          <p:cNvPr id="4" name="TextBox 3"/>
          <p:cNvSpPr txBox="1"/>
          <p:nvPr/>
        </p:nvSpPr>
        <p:spPr>
          <a:xfrm>
            <a:off x="6948264" y="6309320"/>
            <a:ext cx="2016224" cy="492443"/>
          </a:xfrm>
          <a:prstGeom prst="rect">
            <a:avLst/>
          </a:prstGeom>
          <a:noFill/>
        </p:spPr>
        <p:txBody>
          <a:bodyPr wrap="square" rtlCol="0">
            <a:spAutoFit/>
          </a:bodyPr>
          <a:lstStyle/>
          <a:p>
            <a:r>
              <a:rPr lang="en-US" altLang="zh-CN" sz="2600" b="1" u="sng" dirty="0" smtClean="0">
                <a:solidFill>
                  <a:srgbClr val="FF0000"/>
                </a:solidFill>
              </a:rPr>
              <a:t>Indirect way!</a:t>
            </a:r>
            <a:endParaRPr lang="zh-CN" altLang="en-US" sz="2600" b="1" u="sng" dirty="0">
              <a:solidFill>
                <a:srgbClr val="FF0000"/>
              </a:solidFill>
            </a:endParaRPr>
          </a:p>
        </p:txBody>
      </p:sp>
    </p:spTree>
    <p:extLst>
      <p:ext uri="{BB962C8B-B14F-4D97-AF65-F5344CB8AC3E}">
        <p14:creationId xmlns:p14="http://schemas.microsoft.com/office/powerpoint/2010/main" val="290827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Lattice Boltzmann method</a:t>
            </a:r>
            <a:endParaRPr lang="zh-CN" altLang="en-US" b="1" dirty="0">
              <a:solidFill>
                <a:schemeClr val="bg1"/>
              </a:solidFill>
              <a:latin typeface="Times New Roman" pitchFamily="18" charset="0"/>
              <a:cs typeface="Times New Roman" pitchFamily="18" charset="0"/>
            </a:endParaRPr>
          </a:p>
        </p:txBody>
      </p:sp>
      <p:sp>
        <p:nvSpPr>
          <p:cNvPr id="17" name="TextBox 16"/>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18"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6</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19" name="TextBox 18"/>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21" name="TextBox 20"/>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LBM with EHD flows</a:t>
            </a:r>
            <a:endParaRPr lang="zh-CN" altLang="en-US" b="1" dirty="0">
              <a:solidFill>
                <a:schemeClr val="bg1"/>
              </a:solidFill>
              <a:latin typeface="Times" panose="02020603050405020304" pitchFamily="18" charset="0"/>
              <a:cs typeface="Times" panose="02020603050405020304" pitchFamily="18" charset="0"/>
            </a:endParaRPr>
          </a:p>
        </p:txBody>
      </p:sp>
      <p:sp>
        <p:nvSpPr>
          <p:cNvPr id="23" name="AutoShape 21" descr="data:image/jpeg;base64,/9j/4AAQSkZJRgABAQAAAQABAAD/2wCEAAkGBxMSEhUSEhMWFhUXGBgYGBcYFxgXGhcXGBoXFxgXHRgYHSggGBolHRgYITEhJSorLi4uFx8zODMtNygtLisBCgoKBQUFDgUFDisZExkrKysrKysrKysrKysrKysrKysrKysrKysrKysrKysrKysrKysrKysrKysrKysrKysrK//AABEIAPgAywMBIgACEQEDEQH/xAAcAAAABwEBAAAAAAAAAAAAAAAAAQIDBAUGBwj/xAA7EAABAwIEAwYFAwMEAgMBAAABAAIRAyEEEjFBBVFhBiJxgZHwE6GxwdEHMkJS4fEUI2JyJJIWgqIV/8QAFAEBAAAAAAAAAAAAAAAAAAAAAP/EABQRAQAAAAAAAAAAAAAAAAAAAAD/2gAMAwEAAhEDEQA/AO3tSkhpSggNBBEgNEgggCCCIoAiRpJQBFKCTKBRRJurWDRJIATA4hTOjhrzFkEwI5Ueli2O0cD4GU8HIFoIggSgEJKOUECUsJBKUCgUgkyjlAh7lHJUh5UYoJrUoJLUpAEEEEBIIIIAgiRFyAFyr+L8Xp4dhqVXQBtufAKN2h403DUy43dsJ1Pu65LjeNvxLn/Fd3SL9BsAPX5INdV/UZrv2NygayJMeo/Ki/8AzWpUBYJH/KwPOwHksC9rWusTEydhpp/2jXxCVQqvrH4dOwvmIs1reXvfrdBccY7QlxOeu55P8A61uZAhVtHi9MRmNVkbxO2mqY4lwh1OI5ajYeGyra2KqQA5xIGgOwQa3A4/NFSlWcIIs0kEb3uAtLwjtnUpGK5L2W70XHlqee65GAR36eYHnGiuuDcTzvDali7cAQT4fhB6A4XxKnXaH03Bw6GY6dCpsri2F4l/p6gNFxFSYLScs3/aQddui6pwTiYr0g+CCCWuBEEOGojb+6CzRpIKIlAeZHKRKUECggUYRFAh4UdwT9RRS9BYNSklqUEAQQQQBEShKSSgNxUXF1wxpcTYXTziq3jdZrKTnPs0Ak9Bzug4/wBs+0jq7zlccgmB0Jjzss1SxJAgazPv5pVducuy3aJ8hoCqvOQT6e/mgm1K/dN+gPU/uT2E4gWANbYa+J2J5xyUCuPymJ5FBrf/AO1LQDfn19z8lDxGIZUIaGgWufKIHL8SqjAU3PIa0ST4/ZbDDdj3hgeQRadYnkIiUGRdIsLj0HpzRU4/kB6/haP/AOM1TlBbHr48lTcV4WaT8gkuF0FszBuqMmcxA/7R6XPvRbj9MOM5nPo1D34BH/INtruQI8vBct4Rj8pgyNpGoVtwvi/wMXTr27ru9FpGjrf1Qfe4egsyUCoeGxjHhpaQQ4SI3tspQKAEJTUiUpqBYKBQCMoGayikKVVChOd1QWjUpJASkBoIIICKQlEpKBLgsB+rfEzSw7aQ1qugn/i2CfUkD1XQHFcv/VXDmpicK0/tMg/+zSfkPkgp+D8LDcOA4d54zO8xYG2w+6it7Jhzg6LclosEJeeSuMPRugw2N7KE2aPwmsP2AqOja+4XUsNhgrKjRjb37hBnuzHY6jhmghoL93G/+FoXYRp1CktCNxQV7+HsOw5Lkv6iUTSxTSLGJnw+2q7M5c0/VSk3/afyJ+g3/KDD4ivRqDM5mR4i7Dr667+qpHGDImLqU9zcsgjqINutwq8Al1kG+7M9ohRpNBcbGYINtbT1uP8AK6twLHOrMD3NIJHy5+eq89PxuYtEZQ2B4kfyJj3C7X2F4ua1INeBmbYkGZ8b2KDXApYCYDt061A8EHFE1GgYqlRXaqZVChuQWTUsFNtKWCgUERKLMgSgJyIFGURQE4rDdvqYNXDGbg1PTL+YW2e5c87acXoGsGfEioyQWkEWdBkE2P8AdA/w7DbzsNFYNEeX2Wb4dxMNcO+CLXkHZT63ExmN7dEGpwZlWAKxuB44wG7vei0OAx3xGzBQWrShCbpvlG6ogRXcuZdusayo99EmHMym+kEXP0XRMU8xZcd7bt/8xxc7+MjQcxF7WIQUFamLskDlcNG55XUfhlJoquLr5WkxzIvsUGNzEnlyA63vCW2lSa8APm+nQ8ybAIIVM5nTtP8Ahdk/TrBnK6ppMSBoCuYdm+DuxGJFNkQZknQDn9F3vhOAFCmGDbfmd/C6Cc0J0BMtF07JQLBRhNtO6UCgbqKO7zT9RRneKC0aUaSxLQEjRI0BEoi5HKSQgQ9ch/VTCipUbXYCQJpucCILmm+WLmLgnSbbGOr4/DioxzHTBEHK4tPk5pBC5p2xLcOwYfYZnNc65OYgjM46uEnXaOqDmVFtQE5HGRt0+isOEccc1xzyfcaJIqkEkCJv48vfVdF7BdlQyn8eswZ3CYI0GwuEHP8AH8Re1+Zs9JEfJCn2lxps2qRyAI08loO3HBXB3xw0lknPEnLJsf8ArzWZGANiWnIXWI1B5eP4QXfC+1eIa7JUrvBn+RIjyP3XQuBcbLgA94dOhGvKTt6LH4ihSqfBZUouqDKYy95wAiHEyCRfcrR8G7J06cPYXs5DNmj1Fvn4oNTXxTWiT5DUnwG65h204BiatV2IbTystlkjNab5dvA3vounYekyncC+5NyfPVUXajizKbDmBuLWsToPJBxZ3DqhufPorDh7MPSI+KC6ZBdsPADU9ZR47jFSZLWkHUEWJFibRBIVlgcC2tg6oi4cHN6c5O4QTOy2JdSrZcPSLnzDjtE6/wDHY6rsVGYE/hYPhOOZR+DTp5SXkNcQQe8Q3KSfAm/Rbum+3ggezJxiZpp1olAsOQLkUIEoG3lRz5p96jlBaNCWkApTSgGZGCkIFAtJKOURcgiY18NkaxbqVy3tc0VK2ouDYbG/9vmuidoMSG03bSDcTbrAEn63XI+LYkB79ToLz/SNBrEAflA/2fwNH47cwENv4m8eVl1trm5AGledqnEnMfLDB3/CtsL2zxTQ34brg6G4KDrPFmlrSS0OEGRzHK4VLw/glB8mlLWnVoJgHnCp+EdpcXjO49rGt/k6foFf4dvwnToD9fZQWvC+BU6UuaJJ3JJMe9lYVakWTOHxgiPZTWKfPh4oG8bicrSZiBPNc77Rcb+K5rG6ZrZhY6jxWn7T4rLSJBg6fIrl+Cbmq5yZk+Otz5oN1g+yZr0hlDAJJgg73AnkJ2Se1DG4LBuYyxdFJpiCSb1HDkIHqVq+C4ij8JtRrxlA1LrafRcw7dcZ/wBbiwykc1On3WRcOOrndQTA8Ag0v6c8HJcatR16Z7rA490louR/1gDwXSWgLF/p12cq4YPq1j3qmWGyTAE3O0396LaNaUD1KFIDUww8081AZCSUZSSgbqiFGLx0UiqortdfkgtWkpYSGpSBUIiilBAd0lxRlM1XQJQZ/tXUimZIAAO489d9h4rhvFeIZ3OItJnntG+u2q6N+oPEzBa2TY5jO17dNxHiuT4m5MIEipOglTsHiQxwLmz08Z9FDoU7xvFupvGieg6yY7pBN9bz6g/NBoMBxBjGjvETOlt9fM/Qq74f2ncwxV7zTob5g3vd7qAY9hYp1J1rXHLlr6G+iKTqJEAj5z90HUaXHWEjI7Nc+/RT38YBjqPe/K65LhsSQ6xvqR5XUt3E3izdNdB5ideaDT9ruLNczKDeSD4CPyFluF6kACSDE9R9TKg4jElx97Kbwmhne3UXvt7/AMoL2v2Xc7DVHNJJY0vgExAAMRzifRSuw2ApVvhy4B7DmLQwNcYNiX/yHT10XROE8NyUspEyIIdyiAPT6lctw+GNP9pIc0mCCZB5z5aIOx0G2+SepuusTwTtVDQ2tt/IfOR9wthhsQ14BaQR0QSmgJ1oTLFIAQJcEgkp0tSHNsgZqlQyFMeoxIQWMpUlIDkswgKUppSXFGCgNyiYlo3uE9Uqi5P+Fhe1X6g0MOHMo/7lW4j+LdrnfwCDN/qA8Zy0aGCCdNNuY28jdYX/AExO0k7Ac+sRz9FIxfE6uKqmrWfJv0AtaBtp8la0MCNXvDnATlhxsIJGfTMIiAYsb7IM6aOWQZBGmys+G4aXRAIGpP4/+yj8Sw8PF2y4WAM5SSRBdpNufLRSOzuLNOrcXNiCJFwA4Fp1ET/hAtjJgEmWu84cOfjb0UTHYZzQCf2ujTcXiOoiFogQXvZlAgHR3eOUZ2kEjvHM0f8Ar1CTxEZh8MiA0jKBJgkAu15PdAvpPIIMk5kQQfdkbtbEp/G0HNJnURtGkaW0IkpiSdLG+nv3KBdFvv8Asun/AKfdn8wFao2RtOs8ysp2L4X8as0m8EWjx3A2j/K7XgsM2mwNaIA0H4QOOZAXJa7O8TBkmx01MrqnGcUKdF7jqAY8ToFzOsBpvt8/foghUzsfXXonsFxOpRMscQZ02PQhRHOGbf2UbmZZJB3ug6DwXtUx5DKoyP2P8T5nTzWqZUnQriJqXt1ndXnBO0tTDw2czNgfqDsg6mSkuKqeG9oKNaA097+kwD9bhWJegTUKjkJ179lHc4SgtQZSyE2xOF0IEFQ+IcQp0GGpVcGtA3+nioPabtJRwVPNUMuP7WCJcfsOvRcO7Udpa2MqZnu7oPdYP2t/J6oL3tj29qYkmnRLqdLS1nO8SNB0WIc4nxKbD0Q1QW3C8NBBqENAcDe+gJggAkTAGi0vD6TXDO9xeRMxpdzSSef7Kk+MdVleGUZ1MCfte2+1+nVajhzu4WlwZJJDtQWtJzGI/bYnx3QVfE8K34bb3iJI0dmIczmQ0mbTqmcCACG5QXt7xdcHQEAc9xcb9FP4tjXQ8MJjO6CTHekGT72VOyPiEycu55k+N416wgvOF0i6pTcDbOQWHkTz6zBhXLsAX5obldYmRbIZIiNHXcNNWDmqvhjhNNwgd6L2GVupH0HUny1VV0kumA6WkwP2kz4HUXQYrFNvFWb/ALm6kTADha5GZxjeyrqGDIeWxfpBBjcTqIj1Wp4lw9r3Zhc/sdGz2kw6DtB8NRspfBeAkxBnpAkQ68bxrbVBqOxXCwymxwi8mRroNbX5a29VrmqBw2jkaANNR4WTPHeLNw9MuN3XyjmRefAaygzna7i+et8Bp7lMDN/3N48hHqeSzGJfvbW0RZRcHiS/NUJJLnFxvqSdUiuTPTxsgYq15fNyDJ101tGynVH20+fh6KixlWHyN7AdOf1+Snsebn0jqJ+iBNWqW6f3UikcwnYKNjxIBbpzTGBrzImLeHJBbsrOaeRtC03B+1b292r3m89x16rJvNpOx/yjbXtFhz5cwg6uzGNqNDmukIrHVc2wHFKlF2Zrralp0K1lDtJSLQSSDuOSDbMCw/6gdtDhpoUCPix3nG4aD91sn18rXXtBn0XnzjeMdVqvqG5c4km95NkFdj8c+q4vqPc5xOpMlVz5T5GqYcgNpCUPfsJoFLBQTsJVvYxYx9T9/VaPEktLXSA4Cmcs6ANZbW55joeqy+BPeAOnNaOq5rmAuBJDQLEQZJO+8gA77QEDeLfDXCBF3E2uHQ4TyI+sKJwose1+b+qnF4/qHlaya4riZAAtEl3LMY35j3oi4JVyS6M1oyzExfUeAhBosPXBe0vGVoaYbOguZMDcl22klaHDYhphhdIJiWk7ucHG+hlwdHTwWSwj4NRzjZztbmJa5pHSQfKAncK55DGtJGZ/w/8A1ALbjcGD5INVw3Dl7ngGHEnS18oJIB2vMLZ8L4cG5iLNNoi5A6krmGI41lqfGpED4ZkNJHe74GUjWcuYaaCd104cdoNwwxJf/tkS3mTfugf1SCI6IJPE8fTw1I1HmGiwG7js0Dc2XIu0vG31i977l0ta0fxE2A6DWd1J7QcdfiqmapZokMZNmyPqZuVmMRWDngagbdUFnwurtPlvupDyDEExzmb6eeqh4RsOJmAbjUePvqnc0kCAL/Pqd0FfxE94eM/RSsHVJMDdoP8A+QonFHEwd+fX/KiNxMVAObWiNNggu8XZnsg9QqvBGXXPirLGaEC4I967qjwT4qeKDQvq+g1+aboP1m4nWPwmcfVGg39wnMCLX5hBOrHledr++iS2qY1PvzTNSN/e6jnEBvdMSEHVu3HEfhYZzQe9U7o8Nz75rjFdtj7+66N+ohL6gZP7WD5k/j5LAVqSCldqkmlupRpkSmqjLIIbunv3ZGPfv0S8qLKgXRJBsrunV/pOo0kQIvHibH+4VCU7SqEeH3QLxz53nT6KTw6plDbm+schMDzVfiHSZTlGsA2Dznz9z6oNLhczt/23galxyOzR/LV0eHipRBa4tb3HQbzAmTaNJiBa/oVT8L40WyCYBbBkT4GdZ/JUvDVpPcFz/E87kwQfQa3PRBJxjTTphpADnElzYYYuANpE3sDt1TNAmMgMNaSQ0mwzG5A2J/CjMeXGSBY3EH73Uhjeonce/NA5jHACZ0FvvtBVRg9S4i7tk7xJ+gmc0f3UmjTgAGJ97oHA+0gXBnrFwehCbr8WYCQbGZkB2vK6eY0g2PLTYffwTxw7Xg5hLY/9eQFtPDSyCjdifinKGwJHIeUFReI4fI6R+VcnDBrrAR69fuo/FcPLJEeOkkAdUE7B9+m1wE7E9efp9VTPo5a0deasey1UkFhO0afZL4lgjmDrdYHr/hAzxF0PA8DyIVhh3iGxrvsN5t62UPiNAirTm4IHv3yVh8PM+BsAD56n6IDrmGk+aqW0g/vGJKsOJQXCkLkXcfoDHn6p+lhjAsPUoNj2uIdXfyhoHpfTTVYnjODgZhsB9r/RdExuFzydSdT81k+LYQixFjogydTDiFFqU5tZaLEYe308IVcKetvY3sgp3U+Sbey6tatCBpqorqc7IITmoCndSgy2yeoUTy+iCtqMg2RAKwxmGIPomxQ3hAnD0bTryVq7BPptD3McA79pIgHfXmhg8KWlom4gidJ/cAeQmx8VseO8Y/1FH4Ip5A4gudmB/aZhsbG9zFvFBjsLUte5nWY85+afDTBLuetoGseOilO4cGi2m0HTrPkExirNIk+vS9jqEEANzVJjS07Tun8VLDmBzNBgxaPTUdU/wbD2m15P4n5KY/DgaCb6z0vY7+XNBEoVc2lxzm07Kwo3ERccj79lN0cMGtOUNE6gSJn/AB8k41rnd1ux7zouBuB/y+nigRjKUaRP8h0157pNXCZ2ubB0mOuunkVPHDwGwBDSJBOt7yeZVhgsPaMggiBuRFhbfz5C6DAcCdkr5diY8/Ba7FYbOwnl421B/KyuOw/wsT5/WPRb3B4POwE6RFvTXlYIKGth3PFE5SIMff7Jqk/LnqG3eIFtY08Vrn4WBJAjr5D6LG4iKj8onK0+pk/JAijTMlxN3S4QOeikjCPNyRPWfsrDA8PLoMafLl5K6p4OwvPkg1/wIJtqs/x/C5nNt19JPit4aAKqsZwrM/oBa+6DnWMw8N8TaLqvbgLx66m+wXQcZwcFw5D8KDX4QBcD+03+6DA4rC9PTT3dQamDg6T4fXRbjHYGAYHv3KqKmBN5FiPygy1WhBmLBWHCKGYi0HnrbfT3qrHGYLKNDuNVYdmuHEwbRr+UGb4ngSKuk2PlqmHYUuytAsXADxJA9+K1HGsN/umeQF/r1UGnR/3aUXlwMaftuR00QE+gMx7o6ett/cKXhcALfM6aE+uylMw8wTqTHKPEzyVhhMPOokTPU32KCtxOGkTy9ZGyz/E2EuDAtniKYg2dE7Tpz+YWYZS+JiST/G/n1hBIpYbKBbQX8vLqozv3TvynfqI9z1WhOFIiAYcQDuDJiIUHG4aHBoEudoI+dth73gK2i0vIY3Xcm+WeXInYeJV5gsIGgNiGgeImRJ+amcNwApsixJGu8nfl7Cm08Md78pQQ6mEEgX5lv3nw+ydp0L9T9Pypv+lJ0j5e/YUrD4faOs8z7lBy3tjgiyuLan6lbDs9Tmm20269PX7XTHbrh3dabSN958vFXPZDDTRb6e+tvl1QR+ONLKD3D+kx4myy/BOEueAf2s5/1eHM6roXE8DNN0tzWuOehhVOBoOe4ANho5WACBzC4ZoADdPeqkDCdVY4fCgR03TwYOvyQaMIiwI2paCM/DjVR62CBCsYRkIMtjuF5jAtHzVRjeDki2w8/wC/9wt2+kDsotTBgmY80HL8XgbElui0/Zrh7RSY4DVo8o1+am8T4UHzIgQRy+yd7NYbI11P+l0jwI+SCg4vwsOqkwY1VPTwf/kN3gPI6Qx0/ZbjG4c53G8H7AKopUR8fQghrjbrA+6DL8ZxTqDsg5ZpvvPPw16KXw41A4uEubM5oixj53HSxV/juFUqmVz2S5oiZIltzCcMNEBoAFgBYAcpQQsfUsTHpuPYlUHBsKHE1P6iYjQC0R439VbcSqDIdASLRbopvDeG/DptAEuNg2ZE8/AC/ggiYqsKYb3czzOVv0JP8R1PLdRKFEh5c4Aud+46AR/Ef0gX+firpnBi10mXOMkmAJJ+g5BGzhoD99tPT1sEDvDsOC0W+X3UwYT+2ynYTDQAP76fU6qX8Logqm4e/vql0aIFtVZupAo6dIIMz2owAdSJ3tEk9PVS+zeEDaTR0VtxLCB9MjoUfCqGWm0chugRimjKSdAmWYVoAAgDWyn4qlLSOajUaZaIKBh9IDZMBqmVCmWiyC8CNBBAEEEEBIkEEDNWiCCm6GHDSffvVBBAVegDKpcThSKwIFi0j8IIIEYhliB79VDdMkRtv79yjQQRDw74j2t2LhPgO8b7LW0sM0QeQgdBv76IIIHHNEpIoCdLIIIHwloIIBCMNQQQG4IqYtCCCAyE3Uagggh1WpprUSC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8957" y="1124744"/>
            <a:ext cx="1470000" cy="1800000"/>
          </a:xfrm>
          <a:prstGeom prst="rect">
            <a:avLst/>
          </a:prstGeom>
        </p:spPr>
      </p:pic>
      <p:sp>
        <p:nvSpPr>
          <p:cNvPr id="53" name="矩形 52"/>
          <p:cNvSpPr/>
          <p:nvPr/>
        </p:nvSpPr>
        <p:spPr>
          <a:xfrm>
            <a:off x="7380312" y="2977788"/>
            <a:ext cx="1731914" cy="523220"/>
          </a:xfrm>
          <a:prstGeom prst="rect">
            <a:avLst/>
          </a:prstGeom>
        </p:spPr>
        <p:txBody>
          <a:bodyPr wrap="square">
            <a:spAutoFit/>
          </a:bodyPr>
          <a:lstStyle/>
          <a:p>
            <a:pPr algn="ctr"/>
            <a:r>
              <a:rPr lang="en-US" altLang="zh-CN" sz="1400" dirty="0">
                <a:latin typeface="Times" panose="02020603050405020304" pitchFamily="18" charset="0"/>
                <a:cs typeface="Times" panose="02020603050405020304" pitchFamily="18" charset="0"/>
              </a:rPr>
              <a:t>Ludwig Boltzmann </a:t>
            </a:r>
            <a:r>
              <a:rPr lang="en-US" altLang="zh-CN" sz="1400" dirty="0" smtClean="0">
                <a:latin typeface="Times" panose="02020603050405020304" pitchFamily="18" charset="0"/>
                <a:cs typeface="Times" panose="02020603050405020304" pitchFamily="18" charset="0"/>
              </a:rPr>
              <a:t>(1844 - 1906)</a:t>
            </a:r>
            <a:endParaRPr lang="en-US" altLang="zh-CN" sz="1400" dirty="0">
              <a:latin typeface="Times" panose="02020603050405020304" pitchFamily="18" charset="0"/>
              <a:cs typeface="Times" panose="02020603050405020304" pitchFamily="18" charset="0"/>
            </a:endParaRPr>
          </a:p>
        </p:txBody>
      </p:sp>
      <p:sp>
        <p:nvSpPr>
          <p:cNvPr id="56" name="TextBox 55"/>
          <p:cNvSpPr txBox="1"/>
          <p:nvPr/>
        </p:nvSpPr>
        <p:spPr>
          <a:xfrm>
            <a:off x="137225" y="1053897"/>
            <a:ext cx="6306983" cy="430887"/>
          </a:xfrm>
          <a:prstGeom prst="rect">
            <a:avLst/>
          </a:prstGeom>
          <a:noFill/>
        </p:spPr>
        <p:txBody>
          <a:bodyPr wrap="none" rtlCol="0">
            <a:spAutoFit/>
          </a:bodyPr>
          <a:lstStyle/>
          <a:p>
            <a:pPr marL="342900" indent="-342900">
              <a:buFont typeface="Arial" panose="020B0604020202020204" pitchFamily="34" charset="0"/>
              <a:buChar char="•"/>
            </a:pPr>
            <a:r>
              <a:rPr lang="en-US" altLang="zh-CN" sz="2200" dirty="0" smtClean="0">
                <a:latin typeface="Times" panose="02020603050405020304" pitchFamily="18" charset="0"/>
                <a:cs typeface="Times" panose="02020603050405020304" pitchFamily="18" charset="0"/>
              </a:rPr>
              <a:t>A </a:t>
            </a:r>
            <a:r>
              <a:rPr lang="en-US" altLang="zh-CN" sz="2200" b="1" dirty="0" err="1" smtClean="0">
                <a:solidFill>
                  <a:srgbClr val="0000CC"/>
                </a:solidFill>
                <a:latin typeface="Times" panose="02020603050405020304" pitchFamily="18" charset="0"/>
                <a:cs typeface="Times" panose="02020603050405020304" pitchFamily="18" charset="0"/>
              </a:rPr>
              <a:t>meso</a:t>
            </a:r>
            <a:r>
              <a:rPr lang="en-US" altLang="zh-CN" sz="2200" dirty="0" err="1" smtClean="0">
                <a:latin typeface="Times" panose="02020603050405020304" pitchFamily="18" charset="0"/>
                <a:cs typeface="Times" panose="02020603050405020304" pitchFamily="18" charset="0"/>
              </a:rPr>
              <a:t>scopic</a:t>
            </a:r>
            <a:r>
              <a:rPr lang="en-US" altLang="zh-CN" sz="2200" dirty="0" smtClean="0">
                <a:latin typeface="Times" panose="02020603050405020304" pitchFamily="18" charset="0"/>
                <a:cs typeface="Times" panose="02020603050405020304" pitchFamily="18" charset="0"/>
              </a:rPr>
              <a:t> method for simulations of fluid flow</a:t>
            </a:r>
            <a:endParaRPr lang="zh-CN" altLang="en-US" sz="2200" dirty="0">
              <a:latin typeface="Times" panose="02020603050405020304" pitchFamily="18" charset="0"/>
              <a:cs typeface="Times" panose="02020603050405020304" pitchFamily="18" charset="0"/>
            </a:endParaRPr>
          </a:p>
        </p:txBody>
      </p:sp>
      <p:graphicFrame>
        <p:nvGraphicFramePr>
          <p:cNvPr id="59" name="对象 58"/>
          <p:cNvGraphicFramePr>
            <a:graphicFrameLocks noChangeAspect="1"/>
          </p:cNvGraphicFramePr>
          <p:nvPr>
            <p:extLst>
              <p:ext uri="{D42A27DB-BD31-4B8C-83A1-F6EECF244321}">
                <p14:modId xmlns:p14="http://schemas.microsoft.com/office/powerpoint/2010/main" val="270748049"/>
              </p:ext>
            </p:extLst>
          </p:nvPr>
        </p:nvGraphicFramePr>
        <p:xfrm>
          <a:off x="981075" y="1708150"/>
          <a:ext cx="5767388" cy="712788"/>
        </p:xfrm>
        <a:graphic>
          <a:graphicData uri="http://schemas.openxmlformats.org/presentationml/2006/ole">
            <mc:AlternateContent xmlns:mc="http://schemas.openxmlformats.org/markup-compatibility/2006">
              <mc:Choice xmlns:v="urn:schemas-microsoft-com:vml" Requires="v">
                <p:oleObj spid="_x0000_s17682" name="Equation" r:id="rId5" imgW="3187440" imgH="393480" progId="Equation.DSMT4">
                  <p:embed/>
                </p:oleObj>
              </mc:Choice>
              <mc:Fallback>
                <p:oleObj name="Equation" r:id="rId5" imgW="3187440" imgH="393480" progId="Equation.DSMT4">
                  <p:embed/>
                  <p:pic>
                    <p:nvPicPr>
                      <p:cNvPr id="0" name="对象 8"/>
                      <p:cNvPicPr>
                        <a:picLocks noChangeAspect="1" noChangeArrowheads="1"/>
                      </p:cNvPicPr>
                      <p:nvPr/>
                    </p:nvPicPr>
                    <p:blipFill>
                      <a:blip r:embed="rId6"/>
                      <a:srcRect/>
                      <a:stretch>
                        <a:fillRect/>
                      </a:stretch>
                    </p:blipFill>
                    <p:spPr bwMode="auto">
                      <a:xfrm>
                        <a:off x="981075" y="1708150"/>
                        <a:ext cx="5767388" cy="712788"/>
                      </a:xfrm>
                      <a:prstGeom prst="rect">
                        <a:avLst/>
                      </a:prstGeom>
                      <a:solidFill>
                        <a:schemeClr val="bg1"/>
                      </a:solidFill>
                      <a:ln w="25400">
                        <a:solidFill>
                          <a:srgbClr val="FF0000"/>
                        </a:solidFill>
                        <a:miter lim="800000"/>
                        <a:headEnd/>
                        <a:tailEnd/>
                      </a:ln>
                    </p:spPr>
                  </p:pic>
                </p:oleObj>
              </mc:Fallback>
            </mc:AlternateContent>
          </a:graphicData>
        </a:graphic>
      </p:graphicFrame>
      <p:sp>
        <p:nvSpPr>
          <p:cNvPr id="65" name="圆角矩形 64"/>
          <p:cNvSpPr/>
          <p:nvPr/>
        </p:nvSpPr>
        <p:spPr>
          <a:xfrm>
            <a:off x="4079672" y="3429000"/>
            <a:ext cx="3242993" cy="665644"/>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err="1" smtClean="0">
                <a:solidFill>
                  <a:srgbClr val="0000CC"/>
                </a:solidFill>
                <a:latin typeface="Times" panose="02020603050405020304" pitchFamily="18" charset="0"/>
                <a:ea typeface="Tahoma" panose="020B0604030504040204" pitchFamily="34" charset="0"/>
                <a:cs typeface="Times" panose="02020603050405020304" pitchFamily="18" charset="0"/>
              </a:rPr>
              <a:t>Navier</a:t>
            </a:r>
            <a:r>
              <a:rPr lang="en-US" altLang="zh-CN" sz="2000" b="1" dirty="0" smtClean="0">
                <a:solidFill>
                  <a:srgbClr val="0000CC"/>
                </a:solidFill>
                <a:latin typeface="Times" panose="02020603050405020304" pitchFamily="18" charset="0"/>
                <a:ea typeface="Tahoma" panose="020B0604030504040204" pitchFamily="34" charset="0"/>
                <a:cs typeface="Times" panose="02020603050405020304" pitchFamily="18" charset="0"/>
              </a:rPr>
              <a:t>-Stokes equations</a:t>
            </a:r>
            <a:endParaRPr lang="zh-CN" altLang="en-US" sz="2000" b="1" dirty="0">
              <a:solidFill>
                <a:srgbClr val="0000CC"/>
              </a:solidFill>
              <a:latin typeface="Times" panose="02020603050405020304" pitchFamily="18" charset="0"/>
              <a:cs typeface="Times" panose="02020603050405020304" pitchFamily="18" charset="0"/>
            </a:endParaRPr>
          </a:p>
        </p:txBody>
      </p:sp>
      <p:sp>
        <p:nvSpPr>
          <p:cNvPr id="66" name="圆角矩形 65"/>
          <p:cNvSpPr/>
          <p:nvPr/>
        </p:nvSpPr>
        <p:spPr>
          <a:xfrm>
            <a:off x="6786625" y="5229200"/>
            <a:ext cx="2120216" cy="792088"/>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rgbClr val="0000CC"/>
                </a:solidFill>
                <a:latin typeface="Times" panose="02020603050405020304" pitchFamily="18" charset="0"/>
                <a:cs typeface="Times" panose="02020603050405020304" pitchFamily="18" charset="0"/>
              </a:rPr>
              <a:t>Boltzmann BGK equation</a:t>
            </a:r>
            <a:endParaRPr lang="zh-CN" altLang="en-US" sz="2000" b="1" dirty="0">
              <a:solidFill>
                <a:srgbClr val="0000CC"/>
              </a:solidFill>
              <a:latin typeface="Times" panose="02020603050405020304" pitchFamily="18" charset="0"/>
              <a:cs typeface="Times" panose="02020603050405020304" pitchFamily="18" charset="0"/>
            </a:endParaRPr>
          </a:p>
        </p:txBody>
      </p:sp>
      <p:sp>
        <p:nvSpPr>
          <p:cNvPr id="67" name="圆角矩形 66"/>
          <p:cNvSpPr/>
          <p:nvPr/>
        </p:nvSpPr>
        <p:spPr>
          <a:xfrm>
            <a:off x="2429632" y="5229200"/>
            <a:ext cx="2300745" cy="792088"/>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rgbClr val="0000CC"/>
                </a:solidFill>
                <a:latin typeface="Times" panose="02020603050405020304" pitchFamily="18" charset="0"/>
                <a:cs typeface="Times" panose="02020603050405020304" pitchFamily="18" charset="0"/>
              </a:rPr>
              <a:t>Lattice Boltzmann equation</a:t>
            </a:r>
            <a:endParaRPr lang="zh-CN" altLang="en-US" sz="2000" b="1" dirty="0">
              <a:solidFill>
                <a:srgbClr val="0000CC"/>
              </a:solidFill>
              <a:latin typeface="Times" panose="02020603050405020304" pitchFamily="18" charset="0"/>
              <a:cs typeface="Times" panose="02020603050405020304" pitchFamily="18" charset="0"/>
            </a:endParaRPr>
          </a:p>
        </p:txBody>
      </p:sp>
      <p:cxnSp>
        <p:nvCxnSpPr>
          <p:cNvPr id="68" name="直接箭头连接符 67"/>
          <p:cNvCxnSpPr>
            <a:stCxn id="66" idx="0"/>
          </p:cNvCxnSpPr>
          <p:nvPr/>
        </p:nvCxnSpPr>
        <p:spPr>
          <a:xfrm flipH="1" flipV="1">
            <a:off x="6927131" y="4094644"/>
            <a:ext cx="919602" cy="113455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184190" y="4221088"/>
            <a:ext cx="1722651" cy="369332"/>
          </a:xfrm>
          <a:prstGeom prst="rect">
            <a:avLst/>
          </a:prstGeom>
          <a:noFill/>
        </p:spPr>
        <p:txBody>
          <a:bodyPr wrap="none" rtlCol="0">
            <a:spAutoFit/>
          </a:bodyPr>
          <a:lstStyle/>
          <a:p>
            <a:r>
              <a:rPr lang="en-US" altLang="zh-CN" dirty="0" smtClean="0">
                <a:latin typeface="Times" panose="02020603050405020304" pitchFamily="18" charset="0"/>
                <a:cs typeface="Times" panose="02020603050405020304" pitchFamily="18" charset="0"/>
              </a:rPr>
              <a:t>Taking moments</a:t>
            </a:r>
            <a:endParaRPr lang="zh-CN" altLang="en-US" dirty="0">
              <a:latin typeface="Times" panose="02020603050405020304" pitchFamily="18" charset="0"/>
              <a:cs typeface="Times" panose="02020603050405020304" pitchFamily="18" charset="0"/>
            </a:endParaRPr>
          </a:p>
        </p:txBody>
      </p:sp>
      <p:cxnSp>
        <p:nvCxnSpPr>
          <p:cNvPr id="70" name="直接箭头连接符 69"/>
          <p:cNvCxnSpPr>
            <a:stCxn id="66" idx="1"/>
            <a:endCxn id="67" idx="3"/>
          </p:cNvCxnSpPr>
          <p:nvPr/>
        </p:nvCxnSpPr>
        <p:spPr>
          <a:xfrm flipH="1">
            <a:off x="4730377" y="5625244"/>
            <a:ext cx="2056248"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67" idx="0"/>
          </p:cNvCxnSpPr>
          <p:nvPr/>
        </p:nvCxnSpPr>
        <p:spPr>
          <a:xfrm flipV="1">
            <a:off x="3580005" y="4094644"/>
            <a:ext cx="1006356" cy="113455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210097" y="4149080"/>
            <a:ext cx="2643672" cy="615553"/>
          </a:xfrm>
          <a:prstGeom prst="rect">
            <a:avLst/>
          </a:prstGeom>
          <a:noFill/>
        </p:spPr>
        <p:txBody>
          <a:bodyPr wrap="none" rtlCol="0">
            <a:spAutoFit/>
          </a:bodyPr>
          <a:lstStyle/>
          <a:p>
            <a:r>
              <a:rPr lang="en-US" altLang="zh-CN" sz="1600" dirty="0" smtClean="0">
                <a:latin typeface="Times" panose="02020603050405020304" pitchFamily="18" charset="0"/>
                <a:cs typeface="Times" panose="02020603050405020304" pitchFamily="18" charset="0"/>
              </a:rPr>
              <a:t>Applying multi-scale analysis</a:t>
            </a:r>
          </a:p>
          <a:p>
            <a:r>
              <a:rPr lang="en-US" altLang="zh-CN" dirty="0" smtClean="0">
                <a:latin typeface="Times" panose="02020603050405020304" pitchFamily="18" charset="0"/>
                <a:cs typeface="Times" panose="02020603050405020304" pitchFamily="18" charset="0"/>
              </a:rPr>
              <a:t>Taking moments</a:t>
            </a:r>
            <a:endParaRPr lang="zh-CN" altLang="en-US" dirty="0">
              <a:latin typeface="Times" panose="02020603050405020304" pitchFamily="18" charset="0"/>
              <a:cs typeface="Times" panose="02020603050405020304" pitchFamily="18" charset="0"/>
            </a:endParaRPr>
          </a:p>
        </p:txBody>
      </p:sp>
      <p:sp>
        <p:nvSpPr>
          <p:cNvPr id="73" name="TextBox 72"/>
          <p:cNvSpPr txBox="1"/>
          <p:nvPr/>
        </p:nvSpPr>
        <p:spPr>
          <a:xfrm>
            <a:off x="4881023" y="5037646"/>
            <a:ext cx="1721562" cy="584775"/>
          </a:xfrm>
          <a:prstGeom prst="rect">
            <a:avLst/>
          </a:prstGeom>
          <a:noFill/>
        </p:spPr>
        <p:txBody>
          <a:bodyPr wrap="none" rtlCol="0">
            <a:spAutoFit/>
          </a:bodyPr>
          <a:lstStyle/>
          <a:p>
            <a:r>
              <a:rPr lang="en-US" altLang="zh-CN" sz="1600" dirty="0" smtClean="0">
                <a:latin typeface="Times" panose="02020603050405020304" pitchFamily="18" charset="0"/>
                <a:cs typeface="Times" panose="02020603050405020304" pitchFamily="18" charset="0"/>
              </a:rPr>
              <a:t>Integration, Taylor</a:t>
            </a:r>
          </a:p>
          <a:p>
            <a:r>
              <a:rPr lang="en-US" altLang="zh-CN" sz="1600" dirty="0" smtClean="0">
                <a:latin typeface="Times" panose="02020603050405020304" pitchFamily="18" charset="0"/>
                <a:cs typeface="Times" panose="02020603050405020304" pitchFamily="18" charset="0"/>
              </a:rPr>
              <a:t>-series expansion </a:t>
            </a:r>
          </a:p>
        </p:txBody>
      </p:sp>
      <p:sp>
        <p:nvSpPr>
          <p:cNvPr id="74" name="TextBox 73"/>
          <p:cNvSpPr txBox="1"/>
          <p:nvPr/>
        </p:nvSpPr>
        <p:spPr>
          <a:xfrm>
            <a:off x="4881023" y="5652537"/>
            <a:ext cx="1721562" cy="584775"/>
          </a:xfrm>
          <a:prstGeom prst="rect">
            <a:avLst/>
          </a:prstGeom>
          <a:noFill/>
        </p:spPr>
        <p:txBody>
          <a:bodyPr wrap="square" rtlCol="0">
            <a:spAutoFit/>
          </a:bodyPr>
          <a:lstStyle/>
          <a:p>
            <a:r>
              <a:rPr lang="en-US" altLang="zh-CN" sz="1600" dirty="0" smtClean="0">
                <a:latin typeface="Times" panose="02020603050405020304" pitchFamily="18" charset="0"/>
                <a:cs typeface="Times" panose="02020603050405020304" pitchFamily="18" charset="0"/>
              </a:rPr>
              <a:t>Discretization in </a:t>
            </a:r>
          </a:p>
          <a:p>
            <a:r>
              <a:rPr lang="en-US" altLang="zh-CN" sz="1600" dirty="0" smtClean="0">
                <a:latin typeface="Times" panose="02020603050405020304" pitchFamily="18" charset="0"/>
                <a:cs typeface="Times" panose="02020603050405020304" pitchFamily="18" charset="0"/>
              </a:rPr>
              <a:t>momentum space</a:t>
            </a:r>
          </a:p>
        </p:txBody>
      </p:sp>
      <p:graphicFrame>
        <p:nvGraphicFramePr>
          <p:cNvPr id="75" name="对象 74"/>
          <p:cNvGraphicFramePr>
            <a:graphicFrameLocks noChangeAspect="1"/>
          </p:cNvGraphicFramePr>
          <p:nvPr>
            <p:extLst>
              <p:ext uri="{D42A27DB-BD31-4B8C-83A1-F6EECF244321}">
                <p14:modId xmlns:p14="http://schemas.microsoft.com/office/powerpoint/2010/main" val="3460838774"/>
              </p:ext>
            </p:extLst>
          </p:nvPr>
        </p:nvGraphicFramePr>
        <p:xfrm>
          <a:off x="2930177" y="6038428"/>
          <a:ext cx="742500" cy="342900"/>
        </p:xfrm>
        <a:graphic>
          <a:graphicData uri="http://schemas.openxmlformats.org/presentationml/2006/ole">
            <mc:AlternateContent xmlns:mc="http://schemas.openxmlformats.org/markup-compatibility/2006">
              <mc:Choice xmlns:v="urn:schemas-microsoft-com:vml" Requires="v">
                <p:oleObj spid="_x0000_s17683" name="Equation" r:id="rId7" imgW="495000" imgH="228600" progId="Equation.DSMT4">
                  <p:embed/>
                </p:oleObj>
              </mc:Choice>
              <mc:Fallback>
                <p:oleObj name="Equation" r:id="rId7" imgW="495000" imgH="228600" progId="Equation.DSMT4">
                  <p:embed/>
                  <p:pic>
                    <p:nvPicPr>
                      <p:cNvPr id="0" name=""/>
                      <p:cNvPicPr/>
                      <p:nvPr/>
                    </p:nvPicPr>
                    <p:blipFill>
                      <a:blip r:embed="rId8"/>
                      <a:stretch>
                        <a:fillRect/>
                      </a:stretch>
                    </p:blipFill>
                    <p:spPr>
                      <a:xfrm>
                        <a:off x="2930177" y="6038428"/>
                        <a:ext cx="742500" cy="342900"/>
                      </a:xfrm>
                      <a:prstGeom prst="rect">
                        <a:avLst/>
                      </a:prstGeom>
                    </p:spPr>
                  </p:pic>
                </p:oleObj>
              </mc:Fallback>
            </mc:AlternateContent>
          </a:graphicData>
        </a:graphic>
      </p:graphicFrame>
      <p:graphicFrame>
        <p:nvGraphicFramePr>
          <p:cNvPr id="76" name="对象 75"/>
          <p:cNvGraphicFramePr>
            <a:graphicFrameLocks noChangeAspect="1"/>
          </p:cNvGraphicFramePr>
          <p:nvPr>
            <p:extLst>
              <p:ext uri="{D42A27DB-BD31-4B8C-83A1-F6EECF244321}">
                <p14:modId xmlns:p14="http://schemas.microsoft.com/office/powerpoint/2010/main" val="2137997634"/>
              </p:ext>
            </p:extLst>
          </p:nvPr>
        </p:nvGraphicFramePr>
        <p:xfrm>
          <a:off x="7449641" y="6021288"/>
          <a:ext cx="876300" cy="304800"/>
        </p:xfrm>
        <a:graphic>
          <a:graphicData uri="http://schemas.openxmlformats.org/presentationml/2006/ole">
            <mc:AlternateContent xmlns:mc="http://schemas.openxmlformats.org/markup-compatibility/2006">
              <mc:Choice xmlns:v="urn:schemas-microsoft-com:vml" Requires="v">
                <p:oleObj spid="_x0000_s17684" name="Equation" r:id="rId9" imgW="583920" imgH="203040" progId="Equation.DSMT4">
                  <p:embed/>
                </p:oleObj>
              </mc:Choice>
              <mc:Fallback>
                <p:oleObj name="Equation" r:id="rId9" imgW="583920" imgH="203040" progId="Equation.DSMT4">
                  <p:embed/>
                  <p:pic>
                    <p:nvPicPr>
                      <p:cNvPr id="0" name=""/>
                      <p:cNvPicPr>
                        <a:picLocks noChangeAspect="1" noChangeArrowheads="1"/>
                      </p:cNvPicPr>
                      <p:nvPr/>
                    </p:nvPicPr>
                    <p:blipFill>
                      <a:blip r:embed="rId10"/>
                      <a:srcRect/>
                      <a:stretch>
                        <a:fillRect/>
                      </a:stretch>
                    </p:blipFill>
                    <p:spPr bwMode="auto">
                      <a:xfrm>
                        <a:off x="7449641" y="6021288"/>
                        <a:ext cx="87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 name="对象 76"/>
          <p:cNvGraphicFramePr>
            <a:graphicFrameLocks noChangeAspect="1"/>
          </p:cNvGraphicFramePr>
          <p:nvPr>
            <p:extLst>
              <p:ext uri="{D42A27DB-BD31-4B8C-83A1-F6EECF244321}">
                <p14:modId xmlns:p14="http://schemas.microsoft.com/office/powerpoint/2010/main" val="2433280208"/>
              </p:ext>
            </p:extLst>
          </p:nvPr>
        </p:nvGraphicFramePr>
        <p:xfrm>
          <a:off x="2282105" y="4714305"/>
          <a:ext cx="2247900" cy="514350"/>
        </p:xfrm>
        <a:graphic>
          <a:graphicData uri="http://schemas.openxmlformats.org/presentationml/2006/ole">
            <mc:AlternateContent xmlns:mc="http://schemas.openxmlformats.org/markup-compatibility/2006">
              <mc:Choice xmlns:v="urn:schemas-microsoft-com:vml" Requires="v">
                <p:oleObj spid="_x0000_s17685" name="Equation" r:id="rId11" imgW="1498320" imgH="342720" progId="Equation.DSMT4">
                  <p:embed/>
                </p:oleObj>
              </mc:Choice>
              <mc:Fallback>
                <p:oleObj name="Equation" r:id="rId11" imgW="1498320" imgH="342720" progId="Equation.DSMT4">
                  <p:embed/>
                  <p:pic>
                    <p:nvPicPr>
                      <p:cNvPr id="0" name=""/>
                      <p:cNvPicPr>
                        <a:picLocks noChangeAspect="1" noChangeArrowheads="1"/>
                      </p:cNvPicPr>
                      <p:nvPr/>
                    </p:nvPicPr>
                    <p:blipFill>
                      <a:blip r:embed="rId12"/>
                      <a:srcRect/>
                      <a:stretch>
                        <a:fillRect/>
                      </a:stretch>
                    </p:blipFill>
                    <p:spPr bwMode="auto">
                      <a:xfrm>
                        <a:off x="2282105" y="4714305"/>
                        <a:ext cx="22479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对象 77"/>
          <p:cNvGraphicFramePr>
            <a:graphicFrameLocks noChangeAspect="1"/>
          </p:cNvGraphicFramePr>
          <p:nvPr>
            <p:extLst>
              <p:ext uri="{D42A27DB-BD31-4B8C-83A1-F6EECF244321}">
                <p14:modId xmlns:p14="http://schemas.microsoft.com/office/powerpoint/2010/main" val="751018127"/>
              </p:ext>
            </p:extLst>
          </p:nvPr>
        </p:nvGraphicFramePr>
        <p:xfrm>
          <a:off x="6746304" y="4653136"/>
          <a:ext cx="2362200" cy="419100"/>
        </p:xfrm>
        <a:graphic>
          <a:graphicData uri="http://schemas.openxmlformats.org/presentationml/2006/ole">
            <mc:AlternateContent xmlns:mc="http://schemas.openxmlformats.org/markup-compatibility/2006">
              <mc:Choice xmlns:v="urn:schemas-microsoft-com:vml" Requires="v">
                <p:oleObj spid="_x0000_s17686" name="Equation" r:id="rId13" imgW="1574640" imgH="279360" progId="Equation.DSMT4">
                  <p:embed/>
                </p:oleObj>
              </mc:Choice>
              <mc:Fallback>
                <p:oleObj name="Equation" r:id="rId13" imgW="1574640" imgH="279360" progId="Equation.DSMT4">
                  <p:embed/>
                  <p:pic>
                    <p:nvPicPr>
                      <p:cNvPr id="0" name=""/>
                      <p:cNvPicPr>
                        <a:picLocks noChangeAspect="1" noChangeArrowheads="1"/>
                      </p:cNvPicPr>
                      <p:nvPr/>
                    </p:nvPicPr>
                    <p:blipFill>
                      <a:blip r:embed="rId14"/>
                      <a:srcRect/>
                      <a:stretch>
                        <a:fillRect/>
                      </a:stretch>
                    </p:blipFill>
                    <p:spPr bwMode="auto">
                      <a:xfrm>
                        <a:off x="6746304" y="4653136"/>
                        <a:ext cx="2362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 name="TextBox 78"/>
          <p:cNvSpPr txBox="1"/>
          <p:nvPr/>
        </p:nvSpPr>
        <p:spPr>
          <a:xfrm>
            <a:off x="121865" y="3573016"/>
            <a:ext cx="1494961" cy="369332"/>
          </a:xfrm>
          <a:prstGeom prst="rect">
            <a:avLst/>
          </a:prstGeom>
          <a:noFill/>
        </p:spPr>
        <p:txBody>
          <a:bodyPr wrap="none" rtlCol="0">
            <a:spAutoFit/>
          </a:bodyPr>
          <a:lstStyle/>
          <a:p>
            <a:r>
              <a:rPr lang="en-US" altLang="zh-CN" b="1" u="sng" dirty="0" smtClean="0">
                <a:solidFill>
                  <a:srgbClr val="FF0000"/>
                </a:solidFill>
                <a:latin typeface="Times" panose="02020603050405020304" pitchFamily="18" charset="0"/>
                <a:cs typeface="Times" panose="02020603050405020304" pitchFamily="18" charset="0"/>
              </a:rPr>
              <a:t>Macro</a:t>
            </a:r>
            <a:r>
              <a:rPr lang="en-US" altLang="zh-CN" b="1" dirty="0" smtClean="0">
                <a:solidFill>
                  <a:srgbClr val="FF0000"/>
                </a:solidFill>
                <a:latin typeface="Times" panose="02020603050405020304" pitchFamily="18" charset="0"/>
                <a:cs typeface="Times" panose="02020603050405020304" pitchFamily="18" charset="0"/>
              </a:rPr>
              <a:t>scopic </a:t>
            </a:r>
          </a:p>
        </p:txBody>
      </p:sp>
      <p:sp>
        <p:nvSpPr>
          <p:cNvPr id="80" name="右箭头 79"/>
          <p:cNvSpPr/>
          <p:nvPr/>
        </p:nvSpPr>
        <p:spPr>
          <a:xfrm>
            <a:off x="1643395" y="3573016"/>
            <a:ext cx="782726" cy="38770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a:off x="121865" y="5435932"/>
            <a:ext cx="1370888" cy="369332"/>
          </a:xfrm>
          <a:prstGeom prst="rect">
            <a:avLst/>
          </a:prstGeom>
          <a:noFill/>
        </p:spPr>
        <p:txBody>
          <a:bodyPr wrap="none" rtlCol="0">
            <a:spAutoFit/>
          </a:bodyPr>
          <a:lstStyle/>
          <a:p>
            <a:r>
              <a:rPr lang="en-US" altLang="zh-CN" b="1" u="sng" dirty="0" err="1" smtClean="0">
                <a:solidFill>
                  <a:srgbClr val="0000CC"/>
                </a:solidFill>
                <a:latin typeface="Times" panose="02020603050405020304" pitchFamily="18" charset="0"/>
                <a:cs typeface="Times" panose="02020603050405020304" pitchFamily="18" charset="0"/>
              </a:rPr>
              <a:t>Meso</a:t>
            </a:r>
            <a:r>
              <a:rPr lang="en-US" altLang="zh-CN" b="1" dirty="0" err="1" smtClean="0">
                <a:solidFill>
                  <a:srgbClr val="FF0000"/>
                </a:solidFill>
                <a:latin typeface="Times" panose="02020603050405020304" pitchFamily="18" charset="0"/>
                <a:cs typeface="Times" panose="02020603050405020304" pitchFamily="18" charset="0"/>
              </a:rPr>
              <a:t>scopic</a:t>
            </a:r>
            <a:r>
              <a:rPr lang="en-US" altLang="zh-CN" b="1" dirty="0" smtClean="0">
                <a:solidFill>
                  <a:srgbClr val="FF0000"/>
                </a:solidFill>
                <a:latin typeface="Times" panose="02020603050405020304" pitchFamily="18" charset="0"/>
                <a:cs typeface="Times" panose="02020603050405020304" pitchFamily="18" charset="0"/>
              </a:rPr>
              <a:t> </a:t>
            </a:r>
            <a:endParaRPr lang="zh-CN" altLang="en-US" b="1" dirty="0">
              <a:solidFill>
                <a:srgbClr val="FF0000"/>
              </a:solidFill>
              <a:latin typeface="Times" panose="02020603050405020304" pitchFamily="18" charset="0"/>
              <a:cs typeface="Times" panose="02020603050405020304" pitchFamily="18" charset="0"/>
            </a:endParaRPr>
          </a:p>
        </p:txBody>
      </p:sp>
      <p:sp>
        <p:nvSpPr>
          <p:cNvPr id="82" name="右箭头 81"/>
          <p:cNvSpPr/>
          <p:nvPr/>
        </p:nvSpPr>
        <p:spPr>
          <a:xfrm>
            <a:off x="1571387" y="5438436"/>
            <a:ext cx="782726" cy="38770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5" name="TextBox 4"/>
              <p:cNvSpPr txBox="1"/>
              <p:nvPr/>
            </p:nvSpPr>
            <p:spPr>
              <a:xfrm>
                <a:off x="884040" y="2564904"/>
                <a:ext cx="5902586" cy="696281"/>
              </a:xfrm>
              <a:prstGeom prst="rect">
                <a:avLst/>
              </a:prstGeom>
              <a:noFill/>
            </p:spPr>
            <p:txBody>
              <a:bodyPr wrap="square" rtlCol="0">
                <a:spAutoFit/>
              </a:bodyPr>
              <a:lstStyle/>
              <a:p>
                <a:pPr algn="just"/>
                <a:r>
                  <a:rPr lang="en-US" altLang="zh-CN" dirty="0" smtClean="0">
                    <a:latin typeface="Times" panose="02020603050405020304" pitchFamily="18" charset="0"/>
                    <a:cs typeface="Times" panose="02020603050405020304" pitchFamily="18" charset="0"/>
                  </a:rPr>
                  <a:t> </a:t>
                </a:r>
                <a14:m>
                  <m:oMath xmlns:m="http://schemas.openxmlformats.org/officeDocument/2006/math">
                    <m:d>
                      <m:dPr>
                        <m:begChr m:val=""/>
                        <m:ctrlPr>
                          <a:rPr lang="zh-CN" altLang="en-US"/>
                        </m:ctrlPr>
                      </m:dPr>
                      <m:e>
                        <m:sSub>
                          <m:sSubPr>
                            <m:ctrlPr>
                              <a:rPr lang="zh-CN" altLang="en-US"/>
                            </m:ctrlPr>
                          </m:sSubPr>
                          <m:e>
                            <m:r>
                              <a:rPr lang="zh-CN" altLang="en-US" i="1"/>
                              <m:t>𝑓</m:t>
                            </m:r>
                          </m:e>
                          <m:sub>
                            <m:r>
                              <a:rPr lang="zh-CN" altLang="en-US" i="1"/>
                              <m:t>𝛼</m:t>
                            </m:r>
                          </m:sub>
                        </m:sSub>
                        <m:r>
                          <a:rPr lang="zh-CN" altLang="en-US"/>
                          <m:t>(</m:t>
                        </m:r>
                        <m:groupChr>
                          <m:groupChrPr>
                            <m:chr m:val="⇀"/>
                            <m:pos m:val="top"/>
                            <m:vertJc m:val="bot"/>
                            <m:ctrlPr>
                              <a:rPr lang="zh-CN" altLang="en-US" i="1"/>
                            </m:ctrlPr>
                          </m:groupChrPr>
                          <m:e>
                            <m:r>
                              <a:rPr lang="zh-CN" altLang="en-US" i="1"/>
                              <m:t>𝑥</m:t>
                            </m:r>
                          </m:e>
                        </m:groupChr>
                        <m:r>
                          <a:rPr lang="zh-CN" altLang="en-US"/>
                          <m:t>,</m:t>
                        </m:r>
                        <m:r>
                          <a:rPr lang="zh-CN" altLang="en-US" i="1"/>
                          <m:t>𝑡</m:t>
                        </m:r>
                      </m:e>
                    </m:d>
                  </m:oMath>
                </a14:m>
                <a:r>
                  <a:rPr lang="en-US" altLang="zh-CN" dirty="0" smtClean="0">
                    <a:latin typeface="Times" panose="02020603050405020304" pitchFamily="18" charset="0"/>
                    <a:cs typeface="Times" panose="02020603050405020304" pitchFamily="18" charset="0"/>
                  </a:rPr>
                  <a:t> </a:t>
                </a:r>
                <a:r>
                  <a:rPr lang="en-US" altLang="zh-CN" dirty="0">
                    <a:latin typeface="Times" panose="02020603050405020304" pitchFamily="18" charset="0"/>
                    <a:cs typeface="Times" panose="02020603050405020304" pitchFamily="18" charset="0"/>
                  </a:rPr>
                  <a:t>is the distribution </a:t>
                </a:r>
                <a:r>
                  <a:rPr lang="en-US" altLang="zh-CN" dirty="0" smtClean="0">
                    <a:latin typeface="Times" panose="02020603050405020304" pitchFamily="18" charset="0"/>
                    <a:cs typeface="Times" panose="02020603050405020304" pitchFamily="18" charset="0"/>
                  </a:rPr>
                  <a:t>function for the direction </a:t>
                </a:r>
                <a:r>
                  <a:rPr lang="el-GR" altLang="zh-CN" i="1" dirty="0" smtClean="0">
                    <a:latin typeface="Times" panose="02020603050405020304" pitchFamily="18" charset="0"/>
                    <a:cs typeface="Times" panose="02020603050405020304" pitchFamily="18" charset="0"/>
                  </a:rPr>
                  <a:t>α</a:t>
                </a:r>
                <a:r>
                  <a:rPr lang="en-US" altLang="zh-CN" i="1" dirty="0">
                    <a:latin typeface="Times" panose="02020603050405020304" pitchFamily="18" charset="0"/>
                    <a:cs typeface="Times" panose="02020603050405020304" pitchFamily="18" charset="0"/>
                  </a:rPr>
                  <a:t> </a:t>
                </a:r>
                <a:r>
                  <a:rPr lang="en-US" altLang="zh-CN" dirty="0" smtClean="0">
                    <a:latin typeface="Times" panose="02020603050405020304" pitchFamily="18" charset="0"/>
                    <a:cs typeface="Times" panose="02020603050405020304" pitchFamily="18" charset="0"/>
                  </a:rPr>
                  <a:t>at position </a:t>
                </a:r>
                <a14:m>
                  <m:oMath xmlns:m="http://schemas.openxmlformats.org/officeDocument/2006/math">
                    <m:groupChr>
                      <m:groupChrPr>
                        <m:chr m:val="⇀"/>
                        <m:pos m:val="top"/>
                        <m:vertJc m:val="bot"/>
                        <m:ctrlPr>
                          <a:rPr lang="zh-CN" altLang="en-US"/>
                        </m:ctrlPr>
                      </m:groupChrPr>
                      <m:e>
                        <m:r>
                          <a:rPr lang="zh-CN" altLang="en-US" i="1"/>
                          <m:t>𝑥</m:t>
                        </m:r>
                      </m:e>
                    </m:groupChr>
                  </m:oMath>
                </a14:m>
                <a:r>
                  <a:rPr lang="en-US" altLang="zh-CN" dirty="0" smtClean="0">
                    <a:latin typeface="Times" panose="02020603050405020304" pitchFamily="18" charset="0"/>
                    <a:cs typeface="Times" panose="02020603050405020304" pitchFamily="18" charset="0"/>
                  </a:rPr>
                  <a:t> and time moment</a:t>
                </a:r>
                <a14:m>
                  <m:oMath xmlns:m="http://schemas.openxmlformats.org/officeDocument/2006/math">
                    <m:r>
                      <a:rPr lang="en-US" altLang="zh-CN" b="0" i="0" smtClean="0">
                        <a:latin typeface="Cambria Math"/>
                      </a:rPr>
                      <m:t> </m:t>
                    </m:r>
                    <m:r>
                      <a:rPr lang="zh-CN" altLang="en-US" i="1"/>
                      <m:t>𝑡</m:t>
                    </m:r>
                  </m:oMath>
                </a14:m>
                <a:endParaRPr lang="zh-CN" altLang="en-US" i="1" dirty="0">
                  <a:latin typeface="Times" panose="02020603050405020304" pitchFamily="18" charset="0"/>
                  <a:cs typeface="Times"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884040" y="2564904"/>
                <a:ext cx="5902586" cy="696281"/>
              </a:xfrm>
              <a:prstGeom prst="rect">
                <a:avLst/>
              </a:prstGeom>
              <a:blipFill rotWithShape="1">
                <a:blip r:embed="rId15"/>
                <a:stretch>
                  <a:fillRect l="-826" t="-90351" r="-930" b="-929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23994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Lattice Boltzmann method</a:t>
            </a:r>
            <a:endParaRPr lang="zh-CN" altLang="en-US" b="1" dirty="0">
              <a:solidFill>
                <a:schemeClr val="bg1"/>
              </a:solidFill>
              <a:latin typeface="Times New Roman" pitchFamily="18" charset="0"/>
              <a:cs typeface="Times New Roman" pitchFamily="18" charset="0"/>
            </a:endParaRPr>
          </a:p>
        </p:txBody>
      </p:sp>
      <p:sp>
        <p:nvSpPr>
          <p:cNvPr id="3" name="AutoShape 21" descr="data:image/jpeg;base64,/9j/4AAQSkZJRgABAQAAAQABAAD/2wCEAAkGBxMSEhUSEhMWFhUXGBgYGBcYFxgXGhcXGBoXFxgXHRgYHSggGBolHRgYITEhJSorLi4uFx8zODMtNygtLisBCgoKBQUFDgUFDisZExkrKysrKysrKysrKysrKysrKysrKysrKysrKysrKysrKysrKysrKysrKysrKysrKysrK//AABEIAPgAywMBIgACEQEDEQH/xAAcAAAABwEBAAAAAAAAAAAAAAAAAQIDBAUGBwj/xAA7EAABAwIEAwYFAwMEAgMBAAABAAIRAyEEEjFBBVFhBiJxgZHwE6GxwdEHMkJS4fEUI2JyJJIWgqIV/8QAFAEBAAAAAAAAAAAAAAAAAAAAAP/EABQRAQAAAAAAAAAAAAAAAAAAAAD/2gAMAwEAAhEDEQA/AO3tSkhpSggNBBEgNEgggCCCIoAiRpJQBFKCTKBRRJurWDRJIATA4hTOjhrzFkEwI5Ueli2O0cD4GU8HIFoIggSgEJKOUECUsJBKUCgUgkyjlAh7lHJUh5UYoJrUoJLUpAEEEEBIIIIAgiRFyAFyr+L8Xp4dhqVXQBtufAKN2h403DUy43dsJ1Pu65LjeNvxLn/Fd3SL9BsAPX5INdV/UZrv2NygayJMeo/Ki/8AzWpUBYJH/KwPOwHksC9rWusTEydhpp/2jXxCVQqvrH4dOwvmIs1reXvfrdBccY7QlxOeu55P8A61uZAhVtHi9MRmNVkbxO2mqY4lwh1OI5ajYeGyra2KqQA5xIGgOwQa3A4/NFSlWcIIs0kEb3uAtLwjtnUpGK5L2W70XHlqee65GAR36eYHnGiuuDcTzvDali7cAQT4fhB6A4XxKnXaH03Bw6GY6dCpsri2F4l/p6gNFxFSYLScs3/aQddui6pwTiYr0g+CCCWuBEEOGojb+6CzRpIKIlAeZHKRKUECggUYRFAh4UdwT9RRS9BYNSklqUEAQQQQBEShKSSgNxUXF1wxpcTYXTziq3jdZrKTnPs0Ak9Bzug4/wBs+0jq7zlccgmB0Jjzss1SxJAgazPv5pVducuy3aJ8hoCqvOQT6e/mgm1K/dN+gPU/uT2E4gWANbYa+J2J5xyUCuPymJ5FBrf/AO1LQDfn19z8lDxGIZUIaGgWufKIHL8SqjAU3PIa0ST4/ZbDDdj3hgeQRadYnkIiUGRdIsLj0HpzRU4/kB6/haP/AOM1TlBbHr48lTcV4WaT8gkuF0FszBuqMmcxA/7R6XPvRbj9MOM5nPo1D34BH/INtruQI8vBct4Rj8pgyNpGoVtwvi/wMXTr27ru9FpGjrf1Qfe4egsyUCoeGxjHhpaQQ4SI3tspQKAEJTUiUpqBYKBQCMoGayikKVVChOd1QWjUpJASkBoIIICKQlEpKBLgsB+rfEzSw7aQ1qugn/i2CfUkD1XQHFcv/VXDmpicK0/tMg/+zSfkPkgp+D8LDcOA4d54zO8xYG2w+6it7Jhzg6LclosEJeeSuMPRugw2N7KE2aPwmsP2AqOja+4XUsNhgrKjRjb37hBnuzHY6jhmghoL93G/+FoXYRp1CktCNxQV7+HsOw5Lkv6iUTSxTSLGJnw+2q7M5c0/VSk3/afyJ+g3/KDD4ivRqDM5mR4i7Dr667+qpHGDImLqU9zcsgjqINutwq8Al1kG+7M9ohRpNBcbGYINtbT1uP8AK6twLHOrMD3NIJHy5+eq89PxuYtEZQ2B4kfyJj3C7X2F4ua1INeBmbYkGZ8b2KDXApYCYDt061A8EHFE1GgYqlRXaqZVChuQWTUsFNtKWCgUERKLMgSgJyIFGURQE4rDdvqYNXDGbg1PTL+YW2e5c87acXoGsGfEioyQWkEWdBkE2P8AdA/w7DbzsNFYNEeX2Wb4dxMNcO+CLXkHZT63ExmN7dEGpwZlWAKxuB44wG7vei0OAx3xGzBQWrShCbpvlG6ogRXcuZdusayo99EmHMym+kEXP0XRMU8xZcd7bt/8xxc7+MjQcxF7WIQUFamLskDlcNG55XUfhlJoquLr5WkxzIvsUGNzEnlyA63vCW2lSa8APm+nQ8ybAIIVM5nTtP8Ahdk/TrBnK6ppMSBoCuYdm+DuxGJFNkQZknQDn9F3vhOAFCmGDbfmd/C6Cc0J0BMtF07JQLBRhNtO6UCgbqKO7zT9RRneKC0aUaSxLQEjRI0BEoi5HKSQgQ9ch/VTCipUbXYCQJpucCILmm+WLmLgnSbbGOr4/DioxzHTBEHK4tPk5pBC5p2xLcOwYfYZnNc65OYgjM46uEnXaOqDmVFtQE5HGRt0+isOEccc1xzyfcaJIqkEkCJv48vfVdF7BdlQyn8eswZ3CYI0GwuEHP8AH8Re1+Zs9JEfJCn2lxps2qRyAI08loO3HBXB3xw0lknPEnLJsf8ArzWZGANiWnIXWI1B5eP4QXfC+1eIa7JUrvBn+RIjyP3XQuBcbLgA94dOhGvKTt6LH4ihSqfBZUouqDKYy95wAiHEyCRfcrR8G7J06cPYXs5DNmj1Fvn4oNTXxTWiT5DUnwG65h204BiatV2IbTystlkjNab5dvA3vounYekyncC+5NyfPVUXajizKbDmBuLWsToPJBxZ3DqhufPorDh7MPSI+KC6ZBdsPADU9ZR47jFSZLWkHUEWJFibRBIVlgcC2tg6oi4cHN6c5O4QTOy2JdSrZcPSLnzDjtE6/wDHY6rsVGYE/hYPhOOZR+DTp5SXkNcQQe8Q3KSfAm/Rbum+3ggezJxiZpp1olAsOQLkUIEoG3lRz5p96jlBaNCWkApTSgGZGCkIFAtJKOURcgiY18NkaxbqVy3tc0VK2ouDYbG/9vmuidoMSG03bSDcTbrAEn63XI+LYkB79ToLz/SNBrEAflA/2fwNH47cwENv4m8eVl1trm5AGledqnEnMfLDB3/CtsL2zxTQ34brg6G4KDrPFmlrSS0OEGRzHK4VLw/glB8mlLWnVoJgHnCp+EdpcXjO49rGt/k6foFf4dvwnToD9fZQWvC+BU6UuaJJ3JJMe9lYVakWTOHxgiPZTWKfPh4oG8bicrSZiBPNc77Rcb+K5rG6ZrZhY6jxWn7T4rLSJBg6fIrl+Cbmq5yZk+Otz5oN1g+yZr0hlDAJJgg73AnkJ2Se1DG4LBuYyxdFJpiCSb1HDkIHqVq+C4ij8JtRrxlA1LrafRcw7dcZ/wBbiwykc1On3WRcOOrndQTA8Ag0v6c8HJcatR16Z7rA490louR/1gDwXSWgLF/p12cq4YPq1j3qmWGyTAE3O0396LaNaUD1KFIDUww8081AZCSUZSSgbqiFGLx0UiqortdfkgtWkpYSGpSBUIiilBAd0lxRlM1XQJQZ/tXUimZIAAO489d9h4rhvFeIZ3OItJnntG+u2q6N+oPEzBa2TY5jO17dNxHiuT4m5MIEipOglTsHiQxwLmz08Z9FDoU7xvFupvGieg6yY7pBN9bz6g/NBoMBxBjGjvETOlt9fM/Qq74f2ncwxV7zTob5g3vd7qAY9hYp1J1rXHLlr6G+iKTqJEAj5z90HUaXHWEjI7Nc+/RT38YBjqPe/K65LhsSQ6xvqR5XUt3E3izdNdB5ideaDT9ruLNczKDeSD4CPyFluF6kACSDE9R9TKg4jElx97Kbwmhne3UXvt7/AMoL2v2Xc7DVHNJJY0vgExAAMRzifRSuw2ApVvhy4B7DmLQwNcYNiX/yHT10XROE8NyUspEyIIdyiAPT6lctw+GNP9pIc0mCCZB5z5aIOx0G2+SepuusTwTtVDQ2tt/IfOR9wthhsQ14BaQR0QSmgJ1oTLFIAQJcEgkp0tSHNsgZqlQyFMeoxIQWMpUlIDkswgKUppSXFGCgNyiYlo3uE9Uqi5P+Fhe1X6g0MOHMo/7lW4j+LdrnfwCDN/qA8Zy0aGCCdNNuY28jdYX/AExO0k7Ac+sRz9FIxfE6uKqmrWfJv0AtaBtp8la0MCNXvDnATlhxsIJGfTMIiAYsb7IM6aOWQZBGmys+G4aXRAIGpP4/+yj8Sw8PF2y4WAM5SSRBdpNufLRSOzuLNOrcXNiCJFwA4Fp1ET/hAtjJgEmWu84cOfjb0UTHYZzQCf2ujTcXiOoiFogQXvZlAgHR3eOUZ2kEjvHM0f8Ar1CTxEZh8MiA0jKBJgkAu15PdAvpPIIMk5kQQfdkbtbEp/G0HNJnURtGkaW0IkpiSdLG+nv3KBdFvv8Asun/AKfdn8wFao2RtOs8ysp2L4X8as0m8EWjx3A2j/K7XgsM2mwNaIA0H4QOOZAXJa7O8TBkmx01MrqnGcUKdF7jqAY8ToFzOsBpvt8/foghUzsfXXonsFxOpRMscQZ02PQhRHOGbf2UbmZZJB3ug6DwXtUx5DKoyP2P8T5nTzWqZUnQriJqXt1ndXnBO0tTDw2czNgfqDsg6mSkuKqeG9oKNaA097+kwD9bhWJegTUKjkJ179lHc4SgtQZSyE2xOF0IEFQ+IcQp0GGpVcGtA3+nioPabtJRwVPNUMuP7WCJcfsOvRcO7Udpa2MqZnu7oPdYP2t/J6oL3tj29qYkmnRLqdLS1nO8SNB0WIc4nxKbD0Q1QW3C8NBBqENAcDe+gJggAkTAGi0vD6TXDO9xeRMxpdzSSef7Kk+MdVleGUZ1MCfte2+1+nVajhzu4WlwZJJDtQWtJzGI/bYnx3QVfE8K34bb3iJI0dmIczmQ0mbTqmcCACG5QXt7xdcHQEAc9xcb9FP4tjXQ8MJjO6CTHekGT72VOyPiEycu55k+N416wgvOF0i6pTcDbOQWHkTz6zBhXLsAX5obldYmRbIZIiNHXcNNWDmqvhjhNNwgd6L2GVupH0HUny1VV0kumA6WkwP2kz4HUXQYrFNvFWb/ALm6kTADha5GZxjeyrqGDIeWxfpBBjcTqIj1Wp4lw9r3Zhc/sdGz2kw6DtB8NRspfBeAkxBnpAkQ68bxrbVBqOxXCwymxwi8mRroNbX5a29VrmqBw2jkaANNR4WTPHeLNw9MuN3XyjmRefAaygzna7i+et8Bp7lMDN/3N48hHqeSzGJfvbW0RZRcHiS/NUJJLnFxvqSdUiuTPTxsgYq15fNyDJ101tGynVH20+fh6KixlWHyN7AdOf1+Snsebn0jqJ+iBNWqW6f3UikcwnYKNjxIBbpzTGBrzImLeHJBbsrOaeRtC03B+1b292r3m89x16rJvNpOx/yjbXtFhz5cwg6uzGNqNDmukIrHVc2wHFKlF2Zrralp0K1lDtJSLQSSDuOSDbMCw/6gdtDhpoUCPix3nG4aD91sn18rXXtBn0XnzjeMdVqvqG5c4km95NkFdj8c+q4vqPc5xOpMlVz5T5GqYcgNpCUPfsJoFLBQTsJVvYxYx9T9/VaPEktLXSA4Cmcs6ANZbW55joeqy+BPeAOnNaOq5rmAuBJDQLEQZJO+8gA77QEDeLfDXCBF3E2uHQ4TyI+sKJwose1+b+qnF4/qHlaya4riZAAtEl3LMY35j3oi4JVyS6M1oyzExfUeAhBosPXBe0vGVoaYbOguZMDcl22klaHDYhphhdIJiWk7ucHG+hlwdHTwWSwj4NRzjZztbmJa5pHSQfKAncK55DGtJGZ/w/8A1ALbjcGD5INVw3Dl7ngGHEnS18oJIB2vMLZ8L4cG5iLNNoi5A6krmGI41lqfGpED4ZkNJHe74GUjWcuYaaCd104cdoNwwxJf/tkS3mTfugf1SCI6IJPE8fTw1I1HmGiwG7js0Dc2XIu0vG31i977l0ta0fxE2A6DWd1J7QcdfiqmapZokMZNmyPqZuVmMRWDngagbdUFnwurtPlvupDyDEExzmb6eeqh4RsOJmAbjUePvqnc0kCAL/Pqd0FfxE94eM/RSsHVJMDdoP8A+QonFHEwd+fX/KiNxMVAObWiNNggu8XZnsg9QqvBGXXPirLGaEC4I967qjwT4qeKDQvq+g1+aboP1m4nWPwmcfVGg39wnMCLX5hBOrHledr++iS2qY1PvzTNSN/e6jnEBvdMSEHVu3HEfhYZzQe9U7o8Nz75rjFdtj7+66N+ohL6gZP7WD5k/j5LAVqSCldqkmlupRpkSmqjLIIbunv3ZGPfv0S8qLKgXRJBsrunV/pOo0kQIvHibH+4VCU7SqEeH3QLxz53nT6KTw6plDbm+schMDzVfiHSZTlGsA2Dznz9z6oNLhczt/23galxyOzR/LV0eHipRBa4tb3HQbzAmTaNJiBa/oVT8L40WyCYBbBkT4GdZ/JUvDVpPcFz/E87kwQfQa3PRBJxjTTphpADnElzYYYuANpE3sDt1TNAmMgMNaSQ0mwzG5A2J/CjMeXGSBY3EH73Uhjeonce/NA5jHACZ0FvvtBVRg9S4i7tk7xJ+gmc0f3UmjTgAGJ97oHA+0gXBnrFwehCbr8WYCQbGZkB2vK6eY0g2PLTYffwTxw7Xg5hLY/9eQFtPDSyCjdifinKGwJHIeUFReI4fI6R+VcnDBrrAR69fuo/FcPLJEeOkkAdUE7B9+m1wE7E9efp9VTPo5a0deasey1UkFhO0afZL4lgjmDrdYHr/hAzxF0PA8DyIVhh3iGxrvsN5t62UPiNAirTm4IHv3yVh8PM+BsAD56n6IDrmGk+aqW0g/vGJKsOJQXCkLkXcfoDHn6p+lhjAsPUoNj2uIdXfyhoHpfTTVYnjODgZhsB9r/RdExuFzydSdT81k+LYQixFjogydTDiFFqU5tZaLEYe308IVcKetvY3sgp3U+Sbey6tatCBpqorqc7IITmoCndSgy2yeoUTy+iCtqMg2RAKwxmGIPomxQ3hAnD0bTryVq7BPptD3McA79pIgHfXmhg8KWlom4gidJ/cAeQmx8VseO8Y/1FH4Ip5A4gudmB/aZhsbG9zFvFBjsLUte5nWY85+afDTBLuetoGseOilO4cGi2m0HTrPkExirNIk+vS9jqEEANzVJjS07Tun8VLDmBzNBgxaPTUdU/wbD2m15P4n5KY/DgaCb6z0vY7+XNBEoVc2lxzm07Kwo3ERccj79lN0cMGtOUNE6gSJn/AB8k41rnd1ux7zouBuB/y+nigRjKUaRP8h0157pNXCZ2ubB0mOuunkVPHDwGwBDSJBOt7yeZVhgsPaMggiBuRFhbfz5C6DAcCdkr5diY8/Ba7FYbOwnl421B/KyuOw/wsT5/WPRb3B4POwE6RFvTXlYIKGth3PFE5SIMff7Jqk/LnqG3eIFtY08Vrn4WBJAjr5D6LG4iKj8onK0+pk/JAijTMlxN3S4QOeikjCPNyRPWfsrDA8PLoMafLl5K6p4OwvPkg1/wIJtqs/x/C5nNt19JPit4aAKqsZwrM/oBa+6DnWMw8N8TaLqvbgLx66m+wXQcZwcFw5D8KDX4QBcD+03+6DA4rC9PTT3dQamDg6T4fXRbjHYGAYHv3KqKmBN5FiPygy1WhBmLBWHCKGYi0HnrbfT3qrHGYLKNDuNVYdmuHEwbRr+UGb4ngSKuk2PlqmHYUuytAsXADxJA9+K1HGsN/umeQF/r1UGnR/3aUXlwMaftuR00QE+gMx7o6ett/cKXhcALfM6aE+uylMw8wTqTHKPEzyVhhMPOokTPU32KCtxOGkTy9ZGyz/E2EuDAtniKYg2dE7Tpz+YWYZS+JiST/G/n1hBIpYbKBbQX8vLqozv3TvynfqI9z1WhOFIiAYcQDuDJiIUHG4aHBoEudoI+dth73gK2i0vIY3Xcm+WeXInYeJV5gsIGgNiGgeImRJ+amcNwApsixJGu8nfl7Cm08Md78pQQ6mEEgX5lv3nw+ydp0L9T9Pypv+lJ0j5e/YUrD4faOs8z7lBy3tjgiyuLan6lbDs9Tmm20269PX7XTHbrh3dabSN958vFXPZDDTRb6e+tvl1QR+ONLKD3D+kx4myy/BOEueAf2s5/1eHM6roXE8DNN0tzWuOehhVOBoOe4ANho5WACBzC4ZoADdPeqkDCdVY4fCgR03TwYOvyQaMIiwI2paCM/DjVR62CBCsYRkIMtjuF5jAtHzVRjeDki2w8/wC/9wt2+kDsotTBgmY80HL8XgbElui0/Zrh7RSY4DVo8o1+am8T4UHzIgQRy+yd7NYbI11P+l0jwI+SCg4vwsOqkwY1VPTwf/kN3gPI6Qx0/ZbjG4c53G8H7AKopUR8fQghrjbrA+6DL8ZxTqDsg5ZpvvPPw16KXw41A4uEubM5oixj53HSxV/juFUqmVz2S5oiZIltzCcMNEBoAFgBYAcpQQsfUsTHpuPYlUHBsKHE1P6iYjQC0R439VbcSqDIdASLRbopvDeG/DptAEuNg2ZE8/AC/ggiYqsKYb3czzOVv0JP8R1PLdRKFEh5c4Aud+46AR/Ef0gX+firpnBi10mXOMkmAJJ+g5BGzhoD99tPT1sEDvDsOC0W+X3UwYT+2ynYTDQAP76fU6qX8Logqm4e/vql0aIFtVZupAo6dIIMz2owAdSJ3tEk9PVS+zeEDaTR0VtxLCB9MjoUfCqGWm0chugRimjKSdAmWYVoAAgDWyn4qlLSOajUaZaIKBh9IDZMBqmVCmWiyC8CNBBAEEEEBIkEEDNWiCCm6GHDSffvVBBAVegDKpcThSKwIFi0j8IIIEYhliB79VDdMkRtv79yjQQRDw74j2t2LhPgO8b7LW0sM0QeQgdBv76IIIHHNEpIoCdLIIIHwloIIBCMNQQQG4IqYtCCCAyE3Uagggh1WpprUSC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7</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LBM with EHD flows</a:t>
            </a:r>
            <a:endParaRPr lang="zh-CN" altLang="en-US" b="1" dirty="0">
              <a:solidFill>
                <a:schemeClr val="bg1"/>
              </a:solidFill>
              <a:latin typeface="Times" panose="02020603050405020304" pitchFamily="18" charset="0"/>
              <a:cs typeface="Times" panose="02020603050405020304" pitchFamily="18" charset="0"/>
            </a:endParaRPr>
          </a:p>
        </p:txBody>
      </p:sp>
      <p:pic>
        <p:nvPicPr>
          <p:cNvPr id="8" name="图片 7" descr="Figure_1a"/>
          <p:cNvPicPr>
            <a:picLocks noChangeAspect="1"/>
          </p:cNvPicPr>
          <p:nvPr/>
        </p:nvPicPr>
        <p:blipFill rotWithShape="1">
          <a:blip r:embed="rId3" cstate="print">
            <a:extLst>
              <a:ext uri="{28A0092B-C50C-407E-A947-70E740481C1C}">
                <a14:useLocalDpi xmlns:a14="http://schemas.microsoft.com/office/drawing/2010/main" val="0"/>
              </a:ext>
            </a:extLst>
          </a:blip>
          <a:srcRect l="30968" t="24503" r="17931" b="37767"/>
          <a:stretch/>
        </p:blipFill>
        <p:spPr bwMode="auto">
          <a:xfrm>
            <a:off x="2009217" y="967566"/>
            <a:ext cx="3334590" cy="2164110"/>
          </a:xfrm>
          <a:prstGeom prst="rect">
            <a:avLst/>
          </a:prstGeom>
          <a:noFill/>
          <a:ln>
            <a:noFill/>
          </a:ln>
          <a:extLst>
            <a:ext uri="{53640926-AAD7-44D8-BBD7-CCE9431645EC}">
              <a14:shadowObscured xmlns:a14="http://schemas.microsoft.com/office/drawing/2010/main"/>
            </a:ext>
          </a:ex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052736"/>
            <a:ext cx="1934852" cy="1931188"/>
          </a:xfrm>
          <a:prstGeom prst="rect">
            <a:avLst/>
          </a:prstGeom>
          <a:noFill/>
          <a:ln>
            <a:noFill/>
          </a:ln>
        </p:spPr>
      </p:pic>
      <p:graphicFrame>
        <p:nvGraphicFramePr>
          <p:cNvPr id="10" name="Object 12"/>
          <p:cNvGraphicFramePr>
            <a:graphicFrameLocks noChangeAspect="1"/>
          </p:cNvGraphicFramePr>
          <p:nvPr>
            <p:extLst>
              <p:ext uri="{D42A27DB-BD31-4B8C-83A1-F6EECF244321}">
                <p14:modId xmlns:p14="http://schemas.microsoft.com/office/powerpoint/2010/main" val="3693096071"/>
              </p:ext>
            </p:extLst>
          </p:nvPr>
        </p:nvGraphicFramePr>
        <p:xfrm>
          <a:off x="5076056" y="3894310"/>
          <a:ext cx="2950464" cy="2631034"/>
        </p:xfrm>
        <a:graphic>
          <a:graphicData uri="http://schemas.openxmlformats.org/presentationml/2006/ole">
            <mc:AlternateContent xmlns:mc="http://schemas.openxmlformats.org/markup-compatibility/2006">
              <mc:Choice xmlns:v="urn:schemas-microsoft-com:vml" Requires="v">
                <p:oleObj spid="_x0000_s27688" name="Designer Drawing" r:id="rId5" imgW="3688080" imgH="3288792" progId="Designer.Drawing.7">
                  <p:embed/>
                </p:oleObj>
              </mc:Choice>
              <mc:Fallback>
                <p:oleObj name="Designer Drawing" r:id="rId5" imgW="3688080" imgH="3288792" progId="Designer.Drawing.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3894310"/>
                        <a:ext cx="2950464" cy="2631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2028949959"/>
              </p:ext>
            </p:extLst>
          </p:nvPr>
        </p:nvGraphicFramePr>
        <p:xfrm>
          <a:off x="1979712" y="3894310"/>
          <a:ext cx="2950464" cy="2631034"/>
        </p:xfrm>
        <a:graphic>
          <a:graphicData uri="http://schemas.openxmlformats.org/presentationml/2006/ole">
            <mc:AlternateContent xmlns:mc="http://schemas.openxmlformats.org/markup-compatibility/2006">
              <mc:Choice xmlns:v="urn:schemas-microsoft-com:vml" Requires="v">
                <p:oleObj spid="_x0000_s27689" name="Designer Drawing" r:id="rId7" imgW="3688080" imgH="3288792" progId="Designer.Drawing.7">
                  <p:embed/>
                </p:oleObj>
              </mc:Choice>
              <mc:Fallback>
                <p:oleObj name="Designer Drawing" r:id="rId7" imgW="3688080" imgH="3288792" progId="Designer.Drawing.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3894310"/>
                        <a:ext cx="2950464" cy="2631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7656954" y="1124744"/>
            <a:ext cx="1383712" cy="369332"/>
          </a:xfrm>
          <a:prstGeom prst="rect">
            <a:avLst/>
          </a:prstGeom>
          <a:noFill/>
        </p:spPr>
        <p:txBody>
          <a:bodyPr wrap="none" rtlCol="0">
            <a:spAutoFit/>
          </a:bodyPr>
          <a:lstStyle/>
          <a:p>
            <a:r>
              <a:rPr lang="en-US" altLang="zh-CN" dirty="0" smtClean="0">
                <a:latin typeface="Times" panose="02020603050405020304" pitchFamily="18" charset="0"/>
                <a:cs typeface="Times" panose="02020603050405020304" pitchFamily="18" charset="0"/>
              </a:rPr>
              <a:t>D2Q9 model</a:t>
            </a:r>
            <a:endParaRPr lang="zh-CN" altLang="en-US" dirty="0">
              <a:latin typeface="Times" panose="02020603050405020304" pitchFamily="18" charset="0"/>
              <a:cs typeface="Times" panose="02020603050405020304" pitchFamily="18"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3410321051"/>
              </p:ext>
            </p:extLst>
          </p:nvPr>
        </p:nvGraphicFramePr>
        <p:xfrm>
          <a:off x="2051720" y="3148260"/>
          <a:ext cx="5767388" cy="712788"/>
        </p:xfrm>
        <a:graphic>
          <a:graphicData uri="http://schemas.openxmlformats.org/presentationml/2006/ole">
            <mc:AlternateContent xmlns:mc="http://schemas.openxmlformats.org/markup-compatibility/2006">
              <mc:Choice xmlns:v="urn:schemas-microsoft-com:vml" Requires="v">
                <p:oleObj spid="_x0000_s27690" name="Equation" r:id="rId9" imgW="3187440" imgH="393480" progId="Equation.DSMT4">
                  <p:embed/>
                </p:oleObj>
              </mc:Choice>
              <mc:Fallback>
                <p:oleObj name="Equation" r:id="rId9" imgW="3187440" imgH="393480" progId="Equation.DSMT4">
                  <p:embed/>
                  <p:pic>
                    <p:nvPicPr>
                      <p:cNvPr id="0" name="对象 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720" y="3148260"/>
                        <a:ext cx="5767388" cy="712788"/>
                      </a:xfrm>
                      <a:prstGeom prst="rect">
                        <a:avLst/>
                      </a:prstGeom>
                      <a:solidFill>
                        <a:schemeClr val="bg1"/>
                      </a:solidFill>
                      <a:ln w="25400">
                        <a:solidFill>
                          <a:srgbClr val="FF0000"/>
                        </a:solidFill>
                        <a:miter lim="800000"/>
                        <a:headEnd/>
                        <a:tailEnd/>
                      </a:ln>
                    </p:spPr>
                  </p:pic>
                </p:oleObj>
              </mc:Fallback>
            </mc:AlternateContent>
          </a:graphicData>
        </a:graphic>
      </p:graphicFrame>
      <p:sp>
        <p:nvSpPr>
          <p:cNvPr id="16" name="矩形 15"/>
          <p:cNvSpPr/>
          <p:nvPr/>
        </p:nvSpPr>
        <p:spPr>
          <a:xfrm>
            <a:off x="755576" y="4005064"/>
            <a:ext cx="1114408" cy="369332"/>
          </a:xfrm>
          <a:prstGeom prst="rect">
            <a:avLst/>
          </a:prstGeom>
        </p:spPr>
        <p:txBody>
          <a:bodyPr wrap="none">
            <a:spAutoFit/>
          </a:bodyPr>
          <a:lstStyle/>
          <a:p>
            <a:r>
              <a:rPr lang="en-US" altLang="zh-CN" b="1" dirty="0">
                <a:latin typeface="Times" pitchFamily="18" charset="0"/>
                <a:ea typeface="宋体" pitchFamily="2" charset="-122"/>
              </a:rPr>
              <a:t>Collision </a:t>
            </a:r>
            <a:endParaRPr lang="zh-CN" altLang="en-US" dirty="0">
              <a:latin typeface="Times" pitchFamily="18" charset="0"/>
            </a:endParaRPr>
          </a:p>
        </p:txBody>
      </p:sp>
      <p:sp>
        <p:nvSpPr>
          <p:cNvPr id="17" name="矩形 16"/>
          <p:cNvSpPr/>
          <p:nvPr/>
        </p:nvSpPr>
        <p:spPr>
          <a:xfrm>
            <a:off x="7707832" y="3972798"/>
            <a:ext cx="1167948" cy="369332"/>
          </a:xfrm>
          <a:prstGeom prst="rect">
            <a:avLst/>
          </a:prstGeom>
        </p:spPr>
        <p:txBody>
          <a:bodyPr wrap="none">
            <a:spAutoFit/>
          </a:bodyPr>
          <a:lstStyle/>
          <a:p>
            <a:r>
              <a:rPr lang="en-US" altLang="zh-CN" b="1" dirty="0" smtClean="0">
                <a:latin typeface="Times" pitchFamily="18" charset="0"/>
                <a:ea typeface="宋体" pitchFamily="2" charset="-122"/>
              </a:rPr>
              <a:t>streaming</a:t>
            </a:r>
            <a:endParaRPr lang="zh-CN" altLang="en-US" dirty="0">
              <a:latin typeface="Times" pitchFamily="18" charset="0"/>
            </a:endParaRPr>
          </a:p>
        </p:txBody>
      </p:sp>
    </p:spTree>
    <p:extLst>
      <p:ext uri="{BB962C8B-B14F-4D97-AF65-F5344CB8AC3E}">
        <p14:creationId xmlns:p14="http://schemas.microsoft.com/office/powerpoint/2010/main" val="340134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8</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LBM with EHD flows</a:t>
            </a:r>
            <a:endParaRPr lang="zh-CN" altLang="en-US" b="1" dirty="0">
              <a:solidFill>
                <a:schemeClr val="bg1"/>
              </a:solidFill>
              <a:latin typeface="Times" panose="02020603050405020304" pitchFamily="18" charset="0"/>
              <a:cs typeface="Times" panose="02020603050405020304" pitchFamily="18" charset="0"/>
            </a:endParaRPr>
          </a:p>
        </p:txBody>
      </p:sp>
      <p:sp>
        <p:nvSpPr>
          <p:cNvPr id="18" name="矩形 17"/>
          <p:cNvSpPr/>
          <p:nvPr/>
        </p:nvSpPr>
        <p:spPr>
          <a:xfrm>
            <a:off x="4572793" y="1647384"/>
            <a:ext cx="4460081" cy="4057996"/>
          </a:xfrm>
          <a:prstGeom prst="rect">
            <a:avLst/>
          </a:prstGeom>
          <a:solidFill>
            <a:srgbClr val="FF6600">
              <a:alpha val="24706"/>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solidFill>
                <a:srgbClr val="FF0000"/>
              </a:solidFill>
            </a:endParaRPr>
          </a:p>
        </p:txBody>
      </p:sp>
      <p:sp>
        <p:nvSpPr>
          <p:cNvPr id="19" name="矩形 18"/>
          <p:cNvSpPr/>
          <p:nvPr/>
        </p:nvSpPr>
        <p:spPr>
          <a:xfrm>
            <a:off x="83916" y="1625927"/>
            <a:ext cx="4344798" cy="4079453"/>
          </a:xfrm>
          <a:prstGeom prst="rect">
            <a:avLst/>
          </a:prstGeom>
          <a:solidFill>
            <a:srgbClr val="66FF66">
              <a:alpha val="25000"/>
            </a:srgbClr>
          </a:solidFill>
          <a:ln>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 name="TextBox 16"/>
          <p:cNvSpPr txBox="1">
            <a:spLocks noChangeArrowheads="1"/>
          </p:cNvSpPr>
          <p:nvPr/>
        </p:nvSpPr>
        <p:spPr bwMode="auto">
          <a:xfrm>
            <a:off x="180306" y="962144"/>
            <a:ext cx="3864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ahoma" pitchFamily="34" charset="0"/>
                <a:ea typeface="宋体" pitchFamily="2" charset="-122"/>
              </a:defRPr>
            </a:lvl1pPr>
            <a:lvl2pPr marL="742950" indent="-285750" eaLnBrk="0" hangingPunct="0">
              <a:defRPr b="1">
                <a:solidFill>
                  <a:schemeClr val="tx1"/>
                </a:solidFill>
                <a:latin typeface="Tahoma" pitchFamily="34" charset="0"/>
                <a:ea typeface="宋体" pitchFamily="2" charset="-122"/>
              </a:defRPr>
            </a:lvl2pPr>
            <a:lvl3pPr marL="1143000" indent="-228600" eaLnBrk="0" hangingPunct="0">
              <a:defRPr b="1">
                <a:solidFill>
                  <a:schemeClr val="tx1"/>
                </a:solidFill>
                <a:latin typeface="Tahoma" pitchFamily="34" charset="0"/>
                <a:ea typeface="宋体" pitchFamily="2" charset="-122"/>
              </a:defRPr>
            </a:lvl3pPr>
            <a:lvl4pPr marL="1600200" indent="-228600" eaLnBrk="0" hangingPunct="0">
              <a:defRPr b="1">
                <a:solidFill>
                  <a:schemeClr val="tx1"/>
                </a:solidFill>
                <a:latin typeface="Tahoma" pitchFamily="34" charset="0"/>
                <a:ea typeface="宋体" pitchFamily="2" charset="-122"/>
              </a:defRPr>
            </a:lvl4pPr>
            <a:lvl5pPr marL="2057400" indent="-228600" eaLnBrk="0" hangingPunct="0">
              <a:defRPr b="1">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b="1">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b="1">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b="1">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b="1">
                <a:solidFill>
                  <a:schemeClr val="tx1"/>
                </a:solidFill>
                <a:latin typeface="Tahoma" pitchFamily="34" charset="0"/>
                <a:ea typeface="宋体" pitchFamily="2" charset="-122"/>
              </a:defRPr>
            </a:lvl9pPr>
          </a:lstStyle>
          <a:p>
            <a:pPr algn="ctr" eaLnBrk="1" hangingPunct="1">
              <a:buClr>
                <a:srgbClr val="000099"/>
              </a:buClr>
            </a:pPr>
            <a:r>
              <a:rPr lang="en-US" altLang="zh-CN" sz="2800" b="0" dirty="0" smtClean="0">
                <a:latin typeface="Times New Roman" pitchFamily="18" charset="0"/>
                <a:ea typeface="华文楷体" pitchFamily="2" charset="-122"/>
                <a:cs typeface="Times New Roman" pitchFamily="18" charset="0"/>
              </a:rPr>
              <a:t>Macroscopic equations</a:t>
            </a:r>
            <a:endParaRPr lang="zh-CN" altLang="en-US" sz="2800" b="0" dirty="0">
              <a:latin typeface="Times New Roman" pitchFamily="18" charset="0"/>
              <a:ea typeface="华文楷体" pitchFamily="2" charset="-122"/>
              <a:cs typeface="Times New Roman" pitchFamily="18"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3468260450"/>
              </p:ext>
            </p:extLst>
          </p:nvPr>
        </p:nvGraphicFramePr>
        <p:xfrm>
          <a:off x="467544" y="1826468"/>
          <a:ext cx="1203325" cy="306388"/>
        </p:xfrm>
        <a:graphic>
          <a:graphicData uri="http://schemas.openxmlformats.org/presentationml/2006/ole">
            <mc:AlternateContent xmlns:mc="http://schemas.openxmlformats.org/markup-compatibility/2006">
              <mc:Choice xmlns:v="urn:schemas-microsoft-com:vml" Requires="v">
                <p:oleObj spid="_x0000_s20843" name="Equation" r:id="rId3" imgW="1193760" imgH="317160" progId="Equation.DSMT4">
                  <p:embed/>
                </p:oleObj>
              </mc:Choice>
              <mc:Fallback>
                <p:oleObj name="Equation" r:id="rId3" imgW="1193760" imgH="317160" progId="Equation.DSMT4">
                  <p:embed/>
                  <p:pic>
                    <p:nvPicPr>
                      <p:cNvPr id="0" name=""/>
                      <p:cNvPicPr>
                        <a:picLocks noChangeAspect="1" noChangeArrowheads="1"/>
                      </p:cNvPicPr>
                      <p:nvPr/>
                    </p:nvPicPr>
                    <p:blipFill>
                      <a:blip r:embed="rId4"/>
                      <a:srcRect/>
                      <a:stretch>
                        <a:fillRect/>
                      </a:stretch>
                    </p:blipFill>
                    <p:spPr bwMode="auto">
                      <a:xfrm>
                        <a:off x="467544" y="1826468"/>
                        <a:ext cx="1203325"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353716251"/>
              </p:ext>
            </p:extLst>
          </p:nvPr>
        </p:nvGraphicFramePr>
        <p:xfrm>
          <a:off x="1531938" y="2304480"/>
          <a:ext cx="898525" cy="239712"/>
        </p:xfrm>
        <a:graphic>
          <a:graphicData uri="http://schemas.openxmlformats.org/presentationml/2006/ole">
            <mc:AlternateContent xmlns:mc="http://schemas.openxmlformats.org/markup-compatibility/2006">
              <mc:Choice xmlns:v="urn:schemas-microsoft-com:vml" Requires="v">
                <p:oleObj spid="_x0000_s20844" name="Equation" r:id="rId5" imgW="888840" imgH="228600" progId="Equation.DSMT4">
                  <p:embed/>
                </p:oleObj>
              </mc:Choice>
              <mc:Fallback>
                <p:oleObj name="Equation" r:id="rId5" imgW="888840" imgH="228600" progId="Equation.DSMT4">
                  <p:embed/>
                  <p:pic>
                    <p:nvPicPr>
                      <p:cNvPr id="0" name=""/>
                      <p:cNvPicPr>
                        <a:picLocks noChangeAspect="1" noChangeArrowheads="1"/>
                      </p:cNvPicPr>
                      <p:nvPr/>
                    </p:nvPicPr>
                    <p:blipFill>
                      <a:blip r:embed="rId6"/>
                      <a:srcRect/>
                      <a:stretch>
                        <a:fillRect/>
                      </a:stretch>
                    </p:blipFill>
                    <p:spPr bwMode="auto">
                      <a:xfrm>
                        <a:off x="1531938" y="2304480"/>
                        <a:ext cx="898525" cy="23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248267047"/>
              </p:ext>
            </p:extLst>
          </p:nvPr>
        </p:nvGraphicFramePr>
        <p:xfrm>
          <a:off x="756370" y="3068960"/>
          <a:ext cx="2919413" cy="561975"/>
        </p:xfrm>
        <a:graphic>
          <a:graphicData uri="http://schemas.openxmlformats.org/presentationml/2006/ole">
            <mc:AlternateContent xmlns:mc="http://schemas.openxmlformats.org/markup-compatibility/2006">
              <mc:Choice xmlns:v="urn:schemas-microsoft-com:vml" Requires="v">
                <p:oleObj spid="_x0000_s20845" name="Equation" r:id="rId7" imgW="2908080" imgH="571320" progId="Equation.DSMT4">
                  <p:embed/>
                </p:oleObj>
              </mc:Choice>
              <mc:Fallback>
                <p:oleObj name="Equation" r:id="rId7" imgW="2908080" imgH="571320" progId="Equation.DSMT4">
                  <p:embed/>
                  <p:pic>
                    <p:nvPicPr>
                      <p:cNvPr id="0" name=""/>
                      <p:cNvPicPr>
                        <a:picLocks noChangeAspect="1" noChangeArrowheads="1"/>
                      </p:cNvPicPr>
                      <p:nvPr/>
                    </p:nvPicPr>
                    <p:blipFill>
                      <a:blip r:embed="rId8"/>
                      <a:srcRect/>
                      <a:stretch>
                        <a:fillRect/>
                      </a:stretch>
                    </p:blipFill>
                    <p:spPr bwMode="auto">
                      <a:xfrm>
                        <a:off x="756370" y="3068960"/>
                        <a:ext cx="2919413"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3479148726"/>
              </p:ext>
            </p:extLst>
          </p:nvPr>
        </p:nvGraphicFramePr>
        <p:xfrm>
          <a:off x="1206996" y="4064408"/>
          <a:ext cx="1925638" cy="261938"/>
        </p:xfrm>
        <a:graphic>
          <a:graphicData uri="http://schemas.openxmlformats.org/presentationml/2006/ole">
            <mc:AlternateContent xmlns:mc="http://schemas.openxmlformats.org/markup-compatibility/2006">
              <mc:Choice xmlns:v="urn:schemas-microsoft-com:vml" Requires="v">
                <p:oleObj spid="_x0000_s20846" name="Equation" r:id="rId9" imgW="1942920" imgH="266400" progId="Equation.DSMT4">
                  <p:embed/>
                </p:oleObj>
              </mc:Choice>
              <mc:Fallback>
                <p:oleObj name="Equation" r:id="rId9" imgW="1942920" imgH="266400" progId="Equation.DSMT4">
                  <p:embed/>
                  <p:pic>
                    <p:nvPicPr>
                      <p:cNvPr id="0" name=""/>
                      <p:cNvPicPr>
                        <a:picLocks noChangeAspect="1" noChangeArrowheads="1"/>
                      </p:cNvPicPr>
                      <p:nvPr/>
                    </p:nvPicPr>
                    <p:blipFill>
                      <a:blip r:embed="rId10"/>
                      <a:srcRect/>
                      <a:stretch>
                        <a:fillRect/>
                      </a:stretch>
                    </p:blipFill>
                    <p:spPr bwMode="auto">
                      <a:xfrm>
                        <a:off x="1206996" y="4064408"/>
                        <a:ext cx="1925638" cy="261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607414449"/>
              </p:ext>
            </p:extLst>
          </p:nvPr>
        </p:nvGraphicFramePr>
        <p:xfrm>
          <a:off x="198438" y="4445769"/>
          <a:ext cx="4046537" cy="285750"/>
        </p:xfrm>
        <a:graphic>
          <a:graphicData uri="http://schemas.openxmlformats.org/presentationml/2006/ole">
            <mc:AlternateContent xmlns:mc="http://schemas.openxmlformats.org/markup-compatibility/2006">
              <mc:Choice xmlns:v="urn:schemas-microsoft-com:vml" Requires="v">
                <p:oleObj spid="_x0000_s20847" name="Equation" r:id="rId11" imgW="4063680" imgH="291960" progId="Equation.DSMT4">
                  <p:embed/>
                </p:oleObj>
              </mc:Choice>
              <mc:Fallback>
                <p:oleObj name="Equation" r:id="rId11" imgW="4063680" imgH="291960" progId="Equation.DSMT4">
                  <p:embed/>
                  <p:pic>
                    <p:nvPicPr>
                      <p:cNvPr id="0" name=""/>
                      <p:cNvPicPr>
                        <a:picLocks noChangeAspect="1" noChangeArrowheads="1"/>
                      </p:cNvPicPr>
                      <p:nvPr/>
                    </p:nvPicPr>
                    <p:blipFill>
                      <a:blip r:embed="rId12"/>
                      <a:srcRect/>
                      <a:stretch>
                        <a:fillRect/>
                      </a:stretch>
                    </p:blipFill>
                    <p:spPr bwMode="auto">
                      <a:xfrm>
                        <a:off x="198438" y="4445769"/>
                        <a:ext cx="4046537"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341242370"/>
              </p:ext>
            </p:extLst>
          </p:nvPr>
        </p:nvGraphicFramePr>
        <p:xfrm>
          <a:off x="4701356" y="1710755"/>
          <a:ext cx="3975100" cy="996950"/>
        </p:xfrm>
        <a:graphic>
          <a:graphicData uri="http://schemas.openxmlformats.org/presentationml/2006/ole">
            <mc:AlternateContent xmlns:mc="http://schemas.openxmlformats.org/markup-compatibility/2006">
              <mc:Choice xmlns:v="urn:schemas-microsoft-com:vml" Requires="v">
                <p:oleObj spid="_x0000_s20848" name="Equation" r:id="rId13" imgW="3974760" imgH="1002960" progId="Equation.DSMT4">
                  <p:embed/>
                </p:oleObj>
              </mc:Choice>
              <mc:Fallback>
                <p:oleObj name="Equation" r:id="rId13" imgW="3974760" imgH="1002960" progId="Equation.DSMT4">
                  <p:embed/>
                  <p:pic>
                    <p:nvPicPr>
                      <p:cNvPr id="0" name=""/>
                      <p:cNvPicPr>
                        <a:picLocks noChangeAspect="1" noChangeArrowheads="1"/>
                      </p:cNvPicPr>
                      <p:nvPr/>
                    </p:nvPicPr>
                    <p:blipFill>
                      <a:blip r:embed="rId14"/>
                      <a:srcRect/>
                      <a:stretch>
                        <a:fillRect/>
                      </a:stretch>
                    </p:blipFill>
                    <p:spPr bwMode="auto">
                      <a:xfrm>
                        <a:off x="4701356" y="1710755"/>
                        <a:ext cx="39751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1015330236"/>
              </p:ext>
            </p:extLst>
          </p:nvPr>
        </p:nvGraphicFramePr>
        <p:xfrm>
          <a:off x="4716016" y="2882131"/>
          <a:ext cx="3303588" cy="1050925"/>
        </p:xfrm>
        <a:graphic>
          <a:graphicData uri="http://schemas.openxmlformats.org/presentationml/2006/ole">
            <mc:AlternateContent xmlns:mc="http://schemas.openxmlformats.org/markup-compatibility/2006">
              <mc:Choice xmlns:v="urn:schemas-microsoft-com:vml" Requires="v">
                <p:oleObj spid="_x0000_s20849" name="Equation" r:id="rId15" imgW="3301920" imgH="1028520" progId="Equation.DSMT4">
                  <p:embed/>
                </p:oleObj>
              </mc:Choice>
              <mc:Fallback>
                <p:oleObj name="Equation" r:id="rId15" imgW="3301920" imgH="1028520" progId="Equation.DSMT4">
                  <p:embed/>
                  <p:pic>
                    <p:nvPicPr>
                      <p:cNvPr id="0" name=""/>
                      <p:cNvPicPr>
                        <a:picLocks noChangeAspect="1" noChangeArrowheads="1"/>
                      </p:cNvPicPr>
                      <p:nvPr/>
                    </p:nvPicPr>
                    <p:blipFill>
                      <a:blip r:embed="rId16"/>
                      <a:srcRect/>
                      <a:stretch>
                        <a:fillRect/>
                      </a:stretch>
                    </p:blipFill>
                    <p:spPr bwMode="auto">
                      <a:xfrm>
                        <a:off x="4716016" y="2882131"/>
                        <a:ext cx="33035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16"/>
          <p:cNvSpPr txBox="1">
            <a:spLocks noChangeArrowheads="1"/>
          </p:cNvSpPr>
          <p:nvPr/>
        </p:nvSpPr>
        <p:spPr bwMode="auto">
          <a:xfrm>
            <a:off x="4716016" y="964050"/>
            <a:ext cx="4410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ahoma" pitchFamily="34" charset="0"/>
                <a:ea typeface="宋体" pitchFamily="2" charset="-122"/>
              </a:defRPr>
            </a:lvl1pPr>
            <a:lvl2pPr marL="742950" indent="-285750" eaLnBrk="0" hangingPunct="0">
              <a:defRPr b="1">
                <a:solidFill>
                  <a:schemeClr val="tx1"/>
                </a:solidFill>
                <a:latin typeface="Tahoma" pitchFamily="34" charset="0"/>
                <a:ea typeface="宋体" pitchFamily="2" charset="-122"/>
              </a:defRPr>
            </a:lvl2pPr>
            <a:lvl3pPr marL="1143000" indent="-228600" eaLnBrk="0" hangingPunct="0">
              <a:defRPr b="1">
                <a:solidFill>
                  <a:schemeClr val="tx1"/>
                </a:solidFill>
                <a:latin typeface="Tahoma" pitchFamily="34" charset="0"/>
                <a:ea typeface="宋体" pitchFamily="2" charset="-122"/>
              </a:defRPr>
            </a:lvl3pPr>
            <a:lvl4pPr marL="1600200" indent="-228600" eaLnBrk="0" hangingPunct="0">
              <a:defRPr b="1">
                <a:solidFill>
                  <a:schemeClr val="tx1"/>
                </a:solidFill>
                <a:latin typeface="Tahoma" pitchFamily="34" charset="0"/>
                <a:ea typeface="宋体" pitchFamily="2" charset="-122"/>
              </a:defRPr>
            </a:lvl4pPr>
            <a:lvl5pPr marL="2057400" indent="-228600" eaLnBrk="0" hangingPunct="0">
              <a:defRPr b="1">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b="1">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b="1">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b="1">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b="1">
                <a:solidFill>
                  <a:schemeClr val="tx1"/>
                </a:solidFill>
                <a:latin typeface="Tahoma" pitchFamily="34" charset="0"/>
                <a:ea typeface="宋体" pitchFamily="2" charset="-122"/>
              </a:defRPr>
            </a:lvl9pPr>
          </a:lstStyle>
          <a:p>
            <a:pPr algn="just" eaLnBrk="1" hangingPunct="1">
              <a:buClr>
                <a:srgbClr val="000099"/>
              </a:buClr>
            </a:pPr>
            <a:r>
              <a:rPr lang="en-US" altLang="zh-CN" sz="2800" b="0" dirty="0" smtClean="0">
                <a:solidFill>
                  <a:srgbClr val="0000FF"/>
                </a:solidFill>
                <a:latin typeface="Times New Roman" pitchFamily="18" charset="0"/>
                <a:ea typeface="华文楷体" pitchFamily="2" charset="-122"/>
                <a:cs typeface="Times New Roman" pitchFamily="18" charset="0"/>
              </a:rPr>
              <a:t>Lattice Boltzmann equations</a:t>
            </a:r>
            <a:endParaRPr lang="zh-CN" altLang="en-US" sz="2800" b="0" dirty="0">
              <a:solidFill>
                <a:srgbClr val="0000FF"/>
              </a:solidFill>
              <a:latin typeface="Times New Roman" pitchFamily="18" charset="0"/>
              <a:ea typeface="华文楷体" pitchFamily="2" charset="-122"/>
              <a:cs typeface="Times New Roman" pitchFamily="18" charset="0"/>
            </a:endParaRPr>
          </a:p>
        </p:txBody>
      </p:sp>
      <p:sp>
        <p:nvSpPr>
          <p:cNvPr id="33" name="右箭头 32"/>
          <p:cNvSpPr/>
          <p:nvPr/>
        </p:nvSpPr>
        <p:spPr>
          <a:xfrm>
            <a:off x="4140016" y="1196752"/>
            <a:ext cx="576000" cy="144016"/>
          </a:xfrm>
          <a:prstGeom prst="rightArrow">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右箭头 33"/>
          <p:cNvSpPr/>
          <p:nvPr/>
        </p:nvSpPr>
        <p:spPr>
          <a:xfrm>
            <a:off x="4212754" y="2204864"/>
            <a:ext cx="576000" cy="144016"/>
          </a:xfrm>
          <a:prstGeom prst="rightArrow">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右箭头 34"/>
          <p:cNvSpPr/>
          <p:nvPr/>
        </p:nvSpPr>
        <p:spPr>
          <a:xfrm>
            <a:off x="4212754" y="4365104"/>
            <a:ext cx="576000" cy="144016"/>
          </a:xfrm>
          <a:prstGeom prst="rightArrow">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右箭头 35"/>
          <p:cNvSpPr/>
          <p:nvPr/>
        </p:nvSpPr>
        <p:spPr>
          <a:xfrm>
            <a:off x="4232773" y="3276738"/>
            <a:ext cx="576000" cy="144016"/>
          </a:xfrm>
          <a:prstGeom prst="rightArrow">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直接连接符 36"/>
          <p:cNvCxnSpPr/>
          <p:nvPr/>
        </p:nvCxnSpPr>
        <p:spPr>
          <a:xfrm>
            <a:off x="83916" y="3933056"/>
            <a:ext cx="8910750" cy="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2023" y="2780928"/>
            <a:ext cx="8910750" cy="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07504" y="4869160"/>
            <a:ext cx="8910750" cy="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对象 2"/>
          <p:cNvGraphicFramePr>
            <a:graphicFrameLocks noChangeAspect="1"/>
          </p:cNvGraphicFramePr>
          <p:nvPr>
            <p:extLst>
              <p:ext uri="{D42A27DB-BD31-4B8C-83A1-F6EECF244321}">
                <p14:modId xmlns:p14="http://schemas.microsoft.com/office/powerpoint/2010/main" val="1346492162"/>
              </p:ext>
            </p:extLst>
          </p:nvPr>
        </p:nvGraphicFramePr>
        <p:xfrm>
          <a:off x="1308373" y="5013176"/>
          <a:ext cx="1895475" cy="579438"/>
        </p:xfrm>
        <a:graphic>
          <a:graphicData uri="http://schemas.openxmlformats.org/presentationml/2006/ole">
            <mc:AlternateContent xmlns:mc="http://schemas.openxmlformats.org/markup-compatibility/2006">
              <mc:Choice xmlns:v="urn:schemas-microsoft-com:vml" Requires="v">
                <p:oleObj spid="_x0000_s20850" name="Equation" r:id="rId17" imgW="1193760" imgH="368280" progId="Equation.DSMT4">
                  <p:embed/>
                </p:oleObj>
              </mc:Choice>
              <mc:Fallback>
                <p:oleObj name="Equation" r:id="rId17" imgW="1193760" imgH="368280" progId="Equation.DSMT4">
                  <p:embed/>
                  <p:pic>
                    <p:nvPicPr>
                      <p:cNvPr id="0" name="对象 4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08373" y="5013176"/>
                        <a:ext cx="1895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Lattice Boltzmann method</a:t>
            </a:r>
            <a:endParaRPr lang="zh-CN" altLang="en-US" b="1" dirty="0">
              <a:solidFill>
                <a:schemeClr val="bg1"/>
              </a:solidFill>
              <a:latin typeface="Times New Roman" pitchFamily="18" charset="0"/>
              <a:cs typeface="Times New Roman" pitchFamily="18" charset="0"/>
            </a:endParaRPr>
          </a:p>
        </p:txBody>
      </p:sp>
      <p:sp>
        <p:nvSpPr>
          <p:cNvPr id="8" name="矩形 7"/>
          <p:cNvSpPr/>
          <p:nvPr/>
        </p:nvSpPr>
        <p:spPr>
          <a:xfrm>
            <a:off x="82023" y="5777388"/>
            <a:ext cx="8950851" cy="707886"/>
          </a:xfrm>
          <a:prstGeom prst="rect">
            <a:avLst/>
          </a:prstGeom>
          <a:solidFill>
            <a:schemeClr val="bg2"/>
          </a:solidFill>
        </p:spPr>
        <p:txBody>
          <a:bodyPr wrap="square">
            <a:spAutoFit/>
          </a:bodyPr>
          <a:lstStyle/>
          <a:p>
            <a:pPr marL="342900" indent="-342900" algn="just">
              <a:spcAft>
                <a:spcPts val="1200"/>
              </a:spcAft>
              <a:buClr>
                <a:srgbClr val="000099"/>
              </a:buClr>
              <a:buSzPct val="70000"/>
              <a:buFont typeface="Wingdings" panose="05000000000000000000" pitchFamily="2" charset="2"/>
              <a:buChar char="Ø"/>
            </a:pPr>
            <a:r>
              <a:rPr lang="en-US" altLang="zh-CN" sz="2000" dirty="0">
                <a:solidFill>
                  <a:srgbClr val="0000FF"/>
                </a:solidFill>
                <a:latin typeface="Times New Roman" pitchFamily="18" charset="0"/>
                <a:ea typeface="华文楷体" pitchFamily="2" charset="-122"/>
                <a:cs typeface="Times New Roman" pitchFamily="18" charset="0"/>
              </a:rPr>
              <a:t>The macroscopic equations can be recovered from LBEs using a multi-scale analysis </a:t>
            </a:r>
            <a:r>
              <a:rPr lang="en-US" altLang="zh-CN" sz="2000" dirty="0" smtClean="0">
                <a:solidFill>
                  <a:srgbClr val="0000FF"/>
                </a:solidFill>
                <a:latin typeface="Times New Roman" pitchFamily="18" charset="0"/>
                <a:ea typeface="华文楷体" pitchFamily="2" charset="-122"/>
                <a:cs typeface="Times New Roman" pitchFamily="18" charset="0"/>
              </a:rPr>
              <a:t>(e.g., the </a:t>
            </a:r>
            <a:r>
              <a:rPr lang="en-US" altLang="zh-CN" sz="2000" dirty="0">
                <a:solidFill>
                  <a:srgbClr val="0000FF"/>
                </a:solidFill>
                <a:latin typeface="Times New Roman" pitchFamily="18" charset="0"/>
                <a:ea typeface="华文楷体" pitchFamily="2" charset="-122"/>
                <a:cs typeface="Times New Roman" pitchFamily="18" charset="0"/>
              </a:rPr>
              <a:t>Chapman-</a:t>
            </a:r>
            <a:r>
              <a:rPr lang="en-US" altLang="zh-CN" sz="2000" dirty="0" err="1">
                <a:solidFill>
                  <a:srgbClr val="0000FF"/>
                </a:solidFill>
                <a:latin typeface="Times New Roman" pitchFamily="18" charset="0"/>
                <a:ea typeface="华文楷体" pitchFamily="2" charset="-122"/>
                <a:cs typeface="Times New Roman" pitchFamily="18" charset="0"/>
              </a:rPr>
              <a:t>Enskog</a:t>
            </a:r>
            <a:r>
              <a:rPr lang="en-US" altLang="zh-CN" sz="2000" dirty="0">
                <a:solidFill>
                  <a:srgbClr val="0000FF"/>
                </a:solidFill>
                <a:latin typeface="Times New Roman" pitchFamily="18" charset="0"/>
                <a:ea typeface="华文楷体" pitchFamily="2" charset="-122"/>
                <a:cs typeface="Times New Roman" pitchFamily="18" charset="0"/>
              </a:rPr>
              <a:t> </a:t>
            </a:r>
            <a:r>
              <a:rPr lang="en-US" altLang="zh-CN" sz="2000" dirty="0" smtClean="0">
                <a:solidFill>
                  <a:srgbClr val="0000FF"/>
                </a:solidFill>
                <a:latin typeface="Times New Roman" pitchFamily="18" charset="0"/>
                <a:ea typeface="华文楷体" pitchFamily="2" charset="-122"/>
                <a:cs typeface="Times New Roman" pitchFamily="18" charset="0"/>
              </a:rPr>
              <a:t>expansion and regular expansion analysis)</a:t>
            </a:r>
            <a:endParaRPr lang="en-US" altLang="zh-CN" sz="2000" dirty="0">
              <a:solidFill>
                <a:srgbClr val="0000FF"/>
              </a:solidFill>
              <a:latin typeface="Times New Roman" pitchFamily="18" charset="0"/>
              <a:ea typeface="华文楷体" pitchFamily="2" charset="-122"/>
              <a:cs typeface="Times New Roman"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414420846"/>
              </p:ext>
            </p:extLst>
          </p:nvPr>
        </p:nvGraphicFramePr>
        <p:xfrm>
          <a:off x="2552320" y="1731730"/>
          <a:ext cx="1443616" cy="545142"/>
        </p:xfrm>
        <a:graphic>
          <a:graphicData uri="http://schemas.openxmlformats.org/presentationml/2006/ole">
            <mc:AlternateContent xmlns:mc="http://schemas.openxmlformats.org/markup-compatibility/2006">
              <mc:Choice xmlns:v="urn:schemas-microsoft-com:vml" Requires="v">
                <p:oleObj spid="_x0000_s20851" name="Equation" r:id="rId19" imgW="901440" imgH="355320" progId="Equation.DSMT4">
                  <p:embed/>
                </p:oleObj>
              </mc:Choice>
              <mc:Fallback>
                <p:oleObj name="Equation" r:id="rId19" imgW="901440" imgH="355320" progId="Equation.DSMT4">
                  <p:embed/>
                  <p:pic>
                    <p:nvPicPr>
                      <p:cNvPr id="0" name="对象 23"/>
                      <p:cNvPicPr>
                        <a:picLocks noChangeAspect="1" noChangeArrowheads="1"/>
                      </p:cNvPicPr>
                      <p:nvPr/>
                    </p:nvPicPr>
                    <p:blipFill>
                      <a:blip r:embed="rId20"/>
                      <a:srcRect/>
                      <a:stretch>
                        <a:fillRect/>
                      </a:stretch>
                    </p:blipFill>
                    <p:spPr bwMode="auto">
                      <a:xfrm>
                        <a:off x="2552320" y="1731730"/>
                        <a:ext cx="1443616" cy="545142"/>
                      </a:xfrm>
                      <a:prstGeom prst="rect">
                        <a:avLst/>
                      </a:prstGeom>
                      <a:noFill/>
                      <a:ln>
                        <a:noFill/>
                      </a:ln>
                    </p:spPr>
                  </p:pic>
                </p:oleObj>
              </mc:Fallback>
            </mc:AlternateContent>
          </a:graphicData>
        </a:graphic>
      </p:graphicFrame>
      <p:cxnSp>
        <p:nvCxnSpPr>
          <p:cNvPr id="11" name="直接箭头连接符 10"/>
          <p:cNvCxnSpPr/>
          <p:nvPr/>
        </p:nvCxnSpPr>
        <p:spPr>
          <a:xfrm>
            <a:off x="1824267" y="1988840"/>
            <a:ext cx="43204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右箭头 43"/>
          <p:cNvSpPr/>
          <p:nvPr/>
        </p:nvSpPr>
        <p:spPr>
          <a:xfrm>
            <a:off x="4211960" y="5229200"/>
            <a:ext cx="576000" cy="144016"/>
          </a:xfrm>
          <a:prstGeom prst="rightArrow">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441029243"/>
              </p:ext>
            </p:extLst>
          </p:nvPr>
        </p:nvGraphicFramePr>
        <p:xfrm>
          <a:off x="5353050" y="4858543"/>
          <a:ext cx="3217863" cy="874713"/>
        </p:xfrm>
        <a:graphic>
          <a:graphicData uri="http://schemas.openxmlformats.org/presentationml/2006/ole">
            <mc:AlternateContent xmlns:mc="http://schemas.openxmlformats.org/markup-compatibility/2006">
              <mc:Choice xmlns:v="urn:schemas-microsoft-com:vml" Requires="v">
                <p:oleObj spid="_x0000_s20852" name="Equation" r:id="rId21" imgW="2158920" imgH="634680" progId="Equation.DSMT4">
                  <p:embed/>
                </p:oleObj>
              </mc:Choice>
              <mc:Fallback>
                <p:oleObj name="Equation" r:id="rId21" imgW="2158920" imgH="634680" progId="Equation.DSMT4">
                  <p:embed/>
                  <p:pic>
                    <p:nvPicPr>
                      <p:cNvPr id="0" name="Object 326"/>
                      <p:cNvPicPr>
                        <a:picLocks noChangeAspect="1" noChangeArrowheads="1"/>
                      </p:cNvPicPr>
                      <p:nvPr/>
                    </p:nvPicPr>
                    <p:blipFill>
                      <a:blip r:embed="rId22"/>
                      <a:srcRect/>
                      <a:stretch>
                        <a:fillRect/>
                      </a:stretch>
                    </p:blipFill>
                    <p:spPr bwMode="auto">
                      <a:xfrm>
                        <a:off x="5353050" y="4858543"/>
                        <a:ext cx="3217863" cy="874713"/>
                      </a:xfrm>
                      <a:prstGeom prst="rect">
                        <a:avLst/>
                      </a:prstGeom>
                      <a:noFill/>
                    </p:spPr>
                  </p:pic>
                </p:oleObj>
              </mc:Fallback>
            </mc:AlternateContent>
          </a:graphicData>
        </a:graphic>
      </p:graphicFrame>
      <p:sp>
        <p:nvSpPr>
          <p:cNvPr id="14" name="Rectangle 3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1593272891"/>
              </p:ext>
            </p:extLst>
          </p:nvPr>
        </p:nvGraphicFramePr>
        <p:xfrm>
          <a:off x="4691136" y="3933825"/>
          <a:ext cx="3697288" cy="935038"/>
        </p:xfrm>
        <a:graphic>
          <a:graphicData uri="http://schemas.openxmlformats.org/presentationml/2006/ole">
            <mc:AlternateContent xmlns:mc="http://schemas.openxmlformats.org/markup-compatibility/2006">
              <mc:Choice xmlns:v="urn:schemas-microsoft-com:vml" Requires="v">
                <p:oleObj spid="_x0000_s20853" name="Equation" r:id="rId23" imgW="2361960" imgH="596880" progId="Equation.DSMT4">
                  <p:embed/>
                </p:oleObj>
              </mc:Choice>
              <mc:Fallback>
                <p:oleObj name="Equation" r:id="rId23" imgW="2361960" imgH="596880" progId="Equation.DSMT4">
                  <p:embed/>
                  <p:pic>
                    <p:nvPicPr>
                      <p:cNvPr id="0" name="Object 328"/>
                      <p:cNvPicPr>
                        <a:picLocks noChangeAspect="1" noChangeArrowheads="1"/>
                      </p:cNvPicPr>
                      <p:nvPr/>
                    </p:nvPicPr>
                    <p:blipFill>
                      <a:blip r:embed="rId24"/>
                      <a:srcRect/>
                      <a:stretch>
                        <a:fillRect/>
                      </a:stretch>
                    </p:blipFill>
                    <p:spPr bwMode="auto">
                      <a:xfrm>
                        <a:off x="4691136" y="3933825"/>
                        <a:ext cx="3697288" cy="935038"/>
                      </a:xfrm>
                      <a:prstGeom prst="rect">
                        <a:avLst/>
                      </a:prstGeom>
                      <a:noFill/>
                    </p:spPr>
                  </p:pic>
                </p:oleObj>
              </mc:Fallback>
            </mc:AlternateContent>
          </a:graphicData>
        </a:graphic>
      </p:graphicFrame>
    </p:spTree>
    <p:extLst>
      <p:ext uri="{BB962C8B-B14F-4D97-AF65-F5344CB8AC3E}">
        <p14:creationId xmlns:p14="http://schemas.microsoft.com/office/powerpoint/2010/main" val="113855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63679" y="6516052"/>
            <a:ext cx="2888307" cy="369332"/>
          </a:xfrm>
          <a:prstGeom prst="rect">
            <a:avLst/>
          </a:prstGeom>
          <a:solidFill>
            <a:srgbClr val="0000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IWEHD</a:t>
            </a:r>
            <a:endParaRPr lang="zh-CN" altLang="en-US" b="1" dirty="0">
              <a:solidFill>
                <a:schemeClr val="bg1"/>
              </a:solidFill>
              <a:latin typeface="Times" panose="02020603050405020304" pitchFamily="18" charset="0"/>
              <a:cs typeface="Times" panose="02020603050405020304" pitchFamily="18" charset="0"/>
            </a:endParaRPr>
          </a:p>
        </p:txBody>
      </p:sp>
      <p:sp>
        <p:nvSpPr>
          <p:cNvPr id="5" name="灯片编号占位符 6"/>
          <p:cNvSpPr txBox="1">
            <a:spLocks/>
          </p:cNvSpPr>
          <p:nvPr/>
        </p:nvSpPr>
        <p:spPr>
          <a:xfrm>
            <a:off x="7010400" y="651605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F98810-84A1-4432-8254-3000BDB96B65}" type="slidenum">
              <a:rPr lang="zh-CN" altLang="en-US" sz="1800" smtClean="0">
                <a:solidFill>
                  <a:schemeClr val="bg1"/>
                </a:solidFill>
                <a:latin typeface="Times" panose="02020603050405020304" pitchFamily="18" charset="0"/>
                <a:cs typeface="Times" panose="02020603050405020304" pitchFamily="18" charset="0"/>
              </a:rPr>
              <a:pPr/>
              <a:t>9</a:t>
            </a:fld>
            <a:r>
              <a:rPr lang="en-US" altLang="zh-CN" sz="1800" dirty="0" smtClean="0">
                <a:solidFill>
                  <a:schemeClr val="bg1"/>
                </a:solidFill>
                <a:latin typeface="Times" panose="02020603050405020304" pitchFamily="18" charset="0"/>
                <a:cs typeface="Times" panose="02020603050405020304" pitchFamily="18" charset="0"/>
              </a:rPr>
              <a:t>/20</a:t>
            </a:r>
            <a:endParaRPr lang="zh-CN" altLang="en-US" sz="1800" dirty="0">
              <a:solidFill>
                <a:schemeClr val="bg1"/>
              </a:solidFill>
              <a:latin typeface="Times" panose="02020603050405020304" pitchFamily="18" charset="0"/>
              <a:cs typeface="Times" panose="02020603050405020304" pitchFamily="18" charset="0"/>
            </a:endParaRPr>
          </a:p>
        </p:txBody>
      </p:sp>
      <p:sp>
        <p:nvSpPr>
          <p:cNvPr id="6" name="TextBox 5"/>
          <p:cNvSpPr txBox="1"/>
          <p:nvPr/>
        </p:nvSpPr>
        <p:spPr>
          <a:xfrm>
            <a:off x="3491880" y="6516052"/>
            <a:ext cx="2771800" cy="369332"/>
          </a:xfrm>
          <a:prstGeom prst="rect">
            <a:avLst/>
          </a:prstGeom>
          <a:solidFill>
            <a:srgbClr val="0000CC"/>
          </a:solidFill>
        </p:spPr>
        <p:txBody>
          <a:bodyPr wrap="square" rtlCol="0">
            <a:spAutoFit/>
          </a:bodyPr>
          <a:lstStyle/>
          <a:p>
            <a:pPr algn="ctr"/>
            <a:r>
              <a:rPr lang="en-US" altLang="zh-CN" b="1" dirty="0" smtClean="0">
                <a:solidFill>
                  <a:schemeClr val="bg1"/>
                </a:solidFill>
                <a:latin typeface="Times" panose="02020603050405020304" pitchFamily="18" charset="0"/>
                <a:cs typeface="Times" panose="02020603050405020304" pitchFamily="18" charset="0"/>
              </a:rPr>
              <a:t>Jian Wu (Univ. Lorraine)</a:t>
            </a:r>
            <a:endParaRPr lang="zh-CN" altLang="en-US" b="1" dirty="0">
              <a:solidFill>
                <a:schemeClr val="bg1"/>
              </a:solidFill>
              <a:latin typeface="Times" panose="02020603050405020304" pitchFamily="18" charset="0"/>
              <a:cs typeface="Times" panose="02020603050405020304" pitchFamily="18" charset="0"/>
            </a:endParaRPr>
          </a:p>
        </p:txBody>
      </p:sp>
      <p:sp>
        <p:nvSpPr>
          <p:cNvPr id="7" name="TextBox 6"/>
          <p:cNvSpPr txBox="1"/>
          <p:nvPr/>
        </p:nvSpPr>
        <p:spPr>
          <a:xfrm>
            <a:off x="0" y="6516052"/>
            <a:ext cx="3491880" cy="369332"/>
          </a:xfrm>
          <a:prstGeom prst="rect">
            <a:avLst/>
          </a:prstGeom>
          <a:solidFill>
            <a:srgbClr val="0066FF"/>
          </a:solidFill>
        </p:spPr>
        <p:txBody>
          <a:bodyPr wrap="square" rtlCol="0">
            <a:spAutoFit/>
          </a:bodyPr>
          <a:lstStyle/>
          <a:p>
            <a:pPr algn="ctr"/>
            <a:r>
              <a:rPr lang="en-US" altLang="zh-CN" b="1" dirty="0">
                <a:solidFill>
                  <a:schemeClr val="bg1"/>
                </a:solidFill>
                <a:latin typeface="Times" panose="02020603050405020304" pitchFamily="18" charset="0"/>
                <a:cs typeface="Times" panose="02020603050405020304" pitchFamily="18" charset="0"/>
              </a:rPr>
              <a:t>LBM with EHD flows</a:t>
            </a:r>
            <a:endParaRPr lang="zh-CN" altLang="en-US" b="1" dirty="0">
              <a:solidFill>
                <a:schemeClr val="bg1"/>
              </a:solidFill>
              <a:latin typeface="Times" panose="02020603050405020304" pitchFamily="18" charset="0"/>
              <a:cs typeface="Times" panose="02020603050405020304" pitchFamily="18" charset="0"/>
            </a:endParaRPr>
          </a:p>
        </p:txBody>
      </p:sp>
      <p:sp>
        <p:nvSpPr>
          <p:cNvPr id="18" name="矩形 17"/>
          <p:cNvSpPr/>
          <p:nvPr/>
        </p:nvSpPr>
        <p:spPr>
          <a:xfrm>
            <a:off x="111919" y="980728"/>
            <a:ext cx="4460081" cy="4057996"/>
          </a:xfrm>
          <a:prstGeom prst="rect">
            <a:avLst/>
          </a:prstGeom>
          <a:solidFill>
            <a:srgbClr val="FF6600">
              <a:alpha val="24706"/>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solidFill>
                <a:srgbClr val="FF0000"/>
              </a:solidFill>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2351268681"/>
              </p:ext>
            </p:extLst>
          </p:nvPr>
        </p:nvGraphicFramePr>
        <p:xfrm>
          <a:off x="240482" y="1044099"/>
          <a:ext cx="3975100" cy="996950"/>
        </p:xfrm>
        <a:graphic>
          <a:graphicData uri="http://schemas.openxmlformats.org/presentationml/2006/ole">
            <mc:AlternateContent xmlns:mc="http://schemas.openxmlformats.org/markup-compatibility/2006">
              <mc:Choice xmlns:v="urn:schemas-microsoft-com:vml" Requires="v">
                <p:oleObj spid="_x0000_s35910" name="Equation" r:id="rId3" imgW="3974760" imgH="1002960" progId="Equation.DSMT4">
                  <p:embed/>
                </p:oleObj>
              </mc:Choice>
              <mc:Fallback>
                <p:oleObj name="Equation" r:id="rId3" imgW="3974760" imgH="1002960" progId="Equation.DSMT4">
                  <p:embed/>
                  <p:pic>
                    <p:nvPicPr>
                      <p:cNvPr id="0" name=""/>
                      <p:cNvPicPr>
                        <a:picLocks noChangeAspect="1" noChangeArrowheads="1"/>
                      </p:cNvPicPr>
                      <p:nvPr/>
                    </p:nvPicPr>
                    <p:blipFill>
                      <a:blip r:embed="rId4"/>
                      <a:srcRect/>
                      <a:stretch>
                        <a:fillRect/>
                      </a:stretch>
                    </p:blipFill>
                    <p:spPr bwMode="auto">
                      <a:xfrm>
                        <a:off x="240482" y="1044099"/>
                        <a:ext cx="39751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2090612980"/>
              </p:ext>
            </p:extLst>
          </p:nvPr>
        </p:nvGraphicFramePr>
        <p:xfrm>
          <a:off x="255142" y="2215475"/>
          <a:ext cx="3092722" cy="983845"/>
        </p:xfrm>
        <a:graphic>
          <a:graphicData uri="http://schemas.openxmlformats.org/presentationml/2006/ole">
            <mc:AlternateContent xmlns:mc="http://schemas.openxmlformats.org/markup-compatibility/2006">
              <mc:Choice xmlns:v="urn:schemas-microsoft-com:vml" Requires="v">
                <p:oleObj spid="_x0000_s35911" name="Equation" r:id="rId5" imgW="3301920" imgH="1028520" progId="Equation.DSMT4">
                  <p:embed/>
                </p:oleObj>
              </mc:Choice>
              <mc:Fallback>
                <p:oleObj name="Equation" r:id="rId5" imgW="3301920" imgH="1028520" progId="Equation.DSMT4">
                  <p:embed/>
                  <p:pic>
                    <p:nvPicPr>
                      <p:cNvPr id="0" name=""/>
                      <p:cNvPicPr>
                        <a:picLocks noChangeAspect="1" noChangeArrowheads="1"/>
                      </p:cNvPicPr>
                      <p:nvPr/>
                    </p:nvPicPr>
                    <p:blipFill>
                      <a:blip r:embed="rId6"/>
                      <a:srcRect/>
                      <a:stretch>
                        <a:fillRect/>
                      </a:stretch>
                    </p:blipFill>
                    <p:spPr bwMode="auto">
                      <a:xfrm>
                        <a:off x="255142" y="2215475"/>
                        <a:ext cx="3092722" cy="983845"/>
                      </a:xfrm>
                      <a:prstGeom prst="rect">
                        <a:avLst/>
                      </a:prstGeom>
                      <a:noFill/>
                      <a:ln>
                        <a:noFill/>
                      </a:ln>
                      <a:extLst/>
                    </p:spPr>
                  </p:pic>
                </p:oleObj>
              </mc:Fallback>
            </mc:AlternateContent>
          </a:graphicData>
        </a:graphic>
      </p:graphicFrame>
      <p:sp>
        <p:nvSpPr>
          <p:cNvPr id="34" name="右箭头 33"/>
          <p:cNvSpPr/>
          <p:nvPr/>
        </p:nvSpPr>
        <p:spPr>
          <a:xfrm>
            <a:off x="4212754" y="1538208"/>
            <a:ext cx="576000" cy="144016"/>
          </a:xfrm>
          <a:prstGeom prst="rightArrow">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右箭头 34"/>
          <p:cNvSpPr/>
          <p:nvPr/>
        </p:nvSpPr>
        <p:spPr>
          <a:xfrm>
            <a:off x="4212754" y="3698448"/>
            <a:ext cx="576000" cy="144016"/>
          </a:xfrm>
          <a:prstGeom prst="rightArrow">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右箭头 35"/>
          <p:cNvSpPr/>
          <p:nvPr/>
        </p:nvSpPr>
        <p:spPr>
          <a:xfrm>
            <a:off x="4232773" y="2610082"/>
            <a:ext cx="576000" cy="144016"/>
          </a:xfrm>
          <a:prstGeom prst="rightArrow">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直接连接符 36"/>
          <p:cNvCxnSpPr/>
          <p:nvPr/>
        </p:nvCxnSpPr>
        <p:spPr>
          <a:xfrm>
            <a:off x="83916" y="3194392"/>
            <a:ext cx="8910750" cy="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2023" y="2114272"/>
            <a:ext cx="8910750" cy="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07504" y="4202504"/>
            <a:ext cx="8910750" cy="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42" name="标题 1"/>
          <p:cNvSpPr txBox="1">
            <a:spLocks/>
          </p:cNvSpPr>
          <p:nvPr/>
        </p:nvSpPr>
        <p:spPr>
          <a:xfrm>
            <a:off x="0" y="0"/>
            <a:ext cx="9144000" cy="908720"/>
          </a:xfrm>
          <a:prstGeom prst="rect">
            <a:avLst/>
          </a:prstGeom>
          <a:solidFill>
            <a:srgbClr val="0000C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Times New Roman" pitchFamily="18" charset="0"/>
                <a:cs typeface="Times New Roman" pitchFamily="18" charset="0"/>
              </a:rPr>
              <a:t>Lattice Boltzmann method</a:t>
            </a:r>
            <a:endParaRPr lang="zh-CN" altLang="en-US" b="1" dirty="0">
              <a:solidFill>
                <a:schemeClr val="bg1"/>
              </a:solidFill>
              <a:latin typeface="Times New Roman" pitchFamily="18" charset="0"/>
              <a:cs typeface="Times New Roman" pitchFamily="18" charset="0"/>
            </a:endParaRPr>
          </a:p>
        </p:txBody>
      </p:sp>
      <p:sp>
        <p:nvSpPr>
          <p:cNvPr id="8" name="矩形 7"/>
          <p:cNvSpPr/>
          <p:nvPr/>
        </p:nvSpPr>
        <p:spPr>
          <a:xfrm>
            <a:off x="82023" y="5159514"/>
            <a:ext cx="8950851" cy="1323439"/>
          </a:xfrm>
          <a:prstGeom prst="rect">
            <a:avLst/>
          </a:prstGeom>
          <a:solidFill>
            <a:schemeClr val="bg2"/>
          </a:solidFill>
        </p:spPr>
        <p:txBody>
          <a:bodyPr wrap="square">
            <a:spAutoFit/>
          </a:bodyPr>
          <a:lstStyle/>
          <a:p>
            <a:pPr marL="342900" indent="-342900" algn="just">
              <a:spcAft>
                <a:spcPts val="1200"/>
              </a:spcAft>
              <a:buClr>
                <a:srgbClr val="000099"/>
              </a:buClr>
              <a:buSzPct val="70000"/>
              <a:buFont typeface="Arial" panose="020B0604020202020204" pitchFamily="34" charset="0"/>
              <a:buChar char="•"/>
            </a:pPr>
            <a:r>
              <a:rPr lang="en-US" altLang="zh-CN" sz="2000" dirty="0" smtClean="0">
                <a:solidFill>
                  <a:srgbClr val="0000FF"/>
                </a:solidFill>
                <a:latin typeface="Times New Roman" pitchFamily="18" charset="0"/>
                <a:ea typeface="华文楷体" pitchFamily="2" charset="-122"/>
                <a:cs typeface="Times New Roman" pitchFamily="18" charset="0"/>
              </a:rPr>
              <a:t>Unified: all D2Q9 </a:t>
            </a:r>
          </a:p>
          <a:p>
            <a:pPr marL="342900" indent="-342900" algn="just">
              <a:spcAft>
                <a:spcPts val="1200"/>
              </a:spcAft>
              <a:buClr>
                <a:srgbClr val="000099"/>
              </a:buClr>
              <a:buSzPct val="70000"/>
              <a:buFont typeface="Arial" panose="020B0604020202020204" pitchFamily="34" charset="0"/>
              <a:buChar char="•"/>
            </a:pPr>
            <a:r>
              <a:rPr lang="en-US" altLang="zh-CN" sz="2000" dirty="0" smtClean="0">
                <a:solidFill>
                  <a:srgbClr val="0000FF"/>
                </a:solidFill>
                <a:latin typeface="Times New Roman" pitchFamily="18" charset="0"/>
                <a:ea typeface="华文楷体" pitchFamily="2" charset="-122"/>
                <a:cs typeface="Times New Roman" pitchFamily="18" charset="0"/>
              </a:rPr>
              <a:t>The Body force model in LBM </a:t>
            </a:r>
          </a:p>
          <a:p>
            <a:pPr marL="342900" indent="-342900" algn="just">
              <a:spcAft>
                <a:spcPts val="1200"/>
              </a:spcAft>
              <a:buClr>
                <a:srgbClr val="000099"/>
              </a:buClr>
              <a:buSzPct val="70000"/>
              <a:buFont typeface="Arial" panose="020B0604020202020204" pitchFamily="34" charset="0"/>
              <a:buChar char="•"/>
            </a:pPr>
            <a:r>
              <a:rPr lang="en-US" altLang="zh-CN" sz="2000" dirty="0" smtClean="0">
                <a:solidFill>
                  <a:srgbClr val="0000FF"/>
                </a:solidFill>
                <a:latin typeface="Times New Roman" pitchFamily="18" charset="0"/>
                <a:ea typeface="华文楷体" pitchFamily="2" charset="-122"/>
                <a:cs typeface="Times New Roman" pitchFamily="18" charset="0"/>
              </a:rPr>
              <a:t>History stages: hybrid technique and Poisson-Boltzmann model</a:t>
            </a:r>
            <a:endParaRPr lang="en-US" altLang="zh-CN" sz="2000" dirty="0">
              <a:solidFill>
                <a:srgbClr val="0000FF"/>
              </a:solidFill>
              <a:latin typeface="Times New Roman" pitchFamily="18" charset="0"/>
              <a:ea typeface="华文楷体" pitchFamily="2" charset="-122"/>
              <a:cs typeface="Times New Roman" pitchFamily="18" charset="0"/>
            </a:endParaRPr>
          </a:p>
        </p:txBody>
      </p:sp>
      <p:sp>
        <p:nvSpPr>
          <p:cNvPr id="44" name="右箭头 43"/>
          <p:cNvSpPr/>
          <p:nvPr/>
        </p:nvSpPr>
        <p:spPr>
          <a:xfrm>
            <a:off x="4211960" y="4562544"/>
            <a:ext cx="576000" cy="144016"/>
          </a:xfrm>
          <a:prstGeom prst="rightArrow">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3439110723"/>
              </p:ext>
            </p:extLst>
          </p:nvPr>
        </p:nvGraphicFramePr>
        <p:xfrm>
          <a:off x="892176" y="4191887"/>
          <a:ext cx="3217863" cy="874713"/>
        </p:xfrm>
        <a:graphic>
          <a:graphicData uri="http://schemas.openxmlformats.org/presentationml/2006/ole">
            <mc:AlternateContent xmlns:mc="http://schemas.openxmlformats.org/markup-compatibility/2006">
              <mc:Choice xmlns:v="urn:schemas-microsoft-com:vml" Requires="v">
                <p:oleObj spid="_x0000_s35912" name="Equation" r:id="rId7" imgW="2158920" imgH="634680" progId="Equation.DSMT4">
                  <p:embed/>
                </p:oleObj>
              </mc:Choice>
              <mc:Fallback>
                <p:oleObj name="Equation" r:id="rId7" imgW="2158920" imgH="634680" progId="Equation.DSMT4">
                  <p:embed/>
                  <p:pic>
                    <p:nvPicPr>
                      <p:cNvPr id="0" name=""/>
                      <p:cNvPicPr>
                        <a:picLocks noChangeAspect="1" noChangeArrowheads="1"/>
                      </p:cNvPicPr>
                      <p:nvPr/>
                    </p:nvPicPr>
                    <p:blipFill>
                      <a:blip r:embed="rId8"/>
                      <a:srcRect/>
                      <a:stretch>
                        <a:fillRect/>
                      </a:stretch>
                    </p:blipFill>
                    <p:spPr bwMode="auto">
                      <a:xfrm>
                        <a:off x="892176" y="4191887"/>
                        <a:ext cx="3217863" cy="874713"/>
                      </a:xfrm>
                      <a:prstGeom prst="rect">
                        <a:avLst/>
                      </a:prstGeom>
                      <a:noFill/>
                    </p:spPr>
                  </p:pic>
                </p:oleObj>
              </mc:Fallback>
            </mc:AlternateContent>
          </a:graphicData>
        </a:graphic>
      </p:graphicFrame>
      <p:sp>
        <p:nvSpPr>
          <p:cNvPr id="14" name="Rectangle 3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1279453937"/>
              </p:ext>
            </p:extLst>
          </p:nvPr>
        </p:nvGraphicFramePr>
        <p:xfrm>
          <a:off x="230262" y="3267169"/>
          <a:ext cx="3697288" cy="935038"/>
        </p:xfrm>
        <a:graphic>
          <a:graphicData uri="http://schemas.openxmlformats.org/presentationml/2006/ole">
            <mc:AlternateContent xmlns:mc="http://schemas.openxmlformats.org/markup-compatibility/2006">
              <mc:Choice xmlns:v="urn:schemas-microsoft-com:vml" Requires="v">
                <p:oleObj spid="_x0000_s35913" name="Equation" r:id="rId9" imgW="2361960" imgH="596880" progId="Equation.DSMT4">
                  <p:embed/>
                </p:oleObj>
              </mc:Choice>
              <mc:Fallback>
                <p:oleObj name="Equation" r:id="rId9" imgW="2361960" imgH="596880" progId="Equation.DSMT4">
                  <p:embed/>
                  <p:pic>
                    <p:nvPicPr>
                      <p:cNvPr id="0" name=""/>
                      <p:cNvPicPr>
                        <a:picLocks noChangeAspect="1" noChangeArrowheads="1"/>
                      </p:cNvPicPr>
                      <p:nvPr/>
                    </p:nvPicPr>
                    <p:blipFill>
                      <a:blip r:embed="rId10"/>
                      <a:srcRect/>
                      <a:stretch>
                        <a:fillRect/>
                      </a:stretch>
                    </p:blipFill>
                    <p:spPr bwMode="auto">
                      <a:xfrm>
                        <a:off x="230262" y="3267169"/>
                        <a:ext cx="3697288" cy="935038"/>
                      </a:xfrm>
                      <a:prstGeom prst="rect">
                        <a:avLst/>
                      </a:prstGeom>
                      <a:noFill/>
                    </p:spPr>
                  </p:pic>
                </p:oleObj>
              </mc:Fallback>
            </mc:AlternateContent>
          </a:graphicData>
        </a:graphic>
      </p:graphicFrame>
      <p:sp>
        <p:nvSpPr>
          <p:cNvPr id="51" name="矩形 50"/>
          <p:cNvSpPr/>
          <p:nvPr/>
        </p:nvSpPr>
        <p:spPr>
          <a:xfrm>
            <a:off x="4644008" y="987147"/>
            <a:ext cx="4344798" cy="4079453"/>
          </a:xfrm>
          <a:prstGeom prst="rect">
            <a:avLst/>
          </a:prstGeom>
          <a:solidFill>
            <a:srgbClr val="66FF66">
              <a:alpha val="25000"/>
            </a:srgbClr>
          </a:solidFill>
          <a:ln>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1371219624"/>
              </p:ext>
            </p:extLst>
          </p:nvPr>
        </p:nvGraphicFramePr>
        <p:xfrm>
          <a:off x="7812360" y="1075841"/>
          <a:ext cx="1080120" cy="606383"/>
        </p:xfrm>
        <a:graphic>
          <a:graphicData uri="http://schemas.openxmlformats.org/presentationml/2006/ole">
            <mc:AlternateContent xmlns:mc="http://schemas.openxmlformats.org/markup-compatibility/2006">
              <mc:Choice xmlns:v="urn:schemas-microsoft-com:vml" Requires="v">
                <p:oleObj spid="_x0000_s35914" name="Equation" r:id="rId11" imgW="545626" imgH="304536" progId="Equation.DSMT4">
                  <p:embed/>
                </p:oleObj>
              </mc:Choice>
              <mc:Fallback>
                <p:oleObj name="Equation" r:id="rId11" imgW="545626" imgH="304536"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2360" y="1075841"/>
                        <a:ext cx="1080120" cy="606383"/>
                      </a:xfrm>
                      <a:prstGeom prst="rect">
                        <a:avLst/>
                      </a:prstGeom>
                      <a:noFill/>
                    </p:spPr>
                  </p:pic>
                </p:oleObj>
              </mc:Fallback>
            </mc:AlternateContent>
          </a:graphicData>
        </a:graphic>
      </p:graphicFrame>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p:cNvGraphicFramePr>
            <a:graphicFrameLocks noChangeAspect="1"/>
          </p:cNvGraphicFramePr>
          <p:nvPr>
            <p:extLst>
              <p:ext uri="{D42A27DB-BD31-4B8C-83A1-F6EECF244321}">
                <p14:modId xmlns:p14="http://schemas.microsoft.com/office/powerpoint/2010/main" val="1331738728"/>
              </p:ext>
            </p:extLst>
          </p:nvPr>
        </p:nvGraphicFramePr>
        <p:xfrm>
          <a:off x="7236296" y="1527540"/>
          <a:ext cx="1584176" cy="586732"/>
        </p:xfrm>
        <a:graphic>
          <a:graphicData uri="http://schemas.openxmlformats.org/presentationml/2006/ole">
            <mc:AlternateContent xmlns:mc="http://schemas.openxmlformats.org/markup-compatibility/2006">
              <mc:Choice xmlns:v="urn:schemas-microsoft-com:vml" Requires="v">
                <p:oleObj spid="_x0000_s35915" name="Equation" r:id="rId13" imgW="1028700" imgH="381000" progId="Equation.DSMT4">
                  <p:embed/>
                </p:oleObj>
              </mc:Choice>
              <mc:Fallback>
                <p:oleObj name="Equation" r:id="rId13" imgW="1028700" imgH="3810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6296" y="1527540"/>
                        <a:ext cx="1584176" cy="586732"/>
                      </a:xfrm>
                      <a:prstGeom prst="rect">
                        <a:avLst/>
                      </a:prstGeom>
                      <a:noFill/>
                    </p:spPr>
                  </p:pic>
                </p:oleObj>
              </mc:Fallback>
            </mc:AlternateContent>
          </a:graphicData>
        </a:graphic>
      </p:graphicFrame>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3554936515"/>
              </p:ext>
            </p:extLst>
          </p:nvPr>
        </p:nvGraphicFramePr>
        <p:xfrm>
          <a:off x="4979586" y="1059155"/>
          <a:ext cx="1176590" cy="551061"/>
        </p:xfrm>
        <a:graphic>
          <a:graphicData uri="http://schemas.openxmlformats.org/presentationml/2006/ole">
            <mc:AlternateContent xmlns:mc="http://schemas.openxmlformats.org/markup-compatibility/2006">
              <mc:Choice xmlns:v="urn:schemas-microsoft-com:vml" Requires="v">
                <p:oleObj spid="_x0000_s35916" name="Equation" r:id="rId15" imgW="748975" imgH="355446" progId="Equation.DSMT4">
                  <p:embed/>
                </p:oleObj>
              </mc:Choice>
              <mc:Fallback>
                <p:oleObj name="Equation" r:id="rId15" imgW="748975" imgH="355446" progId="Equation.DSMT4">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586" y="1059155"/>
                        <a:ext cx="1176590" cy="551061"/>
                      </a:xfrm>
                      <a:prstGeom prst="rect">
                        <a:avLst/>
                      </a:prstGeom>
                      <a:noFill/>
                    </p:spPr>
                  </p:pic>
                </p:oleObj>
              </mc:Fallback>
            </mc:AlternateContent>
          </a:graphicData>
        </a:graphic>
      </p:graphicFrame>
      <p:sp>
        <p:nvSpPr>
          <p:cNvPr id="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769899466"/>
              </p:ext>
            </p:extLst>
          </p:nvPr>
        </p:nvGraphicFramePr>
        <p:xfrm>
          <a:off x="4860032" y="1679794"/>
          <a:ext cx="1658912" cy="434477"/>
        </p:xfrm>
        <a:graphic>
          <a:graphicData uri="http://schemas.openxmlformats.org/presentationml/2006/ole">
            <mc:AlternateContent xmlns:mc="http://schemas.openxmlformats.org/markup-compatibility/2006">
              <mc:Choice xmlns:v="urn:schemas-microsoft-com:vml" Requires="v">
                <p:oleObj spid="_x0000_s35917" name="Equation" r:id="rId17" imgW="799753" imgH="215806" progId="Equation.DSMT4">
                  <p:embed/>
                </p:oleObj>
              </mc:Choice>
              <mc:Fallback>
                <p:oleObj name="Equation" r:id="rId17" imgW="799753" imgH="215806" progId="Equation.DSMT4">
                  <p:embed/>
                  <p:pic>
                    <p:nvPicPr>
                      <p:cNvPr id="0"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60032" y="1679794"/>
                        <a:ext cx="1658912" cy="434477"/>
                      </a:xfrm>
                      <a:prstGeom prst="rect">
                        <a:avLst/>
                      </a:prstGeom>
                      <a:noFill/>
                    </p:spPr>
                  </p:pic>
                </p:oleObj>
              </mc:Fallback>
            </mc:AlternateContent>
          </a:graphicData>
        </a:graphic>
      </p:graphicFrame>
      <p:sp>
        <p:nvSpPr>
          <p:cNvPr id="6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1" name="对象 60"/>
          <p:cNvGraphicFramePr>
            <a:graphicFrameLocks noChangeAspect="1"/>
          </p:cNvGraphicFramePr>
          <p:nvPr>
            <p:extLst>
              <p:ext uri="{D42A27DB-BD31-4B8C-83A1-F6EECF244321}">
                <p14:modId xmlns:p14="http://schemas.microsoft.com/office/powerpoint/2010/main" val="608394802"/>
              </p:ext>
            </p:extLst>
          </p:nvPr>
        </p:nvGraphicFramePr>
        <p:xfrm>
          <a:off x="6302893" y="1137676"/>
          <a:ext cx="1365451" cy="400532"/>
        </p:xfrm>
        <a:graphic>
          <a:graphicData uri="http://schemas.openxmlformats.org/presentationml/2006/ole">
            <mc:AlternateContent xmlns:mc="http://schemas.openxmlformats.org/markup-compatibility/2006">
              <mc:Choice xmlns:v="urn:schemas-microsoft-com:vml" Requires="v">
                <p:oleObj spid="_x0000_s35918" name="Equation" r:id="rId19" imgW="698197" imgH="203112" progId="Equation.DSMT4">
                  <p:embed/>
                </p:oleObj>
              </mc:Choice>
              <mc:Fallback>
                <p:oleObj name="Equation" r:id="rId19" imgW="698197" imgH="203112" progId="Equation.DSMT4">
                  <p:embed/>
                  <p:pic>
                    <p:nvPicPr>
                      <p:cNvPr id="0"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02893" y="1137676"/>
                        <a:ext cx="1365451" cy="400532"/>
                      </a:xfrm>
                      <a:prstGeom prst="rect">
                        <a:avLst/>
                      </a:prstGeom>
                      <a:noFill/>
                    </p:spPr>
                  </p:pic>
                </p:oleObj>
              </mc:Fallback>
            </mc:AlternateContent>
          </a:graphicData>
        </a:graphic>
      </p:graphicFrame>
      <p:sp>
        <p:nvSpPr>
          <p:cNvPr id="6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3" name="对象 62"/>
          <p:cNvGraphicFramePr>
            <a:graphicFrameLocks noChangeAspect="1"/>
          </p:cNvGraphicFramePr>
          <p:nvPr>
            <p:extLst>
              <p:ext uri="{D42A27DB-BD31-4B8C-83A1-F6EECF244321}">
                <p14:modId xmlns:p14="http://schemas.microsoft.com/office/powerpoint/2010/main" val="2861848888"/>
              </p:ext>
            </p:extLst>
          </p:nvPr>
        </p:nvGraphicFramePr>
        <p:xfrm>
          <a:off x="4775720" y="2435443"/>
          <a:ext cx="2209800" cy="542925"/>
        </p:xfrm>
        <a:graphic>
          <a:graphicData uri="http://schemas.openxmlformats.org/presentationml/2006/ole">
            <mc:AlternateContent xmlns:mc="http://schemas.openxmlformats.org/markup-compatibility/2006">
              <mc:Choice xmlns:v="urn:schemas-microsoft-com:vml" Requires="v">
                <p:oleObj spid="_x0000_s35919" name="Equation" r:id="rId21" imgW="2209800" imgH="546100" progId="Equation.DSMT4">
                  <p:embed/>
                </p:oleObj>
              </mc:Choice>
              <mc:Fallback>
                <p:oleObj name="Equation" r:id="rId21" imgW="2209800" imgH="546100" progId="Equation.DSMT4">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75720" y="2435443"/>
                        <a:ext cx="22098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5" name="对象 64"/>
          <p:cNvGraphicFramePr>
            <a:graphicFrameLocks noChangeAspect="1"/>
          </p:cNvGraphicFramePr>
          <p:nvPr>
            <p:extLst>
              <p:ext uri="{D42A27DB-BD31-4B8C-83A1-F6EECF244321}">
                <p14:modId xmlns:p14="http://schemas.microsoft.com/office/powerpoint/2010/main" val="2205881770"/>
              </p:ext>
            </p:extLst>
          </p:nvPr>
        </p:nvGraphicFramePr>
        <p:xfrm>
          <a:off x="7074391" y="2427254"/>
          <a:ext cx="1007382" cy="477861"/>
        </p:xfrm>
        <a:graphic>
          <a:graphicData uri="http://schemas.openxmlformats.org/presentationml/2006/ole">
            <mc:AlternateContent xmlns:mc="http://schemas.openxmlformats.org/markup-compatibility/2006">
              <mc:Choice xmlns:v="urn:schemas-microsoft-com:vml" Requires="v">
                <p:oleObj spid="_x0000_s35920" name="Equation" r:id="rId23" imgW="736280" imgH="355446" progId="Equation.DSMT4">
                  <p:embed/>
                </p:oleObj>
              </mc:Choice>
              <mc:Fallback>
                <p:oleObj name="Equation" r:id="rId23" imgW="736280" imgH="355446" progId="Equation.DSMT4">
                  <p:embed/>
                  <p:pic>
                    <p:nvPicPr>
                      <p:cNvPr id="0"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74391" y="2427254"/>
                        <a:ext cx="1007382" cy="477861"/>
                      </a:xfrm>
                      <a:prstGeom prst="rect">
                        <a:avLst/>
                      </a:prstGeom>
                      <a:noFill/>
                    </p:spPr>
                  </p:pic>
                </p:oleObj>
              </mc:Fallback>
            </mc:AlternateContent>
          </a:graphicData>
        </a:graphic>
      </p:graphicFrame>
      <p:sp>
        <p:nvSpPr>
          <p:cNvPr id="6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7" name="对象 66"/>
          <p:cNvGraphicFramePr>
            <a:graphicFrameLocks noChangeAspect="1"/>
          </p:cNvGraphicFramePr>
          <p:nvPr>
            <p:extLst>
              <p:ext uri="{D42A27DB-BD31-4B8C-83A1-F6EECF244321}">
                <p14:modId xmlns:p14="http://schemas.microsoft.com/office/powerpoint/2010/main" val="289141803"/>
              </p:ext>
            </p:extLst>
          </p:nvPr>
        </p:nvGraphicFramePr>
        <p:xfrm>
          <a:off x="8136904" y="2483114"/>
          <a:ext cx="827584" cy="490420"/>
        </p:xfrm>
        <a:graphic>
          <a:graphicData uri="http://schemas.openxmlformats.org/presentationml/2006/ole">
            <mc:AlternateContent xmlns:mc="http://schemas.openxmlformats.org/markup-compatibility/2006">
              <mc:Choice xmlns:v="urn:schemas-microsoft-com:vml" Requires="v">
                <p:oleObj spid="_x0000_s35921" name="Equation" r:id="rId25" imgW="507780" imgH="304668" progId="Equation.DSMT4">
                  <p:embed/>
                </p:oleObj>
              </mc:Choice>
              <mc:Fallback>
                <p:oleObj name="Equation" r:id="rId25" imgW="507780" imgH="304668" progId="Equation.DSMT4">
                  <p:embed/>
                  <p:pic>
                    <p:nvPicPr>
                      <p:cNvPr id="0"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36904" y="2483114"/>
                        <a:ext cx="827584" cy="490420"/>
                      </a:xfrm>
                      <a:prstGeom prst="rect">
                        <a:avLst/>
                      </a:prstGeom>
                      <a:noFill/>
                    </p:spPr>
                  </p:pic>
                </p:oleObj>
              </mc:Fallback>
            </mc:AlternateContent>
          </a:graphicData>
        </a:graphic>
      </p:graphicFrame>
      <p:sp>
        <p:nvSpPr>
          <p:cNvPr id="6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9" name="对象 68"/>
          <p:cNvGraphicFramePr>
            <a:graphicFrameLocks noChangeAspect="1"/>
          </p:cNvGraphicFramePr>
          <p:nvPr>
            <p:extLst>
              <p:ext uri="{D42A27DB-BD31-4B8C-83A1-F6EECF244321}">
                <p14:modId xmlns:p14="http://schemas.microsoft.com/office/powerpoint/2010/main" val="4021710067"/>
              </p:ext>
            </p:extLst>
          </p:nvPr>
        </p:nvGraphicFramePr>
        <p:xfrm>
          <a:off x="4787960" y="3266615"/>
          <a:ext cx="1943100" cy="447675"/>
        </p:xfrm>
        <a:graphic>
          <a:graphicData uri="http://schemas.openxmlformats.org/presentationml/2006/ole">
            <mc:AlternateContent xmlns:mc="http://schemas.openxmlformats.org/markup-compatibility/2006">
              <mc:Choice xmlns:v="urn:schemas-microsoft-com:vml" Requires="v">
                <p:oleObj spid="_x0000_s35922" name="Equation" r:id="rId27" imgW="1943100" imgH="444500" progId="Equation.DSMT4">
                  <p:embed/>
                </p:oleObj>
              </mc:Choice>
              <mc:Fallback>
                <p:oleObj name="Equation" r:id="rId27" imgW="1943100" imgH="444500" progId="Equation.DSMT4">
                  <p:embed/>
                  <p:pic>
                    <p:nvPicPr>
                      <p:cNvPr id="0"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87960" y="3266615"/>
                        <a:ext cx="19431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1" name="对象 70"/>
          <p:cNvGraphicFramePr>
            <a:graphicFrameLocks noChangeAspect="1"/>
          </p:cNvGraphicFramePr>
          <p:nvPr>
            <p:extLst>
              <p:ext uri="{D42A27DB-BD31-4B8C-83A1-F6EECF244321}">
                <p14:modId xmlns:p14="http://schemas.microsoft.com/office/powerpoint/2010/main" val="85241722"/>
              </p:ext>
            </p:extLst>
          </p:nvPr>
        </p:nvGraphicFramePr>
        <p:xfrm>
          <a:off x="7044985" y="3317448"/>
          <a:ext cx="742950" cy="381000"/>
        </p:xfrm>
        <a:graphic>
          <a:graphicData uri="http://schemas.openxmlformats.org/presentationml/2006/ole">
            <mc:AlternateContent xmlns:mc="http://schemas.openxmlformats.org/markup-compatibility/2006">
              <mc:Choice xmlns:v="urn:schemas-microsoft-com:vml" Requires="v">
                <p:oleObj spid="_x0000_s35923" name="Equation" r:id="rId29" imgW="736600" imgH="381000" progId="Equation.DSMT4">
                  <p:embed/>
                </p:oleObj>
              </mc:Choice>
              <mc:Fallback>
                <p:oleObj name="Equation" r:id="rId29" imgW="736600" imgH="381000" progId="Equation.DSMT4">
                  <p:embed/>
                  <p:pic>
                    <p:nvPicPr>
                      <p:cNvPr id="0" name="Object 1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44985" y="3317448"/>
                        <a:ext cx="7429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3" name="对象 72"/>
          <p:cNvGraphicFramePr>
            <a:graphicFrameLocks noChangeAspect="1"/>
          </p:cNvGraphicFramePr>
          <p:nvPr>
            <p:extLst>
              <p:ext uri="{D42A27DB-BD31-4B8C-83A1-F6EECF244321}">
                <p14:modId xmlns:p14="http://schemas.microsoft.com/office/powerpoint/2010/main" val="2230074044"/>
              </p:ext>
            </p:extLst>
          </p:nvPr>
        </p:nvGraphicFramePr>
        <p:xfrm>
          <a:off x="4877780" y="3825696"/>
          <a:ext cx="774340" cy="442480"/>
        </p:xfrm>
        <a:graphic>
          <a:graphicData uri="http://schemas.openxmlformats.org/presentationml/2006/ole">
            <mc:AlternateContent xmlns:mc="http://schemas.openxmlformats.org/markup-compatibility/2006">
              <mc:Choice xmlns:v="urn:schemas-microsoft-com:vml" Requires="v">
                <p:oleObj spid="_x0000_s35924" name="Equation" r:id="rId31" imgW="533169" imgH="304668" progId="Equation.DSMT4">
                  <p:embed/>
                </p:oleObj>
              </mc:Choice>
              <mc:Fallback>
                <p:oleObj name="Equation" r:id="rId31" imgW="533169" imgH="304668" progId="Equation.DSMT4">
                  <p:embed/>
                  <p:pic>
                    <p:nvPicPr>
                      <p:cNvPr id="0" name="Object 2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77780" y="3825696"/>
                        <a:ext cx="774340" cy="442480"/>
                      </a:xfrm>
                      <a:prstGeom prst="rect">
                        <a:avLst/>
                      </a:prstGeom>
                      <a:noFill/>
                    </p:spPr>
                  </p:pic>
                </p:oleObj>
              </mc:Fallback>
            </mc:AlternateContent>
          </a:graphicData>
        </a:graphic>
      </p:graphicFrame>
      <p:sp>
        <p:nvSpPr>
          <p:cNvPr id="7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5" name="对象 74"/>
          <p:cNvGraphicFramePr>
            <a:graphicFrameLocks noChangeAspect="1"/>
          </p:cNvGraphicFramePr>
          <p:nvPr>
            <p:extLst>
              <p:ext uri="{D42A27DB-BD31-4B8C-83A1-F6EECF244321}">
                <p14:modId xmlns:p14="http://schemas.microsoft.com/office/powerpoint/2010/main" val="1892074233"/>
              </p:ext>
            </p:extLst>
          </p:nvPr>
        </p:nvGraphicFramePr>
        <p:xfrm>
          <a:off x="5868144" y="3811086"/>
          <a:ext cx="905153" cy="391418"/>
        </p:xfrm>
        <a:graphic>
          <a:graphicData uri="http://schemas.openxmlformats.org/presentationml/2006/ole">
            <mc:AlternateContent xmlns:mc="http://schemas.openxmlformats.org/markup-compatibility/2006">
              <mc:Choice xmlns:v="urn:schemas-microsoft-com:vml" Requires="v">
                <p:oleObj spid="_x0000_s35925" name="Equation" r:id="rId33" imgW="710891" imgH="304668" progId="Equation.DSMT4">
                  <p:embed/>
                </p:oleObj>
              </mc:Choice>
              <mc:Fallback>
                <p:oleObj name="Equation" r:id="rId33" imgW="710891" imgH="304668" progId="Equation.DSMT4">
                  <p:embed/>
                  <p:pic>
                    <p:nvPicPr>
                      <p:cNvPr id="0" name="Object 2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868144" y="3811086"/>
                        <a:ext cx="905153" cy="391418"/>
                      </a:xfrm>
                      <a:prstGeom prst="rect">
                        <a:avLst/>
                      </a:prstGeom>
                      <a:noFill/>
                    </p:spPr>
                  </p:pic>
                </p:oleObj>
              </mc:Fallback>
            </mc:AlternateContent>
          </a:graphicData>
        </a:graphic>
      </p:graphicFrame>
      <p:sp>
        <p:nvSpPr>
          <p:cNvPr id="7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7" name="对象 76"/>
          <p:cNvGraphicFramePr>
            <a:graphicFrameLocks noChangeAspect="1"/>
          </p:cNvGraphicFramePr>
          <p:nvPr>
            <p:extLst>
              <p:ext uri="{D42A27DB-BD31-4B8C-83A1-F6EECF244321}">
                <p14:modId xmlns:p14="http://schemas.microsoft.com/office/powerpoint/2010/main" val="3157076540"/>
              </p:ext>
            </p:extLst>
          </p:nvPr>
        </p:nvGraphicFramePr>
        <p:xfrm>
          <a:off x="6944898" y="3770456"/>
          <a:ext cx="805920" cy="352590"/>
        </p:xfrm>
        <a:graphic>
          <a:graphicData uri="http://schemas.openxmlformats.org/presentationml/2006/ole">
            <mc:AlternateContent xmlns:mc="http://schemas.openxmlformats.org/markup-compatibility/2006">
              <mc:Choice xmlns:v="urn:schemas-microsoft-com:vml" Requires="v">
                <p:oleObj spid="_x0000_s35926" name="Equation" r:id="rId35" imgW="457002" imgH="203112" progId="Equation.DSMT4">
                  <p:embed/>
                </p:oleObj>
              </mc:Choice>
              <mc:Fallback>
                <p:oleObj name="Equation" r:id="rId35" imgW="457002" imgH="203112" progId="Equation.DSMT4">
                  <p:embed/>
                  <p:pic>
                    <p:nvPicPr>
                      <p:cNvPr id="0" name="Object 4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44898" y="3770456"/>
                        <a:ext cx="805920" cy="352590"/>
                      </a:xfrm>
                      <a:prstGeom prst="rect">
                        <a:avLst/>
                      </a:prstGeom>
                      <a:noFill/>
                    </p:spPr>
                  </p:pic>
                </p:oleObj>
              </mc:Fallback>
            </mc:AlternateContent>
          </a:graphicData>
        </a:graphic>
      </p:graphicFrame>
      <p:sp>
        <p:nvSpPr>
          <p:cNvPr id="78"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9" name="对象 78"/>
          <p:cNvGraphicFramePr>
            <a:graphicFrameLocks noChangeAspect="1"/>
          </p:cNvGraphicFramePr>
          <p:nvPr>
            <p:extLst>
              <p:ext uri="{D42A27DB-BD31-4B8C-83A1-F6EECF244321}">
                <p14:modId xmlns:p14="http://schemas.microsoft.com/office/powerpoint/2010/main" val="4204185315"/>
              </p:ext>
            </p:extLst>
          </p:nvPr>
        </p:nvGraphicFramePr>
        <p:xfrm>
          <a:off x="4932040" y="4346520"/>
          <a:ext cx="1062037" cy="546100"/>
        </p:xfrm>
        <a:graphic>
          <a:graphicData uri="http://schemas.openxmlformats.org/presentationml/2006/ole">
            <mc:AlternateContent xmlns:mc="http://schemas.openxmlformats.org/markup-compatibility/2006">
              <mc:Choice xmlns:v="urn:schemas-microsoft-com:vml" Requires="v">
                <p:oleObj spid="_x0000_s35927" name="Equation" r:id="rId37" imgW="799920" imgH="406080" progId="Equation.DSMT4">
                  <p:embed/>
                </p:oleObj>
              </mc:Choice>
              <mc:Fallback>
                <p:oleObj name="Equation" r:id="rId37" imgW="799920" imgH="406080" progId="Equation.DSMT4">
                  <p:embed/>
                  <p:pic>
                    <p:nvPicPr>
                      <p:cNvPr id="0" name="Object 44"/>
                      <p:cNvPicPr>
                        <a:picLocks noChangeAspect="1" noChangeArrowheads="1"/>
                      </p:cNvPicPr>
                      <p:nvPr/>
                    </p:nvPicPr>
                    <p:blipFill>
                      <a:blip r:embed="rId38"/>
                      <a:srcRect/>
                      <a:stretch>
                        <a:fillRect/>
                      </a:stretch>
                    </p:blipFill>
                    <p:spPr bwMode="auto">
                      <a:xfrm>
                        <a:off x="4932040" y="4346520"/>
                        <a:ext cx="1062037" cy="546100"/>
                      </a:xfrm>
                      <a:prstGeom prst="rect">
                        <a:avLst/>
                      </a:prstGeom>
                      <a:noFill/>
                    </p:spPr>
                  </p:pic>
                </p:oleObj>
              </mc:Fallback>
            </mc:AlternateContent>
          </a:graphicData>
        </a:graphic>
      </p:graphicFrame>
      <p:sp>
        <p:nvSpPr>
          <p:cNvPr id="80"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1" name="对象 80"/>
          <p:cNvGraphicFramePr>
            <a:graphicFrameLocks noChangeAspect="1"/>
          </p:cNvGraphicFramePr>
          <p:nvPr>
            <p:extLst>
              <p:ext uri="{D42A27DB-BD31-4B8C-83A1-F6EECF244321}">
                <p14:modId xmlns:p14="http://schemas.microsoft.com/office/powerpoint/2010/main" val="3718517706"/>
              </p:ext>
            </p:extLst>
          </p:nvPr>
        </p:nvGraphicFramePr>
        <p:xfrm>
          <a:off x="6105525" y="4391664"/>
          <a:ext cx="1971675" cy="485775"/>
        </p:xfrm>
        <a:graphic>
          <a:graphicData uri="http://schemas.openxmlformats.org/presentationml/2006/ole">
            <mc:AlternateContent xmlns:mc="http://schemas.openxmlformats.org/markup-compatibility/2006">
              <mc:Choice xmlns:v="urn:schemas-microsoft-com:vml" Requires="v">
                <p:oleObj spid="_x0000_s35928" name="Equation" r:id="rId39" imgW="1993900" imgH="482600" progId="Equation.DSMT4">
                  <p:embed/>
                </p:oleObj>
              </mc:Choice>
              <mc:Fallback>
                <p:oleObj name="Equation" r:id="rId39" imgW="1993900" imgH="482600" progId="Equation.DSMT4">
                  <p:embed/>
                  <p:pic>
                    <p:nvPicPr>
                      <p:cNvPr id="0" name="Object 4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05525" y="4391664"/>
                        <a:ext cx="19716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Rectangle 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3" name="对象 82"/>
          <p:cNvGraphicFramePr>
            <a:graphicFrameLocks noChangeAspect="1"/>
          </p:cNvGraphicFramePr>
          <p:nvPr>
            <p:extLst>
              <p:ext uri="{D42A27DB-BD31-4B8C-83A1-F6EECF244321}">
                <p14:modId xmlns:p14="http://schemas.microsoft.com/office/powerpoint/2010/main" val="2046470435"/>
              </p:ext>
            </p:extLst>
          </p:nvPr>
        </p:nvGraphicFramePr>
        <p:xfrm>
          <a:off x="8244408" y="4490536"/>
          <a:ext cx="533400" cy="333375"/>
        </p:xfrm>
        <a:graphic>
          <a:graphicData uri="http://schemas.openxmlformats.org/presentationml/2006/ole">
            <mc:AlternateContent xmlns:mc="http://schemas.openxmlformats.org/markup-compatibility/2006">
              <mc:Choice xmlns:v="urn:schemas-microsoft-com:vml" Requires="v">
                <p:oleObj spid="_x0000_s35929" name="Equation" r:id="rId41" imgW="520474" imgH="330057" progId="Equation.DSMT4">
                  <p:embed/>
                </p:oleObj>
              </mc:Choice>
              <mc:Fallback>
                <p:oleObj name="Equation" r:id="rId41" imgW="520474" imgH="330057" progId="Equation.DSMT4">
                  <p:embed/>
                  <p:pic>
                    <p:nvPicPr>
                      <p:cNvPr id="0" name="Object 4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244408" y="4490536"/>
                        <a:ext cx="5334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96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circle(in)">
                                      <p:cBhvr>
                                        <p:cTn id="11"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9728</TotalTime>
  <Words>1463</Words>
  <Application>Microsoft Office PowerPoint</Application>
  <PresentationFormat>全屏显示(4:3)</PresentationFormat>
  <Paragraphs>199</Paragraphs>
  <Slides>21</Slides>
  <Notes>2</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21</vt:i4>
      </vt:variant>
    </vt:vector>
  </HeadingPairs>
  <TitlesOfParts>
    <vt:vector size="26" baseType="lpstr">
      <vt:lpstr>Office 主题​​</vt:lpstr>
      <vt:lpstr>Equation</vt:lpstr>
      <vt:lpstr>MathType 6.0 Equation</vt:lpstr>
      <vt:lpstr>Graph</vt:lpstr>
      <vt:lpstr>Designer Drawing</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 &amp; Perspectives </vt:lpstr>
      <vt:lpstr>A. Castellanos</vt:lpstr>
      <vt:lpstr>A. Castellanos</vt:lpstr>
      <vt:lpstr>Thanks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modelling of fluid-particle  interaction problems using a coupled lattice Boltzmann and discrete element method</dc:title>
  <dc:creator>HouLiWei</dc:creator>
  <cp:lastModifiedBy>HouLiWei</cp:lastModifiedBy>
  <cp:revision>163</cp:revision>
  <dcterms:created xsi:type="dcterms:W3CDTF">2016-07-28T01:25:15Z</dcterms:created>
  <dcterms:modified xsi:type="dcterms:W3CDTF">2016-09-02T05:42:12Z</dcterms:modified>
</cp:coreProperties>
</file>