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avi" ContentType="video/x-msvide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5"/>
  </p:notesMasterIdLst>
  <p:sldIdLst>
    <p:sldId id="258" r:id="rId3"/>
    <p:sldId id="261" r:id="rId4"/>
    <p:sldId id="260" r:id="rId5"/>
    <p:sldId id="259" r:id="rId6"/>
    <p:sldId id="262" r:id="rId7"/>
    <p:sldId id="263" r:id="rId8"/>
    <p:sldId id="266" r:id="rId9"/>
    <p:sldId id="264" r:id="rId10"/>
    <p:sldId id="267" r:id="rId11"/>
    <p:sldId id="268" r:id="rId12"/>
    <p:sldId id="270" r:id="rId13"/>
    <p:sldId id="269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4807"/>
    <a:srgbClr val="D3DEEA"/>
    <a:srgbClr val="FFCC66"/>
    <a:srgbClr val="94B6D2"/>
    <a:srgbClr val="B95B22"/>
    <a:srgbClr val="FF0000"/>
    <a:srgbClr val="FF9966"/>
    <a:srgbClr val="FF6600"/>
    <a:srgbClr val="EFCDC1"/>
    <a:srgbClr val="7E7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6074" autoAdjust="0"/>
  </p:normalViewPr>
  <p:slideViewPr>
    <p:cSldViewPr snapToGrid="0">
      <p:cViewPr varScale="1">
        <p:scale>
          <a:sx n="68" d="100"/>
          <a:sy n="68" d="100"/>
        </p:scale>
        <p:origin x="147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274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043523-5B64-4ABE-B43E-EE027A8598A9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A4AC9-06A1-43C8-BFFC-9DA5D293B0A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707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A4AC9-06A1-43C8-BFFC-9DA5D293B0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60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A4AC9-06A1-43C8-BFFC-9DA5D293B0A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34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A4AC9-06A1-43C8-BFFC-9DA5D293B0A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19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A4AC9-06A1-43C8-BFFC-9DA5D293B0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68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A4AC9-06A1-43C8-BFFC-9DA5D293B0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90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A4AC9-06A1-43C8-BFFC-9DA5D293B0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917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A4AC9-06A1-43C8-BFFC-9DA5D293B0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692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A4AC9-06A1-43C8-BFFC-9DA5D293B0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374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A4AC9-06A1-43C8-BFFC-9DA5D293B0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570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A4AC9-06A1-43C8-BFFC-9DA5D293B0A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57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A4AC9-06A1-43C8-BFFC-9DA5D293B0A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865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rgbClr val="EBDE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31/08/2016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s-ES">
              <a:solidFill>
                <a:srgbClr val="EBDDC3"/>
              </a:solidFill>
            </a:endParaRPr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2FADFE-3B8F-471C-ABF0-DBC7717ECBBC}" type="slidenum">
              <a:rPr lang="es-ES" smtClean="0">
                <a:solidFill>
                  <a:srgbClr val="EBDDC3"/>
                </a:solidFill>
              </a:rPr>
              <a:pPr/>
              <a:t>‹Nº›</a:t>
            </a:fld>
            <a:endParaRPr lang="es-ES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510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srgbClr val="775F55"/>
                </a:solidFill>
              </a:rPr>
              <a:pPr/>
              <a:t>31/08/2016</a:t>
            </a:fld>
            <a:endParaRPr lang="es-ES">
              <a:solidFill>
                <a:srgbClr val="775F55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775F55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7585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A847CFC-816F-41D0-AAC0-9BF4FEBC753E}" type="datetimeFigureOut">
              <a:rPr lang="es-ES" smtClean="0">
                <a:solidFill>
                  <a:srgbClr val="775F55"/>
                </a:solidFill>
              </a:rPr>
              <a:pPr/>
              <a:t>31/08/2016</a:t>
            </a:fld>
            <a:endParaRPr lang="es-ES">
              <a:solidFill>
                <a:srgbClr val="775F55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s-ES">
              <a:solidFill>
                <a:srgbClr val="775F55"/>
              </a:solidFill>
            </a:endParaRPr>
          </a:p>
        </p:txBody>
      </p:sp>
      <p:sp>
        <p:nvSpPr>
          <p:cNvPr id="7" name="6 Rectángulo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1535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rgbClr val="EBDE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31/08/2016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s-ES">
              <a:solidFill>
                <a:srgbClr val="EBDDC3"/>
              </a:solidFill>
            </a:endParaRPr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2FADFE-3B8F-471C-ABF0-DBC7717ECBBC}" type="slidenum">
              <a:rPr lang="es-ES" smtClean="0">
                <a:solidFill>
                  <a:srgbClr val="EBDDC3"/>
                </a:solidFill>
              </a:rPr>
              <a:pPr/>
              <a:t>‹Nº›</a:t>
            </a:fld>
            <a:endParaRPr lang="es-ES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6065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srgbClr val="775F55"/>
                </a:solidFill>
              </a:rPr>
              <a:pPr/>
              <a:t>31/08/2016</a:t>
            </a:fld>
            <a:endParaRPr lang="es-ES">
              <a:solidFill>
                <a:srgbClr val="775F55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775F55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18092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srgbClr val="775F55"/>
                </a:solidFill>
              </a:rPr>
              <a:pPr/>
              <a:t>31/08/2016</a:t>
            </a:fld>
            <a:endParaRPr lang="es-ES">
              <a:solidFill>
                <a:srgbClr val="775F55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698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A847CFC-816F-41D0-AAC0-9BF4FEBC753E}" type="datetimeFigureOut">
              <a:rPr lang="es-ES" smtClean="0">
                <a:solidFill>
                  <a:srgbClr val="775F55"/>
                </a:solidFill>
              </a:rPr>
              <a:pPr/>
              <a:t>31/08/2016</a:t>
            </a:fld>
            <a:endParaRPr lang="es-ES">
              <a:solidFill>
                <a:srgbClr val="775F55"/>
              </a:solidFill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E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724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A847CFC-816F-41D0-AAC0-9BF4FEBC753E}" type="datetimeFigureOut">
              <a:rPr lang="es-ES" smtClean="0">
                <a:solidFill>
                  <a:srgbClr val="775F55"/>
                </a:solidFill>
              </a:rPr>
              <a:pPr/>
              <a:t>31/08/2016</a:t>
            </a:fld>
            <a:endParaRPr lang="es-ES">
              <a:solidFill>
                <a:srgbClr val="775F55"/>
              </a:solidFill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ES">
              <a:solidFill>
                <a:srgbClr val="775F55"/>
              </a:solidFill>
            </a:endParaRP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562373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srgbClr val="775F55"/>
                </a:solidFill>
              </a:rPr>
              <a:pPr/>
              <a:t>31/08/2016</a:t>
            </a:fld>
            <a:endParaRPr lang="es-ES">
              <a:solidFill>
                <a:srgbClr val="775F55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775F55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7115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srgbClr val="775F55"/>
                </a:solidFill>
              </a:rPr>
              <a:pPr/>
              <a:t>31/08/2016</a:t>
            </a:fld>
            <a:endParaRPr lang="es-ES">
              <a:solidFill>
                <a:srgbClr val="775F55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775F55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2FADFE-3B8F-471C-ABF0-DBC7717ECBBC}" type="slidenum">
              <a:rPr lang="es-ES" smtClean="0">
                <a:solidFill>
                  <a:srgbClr val="775F55"/>
                </a:solidFill>
              </a:rPr>
              <a:pPr/>
              <a:t>‹Nº›</a:t>
            </a:fld>
            <a:endParaRPr lang="es-E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0958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srgbClr val="775F55"/>
                </a:solidFill>
              </a:rPr>
              <a:pPr/>
              <a:t>31/08/2016</a:t>
            </a:fld>
            <a:endParaRPr lang="es-ES">
              <a:solidFill>
                <a:srgbClr val="775F55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775F55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32023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srgbClr val="775F55"/>
                </a:solidFill>
              </a:rPr>
              <a:pPr/>
              <a:t>31/08/2016</a:t>
            </a:fld>
            <a:endParaRPr lang="es-ES">
              <a:solidFill>
                <a:srgbClr val="775F55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775F55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079729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A847CFC-816F-41D0-AAC0-9BF4FEBC753E}" type="datetimeFigureOut">
              <a:rPr lang="es-ES" smtClean="0">
                <a:solidFill>
                  <a:srgbClr val="775F55"/>
                </a:solidFill>
              </a:rPr>
              <a:pPr/>
              <a:t>31/08/2016</a:t>
            </a:fld>
            <a:endParaRPr lang="es-ES">
              <a:solidFill>
                <a:srgbClr val="775F55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s-ES">
              <a:solidFill>
                <a:srgbClr val="775F55"/>
              </a:solidFill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3151045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srgbClr val="775F55"/>
                </a:solidFill>
              </a:rPr>
              <a:pPr/>
              <a:t>31/08/2016</a:t>
            </a:fld>
            <a:endParaRPr lang="es-ES">
              <a:solidFill>
                <a:srgbClr val="775F55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775F55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52979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A847CFC-816F-41D0-AAC0-9BF4FEBC753E}" type="datetimeFigureOut">
              <a:rPr lang="es-ES" smtClean="0">
                <a:solidFill>
                  <a:srgbClr val="775F55"/>
                </a:solidFill>
              </a:rPr>
              <a:pPr/>
              <a:t>31/08/2016</a:t>
            </a:fld>
            <a:endParaRPr lang="es-ES">
              <a:solidFill>
                <a:srgbClr val="775F55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s-ES">
              <a:solidFill>
                <a:srgbClr val="775F55"/>
              </a:solidFill>
            </a:endParaRPr>
          </a:p>
        </p:txBody>
      </p:sp>
      <p:sp>
        <p:nvSpPr>
          <p:cNvPr id="7" name="6 Rectángulo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1774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srgbClr val="775F55"/>
                </a:solidFill>
              </a:rPr>
              <a:pPr/>
              <a:t>31/08/2016</a:t>
            </a:fld>
            <a:endParaRPr lang="es-ES">
              <a:solidFill>
                <a:srgbClr val="775F55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155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A847CFC-816F-41D0-AAC0-9BF4FEBC753E}" type="datetimeFigureOut">
              <a:rPr lang="es-ES" smtClean="0">
                <a:solidFill>
                  <a:srgbClr val="775F55"/>
                </a:solidFill>
              </a:rPr>
              <a:pPr/>
              <a:t>31/08/2016</a:t>
            </a:fld>
            <a:endParaRPr lang="es-ES">
              <a:solidFill>
                <a:srgbClr val="775F55"/>
              </a:solidFill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E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403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A847CFC-816F-41D0-AAC0-9BF4FEBC753E}" type="datetimeFigureOut">
              <a:rPr lang="es-ES" smtClean="0">
                <a:solidFill>
                  <a:srgbClr val="775F55"/>
                </a:solidFill>
              </a:rPr>
              <a:pPr/>
              <a:t>31/08/2016</a:t>
            </a:fld>
            <a:endParaRPr lang="es-ES">
              <a:solidFill>
                <a:srgbClr val="775F55"/>
              </a:solidFill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ES">
              <a:solidFill>
                <a:srgbClr val="775F55"/>
              </a:solidFill>
            </a:endParaRP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94864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srgbClr val="775F55"/>
                </a:solidFill>
              </a:rPr>
              <a:pPr/>
              <a:t>31/08/2016</a:t>
            </a:fld>
            <a:endParaRPr lang="es-ES">
              <a:solidFill>
                <a:srgbClr val="775F55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775F55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0179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srgbClr val="775F55"/>
                </a:solidFill>
              </a:rPr>
              <a:pPr/>
              <a:t>31/08/2016</a:t>
            </a:fld>
            <a:endParaRPr lang="es-ES">
              <a:solidFill>
                <a:srgbClr val="775F55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775F55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2FADFE-3B8F-471C-ABF0-DBC7717ECBBC}" type="slidenum">
              <a:rPr lang="es-ES" smtClean="0">
                <a:solidFill>
                  <a:srgbClr val="775F55"/>
                </a:solidFill>
              </a:rPr>
              <a:pPr/>
              <a:t>‹Nº›</a:t>
            </a:fld>
            <a:endParaRPr lang="es-E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345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srgbClr val="775F55"/>
                </a:solidFill>
              </a:rPr>
              <a:pPr/>
              <a:t>31/08/2016</a:t>
            </a:fld>
            <a:endParaRPr lang="es-ES">
              <a:solidFill>
                <a:srgbClr val="775F55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775F55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86424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A847CFC-816F-41D0-AAC0-9BF4FEBC753E}" type="datetimeFigureOut">
              <a:rPr lang="es-ES" smtClean="0">
                <a:solidFill>
                  <a:srgbClr val="775F55"/>
                </a:solidFill>
              </a:rPr>
              <a:pPr/>
              <a:t>31/08/2016</a:t>
            </a:fld>
            <a:endParaRPr lang="es-ES">
              <a:solidFill>
                <a:srgbClr val="775F55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s-ES">
              <a:solidFill>
                <a:srgbClr val="775F55"/>
              </a:solidFill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6918772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A847CFC-816F-41D0-AAC0-9BF4FEBC753E}" type="datetimeFigureOut">
              <a:rPr lang="es-ES" smtClean="0">
                <a:solidFill>
                  <a:srgbClr val="775F55"/>
                </a:solidFill>
              </a:rPr>
              <a:pPr/>
              <a:t>31/08/2016</a:t>
            </a:fld>
            <a:endParaRPr lang="es-ES">
              <a:solidFill>
                <a:srgbClr val="775F55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>
              <a:solidFill>
                <a:srgbClr val="775F55"/>
              </a:solidFill>
            </a:endParaRPr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1245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A847CFC-816F-41D0-AAC0-9BF4FEBC753E}" type="datetimeFigureOut">
              <a:rPr lang="es-ES" smtClean="0">
                <a:solidFill>
                  <a:srgbClr val="775F55"/>
                </a:solidFill>
              </a:rPr>
              <a:pPr/>
              <a:t>31/08/2016</a:t>
            </a:fld>
            <a:endParaRPr lang="es-ES">
              <a:solidFill>
                <a:srgbClr val="775F55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>
              <a:solidFill>
                <a:srgbClr val="775F55"/>
              </a:solidFill>
            </a:endParaRPr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1132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2.png"/><Relationship Id="rId4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0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21.pn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41.png"/><Relationship Id="rId5" Type="http://schemas.openxmlformats.org/officeDocument/2006/relationships/image" Target="../media/image230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60.png"/><Relationship Id="rId4" Type="http://schemas.openxmlformats.org/officeDocument/2006/relationships/image" Target="../media/image2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183340"/>
            <a:ext cx="8299648" cy="1606739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kern="0" cap="none" dirty="0" smtClean="0">
                <a:solidFill>
                  <a:schemeClr val="bg1"/>
                </a:solidFill>
              </a:rPr>
              <a:t>Electric charge limits on settled powders</a:t>
            </a:r>
            <a:endParaRPr lang="es-ES_tradnl" sz="2000" cap="none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s-ES_tradnl" sz="2800" dirty="0" smtClean="0">
                <a:solidFill>
                  <a:schemeClr val="bg1"/>
                </a:solidFill>
              </a:rPr>
              <a:t>CHISA 2016, Prague (Czech Republic)</a:t>
            </a:r>
            <a:endParaRPr lang="en-US" altLang="es-ES_tradnl" sz="2800" dirty="0">
              <a:solidFill>
                <a:schemeClr val="bg1"/>
              </a:solidFill>
            </a:endParaRPr>
          </a:p>
        </p:txBody>
      </p:sp>
      <p:sp>
        <p:nvSpPr>
          <p:cNvPr id="4" name="5 Rectángulo"/>
          <p:cNvSpPr>
            <a:spLocks noChangeArrowheads="1"/>
          </p:cNvSpPr>
          <p:nvPr/>
        </p:nvSpPr>
        <p:spPr bwMode="auto">
          <a:xfrm>
            <a:off x="1003335" y="2908796"/>
            <a:ext cx="70684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s-ES_tradnl" sz="2000" dirty="0" smtClean="0">
                <a:solidFill>
                  <a:prstClr val="black"/>
                </a:solidFill>
              </a:rPr>
              <a:t>Dept. </a:t>
            </a:r>
            <a:r>
              <a:rPr lang="en-US" altLang="es-ES_tradnl" sz="2000" dirty="0">
                <a:solidFill>
                  <a:prstClr val="black"/>
                </a:solidFill>
              </a:rPr>
              <a:t>of Electronics and Electromagnetism, Faculty of Physics, University of Seville, Spain.</a:t>
            </a:r>
            <a:r>
              <a:rPr lang="es-ES_tradnl" altLang="es-ES_tradnl" sz="2000" dirty="0">
                <a:solidFill>
                  <a:prstClr val="black"/>
                </a:solidFill>
              </a:rPr>
              <a:t> </a:t>
            </a:r>
            <a:endParaRPr lang="en-US" altLang="es-ES_tradnl" sz="20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403648" y="2118449"/>
            <a:ext cx="6109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0" dirty="0" smtClean="0">
                <a:solidFill>
                  <a:prstClr val="black"/>
                </a:solidFill>
              </a:rPr>
              <a:t>Project leader (PH.D. director): M.A.S. Quintanilla.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0" dirty="0" smtClean="0">
                <a:solidFill>
                  <a:prstClr val="black"/>
                </a:solidFill>
              </a:rPr>
              <a:t>IFPRI Ph.D. student: J. Pérez-Vaquero.</a:t>
            </a: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2163888" y="4135669"/>
            <a:ext cx="2063848" cy="1009853"/>
            <a:chOff x="131888" y="2170748"/>
            <a:chExt cx="2063848" cy="1009853"/>
          </a:xfrm>
        </p:grpSpPr>
        <p:sp>
          <p:nvSpPr>
            <p:cNvPr id="10" name="9 Rectángulo"/>
            <p:cNvSpPr/>
            <p:nvPr/>
          </p:nvSpPr>
          <p:spPr>
            <a:xfrm>
              <a:off x="131888" y="2170748"/>
              <a:ext cx="2063848" cy="1009853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prstClr val="white"/>
                </a:solidFill>
              </a:endParaRPr>
            </a:p>
          </p:txBody>
        </p:sp>
        <p:pic>
          <p:nvPicPr>
            <p:cNvPr id="7" name="6 Imagen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53" b="26851"/>
            <a:stretch/>
          </p:blipFill>
          <p:spPr>
            <a:xfrm>
              <a:off x="180430" y="2372205"/>
              <a:ext cx="1928813" cy="606939"/>
            </a:xfrm>
            <a:prstGeom prst="rect">
              <a:avLst/>
            </a:prstGeom>
          </p:spPr>
        </p:pic>
      </p:grpSp>
      <p:grpSp>
        <p:nvGrpSpPr>
          <p:cNvPr id="11" name="Grupo 10"/>
          <p:cNvGrpSpPr/>
          <p:nvPr/>
        </p:nvGrpSpPr>
        <p:grpSpPr>
          <a:xfrm>
            <a:off x="5183212" y="4028528"/>
            <a:ext cx="1368152" cy="1224135"/>
            <a:chOff x="7380312" y="2063607"/>
            <a:chExt cx="1368152" cy="1224135"/>
          </a:xfrm>
        </p:grpSpPr>
        <p:sp>
          <p:nvSpPr>
            <p:cNvPr id="9" name="8 Rectángulo"/>
            <p:cNvSpPr/>
            <p:nvPr/>
          </p:nvSpPr>
          <p:spPr>
            <a:xfrm>
              <a:off x="7380312" y="2063607"/>
              <a:ext cx="1368152" cy="122413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prstClr val="white"/>
                </a:solidFill>
              </a:endParaRPr>
            </a:p>
          </p:txBody>
        </p:sp>
        <p:pic>
          <p:nvPicPr>
            <p:cNvPr id="8" name="7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0272" y="2176564"/>
              <a:ext cx="1143000" cy="9982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36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Charge layer model.</a:t>
            </a:r>
            <a:endParaRPr lang="en-US" sz="32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054" y="1667498"/>
            <a:ext cx="2039208" cy="502602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3550" y="1519671"/>
            <a:ext cx="4509752" cy="355765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 rot="16200000">
            <a:off x="2350180" y="3135619"/>
            <a:ext cx="2389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noProof="1" smtClean="0"/>
              <a:t>Charge (adimensional)</a:t>
            </a:r>
            <a:endParaRPr lang="en-US" sz="1600" noProof="1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059" y="4937760"/>
            <a:ext cx="2564892" cy="192024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8" name="CuadroTexto 7"/>
          <p:cNvSpPr txBox="1"/>
          <p:nvPr/>
        </p:nvSpPr>
        <p:spPr>
          <a:xfrm>
            <a:off x="5420106" y="5782998"/>
            <a:ext cx="211755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noProof="1" smtClean="0"/>
              <a:t>Sublinear relation</a:t>
            </a:r>
            <a:endParaRPr lang="en-US" b="1" noProof="1"/>
          </a:p>
        </p:txBody>
      </p:sp>
      <p:cxnSp>
        <p:nvCxnSpPr>
          <p:cNvPr id="7" name="Conector recto de flecha 6"/>
          <p:cNvCxnSpPr/>
          <p:nvPr/>
        </p:nvCxnSpPr>
        <p:spPr>
          <a:xfrm flipH="1" flipV="1">
            <a:off x="4910229" y="2549582"/>
            <a:ext cx="111937" cy="2388178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40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Charged layer model.</a:t>
            </a:r>
            <a:endParaRPr lang="en-US" sz="32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65" y="1694772"/>
            <a:ext cx="5000625" cy="3762375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986346" y="1694772"/>
            <a:ext cx="3776654" cy="6771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Solid line: </a:t>
            </a:r>
            <a:r>
              <a:rPr lang="en-US" dirty="0" smtClean="0"/>
              <a:t>Prediction of qmr vs collected mas for pmma beads.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/>
              <p:cNvSpPr txBox="1"/>
              <p:nvPr/>
            </p:nvSpPr>
            <p:spPr>
              <a:xfrm>
                <a:off x="5145990" y="2773367"/>
                <a:ext cx="2999204" cy="160518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den>
                    </m:f>
                    <m:r>
                      <a:rPr lang="es-ES" b="0" i="1" smtClean="0">
                        <a:latin typeface="Cambria Math" panose="02040503050406030204" pitchFamily="18" charset="0"/>
                      </a:rPr>
                      <m:t>=2.22</m:t>
                    </m:r>
                  </m:oMath>
                </a14:m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𝑠𝑜𝑙𝑖𝑑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1.15−1.19 </m:t>
                    </m:r>
                    <m:r>
                      <m:rPr>
                        <m:sty m:val="p"/>
                      </m:rPr>
                      <a:rPr lang="es-ES" b="0" i="0" smtClean="0">
                        <a:latin typeface="Cambria Math" panose="02040503050406030204" pitchFamily="18" charset="0"/>
                      </a:rPr>
                      <m:t>g</m:t>
                    </m:r>
                    <m:sSup>
                      <m:sSup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s-ES" b="0" i="0" smtClean="0"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s-ES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0.7</m:t>
                    </m:r>
                  </m:oMath>
                </a14:m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0.2 </m:t>
                    </m:r>
                    <m:r>
                      <m:rPr>
                        <m:sty m:val="p"/>
                      </m:rPr>
                      <a:rPr lang="es-ES" b="0" i="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es-ES" b="0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s-ES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−13</m:t>
                        </m:r>
                      </m:sup>
                    </m:sSup>
                    <m:r>
                      <m:rPr>
                        <m:sty m:val="p"/>
                      </m:rPr>
                      <a:rPr lang="es-E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s-ES" b="0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s-ES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uadro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5990" y="2773367"/>
                <a:ext cx="2999204" cy="1605183"/>
              </a:xfrm>
              <a:prstGeom prst="rect">
                <a:avLst/>
              </a:prstGeom>
              <a:blipFill rotWithShape="0">
                <a:blip r:embed="rId4"/>
                <a:stretch>
                  <a:fillRect l="-1012" b="-377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422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Conclusions.</a:t>
            </a:r>
            <a:endParaRPr lang="en-US" sz="3200" dirty="0"/>
          </a:p>
        </p:txBody>
      </p:sp>
      <p:sp>
        <p:nvSpPr>
          <p:cNvPr id="3" name="CuadroTexto 2"/>
          <p:cNvSpPr txBox="1"/>
          <p:nvPr/>
        </p:nvSpPr>
        <p:spPr>
          <a:xfrm>
            <a:off x="609600" y="1625565"/>
            <a:ext cx="791901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The maximum electric charge on a particle surface in dilute suspension is limited by the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breakdown field </a:t>
            </a:r>
            <a:r>
              <a:rPr lang="en-US" sz="2000" dirty="0" smtClean="0"/>
              <a:t>of gas rather than physical mechanisms during charge transfer.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Charge in </a:t>
            </a:r>
            <a:r>
              <a:rPr lang="en-US" sz="2000" dirty="0" smtClean="0"/>
              <a:t>settled powders </a:t>
            </a:r>
            <a:r>
              <a:rPr lang="en-US" sz="2000" dirty="0"/>
              <a:t>is concentrated in the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layers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/>
              <a:t>close to the powder </a:t>
            </a:r>
            <a:r>
              <a:rPr lang="en-US" sz="2000" dirty="0" smtClean="0"/>
              <a:t>surface.</a:t>
            </a:r>
          </a:p>
          <a:p>
            <a:pPr marL="285750" indent="-285750" algn="just">
              <a:lnSpc>
                <a:spcPct val="15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Charge to mass ratio (qmr) </a:t>
            </a:r>
            <a:r>
              <a:rPr lang="en-US" sz="2000" dirty="0"/>
              <a:t>in the powder decreases with the collected mass</a:t>
            </a:r>
            <a:r>
              <a:rPr lang="en-US" sz="2000" dirty="0" smtClean="0"/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Aggregation and deposition of charged particles is accompanied by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corona discharge</a:t>
            </a:r>
            <a:r>
              <a:rPr lang="en-US" sz="2000" dirty="0"/>
              <a:t>.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86169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2300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Contents.</a:t>
            </a:r>
            <a:endParaRPr lang="en-US" sz="3200" dirty="0"/>
          </a:p>
        </p:txBody>
      </p:sp>
      <p:sp>
        <p:nvSpPr>
          <p:cNvPr id="3" name="CuadroTexto 2"/>
          <p:cNvSpPr txBox="1"/>
          <p:nvPr/>
        </p:nvSpPr>
        <p:spPr>
          <a:xfrm>
            <a:off x="1143000" y="1552912"/>
            <a:ext cx="7137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# Introduction</a:t>
            </a:r>
          </a:p>
          <a:p>
            <a:r>
              <a:rPr lang="en-US" sz="2400" b="1" dirty="0"/>
              <a:t>	</a:t>
            </a:r>
            <a:r>
              <a:rPr lang="en-US" sz="2400" dirty="0" smtClean="0"/>
              <a:t>- Basic theory, charge transfer models.</a:t>
            </a:r>
          </a:p>
          <a:p>
            <a:endParaRPr lang="en-US" sz="2400" b="1" dirty="0"/>
          </a:p>
          <a:p>
            <a:r>
              <a:rPr lang="en-US" sz="2400" b="1" dirty="0" smtClean="0"/>
              <a:t># Experimental setup</a:t>
            </a:r>
          </a:p>
          <a:p>
            <a:endParaRPr lang="en-US" sz="2400" b="1" dirty="0"/>
          </a:p>
          <a:p>
            <a:r>
              <a:rPr lang="en-US" sz="2400" b="1" dirty="0" smtClean="0"/>
              <a:t># Results</a:t>
            </a:r>
          </a:p>
          <a:p>
            <a:r>
              <a:rPr lang="en-US" sz="2400" b="1" dirty="0"/>
              <a:t>	</a:t>
            </a:r>
            <a:r>
              <a:rPr lang="en-US" sz="2400" dirty="0" smtClean="0"/>
              <a:t>- Charge in suspended particles.</a:t>
            </a:r>
          </a:p>
          <a:p>
            <a:r>
              <a:rPr lang="en-US" sz="2400" b="1" dirty="0"/>
              <a:t>	</a:t>
            </a:r>
            <a:r>
              <a:rPr lang="en-US" sz="2400" dirty="0" smtClean="0"/>
              <a:t>- Charge in settled particles.</a:t>
            </a:r>
          </a:p>
          <a:p>
            <a:r>
              <a:rPr lang="en-US" sz="2400" b="1" dirty="0"/>
              <a:t>	</a:t>
            </a:r>
            <a:r>
              <a:rPr lang="en-US" sz="2400" dirty="0" smtClean="0"/>
              <a:t>- Particle charge distributions.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 Charge layer model.</a:t>
            </a:r>
          </a:p>
          <a:p>
            <a:endParaRPr lang="en-US" sz="2400" b="1" dirty="0"/>
          </a:p>
          <a:p>
            <a:r>
              <a:rPr lang="en-US" sz="2400" b="1" dirty="0" smtClean="0"/>
              <a:t># Conclusions</a:t>
            </a:r>
          </a:p>
          <a:p>
            <a:endParaRPr lang="en-US" sz="24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562709" y="6147581"/>
            <a:ext cx="8187397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noProof="1" smtClean="0">
                <a:solidFill>
                  <a:schemeClr val="bg2">
                    <a:lumMod val="25000"/>
                  </a:schemeClr>
                </a:solidFill>
              </a:rPr>
              <a:t>J.Pérez-Vaquero, M.A.S. Quintanilla, A. Castellanos, </a:t>
            </a:r>
            <a:r>
              <a:rPr lang="en-US" sz="1600" b="1" i="1" noProof="1" smtClean="0">
                <a:solidFill>
                  <a:schemeClr val="bg2">
                    <a:lumMod val="25000"/>
                  </a:schemeClr>
                </a:solidFill>
              </a:rPr>
              <a:t>Journal of Applied Physics </a:t>
            </a:r>
            <a:r>
              <a:rPr lang="en-US" sz="1600" b="1" noProof="1" smtClean="0">
                <a:solidFill>
                  <a:schemeClr val="bg2">
                    <a:lumMod val="25000"/>
                  </a:schemeClr>
                </a:solidFill>
              </a:rPr>
              <a:t>119, 223302(2016)</a:t>
            </a:r>
            <a:r>
              <a:rPr lang="en-US" sz="1600" noProof="1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en-US" sz="1600" noProof="1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38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Introduction.</a:t>
            </a:r>
            <a:endParaRPr lang="en-US" sz="32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68" y="1797108"/>
            <a:ext cx="8452104" cy="2766632"/>
          </a:xfrm>
          <a:prstGeom prst="rect">
            <a:avLst/>
          </a:prstGeom>
        </p:spPr>
      </p:pic>
      <p:sp>
        <p:nvSpPr>
          <p:cNvPr id="7" name="4 CuadroTexto"/>
          <p:cNvSpPr txBox="1"/>
          <p:nvPr/>
        </p:nvSpPr>
        <p:spPr>
          <a:xfrm>
            <a:off x="221569" y="5156770"/>
            <a:ext cx="8742919" cy="1200329"/>
          </a:xfrm>
          <a:prstGeom prst="rect">
            <a:avLst/>
          </a:prstGeom>
          <a:solidFill>
            <a:srgbClr val="EFCDC1"/>
          </a:solidFill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Tribocharging</a:t>
            </a:r>
            <a:r>
              <a:rPr lang="en-GB" dirty="0" smtClean="0">
                <a:solidFill>
                  <a:srgbClr val="000000"/>
                </a:solidFill>
              </a:rPr>
              <a:t> or frictional charging is the process whereby a net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electric charge </a:t>
            </a:r>
            <a:r>
              <a:rPr lang="en-GB" dirty="0" smtClean="0">
                <a:solidFill>
                  <a:srgbClr val="000000"/>
                </a:solidFill>
              </a:rPr>
              <a:t>emerge after the contact of two solid surfaces. Different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energy levels </a:t>
            </a:r>
            <a:r>
              <a:rPr lang="en-GB" dirty="0" smtClean="0">
                <a:solidFill>
                  <a:srgbClr val="000000"/>
                </a:solidFill>
              </a:rPr>
              <a:t>in the contacting materials give rise to a transfer of electric charge from one surface to the other, thus breaking the initial charge balance in the system.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33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Introduction.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9 CuadroTexto"/>
              <p:cNvSpPr txBox="1"/>
              <p:nvPr/>
            </p:nvSpPr>
            <p:spPr>
              <a:xfrm>
                <a:off x="3104151" y="4189265"/>
                <a:ext cx="2904675" cy="2578976"/>
              </a:xfrm>
              <a:prstGeom prst="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>
                <a:defPPr>
                  <a:defRPr lang="es-ES"/>
                </a:defPPr>
                <a:lvl1pPr algn="ctr">
                  <a:defRPr b="1">
                    <a:solidFill>
                      <a:schemeClr val="dk1"/>
                    </a:solidFill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GB" sz="1600" b="0" dirty="0" smtClean="0">
                    <a:solidFill>
                      <a:prstClr val="black"/>
                    </a:solidFill>
                  </a:rPr>
                  <a:t>E can be very high for small gaps, r &lt;&lt;.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GB" sz="1600" b="0" dirty="0" smtClean="0">
                  <a:solidFill>
                    <a:prstClr val="black"/>
                  </a:solidFill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GB" sz="1600" b="0" dirty="0" smtClean="0">
                    <a:solidFill>
                      <a:prstClr val="black"/>
                    </a:solidFill>
                  </a:rPr>
                  <a:t>Back transfer limits the maximum surface charge. It triggers when           </a:t>
                </a:r>
                <a14:m>
                  <m:oMath xmlns:m="http://schemas.openxmlformats.org/officeDocument/2006/math">
                    <m:r>
                      <a:rPr lang="es-ES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S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S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r>
                      <a:rPr lang="en-GB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≃</m:t>
                    </m:r>
                  </m:oMath>
                </a14:m>
                <a:r>
                  <a:rPr lang="en-GB" sz="1600" b="0" dirty="0" smtClean="0">
                    <a:solidFill>
                      <a:prstClr val="black"/>
                    </a:solidFill>
                  </a:rPr>
                  <a:t> 3 x 10</a:t>
                </a:r>
                <a:r>
                  <a:rPr lang="en-GB" sz="1600" b="0" baseline="30000" dirty="0" smtClean="0">
                    <a:solidFill>
                      <a:prstClr val="black"/>
                    </a:solidFill>
                  </a:rPr>
                  <a:t>6 </a:t>
                </a:r>
                <a:r>
                  <a:rPr lang="en-GB" sz="1600" b="0" dirty="0" smtClean="0">
                    <a:solidFill>
                      <a:prstClr val="black"/>
                    </a:solidFill>
                  </a:rPr>
                  <a:t>V/m for air.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GB" sz="1600" b="0" dirty="0">
                  <a:solidFill>
                    <a:prstClr val="black"/>
                  </a:solidFill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GB" sz="1600" b="0" dirty="0" smtClean="0">
                    <a:solidFill>
                      <a:prstClr val="black"/>
                    </a:solidFill>
                  </a:rPr>
                  <a:t>Back transfer is lower in vacuum.</a:t>
                </a:r>
                <a:endParaRPr lang="en-GB" sz="1600" b="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" name="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4151" y="4189265"/>
                <a:ext cx="2904675" cy="257897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upo 11"/>
          <p:cNvGrpSpPr>
            <a:grpSpLocks noChangeAspect="1"/>
          </p:cNvGrpSpPr>
          <p:nvPr/>
        </p:nvGrpSpPr>
        <p:grpSpPr>
          <a:xfrm>
            <a:off x="606683" y="1993999"/>
            <a:ext cx="936000" cy="936000"/>
            <a:chOff x="824587" y="3144498"/>
            <a:chExt cx="720000" cy="720000"/>
          </a:xfrm>
        </p:grpSpPr>
        <p:sp>
          <p:nvSpPr>
            <p:cNvPr id="13" name="22 Elipse"/>
            <p:cNvSpPr/>
            <p:nvPr/>
          </p:nvSpPr>
          <p:spPr>
            <a:xfrm>
              <a:off x="824587" y="3144498"/>
              <a:ext cx="720000" cy="720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1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1">
                    <a:lumMod val="60000"/>
                    <a:lumOff val="4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9" name="Elipse 18"/>
            <p:cNvSpPr/>
            <p:nvPr/>
          </p:nvSpPr>
          <p:spPr>
            <a:xfrm>
              <a:off x="1220470" y="3336055"/>
              <a:ext cx="324000" cy="33688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+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1561837" y="1993999"/>
            <a:ext cx="936000" cy="936000"/>
            <a:chOff x="2589217" y="3144498"/>
            <a:chExt cx="720000" cy="720000"/>
          </a:xfrm>
        </p:grpSpPr>
        <p:sp>
          <p:nvSpPr>
            <p:cNvPr id="24" name="22 Elipse"/>
            <p:cNvSpPr/>
            <p:nvPr/>
          </p:nvSpPr>
          <p:spPr>
            <a:xfrm>
              <a:off x="2589217" y="3144498"/>
              <a:ext cx="720000" cy="72000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6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6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5" name="Elipse 24"/>
            <p:cNvSpPr/>
            <p:nvPr/>
          </p:nvSpPr>
          <p:spPr>
            <a:xfrm>
              <a:off x="2605773" y="3326286"/>
              <a:ext cx="324000" cy="33688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/>
                  </a:solidFill>
                </a:rPr>
                <a:t>-</a:t>
              </a:r>
              <a:endParaRPr lang="en-US" sz="3200" b="1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32" name="5 Conector recto"/>
          <p:cNvCxnSpPr/>
          <p:nvPr/>
        </p:nvCxnSpPr>
        <p:spPr>
          <a:xfrm>
            <a:off x="3041245" y="1642221"/>
            <a:ext cx="0" cy="49980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5 Conector recto"/>
          <p:cNvCxnSpPr/>
          <p:nvPr/>
        </p:nvCxnSpPr>
        <p:spPr>
          <a:xfrm>
            <a:off x="6086682" y="1642221"/>
            <a:ext cx="0" cy="49980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381000" y="1536937"/>
            <a:ext cx="2349500" cy="369332"/>
          </a:xfrm>
          <a:prstGeom prst="rect">
            <a:avLst/>
          </a:prstGeom>
          <a:solidFill>
            <a:srgbClr val="FFFF99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Contact/Impact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8" name="10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0" r="28973"/>
          <a:stretch/>
        </p:blipFill>
        <p:spPr>
          <a:xfrm>
            <a:off x="149772" y="4930388"/>
            <a:ext cx="1339604" cy="183785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66" name="CuadroTexto 65"/>
          <p:cNvSpPr txBox="1"/>
          <p:nvPr/>
        </p:nvSpPr>
        <p:spPr>
          <a:xfrm>
            <a:off x="1606944" y="4973372"/>
            <a:ext cx="1260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Insulator A -Insulator B</a:t>
            </a:r>
            <a:endParaRPr lang="en-US" sz="1600" dirty="0"/>
          </a:p>
        </p:txBody>
      </p:sp>
      <p:sp>
        <p:nvSpPr>
          <p:cNvPr id="67" name="CuadroTexto 66"/>
          <p:cNvSpPr txBox="1"/>
          <p:nvPr/>
        </p:nvSpPr>
        <p:spPr>
          <a:xfrm>
            <a:off x="3430603" y="1536937"/>
            <a:ext cx="2349500" cy="369332"/>
          </a:xfrm>
          <a:prstGeom prst="rect">
            <a:avLst/>
          </a:prstGeom>
          <a:solidFill>
            <a:srgbClr val="FFFF99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Separation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65 Flecha derecha"/>
          <p:cNvSpPr/>
          <p:nvPr/>
        </p:nvSpPr>
        <p:spPr>
          <a:xfrm>
            <a:off x="436339" y="2240866"/>
            <a:ext cx="385755" cy="37152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69" name="85 Flecha izquierda"/>
          <p:cNvSpPr/>
          <p:nvPr/>
        </p:nvSpPr>
        <p:spPr>
          <a:xfrm>
            <a:off x="2278777" y="2258005"/>
            <a:ext cx="386110" cy="371809"/>
          </a:xfrm>
          <a:prstGeom prst="leftArrow">
            <a:avLst>
              <a:gd name="adj1" fmla="val 50000"/>
              <a:gd name="adj2" fmla="val 5364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grpSp>
        <p:nvGrpSpPr>
          <p:cNvPr id="91" name="Grupo 90"/>
          <p:cNvGrpSpPr/>
          <p:nvPr/>
        </p:nvGrpSpPr>
        <p:grpSpPr>
          <a:xfrm>
            <a:off x="-38333" y="2892247"/>
            <a:ext cx="3066228" cy="1909691"/>
            <a:chOff x="-38333" y="2981147"/>
            <a:chExt cx="3066228" cy="1909691"/>
          </a:xfrm>
        </p:grpSpPr>
        <p:grpSp>
          <p:nvGrpSpPr>
            <p:cNvPr id="65" name="Grupo 64"/>
            <p:cNvGrpSpPr/>
            <p:nvPr/>
          </p:nvGrpSpPr>
          <p:grpSpPr>
            <a:xfrm>
              <a:off x="380683" y="2981147"/>
              <a:ext cx="2647212" cy="1909691"/>
              <a:chOff x="380683" y="2981147"/>
              <a:chExt cx="2647212" cy="1909691"/>
            </a:xfrm>
          </p:grpSpPr>
          <p:grpSp>
            <p:nvGrpSpPr>
              <p:cNvPr id="9" name="Grupo 8"/>
              <p:cNvGrpSpPr>
                <a:grpSpLocks noChangeAspect="1"/>
              </p:cNvGrpSpPr>
              <p:nvPr/>
            </p:nvGrpSpPr>
            <p:grpSpPr>
              <a:xfrm>
                <a:off x="380683" y="2981147"/>
                <a:ext cx="2647212" cy="1909691"/>
                <a:chOff x="286503" y="3020362"/>
                <a:chExt cx="3035147" cy="2189545"/>
              </a:xfrm>
            </p:grpSpPr>
            <p:grpSp>
              <p:nvGrpSpPr>
                <p:cNvPr id="7" name="Grupo 6"/>
                <p:cNvGrpSpPr/>
                <p:nvPr/>
              </p:nvGrpSpPr>
              <p:grpSpPr>
                <a:xfrm>
                  <a:off x="286503" y="3020362"/>
                  <a:ext cx="3035147" cy="1852326"/>
                  <a:chOff x="286503" y="3020362"/>
                  <a:chExt cx="3035147" cy="1852326"/>
                </a:xfrm>
              </p:grpSpPr>
              <p:grpSp>
                <p:nvGrpSpPr>
                  <p:cNvPr id="36" name="Grupo 35"/>
                  <p:cNvGrpSpPr>
                    <a:grpSpLocks noChangeAspect="1"/>
                  </p:cNvGrpSpPr>
                  <p:nvPr/>
                </p:nvGrpSpPr>
                <p:grpSpPr>
                  <a:xfrm>
                    <a:off x="286503" y="3020362"/>
                    <a:ext cx="3035147" cy="1852326"/>
                    <a:chOff x="565965" y="977745"/>
                    <a:chExt cx="3332071" cy="2033542"/>
                  </a:xfrm>
                </p:grpSpPr>
                <p:grpSp>
                  <p:nvGrpSpPr>
                    <p:cNvPr id="37" name="Grupo 36"/>
                    <p:cNvGrpSpPr/>
                    <p:nvPr/>
                  </p:nvGrpSpPr>
                  <p:grpSpPr>
                    <a:xfrm>
                      <a:off x="565965" y="977745"/>
                      <a:ext cx="3332071" cy="2033542"/>
                      <a:chOff x="883073" y="2326251"/>
                      <a:chExt cx="3332071" cy="2033542"/>
                    </a:xfrm>
                  </p:grpSpPr>
                  <p:grpSp>
                    <p:nvGrpSpPr>
                      <p:cNvPr id="43" name="Grupo 42"/>
                      <p:cNvGrpSpPr/>
                      <p:nvPr/>
                    </p:nvGrpSpPr>
                    <p:grpSpPr>
                      <a:xfrm>
                        <a:off x="883073" y="2699968"/>
                        <a:ext cx="2824831" cy="1659825"/>
                        <a:chOff x="883073" y="2699968"/>
                        <a:chExt cx="2824831" cy="1659825"/>
                      </a:xfrm>
                    </p:grpSpPr>
                    <p:sp>
                      <p:nvSpPr>
                        <p:cNvPr id="46" name="46 Rectángulo"/>
                        <p:cNvSpPr/>
                        <p:nvPr/>
                      </p:nvSpPr>
                      <p:spPr>
                        <a:xfrm>
                          <a:off x="2715555" y="2706564"/>
                          <a:ext cx="992349" cy="1653229"/>
                        </a:xfrm>
                        <a:prstGeom prst="rect">
                          <a:avLst/>
                        </a:prstGeom>
                        <a:gradFill flip="none" rotWithShape="1">
                          <a:gsLst>
                            <a:gs pos="0">
                              <a:srgbClr val="7E7E7E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7E7E7E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7E7E7E">
                                <a:tint val="23500"/>
                                <a:satMod val="160000"/>
                              </a:srgbClr>
                            </a:gs>
                          </a:gsLst>
                          <a:lin ang="0" scaled="1"/>
                          <a:tileRect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>
                            <a:solidFill>
                              <a:srgbClr val="FFFFFF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7" name="50 Rectángulo"/>
                        <p:cNvSpPr/>
                        <p:nvPr/>
                      </p:nvSpPr>
                      <p:spPr>
                        <a:xfrm>
                          <a:off x="939335" y="3630304"/>
                          <a:ext cx="992349" cy="702613"/>
                        </a:xfrm>
                        <a:prstGeom prst="rect">
                          <a:avLst/>
                        </a:prstGeom>
                        <a:gradFill flip="none" rotWithShape="1">
                          <a:gsLst>
                            <a:gs pos="0">
                              <a:srgbClr val="0070C0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0070C0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0070C0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>
                            <a:solidFill>
                              <a:srgbClr val="FFFFFF"/>
                            </a:solidFill>
                          </a:endParaRPr>
                        </a:p>
                      </p:txBody>
                    </p:sp>
                    <p:cxnSp>
                      <p:nvCxnSpPr>
                        <p:cNvPr id="50" name="49 Conector recto"/>
                        <p:cNvCxnSpPr/>
                        <p:nvPr/>
                      </p:nvCxnSpPr>
                      <p:spPr>
                        <a:xfrm flipH="1" flipV="1">
                          <a:off x="2198540" y="2699968"/>
                          <a:ext cx="1495347" cy="1"/>
                        </a:xfrm>
                        <a:prstGeom prst="line">
                          <a:avLst/>
                        </a:prstGeom>
                        <a:ln w="25400">
                          <a:prstDash val="sysDash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2" name="64 CuadroTexto"/>
                        <p:cNvSpPr txBox="1"/>
                        <p:nvPr/>
                      </p:nvSpPr>
                      <p:spPr>
                        <a:xfrm>
                          <a:off x="883073" y="3222870"/>
                          <a:ext cx="998282" cy="37167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r>
                            <a:rPr lang="es-ES_tradnl" sz="1600" b="1" dirty="0" smtClean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r>
                            <a:rPr lang="es-ES_tradnl" sz="1600" b="1" baseline="-25000" dirty="0" smtClean="0">
                              <a:solidFill>
                                <a:srgbClr val="000000"/>
                              </a:solidFill>
                            </a:rPr>
                            <a:t>F</a:t>
                          </a:r>
                          <a:r>
                            <a:rPr lang="es-ES_tradnl" sz="1600" b="1" baseline="30000" dirty="0" smtClean="0">
                              <a:solidFill>
                                <a:srgbClr val="000000"/>
                              </a:solidFill>
                            </a:rPr>
                            <a:t>A</a:t>
                          </a:r>
                          <a:endParaRPr lang="en-US" sz="1600" b="1" baseline="30000" dirty="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45" name="79 CuadroTexto"/>
                      <p:cNvSpPr txBox="1"/>
                      <p:nvPr/>
                    </p:nvSpPr>
                    <p:spPr>
                      <a:xfrm>
                        <a:off x="3216863" y="2326251"/>
                        <a:ext cx="998281" cy="37167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s-ES_tradnl" sz="1600" b="1" dirty="0" smtClean="0">
                            <a:solidFill>
                              <a:srgbClr val="000000"/>
                            </a:solidFill>
                          </a:rPr>
                          <a:t>E</a:t>
                        </a:r>
                        <a:r>
                          <a:rPr lang="es-ES_tradnl" sz="1600" b="1" baseline="-25000" dirty="0" smtClean="0">
                            <a:solidFill>
                              <a:srgbClr val="000000"/>
                            </a:solidFill>
                          </a:rPr>
                          <a:t>F</a:t>
                        </a:r>
                        <a:r>
                          <a:rPr lang="es-ES_tradnl" sz="1600" b="1" baseline="30000" dirty="0" smtClean="0">
                            <a:solidFill>
                              <a:srgbClr val="000000"/>
                            </a:solidFill>
                          </a:rPr>
                          <a:t>B</a:t>
                        </a:r>
                        <a:endParaRPr lang="en-US" sz="1600" b="1" baseline="30000" dirty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38" name="Grupo 37"/>
                    <p:cNvGrpSpPr/>
                    <p:nvPr/>
                  </p:nvGrpSpPr>
                  <p:grpSpPr>
                    <a:xfrm>
                      <a:off x="1597992" y="2492896"/>
                      <a:ext cx="799480" cy="439253"/>
                      <a:chOff x="5683325" y="2304411"/>
                      <a:chExt cx="799480" cy="439253"/>
                    </a:xfrm>
                  </p:grpSpPr>
                  <p:grpSp>
                    <p:nvGrpSpPr>
                      <p:cNvPr id="39" name="Grupo 38"/>
                      <p:cNvGrpSpPr/>
                      <p:nvPr/>
                    </p:nvGrpSpPr>
                    <p:grpSpPr>
                      <a:xfrm>
                        <a:off x="5683325" y="2592443"/>
                        <a:ext cx="799480" cy="0"/>
                        <a:chOff x="5683325" y="2592443"/>
                        <a:chExt cx="799480" cy="0"/>
                      </a:xfrm>
                    </p:grpSpPr>
                    <p:cxnSp>
                      <p:nvCxnSpPr>
                        <p:cNvPr id="41" name="73 Conector recto de flecha"/>
                        <p:cNvCxnSpPr/>
                        <p:nvPr/>
                      </p:nvCxnSpPr>
                      <p:spPr>
                        <a:xfrm>
                          <a:off x="5683325" y="2592443"/>
                          <a:ext cx="324000" cy="0"/>
                        </a:xfrm>
                        <a:prstGeom prst="straightConnector1">
                          <a:avLst/>
                        </a:prstGeom>
                        <a:ln w="25400">
                          <a:solidFill>
                            <a:schemeClr val="tx1"/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2" name="99 Conector recto de flecha"/>
                        <p:cNvCxnSpPr/>
                        <p:nvPr/>
                      </p:nvCxnSpPr>
                      <p:spPr>
                        <a:xfrm rot="10800000">
                          <a:off x="6194805" y="2592443"/>
                          <a:ext cx="288000" cy="0"/>
                        </a:xfrm>
                        <a:prstGeom prst="straightConnector1">
                          <a:avLst/>
                        </a:prstGeom>
                        <a:ln w="25400">
                          <a:solidFill>
                            <a:schemeClr val="tx1"/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40" name="CuadroTexto 39"/>
                      <p:cNvSpPr txBox="1"/>
                      <p:nvPr/>
                    </p:nvSpPr>
                    <p:spPr>
                      <a:xfrm>
                        <a:off x="5915420" y="2304411"/>
                        <a:ext cx="467701" cy="43925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2000" i="1" dirty="0" smtClean="0">
                            <a:solidFill>
                              <a:prstClr val="black"/>
                            </a:solidFill>
                          </a:rPr>
                          <a:t>d</a:t>
                        </a:r>
                        <a:endParaRPr lang="en-US" sz="2000" i="1" dirty="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</p:grpSp>
              <p:cxnSp>
                <p:nvCxnSpPr>
                  <p:cNvPr id="56" name="49 Conector recto"/>
                  <p:cNvCxnSpPr/>
                  <p:nvPr/>
                </p:nvCxnSpPr>
                <p:spPr>
                  <a:xfrm flipH="1" flipV="1">
                    <a:off x="361676" y="4186276"/>
                    <a:ext cx="1609749" cy="1"/>
                  </a:xfrm>
                  <a:prstGeom prst="line">
                    <a:avLst/>
                  </a:prstGeom>
                  <a:ln w="25400"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" name="CuadroTexto 7"/>
                <p:cNvSpPr txBox="1"/>
                <p:nvPr/>
              </p:nvSpPr>
              <p:spPr>
                <a:xfrm>
                  <a:off x="304800" y="4807624"/>
                  <a:ext cx="1041490" cy="3881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/>
                    <a:t>Metal A</a:t>
                  </a:r>
                  <a:endParaRPr lang="en-US" sz="1600" dirty="0"/>
                </a:p>
              </p:txBody>
            </p:sp>
            <p:sp>
              <p:nvSpPr>
                <p:cNvPr id="57" name="CuadroTexto 56"/>
                <p:cNvSpPr txBox="1"/>
                <p:nvPr/>
              </p:nvSpPr>
              <p:spPr>
                <a:xfrm>
                  <a:off x="1970225" y="4821740"/>
                  <a:ext cx="1034219" cy="3881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/>
                    <a:t>Metal B</a:t>
                  </a:r>
                  <a:endParaRPr lang="en-US" sz="1600" dirty="0"/>
                </a:p>
              </p:txBody>
            </p:sp>
          </p:grpSp>
          <p:sp>
            <p:nvSpPr>
              <p:cNvPr id="60" name="64 CuadroTexto"/>
              <p:cNvSpPr txBox="1"/>
              <p:nvPr/>
            </p:nvSpPr>
            <p:spPr>
              <a:xfrm>
                <a:off x="1237309" y="3441400"/>
                <a:ext cx="7931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 err="1" smtClean="0">
                    <a:solidFill>
                      <a:srgbClr val="000000"/>
                    </a:solidFill>
                  </a:rPr>
                  <a:t>eV</a:t>
                </a:r>
                <a:r>
                  <a:rPr lang="en-US" sz="1600" baseline="-25000" dirty="0" err="1" smtClean="0">
                    <a:solidFill>
                      <a:srgbClr val="000000"/>
                    </a:solidFill>
                  </a:rPr>
                  <a:t>C</a:t>
                </a:r>
                <a:endParaRPr lang="en-US" sz="1600" baseline="3000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63" name="Conector recto de flecha 62"/>
              <p:cNvCxnSpPr/>
              <p:nvPr/>
            </p:nvCxnSpPr>
            <p:spPr>
              <a:xfrm flipV="1">
                <a:off x="1472227" y="3276429"/>
                <a:ext cx="0" cy="252000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onector recto de flecha 63"/>
              <p:cNvCxnSpPr/>
              <p:nvPr/>
            </p:nvCxnSpPr>
            <p:spPr>
              <a:xfrm>
                <a:off x="1472227" y="3720929"/>
                <a:ext cx="0" cy="252000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1" name="Conector recto de flecha 70"/>
            <p:cNvCxnSpPr/>
            <p:nvPr/>
          </p:nvCxnSpPr>
          <p:spPr>
            <a:xfrm flipV="1">
              <a:off x="149772" y="3476447"/>
              <a:ext cx="0" cy="108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CuadroTexto 71"/>
            <p:cNvSpPr txBox="1"/>
            <p:nvPr/>
          </p:nvSpPr>
          <p:spPr>
            <a:xfrm>
              <a:off x="-38333" y="3173639"/>
              <a:ext cx="8242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Energy</a:t>
              </a:r>
              <a:endParaRPr lang="en-US" sz="1400" dirty="0"/>
            </a:p>
          </p:txBody>
        </p:sp>
      </p:grpSp>
      <p:cxnSp>
        <p:nvCxnSpPr>
          <p:cNvPr id="74" name="Conector recto de flecha 73"/>
          <p:cNvCxnSpPr/>
          <p:nvPr/>
        </p:nvCxnSpPr>
        <p:spPr>
          <a:xfrm>
            <a:off x="1148248" y="5457036"/>
            <a:ext cx="651873" cy="4444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CuadroTexto 74"/>
          <p:cNvSpPr txBox="1"/>
          <p:nvPr/>
        </p:nvSpPr>
        <p:spPr>
          <a:xfrm>
            <a:off x="1760737" y="5793550"/>
            <a:ext cx="12805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Charge carriers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76" name="Conector recto de flecha 75"/>
          <p:cNvCxnSpPr/>
          <p:nvPr/>
        </p:nvCxnSpPr>
        <p:spPr>
          <a:xfrm flipV="1">
            <a:off x="1153711" y="5993830"/>
            <a:ext cx="625678" cy="1534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recto de flecha 79"/>
          <p:cNvCxnSpPr/>
          <p:nvPr/>
        </p:nvCxnSpPr>
        <p:spPr>
          <a:xfrm>
            <a:off x="1048229" y="6327498"/>
            <a:ext cx="743290" cy="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CuadroTexto 87"/>
          <p:cNvSpPr txBox="1"/>
          <p:nvPr/>
        </p:nvSpPr>
        <p:spPr>
          <a:xfrm>
            <a:off x="1783161" y="6186015"/>
            <a:ext cx="12805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C000"/>
                </a:solidFill>
              </a:rPr>
              <a:t>Potential energy</a:t>
            </a:r>
            <a:endParaRPr lang="en-US" sz="1200" dirty="0">
              <a:solidFill>
                <a:srgbClr val="FFC000"/>
              </a:solidFill>
            </a:endParaRPr>
          </a:p>
        </p:txBody>
      </p:sp>
      <p:cxnSp>
        <p:nvCxnSpPr>
          <p:cNvPr id="90" name="Conector recto 89"/>
          <p:cNvCxnSpPr/>
          <p:nvPr/>
        </p:nvCxnSpPr>
        <p:spPr>
          <a:xfrm>
            <a:off x="0" y="4824692"/>
            <a:ext cx="2930319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upo 91"/>
          <p:cNvGrpSpPr>
            <a:grpSpLocks noChangeAspect="1"/>
          </p:cNvGrpSpPr>
          <p:nvPr/>
        </p:nvGrpSpPr>
        <p:grpSpPr>
          <a:xfrm>
            <a:off x="3315669" y="1956247"/>
            <a:ext cx="936000" cy="936000"/>
            <a:chOff x="824587" y="3144498"/>
            <a:chExt cx="720000" cy="720000"/>
          </a:xfrm>
        </p:grpSpPr>
        <p:sp>
          <p:nvSpPr>
            <p:cNvPr id="93" name="22 Elipse"/>
            <p:cNvSpPr/>
            <p:nvPr/>
          </p:nvSpPr>
          <p:spPr>
            <a:xfrm>
              <a:off x="824587" y="3144498"/>
              <a:ext cx="720000" cy="720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1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1">
                    <a:lumMod val="60000"/>
                    <a:lumOff val="4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94" name="Elipse 93"/>
            <p:cNvSpPr/>
            <p:nvPr/>
          </p:nvSpPr>
          <p:spPr>
            <a:xfrm>
              <a:off x="1220470" y="3336055"/>
              <a:ext cx="324000" cy="33688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+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5" name="Grupo 94"/>
          <p:cNvGrpSpPr/>
          <p:nvPr/>
        </p:nvGrpSpPr>
        <p:grpSpPr>
          <a:xfrm>
            <a:off x="4880423" y="1956247"/>
            <a:ext cx="936000" cy="936000"/>
            <a:chOff x="2589217" y="3144498"/>
            <a:chExt cx="720000" cy="720000"/>
          </a:xfrm>
        </p:grpSpPr>
        <p:sp>
          <p:nvSpPr>
            <p:cNvPr id="96" name="22 Elipse"/>
            <p:cNvSpPr/>
            <p:nvPr/>
          </p:nvSpPr>
          <p:spPr>
            <a:xfrm>
              <a:off x="2589217" y="3144498"/>
              <a:ext cx="720000" cy="72000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6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6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97" name="Elipse 96"/>
            <p:cNvSpPr/>
            <p:nvPr/>
          </p:nvSpPr>
          <p:spPr>
            <a:xfrm>
              <a:off x="2605773" y="3326286"/>
              <a:ext cx="324000" cy="33688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/>
                  </a:solidFill>
                </a:rPr>
                <a:t>-</a:t>
              </a:r>
              <a:endParaRPr lang="en-US" sz="3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98" name="85 Flecha izquierda"/>
          <p:cNvSpPr/>
          <p:nvPr/>
        </p:nvSpPr>
        <p:spPr>
          <a:xfrm>
            <a:off x="3067650" y="2258005"/>
            <a:ext cx="386110" cy="371809"/>
          </a:xfrm>
          <a:prstGeom prst="leftArrow">
            <a:avLst>
              <a:gd name="adj1" fmla="val 50000"/>
              <a:gd name="adj2" fmla="val 5364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9" name="85 Flecha izquierda"/>
          <p:cNvSpPr/>
          <p:nvPr/>
        </p:nvSpPr>
        <p:spPr>
          <a:xfrm flipH="1">
            <a:off x="5653495" y="2258005"/>
            <a:ext cx="386110" cy="371809"/>
          </a:xfrm>
          <a:prstGeom prst="leftArrow">
            <a:avLst>
              <a:gd name="adj1" fmla="val 50000"/>
              <a:gd name="adj2" fmla="val 5364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cxnSp>
        <p:nvCxnSpPr>
          <p:cNvPr id="101" name="73 Conector recto de flecha"/>
          <p:cNvCxnSpPr/>
          <p:nvPr/>
        </p:nvCxnSpPr>
        <p:spPr>
          <a:xfrm>
            <a:off x="4244117" y="2457094"/>
            <a:ext cx="25740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73 Conector recto de flecha"/>
          <p:cNvCxnSpPr/>
          <p:nvPr/>
        </p:nvCxnSpPr>
        <p:spPr>
          <a:xfrm flipH="1">
            <a:off x="4639240" y="2457094"/>
            <a:ext cx="25740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Grupo 104"/>
          <p:cNvGrpSpPr/>
          <p:nvPr/>
        </p:nvGrpSpPr>
        <p:grpSpPr>
          <a:xfrm>
            <a:off x="3645589" y="3015331"/>
            <a:ext cx="1777311" cy="1034598"/>
            <a:chOff x="6312589" y="2964531"/>
            <a:chExt cx="1777311" cy="1034598"/>
          </a:xfrm>
        </p:grpSpPr>
        <p:sp>
          <p:nvSpPr>
            <p:cNvPr id="104" name="Rectángulo 103"/>
            <p:cNvSpPr/>
            <p:nvPr/>
          </p:nvSpPr>
          <p:spPr>
            <a:xfrm>
              <a:off x="6312589" y="2964531"/>
              <a:ext cx="1777311" cy="103459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CuadroTexto 99"/>
                <p:cNvSpPr txBox="1"/>
                <p:nvPr/>
              </p:nvSpPr>
              <p:spPr>
                <a:xfrm>
                  <a:off x="6312589" y="3061380"/>
                  <a:ext cx="1688411" cy="75629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s-E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sSub>
                              <m:sSubPr>
                                <m:ctrlPr>
                                  <a:rPr lang="es-E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</m:den>
                        </m:f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0" name="CuadroTexto 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2589" y="3061380"/>
                  <a:ext cx="1688411" cy="75629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3" name="CuadroTexto 102"/>
          <p:cNvSpPr txBox="1"/>
          <p:nvPr/>
        </p:nvSpPr>
        <p:spPr>
          <a:xfrm>
            <a:off x="4419116" y="2244257"/>
            <a:ext cx="371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prstClr val="black"/>
                </a:solidFill>
              </a:rPr>
              <a:t>r</a:t>
            </a:r>
            <a:endParaRPr lang="en-US" sz="2000" i="1" dirty="0">
              <a:solidFill>
                <a:prstClr val="black"/>
              </a:solidFill>
            </a:endParaRPr>
          </a:p>
        </p:txBody>
      </p:sp>
      <p:sp>
        <p:nvSpPr>
          <p:cNvPr id="106" name="CuadroTexto 105"/>
          <p:cNvSpPr txBox="1"/>
          <p:nvPr/>
        </p:nvSpPr>
        <p:spPr>
          <a:xfrm>
            <a:off x="3662870" y="2003118"/>
            <a:ext cx="364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</a:t>
            </a:r>
            <a:endParaRPr lang="en-US" dirty="0"/>
          </a:p>
        </p:txBody>
      </p:sp>
      <p:sp>
        <p:nvSpPr>
          <p:cNvPr id="107" name="CuadroTexto 106"/>
          <p:cNvSpPr txBox="1"/>
          <p:nvPr/>
        </p:nvSpPr>
        <p:spPr>
          <a:xfrm>
            <a:off x="5085616" y="1956891"/>
            <a:ext cx="439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-q</a:t>
            </a:r>
            <a:endParaRPr lang="en-US" dirty="0"/>
          </a:p>
        </p:txBody>
      </p:sp>
      <p:sp>
        <p:nvSpPr>
          <p:cNvPr id="108" name="CuadroTexto 107"/>
          <p:cNvSpPr txBox="1"/>
          <p:nvPr/>
        </p:nvSpPr>
        <p:spPr>
          <a:xfrm>
            <a:off x="6480205" y="1536937"/>
            <a:ext cx="2349500" cy="369332"/>
          </a:xfrm>
          <a:prstGeom prst="rect">
            <a:avLst/>
          </a:prstGeom>
          <a:solidFill>
            <a:srgbClr val="FFFF99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Aggregation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9" name="Grupo 108"/>
          <p:cNvGrpSpPr/>
          <p:nvPr/>
        </p:nvGrpSpPr>
        <p:grpSpPr>
          <a:xfrm>
            <a:off x="6851801" y="3189718"/>
            <a:ext cx="546684" cy="546623"/>
            <a:chOff x="971600" y="2276872"/>
            <a:chExt cx="864096" cy="86400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10" name="Elipse 109"/>
            <p:cNvSpPr/>
            <p:nvPr/>
          </p:nvSpPr>
          <p:spPr>
            <a:xfrm>
              <a:off x="971600" y="2276872"/>
              <a:ext cx="864096" cy="864000"/>
            </a:xfrm>
            <a:prstGeom prst="ellipse">
              <a:avLst/>
            </a:prstGeom>
            <a:grp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Elipse 110"/>
            <p:cNvSpPr/>
            <p:nvPr/>
          </p:nvSpPr>
          <p:spPr>
            <a:xfrm rot="13091487">
              <a:off x="1378181" y="2374442"/>
              <a:ext cx="432048" cy="1439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Grupo 111"/>
          <p:cNvGrpSpPr/>
          <p:nvPr/>
        </p:nvGrpSpPr>
        <p:grpSpPr>
          <a:xfrm rot="13570675">
            <a:off x="7402427" y="3304353"/>
            <a:ext cx="546684" cy="546623"/>
            <a:chOff x="971600" y="2276872"/>
            <a:chExt cx="864096" cy="86400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13" name="Elipse 112"/>
            <p:cNvSpPr/>
            <p:nvPr/>
          </p:nvSpPr>
          <p:spPr>
            <a:xfrm>
              <a:off x="971600" y="2276872"/>
              <a:ext cx="864096" cy="864000"/>
            </a:xfrm>
            <a:prstGeom prst="ellipse">
              <a:avLst/>
            </a:prstGeom>
            <a:grp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Elipse 113"/>
            <p:cNvSpPr/>
            <p:nvPr/>
          </p:nvSpPr>
          <p:spPr>
            <a:xfrm rot="13091487">
              <a:off x="1378181" y="2374442"/>
              <a:ext cx="432048" cy="1439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Grupo 114"/>
          <p:cNvGrpSpPr/>
          <p:nvPr/>
        </p:nvGrpSpPr>
        <p:grpSpPr>
          <a:xfrm>
            <a:off x="7004201" y="3740955"/>
            <a:ext cx="546684" cy="546623"/>
            <a:chOff x="971600" y="2276872"/>
            <a:chExt cx="864096" cy="86400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16" name="Elipse 115"/>
            <p:cNvSpPr/>
            <p:nvPr/>
          </p:nvSpPr>
          <p:spPr>
            <a:xfrm>
              <a:off x="971600" y="2276872"/>
              <a:ext cx="864096" cy="864000"/>
            </a:xfrm>
            <a:prstGeom prst="ellipse">
              <a:avLst/>
            </a:prstGeom>
            <a:grp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Elipse 116"/>
            <p:cNvSpPr/>
            <p:nvPr/>
          </p:nvSpPr>
          <p:spPr>
            <a:xfrm rot="13091487">
              <a:off x="1378181" y="2374442"/>
              <a:ext cx="432048" cy="1439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Grupo 117"/>
          <p:cNvGrpSpPr/>
          <p:nvPr/>
        </p:nvGrpSpPr>
        <p:grpSpPr>
          <a:xfrm rot="13570675">
            <a:off x="7554827" y="3855590"/>
            <a:ext cx="546684" cy="546623"/>
            <a:chOff x="971600" y="2276872"/>
            <a:chExt cx="864096" cy="86400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19" name="Elipse 118"/>
            <p:cNvSpPr/>
            <p:nvPr/>
          </p:nvSpPr>
          <p:spPr>
            <a:xfrm>
              <a:off x="971600" y="2276872"/>
              <a:ext cx="864096" cy="864000"/>
            </a:xfrm>
            <a:prstGeom prst="ellipse">
              <a:avLst/>
            </a:prstGeom>
            <a:grp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Elipse 119"/>
            <p:cNvSpPr/>
            <p:nvPr/>
          </p:nvSpPr>
          <p:spPr>
            <a:xfrm rot="13091487">
              <a:off x="1378181" y="2374442"/>
              <a:ext cx="432048" cy="1439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1" name="Elipse 120"/>
          <p:cNvSpPr/>
          <p:nvPr/>
        </p:nvSpPr>
        <p:spPr>
          <a:xfrm rot="3684245">
            <a:off x="7794663" y="2896990"/>
            <a:ext cx="546684" cy="54662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2" name="Grupo 121"/>
          <p:cNvGrpSpPr/>
          <p:nvPr/>
        </p:nvGrpSpPr>
        <p:grpSpPr>
          <a:xfrm rot="17254920">
            <a:off x="7957557" y="3435316"/>
            <a:ext cx="546684" cy="546623"/>
            <a:chOff x="971600" y="2276872"/>
            <a:chExt cx="864096" cy="86400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23" name="Elipse 122"/>
            <p:cNvSpPr/>
            <p:nvPr/>
          </p:nvSpPr>
          <p:spPr>
            <a:xfrm>
              <a:off x="971600" y="2276872"/>
              <a:ext cx="864096" cy="864000"/>
            </a:xfrm>
            <a:prstGeom prst="ellipse">
              <a:avLst/>
            </a:prstGeom>
            <a:grp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Elipse 123"/>
            <p:cNvSpPr/>
            <p:nvPr/>
          </p:nvSpPr>
          <p:spPr>
            <a:xfrm rot="13091487">
              <a:off x="1378181" y="2374442"/>
              <a:ext cx="432048" cy="1439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5" name="Elipse 124"/>
          <p:cNvSpPr/>
          <p:nvPr/>
        </p:nvSpPr>
        <p:spPr>
          <a:xfrm>
            <a:off x="7172099" y="4289224"/>
            <a:ext cx="546684" cy="54662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6" name="Grupo 125"/>
          <p:cNvGrpSpPr/>
          <p:nvPr/>
        </p:nvGrpSpPr>
        <p:grpSpPr>
          <a:xfrm rot="13570675">
            <a:off x="7722725" y="4403859"/>
            <a:ext cx="546684" cy="546623"/>
            <a:chOff x="971600" y="2276872"/>
            <a:chExt cx="864096" cy="86400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27" name="Elipse 126"/>
            <p:cNvSpPr/>
            <p:nvPr/>
          </p:nvSpPr>
          <p:spPr>
            <a:xfrm>
              <a:off x="971600" y="2276872"/>
              <a:ext cx="864096" cy="864000"/>
            </a:xfrm>
            <a:prstGeom prst="ellipse">
              <a:avLst/>
            </a:prstGeom>
            <a:grp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Elipse 127"/>
            <p:cNvSpPr/>
            <p:nvPr/>
          </p:nvSpPr>
          <p:spPr>
            <a:xfrm rot="13091487">
              <a:off x="1378181" y="2374442"/>
              <a:ext cx="432048" cy="1439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9" name="Elipse 128"/>
          <p:cNvSpPr/>
          <p:nvPr/>
        </p:nvSpPr>
        <p:spPr>
          <a:xfrm rot="4795220">
            <a:off x="8301550" y="3869826"/>
            <a:ext cx="546684" cy="54662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0" name="Grupo 129"/>
          <p:cNvGrpSpPr/>
          <p:nvPr/>
        </p:nvGrpSpPr>
        <p:grpSpPr>
          <a:xfrm rot="18365895">
            <a:off x="8285053" y="4432016"/>
            <a:ext cx="546684" cy="546623"/>
            <a:chOff x="971600" y="2276872"/>
            <a:chExt cx="864096" cy="86400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31" name="Elipse 130"/>
            <p:cNvSpPr/>
            <p:nvPr/>
          </p:nvSpPr>
          <p:spPr>
            <a:xfrm>
              <a:off x="971600" y="2276872"/>
              <a:ext cx="864096" cy="864000"/>
            </a:xfrm>
            <a:prstGeom prst="ellipse">
              <a:avLst/>
            </a:prstGeom>
            <a:grp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Elipse 131"/>
            <p:cNvSpPr/>
            <p:nvPr/>
          </p:nvSpPr>
          <p:spPr>
            <a:xfrm rot="13091487">
              <a:off x="1378181" y="2374442"/>
              <a:ext cx="432048" cy="1439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3" name="Elipse 132"/>
          <p:cNvSpPr/>
          <p:nvPr/>
        </p:nvSpPr>
        <p:spPr>
          <a:xfrm rot="3684245">
            <a:off x="6467237" y="3585588"/>
            <a:ext cx="546684" cy="54662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4" name="Grupo 133"/>
          <p:cNvGrpSpPr/>
          <p:nvPr/>
        </p:nvGrpSpPr>
        <p:grpSpPr>
          <a:xfrm rot="17254920">
            <a:off x="6630131" y="4123914"/>
            <a:ext cx="546684" cy="546623"/>
            <a:chOff x="971600" y="2276872"/>
            <a:chExt cx="864096" cy="86400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35" name="Elipse 134"/>
            <p:cNvSpPr/>
            <p:nvPr/>
          </p:nvSpPr>
          <p:spPr>
            <a:xfrm>
              <a:off x="971600" y="2276872"/>
              <a:ext cx="864096" cy="864000"/>
            </a:xfrm>
            <a:prstGeom prst="ellipse">
              <a:avLst/>
            </a:prstGeom>
            <a:grp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Elipse 135"/>
            <p:cNvSpPr/>
            <p:nvPr/>
          </p:nvSpPr>
          <p:spPr>
            <a:xfrm rot="13091487">
              <a:off x="1378181" y="2374442"/>
              <a:ext cx="432048" cy="1439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Grupo 136"/>
          <p:cNvGrpSpPr/>
          <p:nvPr/>
        </p:nvGrpSpPr>
        <p:grpSpPr>
          <a:xfrm rot="18214084">
            <a:off x="6295467" y="3027942"/>
            <a:ext cx="546684" cy="546623"/>
            <a:chOff x="971600" y="2276872"/>
            <a:chExt cx="864096" cy="86400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38" name="Elipse 137"/>
            <p:cNvSpPr/>
            <p:nvPr/>
          </p:nvSpPr>
          <p:spPr>
            <a:xfrm>
              <a:off x="971600" y="2276872"/>
              <a:ext cx="864096" cy="864000"/>
            </a:xfrm>
            <a:prstGeom prst="ellipse">
              <a:avLst/>
            </a:prstGeom>
            <a:grp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Elipse 138"/>
            <p:cNvSpPr/>
            <p:nvPr/>
          </p:nvSpPr>
          <p:spPr>
            <a:xfrm rot="13091487">
              <a:off x="1378181" y="2374442"/>
              <a:ext cx="432048" cy="1439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Grupo 139"/>
          <p:cNvGrpSpPr/>
          <p:nvPr/>
        </p:nvGrpSpPr>
        <p:grpSpPr>
          <a:xfrm rot="10184759">
            <a:off x="6695441" y="2632529"/>
            <a:ext cx="546684" cy="546623"/>
            <a:chOff x="971600" y="2276872"/>
            <a:chExt cx="864096" cy="86400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41" name="Elipse 140"/>
            <p:cNvSpPr/>
            <p:nvPr/>
          </p:nvSpPr>
          <p:spPr>
            <a:xfrm>
              <a:off x="971600" y="2276872"/>
              <a:ext cx="864096" cy="864000"/>
            </a:xfrm>
            <a:prstGeom prst="ellipse">
              <a:avLst/>
            </a:prstGeom>
            <a:grp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Elipse 141"/>
            <p:cNvSpPr/>
            <p:nvPr/>
          </p:nvSpPr>
          <p:spPr>
            <a:xfrm rot="13091487">
              <a:off x="1378181" y="2374442"/>
              <a:ext cx="432048" cy="1439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Grupo 142"/>
          <p:cNvGrpSpPr/>
          <p:nvPr/>
        </p:nvGrpSpPr>
        <p:grpSpPr>
          <a:xfrm rot="18214084">
            <a:off x="7241087" y="2760232"/>
            <a:ext cx="546684" cy="546623"/>
            <a:chOff x="971600" y="2276872"/>
            <a:chExt cx="864096" cy="86400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44" name="Elipse 143"/>
            <p:cNvSpPr/>
            <p:nvPr/>
          </p:nvSpPr>
          <p:spPr>
            <a:xfrm>
              <a:off x="971600" y="2276872"/>
              <a:ext cx="864096" cy="864000"/>
            </a:xfrm>
            <a:prstGeom prst="ellipse">
              <a:avLst/>
            </a:prstGeom>
            <a:grp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Elipse 144"/>
            <p:cNvSpPr/>
            <p:nvPr/>
          </p:nvSpPr>
          <p:spPr>
            <a:xfrm rot="13091487">
              <a:off x="1378181" y="2374442"/>
              <a:ext cx="432048" cy="1439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Grupo 145"/>
          <p:cNvGrpSpPr/>
          <p:nvPr/>
        </p:nvGrpSpPr>
        <p:grpSpPr>
          <a:xfrm rot="10184759">
            <a:off x="7641061" y="2364819"/>
            <a:ext cx="546684" cy="546623"/>
            <a:chOff x="971600" y="2276872"/>
            <a:chExt cx="864096" cy="86400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47" name="Elipse 146"/>
            <p:cNvSpPr/>
            <p:nvPr/>
          </p:nvSpPr>
          <p:spPr>
            <a:xfrm>
              <a:off x="971600" y="2276872"/>
              <a:ext cx="864096" cy="864000"/>
            </a:xfrm>
            <a:prstGeom prst="ellipse">
              <a:avLst/>
            </a:prstGeom>
            <a:grp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Elipse 147"/>
            <p:cNvSpPr/>
            <p:nvPr/>
          </p:nvSpPr>
          <p:spPr>
            <a:xfrm rot="13091487">
              <a:off x="1378181" y="2374442"/>
              <a:ext cx="432048" cy="1439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9" name="Conector curvado 148"/>
          <p:cNvCxnSpPr/>
          <p:nvPr/>
        </p:nvCxnSpPr>
        <p:spPr>
          <a:xfrm rot="16200000" flipV="1">
            <a:off x="7115556" y="2483576"/>
            <a:ext cx="395477" cy="103792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ector curvado 149"/>
          <p:cNvCxnSpPr/>
          <p:nvPr/>
        </p:nvCxnSpPr>
        <p:spPr>
          <a:xfrm rot="5400000" flipH="1" flipV="1">
            <a:off x="6377353" y="2702941"/>
            <a:ext cx="461704" cy="80105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ector curvado 150"/>
          <p:cNvCxnSpPr/>
          <p:nvPr/>
        </p:nvCxnSpPr>
        <p:spPr>
          <a:xfrm rot="16200000" flipV="1">
            <a:off x="6111639" y="2734652"/>
            <a:ext cx="420692" cy="123773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ector curvado 151"/>
          <p:cNvCxnSpPr/>
          <p:nvPr/>
        </p:nvCxnSpPr>
        <p:spPr>
          <a:xfrm rot="5400000" flipH="1" flipV="1">
            <a:off x="6802612" y="2290776"/>
            <a:ext cx="461704" cy="80105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Elipse 153"/>
          <p:cNvSpPr/>
          <p:nvPr/>
        </p:nvSpPr>
        <p:spPr>
          <a:xfrm rot="8746407">
            <a:off x="8305227" y="4504654"/>
            <a:ext cx="273342" cy="9105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Elipse 154"/>
          <p:cNvSpPr/>
          <p:nvPr/>
        </p:nvSpPr>
        <p:spPr>
          <a:xfrm rot="8746407">
            <a:off x="6676948" y="4187816"/>
            <a:ext cx="273342" cy="9105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Elipse 155"/>
          <p:cNvSpPr/>
          <p:nvPr/>
        </p:nvSpPr>
        <p:spPr>
          <a:xfrm rot="8746407">
            <a:off x="7988393" y="3514051"/>
            <a:ext cx="273342" cy="9105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Elipse 156"/>
          <p:cNvSpPr/>
          <p:nvPr/>
        </p:nvSpPr>
        <p:spPr>
          <a:xfrm rot="8746407">
            <a:off x="7278528" y="2828257"/>
            <a:ext cx="273342" cy="9105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Elipse 157"/>
          <p:cNvSpPr/>
          <p:nvPr/>
        </p:nvSpPr>
        <p:spPr>
          <a:xfrm rot="8746407">
            <a:off x="6328039" y="3092951"/>
            <a:ext cx="273342" cy="9105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Elipse 158"/>
          <p:cNvSpPr/>
          <p:nvPr/>
        </p:nvSpPr>
        <p:spPr>
          <a:xfrm rot="14146407">
            <a:off x="6685364" y="2973350"/>
            <a:ext cx="273342" cy="9105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Elipse 159"/>
          <p:cNvSpPr/>
          <p:nvPr/>
        </p:nvSpPr>
        <p:spPr>
          <a:xfrm rot="14146407">
            <a:off x="7619813" y="2692614"/>
            <a:ext cx="273342" cy="9105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Elipse 160"/>
          <p:cNvSpPr/>
          <p:nvPr/>
        </p:nvSpPr>
        <p:spPr>
          <a:xfrm rot="5062162">
            <a:off x="7362536" y="3557543"/>
            <a:ext cx="273342" cy="9105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Elipse 161"/>
          <p:cNvSpPr/>
          <p:nvPr/>
        </p:nvSpPr>
        <p:spPr>
          <a:xfrm rot="5062162">
            <a:off x="7514552" y="4106294"/>
            <a:ext cx="273342" cy="9105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Elipse 162"/>
          <p:cNvSpPr/>
          <p:nvPr/>
        </p:nvSpPr>
        <p:spPr>
          <a:xfrm rot="5062162">
            <a:off x="7678626" y="4645132"/>
            <a:ext cx="273342" cy="9105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Elipse 163"/>
          <p:cNvSpPr/>
          <p:nvPr/>
        </p:nvSpPr>
        <p:spPr>
          <a:xfrm rot="13091487">
            <a:off x="7101680" y="3272041"/>
            <a:ext cx="273342" cy="9105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Elipse 164"/>
          <p:cNvSpPr/>
          <p:nvPr/>
        </p:nvSpPr>
        <p:spPr>
          <a:xfrm rot="13091487">
            <a:off x="7242048" y="3809453"/>
            <a:ext cx="273342" cy="9105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Elipse 165"/>
          <p:cNvSpPr/>
          <p:nvPr/>
        </p:nvSpPr>
        <p:spPr>
          <a:xfrm rot="13091487">
            <a:off x="8554621" y="3943553"/>
            <a:ext cx="273342" cy="9105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8" name="Conector curvado 167"/>
          <p:cNvCxnSpPr/>
          <p:nvPr/>
        </p:nvCxnSpPr>
        <p:spPr>
          <a:xfrm rot="16200000" flipV="1">
            <a:off x="7948271" y="4171428"/>
            <a:ext cx="547719" cy="171796"/>
          </a:xfrm>
          <a:prstGeom prst="curvedConnector3">
            <a:avLst>
              <a:gd name="adj1" fmla="val 26813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Conector curvado 173"/>
          <p:cNvCxnSpPr/>
          <p:nvPr/>
        </p:nvCxnSpPr>
        <p:spPr>
          <a:xfrm rot="10800000" flipH="1">
            <a:off x="8027737" y="3411645"/>
            <a:ext cx="76498" cy="497496"/>
          </a:xfrm>
          <a:prstGeom prst="curvedConnector4">
            <a:avLst>
              <a:gd name="adj1" fmla="val -215823"/>
              <a:gd name="adj2" fmla="val 9012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Conector curvado 177"/>
          <p:cNvCxnSpPr/>
          <p:nvPr/>
        </p:nvCxnSpPr>
        <p:spPr>
          <a:xfrm rot="18060000" flipV="1">
            <a:off x="8028423" y="2876187"/>
            <a:ext cx="468619" cy="459630"/>
          </a:xfrm>
          <a:prstGeom prst="curved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Conector curvado 188"/>
          <p:cNvCxnSpPr/>
          <p:nvPr/>
        </p:nvCxnSpPr>
        <p:spPr>
          <a:xfrm rot="17340000" flipV="1">
            <a:off x="7973048" y="2444452"/>
            <a:ext cx="360948" cy="229107"/>
          </a:xfrm>
          <a:prstGeom prst="curvedConnector3">
            <a:avLst>
              <a:gd name="adj1" fmla="val 95741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0" name="9 CuadroTexto"/>
              <p:cNvSpPr txBox="1"/>
              <p:nvPr/>
            </p:nvSpPr>
            <p:spPr>
              <a:xfrm>
                <a:off x="6163953" y="5111934"/>
                <a:ext cx="2915709" cy="164852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>
                <a:defPPr>
                  <a:defRPr lang="es-ES"/>
                </a:defPPr>
                <a:lvl1pPr algn="ctr">
                  <a:defRPr b="1">
                    <a:solidFill>
                      <a:schemeClr val="dk1"/>
                    </a:solidFill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GB" sz="1600" b="0" dirty="0" smtClean="0">
                    <a:solidFill>
                      <a:prstClr val="black"/>
                    </a:solidFill>
                  </a:rPr>
                  <a:t>Surface conductivity,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GB" sz="1600" b="0" dirty="0" smtClean="0">
                    <a:solidFill>
                      <a:prstClr val="black"/>
                    </a:solidFill>
                  </a:rPr>
                  <a:t>, leaks charge away.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GB" sz="1600" b="0" dirty="0" smtClean="0">
                  <a:solidFill>
                    <a:prstClr val="black"/>
                  </a:solidFill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GB" sz="1600" b="0" dirty="0" smtClean="0">
                    <a:solidFill>
                      <a:prstClr val="black"/>
                    </a:solidFill>
                  </a:rPr>
                  <a:t>Enhanced local fields, </a:t>
                </a:r>
                <a:r>
                  <a:rPr lang="es-ES" sz="1600" b="0" dirty="0" smtClean="0">
                    <a:solidFill>
                      <a:prstClr val="black"/>
                    </a:solidFill>
                  </a:rPr>
                  <a:t>cause corona </a:t>
                </a:r>
                <a:r>
                  <a:rPr lang="en-US" sz="1600" b="0" dirty="0" smtClean="0">
                    <a:solidFill>
                      <a:prstClr val="black"/>
                    </a:solidFill>
                  </a:rPr>
                  <a:t>discharge</a:t>
                </a:r>
                <a:r>
                  <a:rPr lang="es-ES" sz="1600" b="0" dirty="0" smtClean="0">
                    <a:solidFill>
                      <a:prstClr val="black"/>
                    </a:solidFill>
                  </a:rPr>
                  <a:t> to </a:t>
                </a:r>
                <a:r>
                  <a:rPr lang="en-US" sz="1600" b="0" dirty="0" smtClean="0">
                    <a:solidFill>
                      <a:prstClr val="black"/>
                    </a:solidFill>
                  </a:rPr>
                  <a:t>begin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S" b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S" b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GB" sz="1600" b="0" dirty="0" smtClean="0">
                    <a:solidFill>
                      <a:prstClr val="black"/>
                    </a:solidFill>
                  </a:rPr>
                  <a:t> is reached).</a:t>
                </a:r>
              </a:p>
            </p:txBody>
          </p:sp>
        </mc:Choice>
        <mc:Fallback xmlns="">
          <p:sp>
            <p:nvSpPr>
              <p:cNvPr id="200" name="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3953" y="5111934"/>
                <a:ext cx="2915709" cy="164852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CuadroTexto 201"/>
              <p:cNvSpPr txBox="1"/>
              <p:nvPr/>
            </p:nvSpPr>
            <p:spPr>
              <a:xfrm>
                <a:off x="8405700" y="2398797"/>
                <a:ext cx="30457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2" name="CuadroTexto 2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5700" y="2398797"/>
                <a:ext cx="304571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327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Experimental setup.</a:t>
            </a:r>
            <a:endParaRPr lang="en-US" sz="3200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046" y="1607825"/>
            <a:ext cx="2162140" cy="3254432"/>
          </a:xfrm>
          <a:prstGeom prst="rect">
            <a:avLst/>
          </a:prstGeom>
        </p:spPr>
      </p:pic>
      <p:grpSp>
        <p:nvGrpSpPr>
          <p:cNvPr id="4" name="Grupo 3"/>
          <p:cNvGrpSpPr>
            <a:grpSpLocks noChangeAspect="1"/>
          </p:cNvGrpSpPr>
          <p:nvPr/>
        </p:nvGrpSpPr>
        <p:grpSpPr>
          <a:xfrm>
            <a:off x="205040" y="1635654"/>
            <a:ext cx="4088066" cy="5004712"/>
            <a:chOff x="395536" y="835550"/>
            <a:chExt cx="4752324" cy="5817912"/>
          </a:xfrm>
        </p:grpSpPr>
        <p:sp>
          <p:nvSpPr>
            <p:cNvPr id="5" name="Rectángulo 4"/>
            <p:cNvSpPr/>
            <p:nvPr/>
          </p:nvSpPr>
          <p:spPr>
            <a:xfrm>
              <a:off x="1851080" y="5887344"/>
              <a:ext cx="1656184" cy="56599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Rectángulo 24"/>
            <p:cNvSpPr/>
            <p:nvPr/>
          </p:nvSpPr>
          <p:spPr>
            <a:xfrm>
              <a:off x="2213665" y="5739845"/>
              <a:ext cx="900000" cy="108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ángulo 5"/>
            <p:cNvSpPr/>
            <p:nvPr/>
          </p:nvSpPr>
          <p:spPr>
            <a:xfrm>
              <a:off x="3260894" y="4997944"/>
              <a:ext cx="72000" cy="86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2324862" y="5933353"/>
              <a:ext cx="720000" cy="25045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800" b="1" dirty="0">
                  <a:solidFill>
                    <a:prstClr val="black"/>
                  </a:solidFill>
                </a:rPr>
                <a:t>0.0000 g</a:t>
              </a:r>
            </a:p>
          </p:txBody>
        </p:sp>
        <p:sp>
          <p:nvSpPr>
            <p:cNvPr id="9" name="CuadroTexto 31"/>
            <p:cNvSpPr txBox="1"/>
            <p:nvPr/>
          </p:nvSpPr>
          <p:spPr>
            <a:xfrm>
              <a:off x="2283128" y="6254509"/>
              <a:ext cx="216000" cy="144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1000" b="1" dirty="0">
                  <a:solidFill>
                    <a:prstClr val="black"/>
                  </a:solidFill>
                </a:rPr>
                <a:t>I/O</a:t>
              </a:r>
              <a:endParaRPr lang="en-US" sz="800" b="1" dirty="0">
                <a:solidFill>
                  <a:prstClr val="black"/>
                </a:solidFill>
              </a:endParaRPr>
            </a:p>
          </p:txBody>
        </p:sp>
        <p:sp>
          <p:nvSpPr>
            <p:cNvPr id="10" name="Rectángulo 36"/>
            <p:cNvSpPr/>
            <p:nvPr/>
          </p:nvSpPr>
          <p:spPr>
            <a:xfrm>
              <a:off x="2036750" y="5009149"/>
              <a:ext cx="72000" cy="86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ángulo 43"/>
            <p:cNvSpPr/>
            <p:nvPr/>
          </p:nvSpPr>
          <p:spPr>
            <a:xfrm rot="5400000">
              <a:off x="3169455" y="4989725"/>
              <a:ext cx="72000" cy="108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ángulo 45"/>
            <p:cNvSpPr/>
            <p:nvPr/>
          </p:nvSpPr>
          <p:spPr>
            <a:xfrm rot="5400000">
              <a:off x="2137374" y="4989057"/>
              <a:ext cx="72000" cy="108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Rectángulo 47"/>
            <p:cNvSpPr/>
            <p:nvPr/>
          </p:nvSpPr>
          <p:spPr>
            <a:xfrm>
              <a:off x="2972854" y="5077037"/>
              <a:ext cx="72000" cy="648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Rectángulo 49"/>
            <p:cNvSpPr/>
            <p:nvPr/>
          </p:nvSpPr>
          <p:spPr>
            <a:xfrm>
              <a:off x="2324782" y="5068529"/>
              <a:ext cx="72000" cy="648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CuadroTexto 98"/>
            <p:cNvSpPr txBox="1"/>
            <p:nvPr/>
          </p:nvSpPr>
          <p:spPr>
            <a:xfrm>
              <a:off x="2859192" y="6254493"/>
              <a:ext cx="252000" cy="144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800" b="1" dirty="0">
                  <a:solidFill>
                    <a:prstClr val="black"/>
                  </a:solidFill>
                </a:rPr>
                <a:t>Tare</a:t>
              </a:r>
              <a:endParaRPr lang="en-US" sz="900" b="1" dirty="0">
                <a:solidFill>
                  <a:prstClr val="black"/>
                </a:solidFill>
              </a:endParaRPr>
            </a:p>
          </p:txBody>
        </p:sp>
        <p:cxnSp>
          <p:nvCxnSpPr>
            <p:cNvPr id="16" name="29 Conector recto"/>
            <p:cNvCxnSpPr/>
            <p:nvPr/>
          </p:nvCxnSpPr>
          <p:spPr>
            <a:xfrm>
              <a:off x="1264408" y="5320490"/>
              <a:ext cx="77519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31 Conector recto"/>
            <p:cNvCxnSpPr/>
            <p:nvPr/>
          </p:nvCxnSpPr>
          <p:spPr>
            <a:xfrm flipH="1">
              <a:off x="1264408" y="4070996"/>
              <a:ext cx="14796" cy="19142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32 Conector recto"/>
            <p:cNvCxnSpPr/>
            <p:nvPr/>
          </p:nvCxnSpPr>
          <p:spPr>
            <a:xfrm>
              <a:off x="951048" y="5979263"/>
              <a:ext cx="648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33 Conector recto"/>
            <p:cNvCxnSpPr/>
            <p:nvPr/>
          </p:nvCxnSpPr>
          <p:spPr>
            <a:xfrm>
              <a:off x="1056892" y="6051271"/>
              <a:ext cx="43204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34 Conector recto"/>
            <p:cNvCxnSpPr/>
            <p:nvPr/>
          </p:nvCxnSpPr>
          <p:spPr>
            <a:xfrm>
              <a:off x="1171192" y="6123279"/>
              <a:ext cx="21602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o 22"/>
            <p:cNvGrpSpPr/>
            <p:nvPr/>
          </p:nvGrpSpPr>
          <p:grpSpPr>
            <a:xfrm>
              <a:off x="2456098" y="4657664"/>
              <a:ext cx="441540" cy="1048145"/>
              <a:chOff x="2674392" y="4170335"/>
              <a:chExt cx="441540" cy="1048145"/>
            </a:xfrm>
          </p:grpSpPr>
          <p:sp>
            <p:nvSpPr>
              <p:cNvPr id="89" name="5 Rectángulo"/>
              <p:cNvSpPr/>
              <p:nvPr/>
            </p:nvSpPr>
            <p:spPr>
              <a:xfrm>
                <a:off x="2674392" y="4170335"/>
                <a:ext cx="72000" cy="1044000"/>
              </a:xfrm>
              <a:prstGeom prst="rect">
                <a:avLst/>
              </a:prstGeom>
              <a:pattFill prst="ltUpDiag">
                <a:fgClr>
                  <a:schemeClr val="tx1"/>
                </a:fgClr>
                <a:bgClr>
                  <a:schemeClr val="bg1"/>
                </a:bgClr>
              </a:patt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90" name="5 Rectángulo"/>
              <p:cNvSpPr/>
              <p:nvPr/>
            </p:nvSpPr>
            <p:spPr>
              <a:xfrm rot="16200000">
                <a:off x="2870240" y="5031100"/>
                <a:ext cx="46800" cy="324000"/>
              </a:xfrm>
              <a:prstGeom prst="rect">
                <a:avLst/>
              </a:prstGeom>
              <a:pattFill prst="ltUpDiag">
                <a:fgClr>
                  <a:schemeClr val="tx1"/>
                </a:fgClr>
                <a:bgClr>
                  <a:schemeClr val="bg1"/>
                </a:bgClr>
              </a:patt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1" name="Grupo 16"/>
              <p:cNvGrpSpPr/>
              <p:nvPr/>
            </p:nvGrpSpPr>
            <p:grpSpPr>
              <a:xfrm>
                <a:off x="2809916" y="4736676"/>
                <a:ext cx="144000" cy="132484"/>
                <a:chOff x="1293548" y="4317320"/>
                <a:chExt cx="144000" cy="132484"/>
              </a:xfrm>
            </p:grpSpPr>
            <p:sp>
              <p:nvSpPr>
                <p:cNvPr id="121" name="17 Elipse"/>
                <p:cNvSpPr>
                  <a:spLocks/>
                </p:cNvSpPr>
                <p:nvPr/>
              </p:nvSpPr>
              <p:spPr>
                <a:xfrm>
                  <a:off x="1331640" y="4317320"/>
                  <a:ext cx="72000" cy="72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50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2" name="17 Elipse"/>
                <p:cNvSpPr>
                  <a:spLocks/>
                </p:cNvSpPr>
                <p:nvPr/>
              </p:nvSpPr>
              <p:spPr>
                <a:xfrm>
                  <a:off x="1365548" y="4377804"/>
                  <a:ext cx="72000" cy="72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50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3" name="17 Elipse"/>
                <p:cNvSpPr>
                  <a:spLocks/>
                </p:cNvSpPr>
                <p:nvPr/>
              </p:nvSpPr>
              <p:spPr>
                <a:xfrm>
                  <a:off x="1293548" y="4377804"/>
                  <a:ext cx="72000" cy="72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50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92" name="Grupo 55"/>
              <p:cNvGrpSpPr/>
              <p:nvPr/>
            </p:nvGrpSpPr>
            <p:grpSpPr>
              <a:xfrm>
                <a:off x="2915816" y="4822552"/>
                <a:ext cx="144000" cy="132484"/>
                <a:chOff x="1293548" y="4317320"/>
                <a:chExt cx="144000" cy="132484"/>
              </a:xfrm>
            </p:grpSpPr>
            <p:sp>
              <p:nvSpPr>
                <p:cNvPr id="118" name="17 Elipse"/>
                <p:cNvSpPr>
                  <a:spLocks/>
                </p:cNvSpPr>
                <p:nvPr/>
              </p:nvSpPr>
              <p:spPr>
                <a:xfrm>
                  <a:off x="1331640" y="4317320"/>
                  <a:ext cx="72000" cy="72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50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9" name="17 Elipse"/>
                <p:cNvSpPr>
                  <a:spLocks/>
                </p:cNvSpPr>
                <p:nvPr/>
              </p:nvSpPr>
              <p:spPr>
                <a:xfrm>
                  <a:off x="1365548" y="4377804"/>
                  <a:ext cx="72000" cy="72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50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0" name="17 Elipse"/>
                <p:cNvSpPr>
                  <a:spLocks/>
                </p:cNvSpPr>
                <p:nvPr/>
              </p:nvSpPr>
              <p:spPr>
                <a:xfrm>
                  <a:off x="1293548" y="4377804"/>
                  <a:ext cx="72000" cy="72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50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93" name="Grupo 61"/>
              <p:cNvGrpSpPr/>
              <p:nvPr/>
            </p:nvGrpSpPr>
            <p:grpSpPr>
              <a:xfrm flipV="1">
                <a:off x="2746416" y="4860652"/>
                <a:ext cx="144000" cy="132484"/>
                <a:chOff x="1293548" y="4317320"/>
                <a:chExt cx="144000" cy="132484"/>
              </a:xfrm>
            </p:grpSpPr>
            <p:sp>
              <p:nvSpPr>
                <p:cNvPr id="115" name="17 Elipse"/>
                <p:cNvSpPr>
                  <a:spLocks/>
                </p:cNvSpPr>
                <p:nvPr/>
              </p:nvSpPr>
              <p:spPr>
                <a:xfrm>
                  <a:off x="1331640" y="4317320"/>
                  <a:ext cx="72000" cy="72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50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17 Elipse"/>
                <p:cNvSpPr>
                  <a:spLocks/>
                </p:cNvSpPr>
                <p:nvPr/>
              </p:nvSpPr>
              <p:spPr>
                <a:xfrm>
                  <a:off x="1365548" y="4377804"/>
                  <a:ext cx="72000" cy="72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50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17 Elipse"/>
                <p:cNvSpPr>
                  <a:spLocks/>
                </p:cNvSpPr>
                <p:nvPr/>
              </p:nvSpPr>
              <p:spPr>
                <a:xfrm>
                  <a:off x="1293548" y="4377804"/>
                  <a:ext cx="72000" cy="72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50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94" name="Grupo 66"/>
              <p:cNvGrpSpPr/>
              <p:nvPr/>
            </p:nvGrpSpPr>
            <p:grpSpPr>
              <a:xfrm flipH="1" flipV="1">
                <a:off x="2843824" y="4952700"/>
                <a:ext cx="144000" cy="132484"/>
                <a:chOff x="1293548" y="4317320"/>
                <a:chExt cx="144000" cy="132484"/>
              </a:xfrm>
            </p:grpSpPr>
            <p:sp>
              <p:nvSpPr>
                <p:cNvPr id="112" name="17 Elipse"/>
                <p:cNvSpPr>
                  <a:spLocks/>
                </p:cNvSpPr>
                <p:nvPr/>
              </p:nvSpPr>
              <p:spPr>
                <a:xfrm>
                  <a:off x="1331640" y="4317320"/>
                  <a:ext cx="72000" cy="72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50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3" name="17 Elipse"/>
                <p:cNvSpPr>
                  <a:spLocks/>
                </p:cNvSpPr>
                <p:nvPr/>
              </p:nvSpPr>
              <p:spPr>
                <a:xfrm>
                  <a:off x="1365548" y="4377804"/>
                  <a:ext cx="72000" cy="72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50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17 Elipse"/>
                <p:cNvSpPr>
                  <a:spLocks/>
                </p:cNvSpPr>
                <p:nvPr/>
              </p:nvSpPr>
              <p:spPr>
                <a:xfrm>
                  <a:off x="1293548" y="4377804"/>
                  <a:ext cx="72000" cy="72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50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95" name="Grupo 70"/>
              <p:cNvGrpSpPr/>
              <p:nvPr/>
            </p:nvGrpSpPr>
            <p:grpSpPr>
              <a:xfrm>
                <a:off x="2915832" y="5015820"/>
                <a:ext cx="144000" cy="132484"/>
                <a:chOff x="1293548" y="4317320"/>
                <a:chExt cx="144000" cy="132484"/>
              </a:xfrm>
            </p:grpSpPr>
            <p:sp>
              <p:nvSpPr>
                <p:cNvPr id="109" name="17 Elipse"/>
                <p:cNvSpPr>
                  <a:spLocks/>
                </p:cNvSpPr>
                <p:nvPr/>
              </p:nvSpPr>
              <p:spPr>
                <a:xfrm>
                  <a:off x="1331640" y="4317320"/>
                  <a:ext cx="72000" cy="72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50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0" name="17 Elipse"/>
                <p:cNvSpPr>
                  <a:spLocks/>
                </p:cNvSpPr>
                <p:nvPr/>
              </p:nvSpPr>
              <p:spPr>
                <a:xfrm>
                  <a:off x="1365548" y="4377804"/>
                  <a:ext cx="72000" cy="72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50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17 Elipse"/>
                <p:cNvSpPr>
                  <a:spLocks/>
                </p:cNvSpPr>
                <p:nvPr/>
              </p:nvSpPr>
              <p:spPr>
                <a:xfrm>
                  <a:off x="1293548" y="4377804"/>
                  <a:ext cx="72000" cy="72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50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96" name="Grupo 74"/>
              <p:cNvGrpSpPr/>
              <p:nvPr/>
            </p:nvGrpSpPr>
            <p:grpSpPr>
              <a:xfrm>
                <a:off x="2759116" y="5013176"/>
                <a:ext cx="144000" cy="132484"/>
                <a:chOff x="1293548" y="4317320"/>
                <a:chExt cx="144000" cy="132484"/>
              </a:xfrm>
            </p:grpSpPr>
            <p:sp>
              <p:nvSpPr>
                <p:cNvPr id="106" name="17 Elipse"/>
                <p:cNvSpPr>
                  <a:spLocks/>
                </p:cNvSpPr>
                <p:nvPr/>
              </p:nvSpPr>
              <p:spPr>
                <a:xfrm>
                  <a:off x="1331640" y="4317320"/>
                  <a:ext cx="72000" cy="72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50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7" name="17 Elipse"/>
                <p:cNvSpPr>
                  <a:spLocks/>
                </p:cNvSpPr>
                <p:nvPr/>
              </p:nvSpPr>
              <p:spPr>
                <a:xfrm>
                  <a:off x="1365548" y="4377804"/>
                  <a:ext cx="72000" cy="72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50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17 Elipse"/>
                <p:cNvSpPr>
                  <a:spLocks/>
                </p:cNvSpPr>
                <p:nvPr/>
              </p:nvSpPr>
              <p:spPr>
                <a:xfrm>
                  <a:off x="1293548" y="4377804"/>
                  <a:ext cx="72000" cy="72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50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97" name="Grupo 78"/>
              <p:cNvGrpSpPr/>
              <p:nvPr/>
            </p:nvGrpSpPr>
            <p:grpSpPr>
              <a:xfrm>
                <a:off x="2924216" y="4678536"/>
                <a:ext cx="144000" cy="132484"/>
                <a:chOff x="1293548" y="4317320"/>
                <a:chExt cx="144000" cy="132484"/>
              </a:xfrm>
            </p:grpSpPr>
            <p:sp>
              <p:nvSpPr>
                <p:cNvPr id="103" name="17 Elipse"/>
                <p:cNvSpPr>
                  <a:spLocks/>
                </p:cNvSpPr>
                <p:nvPr/>
              </p:nvSpPr>
              <p:spPr>
                <a:xfrm>
                  <a:off x="1331640" y="4317320"/>
                  <a:ext cx="72000" cy="72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50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4" name="17 Elipse"/>
                <p:cNvSpPr>
                  <a:spLocks/>
                </p:cNvSpPr>
                <p:nvPr/>
              </p:nvSpPr>
              <p:spPr>
                <a:xfrm>
                  <a:off x="1365548" y="4377804"/>
                  <a:ext cx="72000" cy="72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50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5" name="17 Elipse"/>
                <p:cNvSpPr>
                  <a:spLocks/>
                </p:cNvSpPr>
                <p:nvPr/>
              </p:nvSpPr>
              <p:spPr>
                <a:xfrm>
                  <a:off x="1293548" y="4377804"/>
                  <a:ext cx="72000" cy="72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50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98" name="Grupo 86"/>
              <p:cNvGrpSpPr/>
              <p:nvPr/>
            </p:nvGrpSpPr>
            <p:grpSpPr>
              <a:xfrm flipV="1">
                <a:off x="2746416" y="4673052"/>
                <a:ext cx="144000" cy="132484"/>
                <a:chOff x="1293548" y="4317320"/>
                <a:chExt cx="144000" cy="132484"/>
              </a:xfrm>
            </p:grpSpPr>
            <p:sp>
              <p:nvSpPr>
                <p:cNvPr id="100" name="17 Elipse"/>
                <p:cNvSpPr>
                  <a:spLocks/>
                </p:cNvSpPr>
                <p:nvPr/>
              </p:nvSpPr>
              <p:spPr>
                <a:xfrm>
                  <a:off x="1331640" y="4317320"/>
                  <a:ext cx="72000" cy="72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50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1" name="17 Elipse"/>
                <p:cNvSpPr>
                  <a:spLocks/>
                </p:cNvSpPr>
                <p:nvPr/>
              </p:nvSpPr>
              <p:spPr>
                <a:xfrm>
                  <a:off x="1365548" y="4377804"/>
                  <a:ext cx="72000" cy="72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50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2" name="17 Elipse"/>
                <p:cNvSpPr>
                  <a:spLocks/>
                </p:cNvSpPr>
                <p:nvPr/>
              </p:nvSpPr>
              <p:spPr>
                <a:xfrm>
                  <a:off x="1293548" y="4377804"/>
                  <a:ext cx="72000" cy="72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50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99" name="5 Rectángulo"/>
              <p:cNvSpPr/>
              <p:nvPr/>
            </p:nvSpPr>
            <p:spPr>
              <a:xfrm>
                <a:off x="3043932" y="4174480"/>
                <a:ext cx="72000" cy="1044000"/>
              </a:xfrm>
              <a:prstGeom prst="rect">
                <a:avLst/>
              </a:prstGeom>
              <a:pattFill prst="ltUpDiag">
                <a:fgClr>
                  <a:schemeClr val="tx1"/>
                </a:fgClr>
                <a:bgClr>
                  <a:schemeClr val="bg1"/>
                </a:bgClr>
              </a:patt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2" name="17 Elipse"/>
            <p:cNvSpPr>
              <a:spLocks/>
            </p:cNvSpPr>
            <p:nvPr/>
          </p:nvSpPr>
          <p:spPr>
            <a:xfrm>
              <a:off x="2751578" y="4666009"/>
              <a:ext cx="72000" cy="7200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23" name="17 Elipse"/>
            <p:cNvSpPr>
              <a:spLocks/>
            </p:cNvSpPr>
            <p:nvPr/>
          </p:nvSpPr>
          <p:spPr>
            <a:xfrm>
              <a:off x="2679578" y="4810025"/>
              <a:ext cx="72000" cy="7200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24" name="17 Elipse"/>
            <p:cNvSpPr>
              <a:spLocks/>
            </p:cNvSpPr>
            <p:nvPr/>
          </p:nvSpPr>
          <p:spPr>
            <a:xfrm>
              <a:off x="2607562" y="4581293"/>
              <a:ext cx="72000" cy="7200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cxnSp>
          <p:nvCxnSpPr>
            <p:cNvPr id="25" name="29 Conector recto"/>
            <p:cNvCxnSpPr>
              <a:endCxn id="88" idx="2"/>
            </p:cNvCxnSpPr>
            <p:nvPr/>
          </p:nvCxnSpPr>
          <p:spPr>
            <a:xfrm>
              <a:off x="3062990" y="5258792"/>
              <a:ext cx="621698" cy="64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ángulo 6"/>
            <p:cNvSpPr/>
            <p:nvPr/>
          </p:nvSpPr>
          <p:spPr>
            <a:xfrm>
              <a:off x="2571160" y="1832044"/>
              <a:ext cx="232310" cy="26770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Elipse 90"/>
            <p:cNvSpPr/>
            <p:nvPr/>
          </p:nvSpPr>
          <p:spPr>
            <a:xfrm>
              <a:off x="2582429" y="1916832"/>
              <a:ext cx="73439" cy="18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Rectángulo 23"/>
            <p:cNvSpPr/>
            <p:nvPr/>
          </p:nvSpPr>
          <p:spPr>
            <a:xfrm>
              <a:off x="2499128" y="1748936"/>
              <a:ext cx="360000" cy="72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9" name="Conector recto 30"/>
            <p:cNvCxnSpPr/>
            <p:nvPr/>
          </p:nvCxnSpPr>
          <p:spPr>
            <a:xfrm>
              <a:off x="2518889" y="2348880"/>
              <a:ext cx="0" cy="2023872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cto 127"/>
            <p:cNvCxnSpPr/>
            <p:nvPr/>
          </p:nvCxnSpPr>
          <p:spPr>
            <a:xfrm>
              <a:off x="2600604" y="2348880"/>
              <a:ext cx="0" cy="2023872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cto 128"/>
            <p:cNvCxnSpPr/>
            <p:nvPr/>
          </p:nvCxnSpPr>
          <p:spPr>
            <a:xfrm>
              <a:off x="2682319" y="2348880"/>
              <a:ext cx="0" cy="2023872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cto 129"/>
            <p:cNvCxnSpPr/>
            <p:nvPr/>
          </p:nvCxnSpPr>
          <p:spPr>
            <a:xfrm>
              <a:off x="2767565" y="2348880"/>
              <a:ext cx="0" cy="2023872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cto 130"/>
            <p:cNvCxnSpPr/>
            <p:nvPr/>
          </p:nvCxnSpPr>
          <p:spPr>
            <a:xfrm>
              <a:off x="2858625" y="2348880"/>
              <a:ext cx="0" cy="2023872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132"/>
            <p:cNvCxnSpPr/>
            <p:nvPr/>
          </p:nvCxnSpPr>
          <p:spPr>
            <a:xfrm>
              <a:off x="2460485" y="2396706"/>
              <a:ext cx="468000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cto 136"/>
            <p:cNvCxnSpPr/>
            <p:nvPr/>
          </p:nvCxnSpPr>
          <p:spPr>
            <a:xfrm>
              <a:off x="2460485" y="2562874"/>
              <a:ext cx="468000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cto 141"/>
            <p:cNvCxnSpPr/>
            <p:nvPr/>
          </p:nvCxnSpPr>
          <p:spPr>
            <a:xfrm>
              <a:off x="2460485" y="2735392"/>
              <a:ext cx="468000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154"/>
            <p:cNvCxnSpPr/>
            <p:nvPr/>
          </p:nvCxnSpPr>
          <p:spPr>
            <a:xfrm>
              <a:off x="2462633" y="2896716"/>
              <a:ext cx="468000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cto 158"/>
            <p:cNvCxnSpPr/>
            <p:nvPr/>
          </p:nvCxnSpPr>
          <p:spPr>
            <a:xfrm>
              <a:off x="2462633" y="3062884"/>
              <a:ext cx="468000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cto 150"/>
            <p:cNvCxnSpPr/>
            <p:nvPr/>
          </p:nvCxnSpPr>
          <p:spPr>
            <a:xfrm>
              <a:off x="2462633" y="3235402"/>
              <a:ext cx="468000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cto 185"/>
            <p:cNvCxnSpPr/>
            <p:nvPr/>
          </p:nvCxnSpPr>
          <p:spPr>
            <a:xfrm>
              <a:off x="2460485" y="3404818"/>
              <a:ext cx="468000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cto 189"/>
            <p:cNvCxnSpPr/>
            <p:nvPr/>
          </p:nvCxnSpPr>
          <p:spPr>
            <a:xfrm>
              <a:off x="2460485" y="3570986"/>
              <a:ext cx="468000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181"/>
            <p:cNvCxnSpPr/>
            <p:nvPr/>
          </p:nvCxnSpPr>
          <p:spPr>
            <a:xfrm>
              <a:off x="2460485" y="3743504"/>
              <a:ext cx="468000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cto 171"/>
            <p:cNvCxnSpPr/>
            <p:nvPr/>
          </p:nvCxnSpPr>
          <p:spPr>
            <a:xfrm>
              <a:off x="2462633" y="3904828"/>
              <a:ext cx="468000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cto 175"/>
            <p:cNvCxnSpPr/>
            <p:nvPr/>
          </p:nvCxnSpPr>
          <p:spPr>
            <a:xfrm>
              <a:off x="2462633" y="4070996"/>
              <a:ext cx="468000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cto 167"/>
            <p:cNvCxnSpPr/>
            <p:nvPr/>
          </p:nvCxnSpPr>
          <p:spPr>
            <a:xfrm>
              <a:off x="2462633" y="4243514"/>
              <a:ext cx="468000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29 Conector recto"/>
            <p:cNvCxnSpPr/>
            <p:nvPr/>
          </p:nvCxnSpPr>
          <p:spPr>
            <a:xfrm>
              <a:off x="1275048" y="4070996"/>
              <a:ext cx="122769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29 Conector recto"/>
            <p:cNvCxnSpPr>
              <a:endCxn id="85" idx="2"/>
            </p:cNvCxnSpPr>
            <p:nvPr/>
          </p:nvCxnSpPr>
          <p:spPr>
            <a:xfrm flipV="1">
              <a:off x="2787578" y="2194450"/>
              <a:ext cx="361730" cy="520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31 Conector recto"/>
            <p:cNvCxnSpPr/>
            <p:nvPr/>
          </p:nvCxnSpPr>
          <p:spPr>
            <a:xfrm>
              <a:off x="4495699" y="5261929"/>
              <a:ext cx="0" cy="504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32 Conector recto"/>
            <p:cNvCxnSpPr/>
            <p:nvPr/>
          </p:nvCxnSpPr>
          <p:spPr>
            <a:xfrm>
              <a:off x="4182339" y="5750661"/>
              <a:ext cx="648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33 Conector recto"/>
            <p:cNvCxnSpPr/>
            <p:nvPr/>
          </p:nvCxnSpPr>
          <p:spPr>
            <a:xfrm>
              <a:off x="4288183" y="5822669"/>
              <a:ext cx="43204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34 Conector recto"/>
            <p:cNvCxnSpPr/>
            <p:nvPr/>
          </p:nvCxnSpPr>
          <p:spPr>
            <a:xfrm>
              <a:off x="4402483" y="5894677"/>
              <a:ext cx="21602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122 Grupo"/>
            <p:cNvGrpSpPr/>
            <p:nvPr/>
          </p:nvGrpSpPr>
          <p:grpSpPr>
            <a:xfrm>
              <a:off x="3682604" y="5036271"/>
              <a:ext cx="436168" cy="444957"/>
              <a:chOff x="3986589" y="4989683"/>
              <a:chExt cx="436168" cy="444957"/>
            </a:xfrm>
          </p:grpSpPr>
          <p:sp>
            <p:nvSpPr>
              <p:cNvPr id="86" name="123 CuadroTexto"/>
              <p:cNvSpPr txBox="1"/>
              <p:nvPr/>
            </p:nvSpPr>
            <p:spPr>
              <a:xfrm>
                <a:off x="3986589" y="4989683"/>
                <a:ext cx="436168" cy="369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b="1" dirty="0">
                    <a:solidFill>
                      <a:prstClr val="black"/>
                    </a:solidFill>
                  </a:rPr>
                  <a:t>A</a:t>
                </a:r>
                <a:endParaRPr lang="es-ES_tradnl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124 Elipse"/>
              <p:cNvSpPr/>
              <p:nvPr/>
            </p:nvSpPr>
            <p:spPr bwMode="auto">
              <a:xfrm>
                <a:off x="4045237" y="5049228"/>
                <a:ext cx="318872" cy="338824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254952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_tradnl" sz="20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88" name="125 Elipse"/>
              <p:cNvSpPr/>
              <p:nvPr/>
            </p:nvSpPr>
            <p:spPr bwMode="auto">
              <a:xfrm>
                <a:off x="3988673" y="5002640"/>
                <a:ext cx="432000" cy="432000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254952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_tradnl" sz="200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cxnSp>
          <p:nvCxnSpPr>
            <p:cNvPr id="53" name="126 Conector recto"/>
            <p:cNvCxnSpPr>
              <a:stCxn id="88" idx="6"/>
            </p:cNvCxnSpPr>
            <p:nvPr/>
          </p:nvCxnSpPr>
          <p:spPr bwMode="auto">
            <a:xfrm>
              <a:off x="4116688" y="5265228"/>
              <a:ext cx="379011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4" name="127 Flecha doblada hacia arriba"/>
            <p:cNvSpPr/>
            <p:nvPr/>
          </p:nvSpPr>
          <p:spPr bwMode="auto">
            <a:xfrm rot="16200000">
              <a:off x="4132843" y="4879126"/>
              <a:ext cx="731241" cy="562440"/>
            </a:xfrm>
            <a:prstGeom prst="bentUpArrow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2549525" fontAlgn="base">
                <a:spcBef>
                  <a:spcPct val="0"/>
                </a:spcBef>
                <a:spcAft>
                  <a:spcPct val="0"/>
                </a:spcAft>
              </a:pPr>
              <a:endParaRPr lang="es-ES_tradnl" sz="2000">
                <a:solidFill>
                  <a:prstClr val="black"/>
                </a:solidFill>
                <a:cs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128 CuadroTexto"/>
                <p:cNvSpPr txBox="1"/>
                <p:nvPr/>
              </p:nvSpPr>
              <p:spPr>
                <a:xfrm>
                  <a:off x="4189521" y="4417839"/>
                  <a:ext cx="958339" cy="3907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s-E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𝑝𝑎𝑖𝑙</m:t>
                            </m:r>
                          </m:sub>
                        </m:sSub>
                        <m:r>
                          <a:rPr lang="es-ES" i="1">
                            <a:solidFill>
                              <a:prstClr val="black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s-E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s-ES" i="1">
                            <a:solidFill>
                              <a:prstClr val="black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s-ES_tradnl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128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9521" y="4417839"/>
                  <a:ext cx="958339" cy="39074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10370" b="-254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64 CuadroTexto"/>
            <p:cNvSpPr txBox="1">
              <a:spLocks noChangeArrowheads="1"/>
            </p:cNvSpPr>
            <p:nvPr/>
          </p:nvSpPr>
          <p:spPr bwMode="auto">
            <a:xfrm>
              <a:off x="395536" y="835550"/>
              <a:ext cx="1419904" cy="536680"/>
            </a:xfrm>
            <a:prstGeom prst="rect">
              <a:avLst/>
            </a:prstGeom>
            <a:ln/>
            <a:ex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>
                <a:defRPr lang="es-ES"/>
              </a:defPPr>
              <a:lvl1pPr algn="ctr">
                <a:defRPr>
                  <a:solidFill>
                    <a:schemeClr val="dk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dk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dk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dk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dk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dk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dk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dk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dk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s-ES" sz="1200" dirty="0" smtClean="0">
                  <a:solidFill>
                    <a:prstClr val="black"/>
                  </a:solidFill>
                </a:rPr>
                <a:t>Compressed gas </a:t>
              </a:r>
              <a:endParaRPr lang="en-US" altLang="es-ES" sz="1200" dirty="0">
                <a:solidFill>
                  <a:prstClr val="black"/>
                </a:solidFill>
              </a:endParaRPr>
            </a:p>
          </p:txBody>
        </p:sp>
        <p:sp>
          <p:nvSpPr>
            <p:cNvPr id="57" name="64 CuadroTexto"/>
            <p:cNvSpPr txBox="1">
              <a:spLocks noChangeArrowheads="1"/>
            </p:cNvSpPr>
            <p:nvPr/>
          </p:nvSpPr>
          <p:spPr bwMode="auto">
            <a:xfrm>
              <a:off x="588377" y="1691930"/>
              <a:ext cx="1032592" cy="751351"/>
            </a:xfrm>
            <a:prstGeom prst="rect">
              <a:avLst/>
            </a:prstGeom>
            <a:ln/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s-ES" sz="1200" dirty="0" smtClean="0">
                  <a:solidFill>
                    <a:prstClr val="black"/>
                  </a:solidFill>
                </a:rPr>
                <a:t>Venturi dispersion unit</a:t>
              </a:r>
              <a:endParaRPr lang="en-US" altLang="es-ES" sz="1200" dirty="0">
                <a:solidFill>
                  <a:prstClr val="black"/>
                </a:solidFill>
              </a:endParaRPr>
            </a:p>
          </p:txBody>
        </p:sp>
        <p:sp>
          <p:nvSpPr>
            <p:cNvPr id="58" name="64 CuadroTexto"/>
            <p:cNvSpPr txBox="1">
              <a:spLocks noChangeArrowheads="1"/>
            </p:cNvSpPr>
            <p:nvPr/>
          </p:nvSpPr>
          <p:spPr bwMode="auto">
            <a:xfrm>
              <a:off x="635227" y="2735555"/>
              <a:ext cx="892182" cy="536680"/>
            </a:xfrm>
            <a:prstGeom prst="rect">
              <a:avLst/>
            </a:prstGeom>
            <a:ln/>
            <a:ex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>
                <a:defRPr lang="es-ES"/>
              </a:defPPr>
              <a:lvl1pPr algn="ctr">
                <a:defRPr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s-ES" sz="1200" noProof="1" smtClean="0">
                  <a:solidFill>
                    <a:prstClr val="black"/>
                  </a:solidFill>
                </a:rPr>
                <a:t>Material feeding</a:t>
              </a:r>
              <a:endParaRPr lang="en-US" altLang="es-ES" sz="1200" noProof="1">
                <a:solidFill>
                  <a:prstClr val="black"/>
                </a:solidFill>
              </a:endParaRPr>
            </a:p>
          </p:txBody>
        </p:sp>
        <p:cxnSp>
          <p:nvCxnSpPr>
            <p:cNvPr id="59" name="136 Conector recto de flecha"/>
            <p:cNvCxnSpPr/>
            <p:nvPr/>
          </p:nvCxnSpPr>
          <p:spPr>
            <a:xfrm rot="16200000">
              <a:off x="868537" y="2580740"/>
              <a:ext cx="447085" cy="656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137 Conector recto de flecha"/>
            <p:cNvCxnSpPr>
              <a:stCxn id="56" idx="2"/>
              <a:endCxn id="57" idx="0"/>
            </p:cNvCxnSpPr>
            <p:nvPr/>
          </p:nvCxnSpPr>
          <p:spPr>
            <a:xfrm flipH="1">
              <a:off x="1104674" y="1372230"/>
              <a:ext cx="814" cy="3197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17 Elipse"/>
            <p:cNvSpPr>
              <a:spLocks/>
            </p:cNvSpPr>
            <p:nvPr/>
          </p:nvSpPr>
          <p:spPr>
            <a:xfrm>
              <a:off x="2391512" y="1943467"/>
              <a:ext cx="72000" cy="7200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62" name="17 Elipse"/>
            <p:cNvSpPr>
              <a:spLocks/>
            </p:cNvSpPr>
            <p:nvPr/>
          </p:nvSpPr>
          <p:spPr>
            <a:xfrm>
              <a:off x="1872098" y="1956332"/>
              <a:ext cx="72000" cy="7200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63" name="17 Elipse"/>
            <p:cNvSpPr>
              <a:spLocks/>
            </p:cNvSpPr>
            <p:nvPr/>
          </p:nvSpPr>
          <p:spPr>
            <a:xfrm>
              <a:off x="2284566" y="1992301"/>
              <a:ext cx="72000" cy="7200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64" name="Rectángulo 25"/>
            <p:cNvSpPr/>
            <p:nvPr/>
          </p:nvSpPr>
          <p:spPr>
            <a:xfrm>
              <a:off x="1599536" y="1943341"/>
              <a:ext cx="1044000" cy="144000"/>
            </a:xfrm>
            <a:prstGeom prst="rect">
              <a:avLst/>
            </a:prstGeom>
            <a:noFill/>
            <a:ln w="19050"/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endParaRPr lang="en-US" sz="12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5" name="17 Elipse"/>
            <p:cNvSpPr>
              <a:spLocks/>
            </p:cNvSpPr>
            <p:nvPr/>
          </p:nvSpPr>
          <p:spPr>
            <a:xfrm>
              <a:off x="2049898" y="1990240"/>
              <a:ext cx="72000" cy="7200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66" name="143 Elipse"/>
            <p:cNvSpPr>
              <a:spLocks/>
            </p:cNvSpPr>
            <p:nvPr/>
          </p:nvSpPr>
          <p:spPr>
            <a:xfrm>
              <a:off x="1656074" y="1990240"/>
              <a:ext cx="72000" cy="7200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67" name="17 Elipse"/>
            <p:cNvSpPr>
              <a:spLocks/>
            </p:cNvSpPr>
            <p:nvPr/>
          </p:nvSpPr>
          <p:spPr>
            <a:xfrm>
              <a:off x="2210938" y="1981732"/>
              <a:ext cx="72000" cy="7200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68" name="17 Elipse"/>
            <p:cNvSpPr>
              <a:spLocks/>
            </p:cNvSpPr>
            <p:nvPr/>
          </p:nvSpPr>
          <p:spPr>
            <a:xfrm>
              <a:off x="1715382" y="1994432"/>
              <a:ext cx="72000" cy="7200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cxnSp>
          <p:nvCxnSpPr>
            <p:cNvPr id="69" name="31 Conector recto"/>
            <p:cNvCxnSpPr/>
            <p:nvPr/>
          </p:nvCxnSpPr>
          <p:spPr>
            <a:xfrm>
              <a:off x="3960319" y="2167087"/>
              <a:ext cx="0" cy="74734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32 Conector recto"/>
            <p:cNvCxnSpPr/>
            <p:nvPr/>
          </p:nvCxnSpPr>
          <p:spPr>
            <a:xfrm>
              <a:off x="3646959" y="2908485"/>
              <a:ext cx="648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33 Conector recto"/>
            <p:cNvCxnSpPr/>
            <p:nvPr/>
          </p:nvCxnSpPr>
          <p:spPr>
            <a:xfrm>
              <a:off x="3752803" y="2980493"/>
              <a:ext cx="43204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34 Conector recto"/>
            <p:cNvCxnSpPr/>
            <p:nvPr/>
          </p:nvCxnSpPr>
          <p:spPr>
            <a:xfrm>
              <a:off x="3867103" y="3052501"/>
              <a:ext cx="21602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154 Grupo"/>
            <p:cNvGrpSpPr/>
            <p:nvPr/>
          </p:nvGrpSpPr>
          <p:grpSpPr>
            <a:xfrm>
              <a:off x="3147224" y="1965493"/>
              <a:ext cx="436168" cy="444957"/>
              <a:chOff x="3986589" y="4989683"/>
              <a:chExt cx="436168" cy="444957"/>
            </a:xfrm>
          </p:grpSpPr>
          <p:sp>
            <p:nvSpPr>
              <p:cNvPr id="83" name="155 CuadroTexto"/>
              <p:cNvSpPr txBox="1"/>
              <p:nvPr/>
            </p:nvSpPr>
            <p:spPr>
              <a:xfrm>
                <a:off x="3986589" y="4989683"/>
                <a:ext cx="436168" cy="369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b="1" dirty="0">
                    <a:solidFill>
                      <a:prstClr val="black"/>
                    </a:solidFill>
                  </a:rPr>
                  <a:t>A</a:t>
                </a:r>
                <a:endParaRPr lang="es-ES_tradnl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156 Elipse"/>
              <p:cNvSpPr/>
              <p:nvPr/>
            </p:nvSpPr>
            <p:spPr bwMode="auto">
              <a:xfrm>
                <a:off x="4045237" y="5049228"/>
                <a:ext cx="318872" cy="338824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254952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_tradnl" sz="20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85" name="157 Elipse"/>
              <p:cNvSpPr/>
              <p:nvPr/>
            </p:nvSpPr>
            <p:spPr bwMode="auto">
              <a:xfrm>
                <a:off x="3988673" y="5002640"/>
                <a:ext cx="432000" cy="432000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254952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_tradnl" sz="200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cxnSp>
          <p:nvCxnSpPr>
            <p:cNvPr id="74" name="158 Conector recto"/>
            <p:cNvCxnSpPr>
              <a:stCxn id="85" idx="6"/>
            </p:cNvCxnSpPr>
            <p:nvPr/>
          </p:nvCxnSpPr>
          <p:spPr bwMode="auto">
            <a:xfrm>
              <a:off x="3581308" y="2194450"/>
              <a:ext cx="379011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5" name="159 Flecha doblada hacia arriba"/>
            <p:cNvSpPr/>
            <p:nvPr/>
          </p:nvSpPr>
          <p:spPr bwMode="auto">
            <a:xfrm rot="16200000">
              <a:off x="3609495" y="1927064"/>
              <a:ext cx="731241" cy="562440"/>
            </a:xfrm>
            <a:prstGeom prst="bentUpArrow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2549525" fontAlgn="base">
                <a:spcBef>
                  <a:spcPct val="0"/>
                </a:spcBef>
                <a:spcAft>
                  <a:spcPct val="0"/>
                </a:spcAft>
              </a:pPr>
              <a:endParaRPr lang="es-ES_tradnl" sz="2000">
                <a:solidFill>
                  <a:prstClr val="black"/>
                </a:solidFill>
                <a:cs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160 CuadroTexto"/>
                <p:cNvSpPr txBox="1"/>
                <p:nvPr/>
              </p:nvSpPr>
              <p:spPr>
                <a:xfrm>
                  <a:off x="3654141" y="1419253"/>
                  <a:ext cx="1002520" cy="3693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s-E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𝑡𝑢𝑏𝑒</m:t>
                            </m:r>
                          </m:sub>
                        </m:sSub>
                        <m:r>
                          <a:rPr lang="es-ES" i="1">
                            <a:solidFill>
                              <a:prstClr val="black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s-E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s-ES" i="1">
                            <a:solidFill>
                              <a:prstClr val="black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s-ES_tradnl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160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4141" y="1419253"/>
                  <a:ext cx="1002520" cy="36933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9859" b="-32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Rectángulo 76"/>
            <p:cNvSpPr/>
            <p:nvPr/>
          </p:nvSpPr>
          <p:spPr>
            <a:xfrm>
              <a:off x="1715383" y="4485056"/>
              <a:ext cx="1910658" cy="216840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31 Conector recto"/>
            <p:cNvCxnSpPr/>
            <p:nvPr/>
          </p:nvCxnSpPr>
          <p:spPr>
            <a:xfrm>
              <a:off x="4515757" y="6244519"/>
              <a:ext cx="0" cy="252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32 Conector recto"/>
            <p:cNvCxnSpPr/>
            <p:nvPr/>
          </p:nvCxnSpPr>
          <p:spPr>
            <a:xfrm>
              <a:off x="4202397" y="6504643"/>
              <a:ext cx="648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33 Conector recto"/>
            <p:cNvCxnSpPr/>
            <p:nvPr/>
          </p:nvCxnSpPr>
          <p:spPr>
            <a:xfrm>
              <a:off x="4308241" y="6576651"/>
              <a:ext cx="43204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34 Conector recto"/>
            <p:cNvCxnSpPr/>
            <p:nvPr/>
          </p:nvCxnSpPr>
          <p:spPr>
            <a:xfrm>
              <a:off x="4422541" y="6648659"/>
              <a:ext cx="21602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126 Conector recto"/>
            <p:cNvCxnSpPr/>
            <p:nvPr/>
          </p:nvCxnSpPr>
          <p:spPr bwMode="auto">
            <a:xfrm>
              <a:off x="3643433" y="6247809"/>
              <a:ext cx="864000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115 CuadroTexto"/>
              <p:cNvSpPr txBox="1"/>
              <p:nvPr/>
            </p:nvSpPr>
            <p:spPr>
              <a:xfrm>
                <a:off x="4404242" y="4943500"/>
                <a:ext cx="4739758" cy="755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4625" indent="-174625">
                  <a:buFont typeface="Arial" panose="020B0604020202020204" pitchFamily="34" charset="0"/>
                  <a:buChar char="•"/>
                </a:pPr>
                <a:r>
                  <a:rPr lang="en-GB" sz="1400" dirty="0">
                    <a:solidFill>
                      <a:prstClr val="black"/>
                    </a:solidFill>
                  </a:rPr>
                  <a:t>Electric currents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s-ES" sz="1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𝑝𝑎𝑖𝑙</m:t>
                        </m:r>
                      </m:sub>
                    </m:sSub>
                    <m:r>
                      <a:rPr lang="en-GB" sz="1400" i="1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GB" sz="1400" i="1">
                        <a:solidFill>
                          <a:prstClr val="black"/>
                        </a:solidFill>
                        <a:latin typeface="Cambria Math"/>
                      </a:rPr>
                      <m:t>𝑡</m:t>
                    </m:r>
                    <m:r>
                      <a:rPr lang="en-GB" sz="1400" i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GB" sz="1400" dirty="0">
                    <a:solidFill>
                      <a:prstClr val="black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s-ES" sz="1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𝑝𝑖𝑝𝑒</m:t>
                        </m:r>
                      </m:sub>
                    </m:sSub>
                    <m:d>
                      <m:dPr>
                        <m:ctrlPr>
                          <a:rPr lang="es-E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1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GB" sz="1400" dirty="0">
                    <a:solidFill>
                      <a:prstClr val="black"/>
                    </a:solidFill>
                  </a:rPr>
                  <a:t> flowing to the Faraday pail and the steel pipe are measured as a function of time.</a:t>
                </a:r>
              </a:p>
            </p:txBody>
          </p:sp>
        </mc:Choice>
        <mc:Fallback xmlns="">
          <p:sp>
            <p:nvSpPr>
              <p:cNvPr id="124" name="11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242" y="4943500"/>
                <a:ext cx="4739758" cy="755271"/>
              </a:xfrm>
              <a:prstGeom prst="rect">
                <a:avLst/>
              </a:prstGeom>
              <a:blipFill rotWithShape="0">
                <a:blip r:embed="rId6"/>
                <a:stretch>
                  <a:fillRect l="-129" t="-1613" b="-7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163 CuadroTexto"/>
              <p:cNvSpPr txBox="1"/>
              <p:nvPr/>
            </p:nvSpPr>
            <p:spPr>
              <a:xfrm>
                <a:off x="4815296" y="5657540"/>
                <a:ext cx="4328704" cy="539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4625" indent="-174625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AU" sz="1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𝑡𝑢𝑏𝑒</m:t>
                        </m:r>
                      </m:sub>
                    </m:sSub>
                    <m:d>
                      <m:dPr>
                        <m:ctrlPr>
                          <a:rPr lang="en-AU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1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AU" sz="1400" dirty="0">
                    <a:solidFill>
                      <a:prstClr val="black"/>
                    </a:solidFill>
                  </a:rPr>
                  <a:t>, obtained by integration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AU" sz="1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𝑝𝑖𝑝𝑒</m:t>
                        </m:r>
                      </m:sub>
                    </m:sSub>
                    <m:r>
                      <a:rPr lang="en-AU" sz="1400" i="1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AU" sz="1400" i="1">
                        <a:solidFill>
                          <a:prstClr val="black"/>
                        </a:solidFill>
                        <a:latin typeface="Cambria Math"/>
                      </a:rPr>
                      <m:t>𝑡</m:t>
                    </m:r>
                    <m:r>
                      <a:rPr lang="en-AU" sz="1400" i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AU" sz="1400" dirty="0">
                    <a:solidFill>
                      <a:prstClr val="black"/>
                    </a:solidFill>
                  </a:rPr>
                  <a:t> is the electric charge acquired by the </a:t>
                </a:r>
                <a:r>
                  <a:rPr lang="en-AU" sz="14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dispersed</a:t>
                </a:r>
                <a:r>
                  <a:rPr lang="en-AU" sz="14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AU" sz="1400" dirty="0" smtClean="0">
                    <a:solidFill>
                      <a:prstClr val="black"/>
                    </a:solidFill>
                  </a:rPr>
                  <a:t>powder</a:t>
                </a:r>
                <a:r>
                  <a:rPr lang="en-AU" sz="1400" dirty="0">
                    <a:solidFill>
                      <a:prstClr val="black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25" name="16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5296" y="5657540"/>
                <a:ext cx="4328704" cy="539828"/>
              </a:xfrm>
              <a:prstGeom prst="rect">
                <a:avLst/>
              </a:prstGeom>
              <a:blipFill rotWithShape="0">
                <a:blip r:embed="rId7"/>
                <a:stretch>
                  <a:fillRect l="-282" t="-2247" r="-282" b="-11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164 CuadroTexto"/>
              <p:cNvSpPr txBox="1"/>
              <p:nvPr/>
            </p:nvSpPr>
            <p:spPr>
              <a:xfrm>
                <a:off x="4794560" y="6203150"/>
                <a:ext cx="4349440" cy="539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4625" indent="-174625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AU" sz="1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𝑝𝑎𝑖𝑙</m:t>
                        </m:r>
                      </m:sub>
                    </m:sSub>
                    <m:d>
                      <m:dPr>
                        <m:ctrlPr>
                          <a:rPr lang="en-AU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1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AU" sz="1400" dirty="0">
                    <a:solidFill>
                      <a:prstClr val="black"/>
                    </a:solidFill>
                  </a:rPr>
                  <a:t>, obtained by integration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AU" sz="1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𝑝𝑎𝑖𝑙</m:t>
                        </m:r>
                      </m:sub>
                    </m:sSub>
                    <m:r>
                      <a:rPr lang="en-AU" sz="1400" i="1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AU" sz="1400" i="1">
                        <a:solidFill>
                          <a:prstClr val="black"/>
                        </a:solidFill>
                        <a:latin typeface="Cambria Math"/>
                      </a:rPr>
                      <m:t>𝑡</m:t>
                    </m:r>
                    <m:r>
                      <a:rPr lang="en-AU" sz="1400" i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AU" sz="1400" dirty="0">
                    <a:solidFill>
                      <a:prstClr val="black"/>
                    </a:solidFill>
                  </a:rPr>
                  <a:t> is the electric charge remaining in the </a:t>
                </a:r>
                <a:r>
                  <a:rPr lang="en-AU" sz="1400" b="1" dirty="0">
                    <a:solidFill>
                      <a:schemeClr val="accent1">
                        <a:lumMod val="50000"/>
                      </a:schemeClr>
                    </a:solidFill>
                  </a:rPr>
                  <a:t>settled</a:t>
                </a:r>
                <a:r>
                  <a:rPr lang="en-AU" sz="1400" dirty="0">
                    <a:solidFill>
                      <a:prstClr val="black"/>
                    </a:solidFill>
                  </a:rPr>
                  <a:t> powder.</a:t>
                </a:r>
              </a:p>
            </p:txBody>
          </p:sp>
        </mc:Choice>
        <mc:Fallback xmlns="">
          <p:sp>
            <p:nvSpPr>
              <p:cNvPr id="126" name="16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560" y="6203150"/>
                <a:ext cx="4349440" cy="539828"/>
              </a:xfrm>
              <a:prstGeom prst="rect">
                <a:avLst/>
              </a:prstGeom>
              <a:blipFill rotWithShape="0">
                <a:blip r:embed="rId8"/>
                <a:stretch>
                  <a:fillRect l="-281" t="-2273"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CuadroTexto 126"/>
          <p:cNvSpPr txBox="1"/>
          <p:nvPr/>
        </p:nvSpPr>
        <p:spPr>
          <a:xfrm>
            <a:off x="6678686" y="1765300"/>
            <a:ext cx="2376414" cy="20928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Ins="54000" rtlCol="0">
            <a:spAutoFit/>
          </a:bodyPr>
          <a:lstStyle/>
          <a:p>
            <a:endParaRPr lang="en-US" sz="1600" dirty="0" smtClean="0"/>
          </a:p>
          <a:p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/>
              <a:t>Cornstarch.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/>
              <a:t>5-50 µm glass beads.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/>
              <a:t>70-110 µm glass beads.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/>
              <a:t>90-150 µm glass  beads.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/>
              <a:t>PMMA beads.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err="1" smtClean="0"/>
              <a:t>Semoline</a:t>
            </a:r>
            <a:r>
              <a:rPr lang="en-US" sz="14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/>
              <a:t>Sugar.</a:t>
            </a:r>
          </a:p>
        </p:txBody>
      </p:sp>
      <p:sp>
        <p:nvSpPr>
          <p:cNvPr id="128" name="CuadroTexto 127"/>
          <p:cNvSpPr txBox="1"/>
          <p:nvPr/>
        </p:nvSpPr>
        <p:spPr>
          <a:xfrm>
            <a:off x="6774121" y="1836581"/>
            <a:ext cx="1736053" cy="338554"/>
          </a:xfrm>
          <a:prstGeom prst="rect">
            <a:avLst/>
          </a:prstGeom>
          <a:solidFill>
            <a:srgbClr val="EFCDC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Tested materials: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8816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1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352" y="1651260"/>
            <a:ext cx="4800000" cy="3600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7512915" y="1737254"/>
            <a:ext cx="1548000" cy="4074126"/>
          </a:xfrm>
          <a:prstGeom prst="rect">
            <a:avLst/>
          </a:prstGeom>
          <a:solidFill>
            <a:srgbClr val="EFCD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Charge </a:t>
            </a:r>
            <a:r>
              <a:rPr lang="en-US" sz="3200" dirty="0"/>
              <a:t>limits in suspended </a:t>
            </a:r>
            <a:r>
              <a:rPr lang="en-US" sz="3200" dirty="0" smtClean="0"/>
              <a:t>particles.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/>
              <a:t> 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9 CuadroTexto"/>
              <p:cNvSpPr txBox="1"/>
              <p:nvPr/>
            </p:nvSpPr>
            <p:spPr>
              <a:xfrm>
                <a:off x="120357" y="2056809"/>
                <a:ext cx="2648353" cy="2052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GB" dirty="0" smtClean="0"/>
                  <a:t>Average charge per particle in dispersion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𝒒</m:t>
                        </m:r>
                      </m:e>
                      <m:sub>
                        <m:r>
                          <a:rPr lang="en-GB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en-GB" dirty="0" smtClean="0"/>
                  <a:t> is determined from the electric current flowing to the </a:t>
                </a:r>
                <a:r>
                  <a:rPr lang="en-GB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tribocharger</a:t>
                </a:r>
                <a:r>
                  <a:rPr lang="en-GB" dirty="0" smtClean="0"/>
                  <a:t>, the dispersed mass and the particle radius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𝒓</m:t>
                        </m:r>
                      </m:e>
                      <m:sub>
                        <m:r>
                          <a:rPr lang="es-ES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𝒑</m:t>
                        </m:r>
                      </m:sub>
                    </m:sSub>
                    <m:r>
                      <a:rPr lang="es-ES" b="0" i="1" smtClean="0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GB" dirty="0" smtClean="0"/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12" name="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57" y="2056809"/>
                <a:ext cx="2648353" cy="2052741"/>
              </a:xfrm>
              <a:prstGeom prst="rect">
                <a:avLst/>
              </a:prstGeom>
              <a:blipFill rotWithShape="0">
                <a:blip r:embed="rId4"/>
                <a:stretch>
                  <a:fillRect l="-2074" t="-1484" r="-1843" b="-2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12 CuadroTexto"/>
          <p:cNvSpPr txBox="1"/>
          <p:nvPr/>
        </p:nvSpPr>
        <p:spPr>
          <a:xfrm>
            <a:off x="7576416" y="1759741"/>
            <a:ext cx="15414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Blue</a:t>
            </a:r>
            <a:r>
              <a:rPr lang="en-US" sz="1600" dirty="0" smtClean="0"/>
              <a:t>: stored at 56% RH, dispersed in compressed air.</a:t>
            </a:r>
            <a:endParaRPr lang="en-US" sz="1600" dirty="0"/>
          </a:p>
        </p:txBody>
      </p:sp>
      <p:sp>
        <p:nvSpPr>
          <p:cNvPr id="10" name="13 CuadroTexto"/>
          <p:cNvSpPr txBox="1"/>
          <p:nvPr/>
        </p:nvSpPr>
        <p:spPr>
          <a:xfrm>
            <a:off x="7576416" y="3128276"/>
            <a:ext cx="14234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Red</a:t>
            </a:r>
            <a:r>
              <a:rPr lang="en-US" sz="1600" dirty="0" smtClean="0">
                <a:solidFill>
                  <a:srgbClr val="FF0000"/>
                </a:solidFill>
              </a:rPr>
              <a:t>: </a:t>
            </a:r>
            <a:r>
              <a:rPr lang="en-US" sz="1600" dirty="0" smtClean="0"/>
              <a:t>stored at 30% RH, dispersed in compressed air.</a:t>
            </a:r>
            <a:endParaRPr lang="en-US" sz="1600" dirty="0"/>
          </a:p>
        </p:txBody>
      </p:sp>
      <p:sp>
        <p:nvSpPr>
          <p:cNvPr id="11" name="14 CuadroTexto"/>
          <p:cNvSpPr txBox="1"/>
          <p:nvPr/>
        </p:nvSpPr>
        <p:spPr>
          <a:xfrm>
            <a:off x="7576416" y="4487941"/>
            <a:ext cx="1316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Green</a:t>
            </a:r>
            <a:r>
              <a:rPr lang="en-US" sz="1600" b="1" dirty="0" smtClean="0">
                <a:solidFill>
                  <a:srgbClr val="7030A0"/>
                </a:solidFill>
              </a:rPr>
              <a:t>: </a:t>
            </a:r>
            <a:r>
              <a:rPr lang="en-US" sz="1600" dirty="0" smtClean="0"/>
              <a:t>stored in dry N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, dispersed in dry N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.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/>
              <p:cNvSpPr/>
              <p:nvPr/>
            </p:nvSpPr>
            <p:spPr>
              <a:xfrm>
                <a:off x="218680" y="5227928"/>
                <a:ext cx="3195046" cy="860941"/>
              </a:xfrm>
              <a:prstGeom prst="rect">
                <a:avLst/>
              </a:prstGeom>
              <a:solidFill>
                <a:srgbClr val="FF9966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GB" sz="1600" dirty="0" smtClean="0"/>
                  <a:t>Maximum charge, limited </a:t>
                </a:r>
                <a:r>
                  <a:rPr lang="en-GB" sz="1600" dirty="0"/>
                  <a:t>by electric field for corona discharge in air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i="0">
                            <a:latin typeface="Cambria Math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i="0">
                            <a:latin typeface="Cambria Math"/>
                          </a:rPr>
                          <m:t>c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≃3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s-E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</m:t>
                    </m:r>
                    <m:r>
                      <a:rPr lang="es-E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s-E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GB" sz="1600" dirty="0" smtClean="0"/>
                  <a:t>.</a:t>
                </a:r>
                <a:endParaRPr lang="en-GB" sz="1600" dirty="0"/>
              </a:p>
            </p:txBody>
          </p:sp>
        </mc:Choice>
        <mc:Fallback xmlns="">
          <p:sp>
            <p:nvSpPr>
              <p:cNvPr id="3" name="Rectá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80" y="5227928"/>
                <a:ext cx="3195046" cy="860941"/>
              </a:xfrm>
              <a:prstGeom prst="rect">
                <a:avLst/>
              </a:prstGeom>
              <a:blipFill rotWithShape="0">
                <a:blip r:embed="rId5"/>
                <a:stretch>
                  <a:fillRect l="-951" t="-1399" r="-1521" b="-7692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ector recto de flecha 12"/>
          <p:cNvCxnSpPr/>
          <p:nvPr/>
        </p:nvCxnSpPr>
        <p:spPr>
          <a:xfrm flipH="1">
            <a:off x="3187701" y="4289069"/>
            <a:ext cx="495299" cy="8605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1 Rectángulo"/>
          <p:cNvSpPr/>
          <p:nvPr/>
        </p:nvSpPr>
        <p:spPr>
          <a:xfrm>
            <a:off x="3683000" y="5513421"/>
            <a:ext cx="2376264" cy="575448"/>
          </a:xfrm>
          <a:prstGeom prst="rect">
            <a:avLst/>
          </a:prstGeom>
          <a:solidFill>
            <a:srgbClr val="FFCC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7 CuadroTexto"/>
              <p:cNvSpPr txBox="1"/>
              <p:nvPr/>
            </p:nvSpPr>
            <p:spPr>
              <a:xfrm>
                <a:off x="3755008" y="5575137"/>
                <a:ext cx="2111604" cy="441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1" i="1" smtClean="0">
                              <a:latin typeface="Cambria Math"/>
                            </a:rPr>
                            <m:t>𝒒</m:t>
                          </m:r>
                        </m:e>
                        <m:sub>
                          <m:r>
                            <a:rPr lang="es-ES" sz="2000" b="1" i="1" smtClean="0">
                              <a:latin typeface="Cambria Math"/>
                            </a:rPr>
                            <m:t>𝒅</m:t>
                          </m:r>
                        </m:sub>
                      </m:sSub>
                      <m:r>
                        <a:rPr lang="es-ES" sz="2000" b="1" i="1" smtClean="0">
                          <a:latin typeface="Cambria Math"/>
                        </a:rPr>
                        <m:t>≃</m:t>
                      </m:r>
                      <m:r>
                        <a:rPr lang="es-ES" sz="2000" b="1" i="0" smtClean="0">
                          <a:latin typeface="Cambria Math"/>
                        </a:rPr>
                        <m:t>𝟒</m:t>
                      </m:r>
                      <m:r>
                        <a:rPr lang="es-ES" sz="2000" b="1" i="1" smtClean="0">
                          <a:latin typeface="Cambria Math"/>
                        </a:rPr>
                        <m:t>𝝅</m:t>
                      </m:r>
                      <m:sSub>
                        <m:sSubPr>
                          <m:ctrlPr>
                            <a:rPr lang="es-E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1" i="1" smtClean="0">
                              <a:latin typeface="Cambria Math"/>
                            </a:rPr>
                            <m:t>𝝐</m:t>
                          </m:r>
                        </m:e>
                        <m:sub>
                          <m:r>
                            <a:rPr lang="es-ES" sz="2000" b="1" i="1" smtClean="0">
                              <a:latin typeface="Cambria Math"/>
                            </a:rPr>
                            <m:t>𝒐</m:t>
                          </m:r>
                        </m:sub>
                      </m:sSub>
                      <m:sSup>
                        <m:sSupPr>
                          <m:ctrlPr>
                            <a:rPr lang="es-ES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s-E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 b="1" i="1" smtClean="0">
                                  <a:latin typeface="Cambria Math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s-ES" sz="2000" b="1" i="1" smtClean="0">
                                  <a:latin typeface="Cambria Math"/>
                                </a:rPr>
                                <m:t>𝒑</m:t>
                              </m:r>
                            </m:sub>
                          </m:sSub>
                        </m:e>
                        <m:sup>
                          <m:r>
                            <a:rPr lang="es-ES" sz="20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sSub>
                        <m:sSubPr>
                          <m:ctrlPr>
                            <a:rPr lang="es-E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1" i="1" smtClean="0"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es-ES" sz="2000" b="1" i="1" smtClean="0">
                              <a:latin typeface="Cambria Math"/>
                            </a:rPr>
                            <m:t>𝒄</m:t>
                          </m:r>
                        </m:sub>
                      </m:sSub>
                    </m:oMath>
                  </m:oMathPara>
                </a14:m>
                <a:endParaRPr lang="es-ES_tradnl" sz="2000" b="1" dirty="0"/>
              </a:p>
            </p:txBody>
          </p:sp>
        </mc:Choice>
        <mc:Fallback xmlns="">
          <p:sp>
            <p:nvSpPr>
              <p:cNvPr id="17" name="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008" y="5575137"/>
                <a:ext cx="2111604" cy="441724"/>
              </a:xfrm>
              <a:prstGeom prst="rect">
                <a:avLst/>
              </a:prstGeom>
              <a:blipFill rotWithShape="0">
                <a:blip r:embed="rId6"/>
                <a:stretch>
                  <a:fillRect b="-6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ector recto de flecha 13"/>
          <p:cNvCxnSpPr/>
          <p:nvPr/>
        </p:nvCxnSpPr>
        <p:spPr>
          <a:xfrm>
            <a:off x="3683000" y="4289069"/>
            <a:ext cx="412632" cy="11523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/>
          <p:cNvSpPr txBox="1"/>
          <p:nvPr/>
        </p:nvSpPr>
        <p:spPr>
          <a:xfrm rot="16200000">
            <a:off x="2590624" y="3048779"/>
            <a:ext cx="938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|  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69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Particle charge distributions.</a:t>
            </a:r>
            <a:endParaRPr lang="en-US" sz="32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/>
          <a:srcRect l="11247" t="17857" r="49598" b="25893"/>
          <a:stretch/>
        </p:blipFill>
        <p:spPr>
          <a:xfrm>
            <a:off x="114299" y="2402478"/>
            <a:ext cx="5076000" cy="409984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817498" y="1817703"/>
            <a:ext cx="3894202" cy="584775"/>
          </a:xfrm>
          <a:prstGeom prst="rect">
            <a:avLst/>
          </a:prstGeom>
          <a:solidFill>
            <a:srgbClr val="D3DEEA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Particle Tracking Velocimetry (PTV) of charged 5-50 µm glass beads.</a:t>
            </a:r>
            <a:endParaRPr lang="en-US" sz="1600" b="1" dirty="0"/>
          </a:p>
        </p:txBody>
      </p:sp>
      <p:sp>
        <p:nvSpPr>
          <p:cNvPr id="7" name="10 CuadroTexto"/>
          <p:cNvSpPr txBox="1"/>
          <p:nvPr/>
        </p:nvSpPr>
        <p:spPr>
          <a:xfrm>
            <a:off x="5190299" y="4242832"/>
            <a:ext cx="3572701" cy="20621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GB" sz="1600" dirty="0" smtClean="0">
                <a:sym typeface="Symbol"/>
              </a:rPr>
              <a:t>There is a bipolar charge distribution in particle charging.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GB" sz="1600" dirty="0" smtClean="0">
                <a:sym typeface="Symbol"/>
              </a:rPr>
              <a:t>After addition, the net charge is of the same polarity as that measured in the Faraday pail.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GB" sz="1600" dirty="0" smtClean="0">
                <a:sym typeface="Symbol"/>
              </a:rPr>
              <a:t>Surface charge is roughly constant with particle size for larger radii.</a:t>
            </a:r>
            <a:endParaRPr lang="en-GB" sz="16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777" y="1608124"/>
            <a:ext cx="3049390" cy="24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oscillating_part_2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45977" y="1296183"/>
            <a:ext cx="2011961" cy="393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35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9210"/>
            <a:ext cx="4274820" cy="3200400"/>
          </a:xfrm>
          <a:prstGeom prst="rect">
            <a:avLst/>
          </a:prstGeom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Charge in settled powders.</a:t>
            </a:r>
            <a:endParaRPr lang="en-US" sz="3200" dirty="0"/>
          </a:p>
        </p:txBody>
      </p:sp>
      <p:pic>
        <p:nvPicPr>
          <p:cNvPr id="3" name="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916" y="3083180"/>
            <a:ext cx="4800000" cy="3600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7512915" y="1549210"/>
            <a:ext cx="1548000" cy="5256000"/>
          </a:xfrm>
          <a:prstGeom prst="rect">
            <a:avLst/>
          </a:prstGeom>
          <a:solidFill>
            <a:srgbClr val="EFCD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12 CuadroTexto"/>
          <p:cNvSpPr txBox="1"/>
          <p:nvPr/>
        </p:nvSpPr>
        <p:spPr>
          <a:xfrm>
            <a:off x="7576416" y="3017041"/>
            <a:ext cx="15414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Blue</a:t>
            </a:r>
            <a:r>
              <a:rPr lang="en-US" sz="1600" dirty="0" smtClean="0"/>
              <a:t>: stored at 56% RH, dispersed in compressed air.</a:t>
            </a:r>
            <a:endParaRPr lang="en-US" sz="1600" dirty="0"/>
          </a:p>
        </p:txBody>
      </p:sp>
      <p:sp>
        <p:nvSpPr>
          <p:cNvPr id="7" name="13 CuadroTexto"/>
          <p:cNvSpPr txBox="1"/>
          <p:nvPr/>
        </p:nvSpPr>
        <p:spPr>
          <a:xfrm>
            <a:off x="7576416" y="4233176"/>
            <a:ext cx="14234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Red</a:t>
            </a:r>
            <a:r>
              <a:rPr lang="en-US" sz="1600" dirty="0" smtClean="0">
                <a:solidFill>
                  <a:srgbClr val="FF0000"/>
                </a:solidFill>
              </a:rPr>
              <a:t>: </a:t>
            </a:r>
            <a:r>
              <a:rPr lang="en-US" sz="1600" dirty="0" smtClean="0"/>
              <a:t>stored at 30% RH, dispersed in compressed air.</a:t>
            </a:r>
            <a:endParaRPr lang="en-US" sz="1600" dirty="0"/>
          </a:p>
        </p:txBody>
      </p:sp>
      <p:sp>
        <p:nvSpPr>
          <p:cNvPr id="8" name="14 CuadroTexto"/>
          <p:cNvSpPr txBox="1"/>
          <p:nvPr/>
        </p:nvSpPr>
        <p:spPr>
          <a:xfrm>
            <a:off x="7576416" y="5491241"/>
            <a:ext cx="1316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Green</a:t>
            </a:r>
            <a:r>
              <a:rPr lang="en-US" sz="1600" b="1" dirty="0" smtClean="0">
                <a:solidFill>
                  <a:srgbClr val="7030A0"/>
                </a:solidFill>
              </a:rPr>
              <a:t>: </a:t>
            </a:r>
            <a:r>
              <a:rPr lang="en-US" sz="1600" dirty="0" smtClean="0"/>
              <a:t>stored in dry N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, dispersed in dry N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cxnSp>
        <p:nvCxnSpPr>
          <p:cNvPr id="10" name="Conector recto de flecha 9"/>
          <p:cNvCxnSpPr/>
          <p:nvPr/>
        </p:nvCxnSpPr>
        <p:spPr>
          <a:xfrm flipV="1">
            <a:off x="1092200" y="3606800"/>
            <a:ext cx="279400" cy="1511300"/>
          </a:xfrm>
          <a:prstGeom prst="straightConnector1">
            <a:avLst/>
          </a:prstGeom>
          <a:ln w="571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196675" y="4903439"/>
            <a:ext cx="2897241" cy="1815882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1600" dirty="0" smtClean="0"/>
              <a:t>Cumulative charge in the Faraday pail and collected mass have a sublinear relation.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1600" dirty="0" smtClean="0"/>
              <a:t>Newer settling powder retain lesser charge than the older. 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8 CuadroTexto"/>
              <p:cNvSpPr txBox="1"/>
              <p:nvPr/>
            </p:nvSpPr>
            <p:spPr>
              <a:xfrm>
                <a:off x="5078945" y="2487879"/>
                <a:ext cx="1393971" cy="760401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 sz="2000" b="0" i="0" smtClean="0">
                          <a:latin typeface="Cambria Math" panose="02040503050406030204" pitchFamily="18" charset="0"/>
                        </a:rPr>
                        <m:t>qmr</m:t>
                      </m:r>
                      <m:r>
                        <a:rPr lang="es-E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ES_tradnl" sz="2000" dirty="0"/>
              </a:p>
            </p:txBody>
          </p:sp>
        </mc:Choice>
        <mc:Fallback xmlns="">
          <p:sp>
            <p:nvSpPr>
              <p:cNvPr id="16" name="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945" y="2487879"/>
                <a:ext cx="1393971" cy="76040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10 CuadroTexto"/>
          <p:cNvSpPr txBox="1"/>
          <p:nvPr/>
        </p:nvSpPr>
        <p:spPr>
          <a:xfrm>
            <a:off x="7576416" y="1564520"/>
            <a:ext cx="14955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Black</a:t>
            </a:r>
            <a:r>
              <a:rPr lang="en-US" sz="1600" dirty="0" smtClean="0"/>
              <a:t>: storage RH not controlled, dispersed in compressed air.</a:t>
            </a:r>
            <a:endParaRPr lang="en-US" sz="1600" dirty="0"/>
          </a:p>
        </p:txBody>
      </p:sp>
      <p:sp>
        <p:nvSpPr>
          <p:cNvPr id="18" name="CuadroTexto 17"/>
          <p:cNvSpPr txBox="1"/>
          <p:nvPr/>
        </p:nvSpPr>
        <p:spPr>
          <a:xfrm>
            <a:off x="4338321" y="1612581"/>
            <a:ext cx="27863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Charge to mass ratio, qmr, depends on total cumulative charge and total collected mass:</a:t>
            </a:r>
            <a:endParaRPr lang="en-US" sz="1600" dirty="0"/>
          </a:p>
        </p:txBody>
      </p:sp>
      <p:sp>
        <p:nvSpPr>
          <p:cNvPr id="9" name="Elipse 8"/>
          <p:cNvSpPr/>
          <p:nvPr/>
        </p:nvSpPr>
        <p:spPr>
          <a:xfrm>
            <a:off x="3601329" y="2082018"/>
            <a:ext cx="267286" cy="267287"/>
          </a:xfrm>
          <a:prstGeom prst="ellipse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onector recto 11"/>
          <p:cNvCxnSpPr/>
          <p:nvPr/>
        </p:nvCxnSpPr>
        <p:spPr>
          <a:xfrm flipH="1">
            <a:off x="3801792" y="1744394"/>
            <a:ext cx="133646" cy="337624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uadroTexto 20"/>
              <p:cNvSpPr txBox="1"/>
              <p:nvPr/>
            </p:nvSpPr>
            <p:spPr>
              <a:xfrm>
                <a:off x="3782295" y="1401935"/>
                <a:ext cx="385747" cy="31329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000" b="1" i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b>
                          <m:r>
                            <a:rPr lang="es-ES" sz="2000" b="1" i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𝐬</m:t>
                          </m:r>
                        </m:sub>
                        <m:sup>
                          <m:r>
                            <a:rPr lang="es-ES" sz="2000" b="1" i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𝐓</m:t>
                          </m:r>
                        </m:sup>
                      </m:sSubSup>
                    </m:oMath>
                  </m:oMathPara>
                </a14:m>
                <a:endParaRPr lang="en-US" sz="2000" b="1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Cuadro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2295" y="1401935"/>
                <a:ext cx="385747" cy="313291"/>
              </a:xfrm>
              <a:prstGeom prst="rect">
                <a:avLst/>
              </a:prstGeom>
              <a:blipFill rotWithShape="0">
                <a:blip r:embed="rId6"/>
                <a:stretch>
                  <a:fillRect l="-18750" t="-1961" r="-4688" b="-31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218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Charge layer model.</a:t>
            </a:r>
            <a:endParaRPr lang="en-US" sz="3200" dirty="0"/>
          </a:p>
        </p:txBody>
      </p:sp>
      <p:sp>
        <p:nvSpPr>
          <p:cNvPr id="27" name="115 CuadroTexto"/>
          <p:cNvSpPr txBox="1"/>
          <p:nvPr/>
        </p:nvSpPr>
        <p:spPr>
          <a:xfrm>
            <a:off x="182228" y="1549169"/>
            <a:ext cx="445587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en-GB" dirty="0" smtClean="0"/>
              <a:t>It assumes an infinite powder layer in the horizontal plane, made of dielectric material.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GB" dirty="0" smtClean="0"/>
              <a:t>The settled powder has a charge per unit volume, </a:t>
            </a:r>
            <a:r>
              <a:rPr lang="en-GB" b="1" dirty="0">
                <a:solidFill>
                  <a:srgbClr val="964807"/>
                </a:solidFill>
                <a:latin typeface="Symbol" panose="05050102010706020507" pitchFamily="18" charset="2"/>
              </a:rPr>
              <a:t>r</a:t>
            </a:r>
            <a:r>
              <a:rPr lang="en-GB" dirty="0" smtClean="0">
                <a:latin typeface="+mj-lt"/>
              </a:rPr>
              <a:t>, an electrical conductivity, </a:t>
            </a:r>
            <a:r>
              <a:rPr lang="en-GB" b="1" dirty="0">
                <a:solidFill>
                  <a:srgbClr val="964807"/>
                </a:solidFill>
                <a:latin typeface="Symbol" panose="05050102010706020507" pitchFamily="18" charset="2"/>
              </a:rPr>
              <a:t>s</a:t>
            </a:r>
            <a:r>
              <a:rPr lang="en-GB" dirty="0" smtClean="0">
                <a:latin typeface="+mj-lt"/>
              </a:rPr>
              <a:t>, a bulk density, </a:t>
            </a:r>
            <a:r>
              <a:rPr lang="en-GB" b="1" dirty="0" err="1" smtClean="0">
                <a:solidFill>
                  <a:srgbClr val="964807"/>
                </a:solidFill>
                <a:latin typeface="Symbol" panose="05050102010706020507" pitchFamily="18" charset="2"/>
              </a:rPr>
              <a:t>r</a:t>
            </a:r>
            <a:r>
              <a:rPr lang="en-GB" b="1" baseline="-25000" dirty="0" err="1" smtClean="0">
                <a:solidFill>
                  <a:srgbClr val="964807"/>
                </a:solidFill>
                <a:latin typeface="+mj-lt"/>
              </a:rPr>
              <a:t>m</a:t>
            </a:r>
            <a:r>
              <a:rPr lang="en-GB" dirty="0" smtClean="0">
                <a:latin typeface="+mj-lt"/>
              </a:rPr>
              <a:t>, and a height, </a:t>
            </a:r>
            <a:r>
              <a:rPr lang="en-GB" b="1" dirty="0">
                <a:solidFill>
                  <a:srgbClr val="964807"/>
                </a:solidFill>
                <a:latin typeface="+mj-lt"/>
              </a:rPr>
              <a:t>z</a:t>
            </a:r>
            <a:r>
              <a:rPr lang="en-GB" dirty="0" smtClean="0">
                <a:latin typeface="+mj-lt"/>
              </a:rPr>
              <a:t>.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GB" dirty="0" smtClean="0">
                <a:latin typeface="+mj-lt"/>
              </a:rPr>
              <a:t>The incoming powder layer has a charge, </a:t>
            </a:r>
            <a:r>
              <a:rPr lang="en-GB" b="1" dirty="0" err="1">
                <a:solidFill>
                  <a:srgbClr val="964807"/>
                </a:solidFill>
                <a:latin typeface="Symbol" panose="05050102010706020507" pitchFamily="18" charset="2"/>
              </a:rPr>
              <a:t>r</a:t>
            </a:r>
            <a:r>
              <a:rPr lang="en-GB" b="1" baseline="-25000" dirty="0" err="1">
                <a:solidFill>
                  <a:srgbClr val="964807"/>
                </a:solidFill>
                <a:latin typeface="Symbol" panose="05050102010706020507" pitchFamily="18" charset="2"/>
              </a:rPr>
              <a:t>o</a:t>
            </a:r>
            <a:r>
              <a:rPr lang="en-GB" dirty="0" smtClean="0">
                <a:latin typeface="+mj-lt"/>
              </a:rPr>
              <a:t>, and is fed at a mass rate </a:t>
            </a:r>
            <a:r>
              <a:rPr lang="en-GB" b="1" dirty="0" smtClean="0">
                <a:solidFill>
                  <a:srgbClr val="964807"/>
                </a:solidFill>
                <a:latin typeface="+mj-lt"/>
              </a:rPr>
              <a:t>F</a:t>
            </a:r>
            <a:r>
              <a:rPr lang="en-GB" b="1" baseline="-25000" dirty="0" smtClean="0">
                <a:solidFill>
                  <a:srgbClr val="964807"/>
                </a:solidFill>
                <a:latin typeface="+mj-lt"/>
              </a:rPr>
              <a:t>m</a:t>
            </a:r>
            <a:r>
              <a:rPr lang="en-GB" dirty="0" smtClean="0">
                <a:latin typeface="+mj-lt"/>
              </a:rPr>
              <a:t>.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GB" dirty="0" smtClean="0">
                <a:latin typeface="+mj-lt"/>
              </a:rPr>
              <a:t>The bottom plate has a zero surface charge, </a:t>
            </a:r>
            <a:r>
              <a:rPr lang="en-GB" b="1" dirty="0" err="1" smtClean="0">
                <a:solidFill>
                  <a:srgbClr val="964807"/>
                </a:solidFill>
                <a:latin typeface="Symbol" panose="05050102010706020507" pitchFamily="18" charset="2"/>
              </a:rPr>
              <a:t>s</a:t>
            </a:r>
            <a:r>
              <a:rPr lang="en-GB" b="1" baseline="-25000" dirty="0" err="1" smtClean="0">
                <a:solidFill>
                  <a:srgbClr val="964807"/>
                </a:solidFill>
                <a:latin typeface="+mj-lt"/>
              </a:rPr>
              <a:t>p</a:t>
            </a:r>
            <a:r>
              <a:rPr lang="en-GB" dirty="0" smtClean="0">
                <a:latin typeface="+mj-lt"/>
              </a:rPr>
              <a:t>, at the beginning of the experiment, that becomes non zero afterwards. </a:t>
            </a:r>
            <a:endParaRPr lang="en-GB" dirty="0" smtClean="0"/>
          </a:p>
          <a:p>
            <a:pPr marL="174625" indent="-174625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uadroTexto 27"/>
              <p:cNvSpPr txBox="1"/>
              <p:nvPr/>
            </p:nvSpPr>
            <p:spPr>
              <a:xfrm>
                <a:off x="2455177" y="5630325"/>
                <a:ext cx="1924373" cy="3383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CuadroTex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5177" y="5630325"/>
                <a:ext cx="1924373" cy="338362"/>
              </a:xfrm>
              <a:prstGeom prst="rect">
                <a:avLst/>
              </a:prstGeom>
              <a:blipFill rotWithShape="0">
                <a:blip r:embed="rId3"/>
                <a:stretch>
                  <a:fillRect l="-2540" r="-4127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uadroTexto 28"/>
              <p:cNvSpPr txBox="1"/>
              <p:nvPr/>
            </p:nvSpPr>
            <p:spPr>
              <a:xfrm>
                <a:off x="5593954" y="5377628"/>
                <a:ext cx="2756204" cy="5910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𝜕𝜌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CuadroTex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3954" y="5377628"/>
                <a:ext cx="2756204" cy="59105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uadroTexto 29"/>
              <p:cNvSpPr txBox="1"/>
              <p:nvPr/>
            </p:nvSpPr>
            <p:spPr>
              <a:xfrm>
                <a:off x="2455177" y="6106508"/>
                <a:ext cx="3037242" cy="5329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den>
                      </m:f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(0,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Cuadro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5177" y="6106508"/>
                <a:ext cx="3037242" cy="53296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CuadroTexto 30"/>
          <p:cNvSpPr txBox="1"/>
          <p:nvPr/>
        </p:nvSpPr>
        <p:spPr>
          <a:xfrm>
            <a:off x="2455177" y="5022383"/>
            <a:ext cx="3178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System equations:</a:t>
            </a: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58" name="Grupo 57"/>
          <p:cNvGrpSpPr/>
          <p:nvPr/>
        </p:nvGrpSpPr>
        <p:grpSpPr>
          <a:xfrm>
            <a:off x="5266058" y="1518869"/>
            <a:ext cx="3312368" cy="3367557"/>
            <a:chOff x="5266058" y="1518869"/>
            <a:chExt cx="3312368" cy="3367557"/>
          </a:xfrm>
        </p:grpSpPr>
        <p:sp>
          <p:nvSpPr>
            <p:cNvPr id="32" name="7 Cubo"/>
            <p:cNvSpPr/>
            <p:nvPr/>
          </p:nvSpPr>
          <p:spPr>
            <a:xfrm>
              <a:off x="5266058" y="2620293"/>
              <a:ext cx="3312368" cy="1792650"/>
            </a:xfrm>
            <a:prstGeom prst="cube">
              <a:avLst>
                <a:gd name="adj" fmla="val 39574"/>
              </a:avLst>
            </a:prstGeom>
            <a:gradFill flip="none" rotWithShape="1">
              <a:gsLst>
                <a:gs pos="0">
                  <a:srgbClr val="FFFF99"/>
                </a:gs>
                <a:gs pos="50000">
                  <a:srgbClr val="FFCC66"/>
                </a:gs>
                <a:gs pos="100000">
                  <a:srgbClr val="FF9933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grpSp>
          <p:nvGrpSpPr>
            <p:cNvPr id="33" name="25 Grupo"/>
            <p:cNvGrpSpPr/>
            <p:nvPr/>
          </p:nvGrpSpPr>
          <p:grpSpPr>
            <a:xfrm>
              <a:off x="6202162" y="1703535"/>
              <a:ext cx="288032" cy="635208"/>
              <a:chOff x="1434953" y="2937808"/>
              <a:chExt cx="288032" cy="635208"/>
            </a:xfrm>
          </p:grpSpPr>
          <p:sp>
            <p:nvSpPr>
              <p:cNvPr id="34" name="8 Elipse"/>
              <p:cNvSpPr/>
              <p:nvPr/>
            </p:nvSpPr>
            <p:spPr>
              <a:xfrm>
                <a:off x="1434953" y="2937808"/>
                <a:ext cx="288032" cy="2880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99"/>
                  </a:gs>
                  <a:gs pos="50000">
                    <a:srgbClr val="FFCC66"/>
                  </a:gs>
                  <a:gs pos="100000">
                    <a:srgbClr val="FF993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cxnSp>
            <p:nvCxnSpPr>
              <p:cNvPr id="35" name="10 Conector recto de flecha"/>
              <p:cNvCxnSpPr>
                <a:stCxn id="34" idx="4"/>
              </p:cNvCxnSpPr>
              <p:nvPr/>
            </p:nvCxnSpPr>
            <p:spPr>
              <a:xfrm>
                <a:off x="1578969" y="3225808"/>
                <a:ext cx="0" cy="347208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26 Grupo"/>
            <p:cNvGrpSpPr/>
            <p:nvPr/>
          </p:nvGrpSpPr>
          <p:grpSpPr>
            <a:xfrm>
              <a:off x="6161459" y="2451154"/>
              <a:ext cx="288032" cy="635208"/>
              <a:chOff x="1434953" y="2937808"/>
              <a:chExt cx="288032" cy="635208"/>
            </a:xfrm>
          </p:grpSpPr>
          <p:sp>
            <p:nvSpPr>
              <p:cNvPr id="37" name="27 Elipse"/>
              <p:cNvSpPr/>
              <p:nvPr/>
            </p:nvSpPr>
            <p:spPr>
              <a:xfrm>
                <a:off x="1434953" y="2937808"/>
                <a:ext cx="288032" cy="2880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99"/>
                  </a:gs>
                  <a:gs pos="50000">
                    <a:srgbClr val="FFCC66"/>
                  </a:gs>
                  <a:gs pos="100000">
                    <a:srgbClr val="FF993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cxnSp>
            <p:nvCxnSpPr>
              <p:cNvPr id="38" name="28 Conector recto de flecha"/>
              <p:cNvCxnSpPr>
                <a:stCxn id="37" idx="4"/>
              </p:cNvCxnSpPr>
              <p:nvPr/>
            </p:nvCxnSpPr>
            <p:spPr>
              <a:xfrm>
                <a:off x="1578969" y="3225808"/>
                <a:ext cx="0" cy="347208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29 Grupo"/>
            <p:cNvGrpSpPr/>
            <p:nvPr/>
          </p:nvGrpSpPr>
          <p:grpSpPr>
            <a:xfrm>
              <a:off x="6962945" y="1810259"/>
              <a:ext cx="288032" cy="635208"/>
              <a:chOff x="1434953" y="2937808"/>
              <a:chExt cx="288032" cy="635208"/>
            </a:xfrm>
          </p:grpSpPr>
          <p:sp>
            <p:nvSpPr>
              <p:cNvPr id="40" name="30 Elipse"/>
              <p:cNvSpPr/>
              <p:nvPr/>
            </p:nvSpPr>
            <p:spPr>
              <a:xfrm>
                <a:off x="1434953" y="2937808"/>
                <a:ext cx="288032" cy="2880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99"/>
                  </a:gs>
                  <a:gs pos="50000">
                    <a:srgbClr val="FFCC66"/>
                  </a:gs>
                  <a:gs pos="100000">
                    <a:srgbClr val="FF993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cxnSp>
            <p:nvCxnSpPr>
              <p:cNvPr id="41" name="31 Conector recto de flecha"/>
              <p:cNvCxnSpPr>
                <a:stCxn id="40" idx="4"/>
              </p:cNvCxnSpPr>
              <p:nvPr/>
            </p:nvCxnSpPr>
            <p:spPr>
              <a:xfrm>
                <a:off x="1578969" y="3225808"/>
                <a:ext cx="0" cy="347208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32 Grupo"/>
            <p:cNvGrpSpPr/>
            <p:nvPr/>
          </p:nvGrpSpPr>
          <p:grpSpPr>
            <a:xfrm>
              <a:off x="7357251" y="2277550"/>
              <a:ext cx="288032" cy="635208"/>
              <a:chOff x="1434953" y="2937808"/>
              <a:chExt cx="288032" cy="635208"/>
            </a:xfrm>
          </p:grpSpPr>
          <p:sp>
            <p:nvSpPr>
              <p:cNvPr id="43" name="33 Elipse"/>
              <p:cNvSpPr/>
              <p:nvPr/>
            </p:nvSpPr>
            <p:spPr>
              <a:xfrm>
                <a:off x="1434953" y="2937808"/>
                <a:ext cx="288032" cy="2880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99"/>
                  </a:gs>
                  <a:gs pos="50000">
                    <a:srgbClr val="FFCC66"/>
                  </a:gs>
                  <a:gs pos="100000">
                    <a:srgbClr val="FF993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cxnSp>
            <p:nvCxnSpPr>
              <p:cNvPr id="44" name="34 Conector recto de flecha"/>
              <p:cNvCxnSpPr>
                <a:stCxn id="43" idx="4"/>
              </p:cNvCxnSpPr>
              <p:nvPr/>
            </p:nvCxnSpPr>
            <p:spPr>
              <a:xfrm>
                <a:off x="1578969" y="3225808"/>
                <a:ext cx="0" cy="347208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35 Grupo"/>
            <p:cNvGrpSpPr/>
            <p:nvPr/>
          </p:nvGrpSpPr>
          <p:grpSpPr>
            <a:xfrm>
              <a:off x="7908460" y="1975393"/>
              <a:ext cx="288032" cy="635208"/>
              <a:chOff x="1434953" y="2937808"/>
              <a:chExt cx="288032" cy="635208"/>
            </a:xfrm>
          </p:grpSpPr>
          <p:sp>
            <p:nvSpPr>
              <p:cNvPr id="46" name="36 Elipse"/>
              <p:cNvSpPr/>
              <p:nvPr/>
            </p:nvSpPr>
            <p:spPr>
              <a:xfrm>
                <a:off x="1434953" y="2937808"/>
                <a:ext cx="288032" cy="2880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99"/>
                  </a:gs>
                  <a:gs pos="50000">
                    <a:srgbClr val="FFCC66"/>
                  </a:gs>
                  <a:gs pos="100000">
                    <a:srgbClr val="FF993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cxnSp>
            <p:nvCxnSpPr>
              <p:cNvPr id="47" name="37 Conector recto de flecha"/>
              <p:cNvCxnSpPr>
                <a:stCxn id="46" idx="4"/>
              </p:cNvCxnSpPr>
              <p:nvPr/>
            </p:nvCxnSpPr>
            <p:spPr>
              <a:xfrm>
                <a:off x="1578969" y="3225808"/>
                <a:ext cx="0" cy="347208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38 Flecha abajo"/>
            <p:cNvSpPr/>
            <p:nvPr/>
          </p:nvSpPr>
          <p:spPr>
            <a:xfrm>
              <a:off x="6530897" y="3921364"/>
              <a:ext cx="463353" cy="46340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49" name="39 Flecha abajo"/>
            <p:cNvSpPr/>
            <p:nvPr/>
          </p:nvSpPr>
          <p:spPr>
            <a:xfrm rot="10800000">
              <a:off x="6530896" y="3347006"/>
              <a:ext cx="463353" cy="46340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50" name="40 CuadroTexto"/>
            <p:cNvSpPr txBox="1"/>
            <p:nvPr/>
          </p:nvSpPr>
          <p:spPr>
            <a:xfrm>
              <a:off x="5266058" y="3559845"/>
              <a:ext cx="18095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Electrical conduction</a:t>
              </a:r>
              <a:endParaRPr lang="en-US" dirty="0"/>
            </a:p>
          </p:txBody>
        </p:sp>
        <p:sp>
          <p:nvSpPr>
            <p:cNvPr id="51" name="Rectángulo 50"/>
            <p:cNvSpPr/>
            <p:nvPr/>
          </p:nvSpPr>
          <p:spPr>
            <a:xfrm>
              <a:off x="5266058" y="4417462"/>
              <a:ext cx="2592000" cy="180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Paralelogramo 51"/>
            <p:cNvSpPr/>
            <p:nvPr/>
          </p:nvSpPr>
          <p:spPr>
            <a:xfrm rot="16400038" flipV="1">
              <a:off x="7747924" y="3803028"/>
              <a:ext cx="960996" cy="686005"/>
            </a:xfrm>
            <a:prstGeom prst="parallelogram">
              <a:avLst>
                <a:gd name="adj" fmla="val 113386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CuadroTexto 52"/>
            <p:cNvSpPr txBox="1"/>
            <p:nvPr/>
          </p:nvSpPr>
          <p:spPr>
            <a:xfrm>
              <a:off x="7268508" y="1518869"/>
              <a:ext cx="5895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noProof="1" smtClean="0">
                  <a:latin typeface="Symbol" panose="05050102010706020507" pitchFamily="18" charset="2"/>
                </a:rPr>
                <a:t>r</a:t>
              </a:r>
              <a:r>
                <a:rPr lang="en-US" baseline="-25000" noProof="1" smtClean="0">
                  <a:latin typeface="Symbol" panose="05050102010706020507" pitchFamily="18" charset="2"/>
                </a:rPr>
                <a:t>o</a:t>
              </a:r>
              <a:endParaRPr lang="en-US" baseline="-25000" noProof="1">
                <a:latin typeface="Symbol" panose="05050102010706020507" pitchFamily="18" charset="2"/>
              </a:endParaRPr>
            </a:p>
          </p:txBody>
        </p:sp>
        <p:sp>
          <p:nvSpPr>
            <p:cNvPr id="54" name="CuadroTexto 53"/>
            <p:cNvSpPr txBox="1"/>
            <p:nvPr/>
          </p:nvSpPr>
          <p:spPr>
            <a:xfrm>
              <a:off x="7166981" y="3625746"/>
              <a:ext cx="3805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noProof="1" smtClean="0">
                  <a:latin typeface="Symbol" panose="05050102010706020507" pitchFamily="18" charset="2"/>
                </a:rPr>
                <a:t>r</a:t>
              </a:r>
              <a:endParaRPr lang="en-US" baseline="-25000" noProof="1">
                <a:latin typeface="Symbol" panose="05050102010706020507" pitchFamily="18" charset="2"/>
              </a:endParaRPr>
            </a:p>
          </p:txBody>
        </p:sp>
        <p:sp>
          <p:nvSpPr>
            <p:cNvPr id="55" name="CuadroTexto 54"/>
            <p:cNvSpPr txBox="1"/>
            <p:nvPr/>
          </p:nvSpPr>
          <p:spPr>
            <a:xfrm>
              <a:off x="7493370" y="4507462"/>
              <a:ext cx="7248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noProof="1" smtClean="0">
                  <a:latin typeface="Symbol" panose="05050102010706020507" pitchFamily="18" charset="2"/>
                </a:rPr>
                <a:t>s</a:t>
              </a:r>
              <a:r>
                <a:rPr lang="en-US" baseline="-25000" noProof="1" smtClean="0">
                  <a:latin typeface="Calibri" panose="020F0502020204030204" pitchFamily="34" charset="0"/>
                </a:rPr>
                <a:t>p</a:t>
              </a:r>
            </a:p>
          </p:txBody>
        </p:sp>
        <p:sp>
          <p:nvSpPr>
            <p:cNvPr id="56" name="CuadroTexto 55"/>
            <p:cNvSpPr txBox="1"/>
            <p:nvPr/>
          </p:nvSpPr>
          <p:spPr>
            <a:xfrm>
              <a:off x="5645595" y="4547872"/>
              <a:ext cx="1770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Conductive plate</a:t>
              </a:r>
              <a:endParaRPr lang="en-US" sz="1600" dirty="0"/>
            </a:p>
          </p:txBody>
        </p:sp>
      </p:grpSp>
      <p:sp>
        <p:nvSpPr>
          <p:cNvPr id="57" name="Rectángulo 56"/>
          <p:cNvSpPr/>
          <p:nvPr/>
        </p:nvSpPr>
        <p:spPr>
          <a:xfrm>
            <a:off x="5054600" y="1549169"/>
            <a:ext cx="3708400" cy="34732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98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Intermedio">
  <a:themeElements>
    <a:clrScheme name="Personalizado 1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345D7E"/>
      </a:hlink>
      <a:folHlink>
        <a:srgbClr val="704404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ermedio">
  <a:themeElements>
    <a:clrScheme name="Personalizado 1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345D7E"/>
      </a:hlink>
      <a:folHlink>
        <a:srgbClr val="704404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1794</TotalTime>
  <Words>687</Words>
  <Application>Microsoft Office PowerPoint</Application>
  <PresentationFormat>Presentación en pantalla (4:3)</PresentationFormat>
  <Paragraphs>139</Paragraphs>
  <Slides>12</Slides>
  <Notes>11</Notes>
  <HiddenSlides>0</HiddenSlides>
  <MMClips>1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Arial</vt:lpstr>
      <vt:lpstr>Calibri</vt:lpstr>
      <vt:lpstr>Cambria Math</vt:lpstr>
      <vt:lpstr>Symbol</vt:lpstr>
      <vt:lpstr>Wingdings</vt:lpstr>
      <vt:lpstr>Wingdings 2</vt:lpstr>
      <vt:lpstr>1_Intermedio</vt:lpstr>
      <vt:lpstr>Intermedio</vt:lpstr>
      <vt:lpstr>Electric charge limits on settled powders</vt:lpstr>
      <vt:lpstr>Contents.</vt:lpstr>
      <vt:lpstr>Introduction.</vt:lpstr>
      <vt:lpstr>Introduction.</vt:lpstr>
      <vt:lpstr>Experimental setup.</vt:lpstr>
      <vt:lpstr>Charge limits in suspended particles.  </vt:lpstr>
      <vt:lpstr>Particle charge distributions.</vt:lpstr>
      <vt:lpstr>Charge in settled powders.</vt:lpstr>
      <vt:lpstr>Charge layer model.</vt:lpstr>
      <vt:lpstr>Charge layer model.</vt:lpstr>
      <vt:lpstr>Charged layer model.</vt:lpstr>
      <vt:lpstr>Conclusions.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 charge limits on settled powders</dc:title>
  <dc:creator>Javierf</dc:creator>
  <cp:lastModifiedBy>Javierf</cp:lastModifiedBy>
  <cp:revision>103</cp:revision>
  <dcterms:created xsi:type="dcterms:W3CDTF">2016-08-17T22:57:00Z</dcterms:created>
  <dcterms:modified xsi:type="dcterms:W3CDTF">2016-08-31T18:23:30Z</dcterms:modified>
</cp:coreProperties>
</file>