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4" r:id="rId3"/>
    <p:sldId id="275" r:id="rId4"/>
    <p:sldId id="285" r:id="rId5"/>
    <p:sldId id="260" r:id="rId6"/>
    <p:sldId id="265" r:id="rId7"/>
    <p:sldId id="276" r:id="rId8"/>
    <p:sldId id="258" r:id="rId9"/>
    <p:sldId id="297" r:id="rId10"/>
    <p:sldId id="261" r:id="rId11"/>
    <p:sldId id="262" r:id="rId12"/>
    <p:sldId id="288" r:id="rId13"/>
    <p:sldId id="286" r:id="rId14"/>
    <p:sldId id="306" r:id="rId15"/>
    <p:sldId id="307" r:id="rId16"/>
    <p:sldId id="309" r:id="rId17"/>
    <p:sldId id="264" r:id="rId18"/>
    <p:sldId id="287" r:id="rId19"/>
    <p:sldId id="308" r:id="rId20"/>
    <p:sldId id="266" r:id="rId21"/>
    <p:sldId id="290" r:id="rId22"/>
    <p:sldId id="293" r:id="rId23"/>
    <p:sldId id="292" r:id="rId24"/>
    <p:sldId id="298" r:id="rId25"/>
    <p:sldId id="310" r:id="rId26"/>
    <p:sldId id="311" r:id="rId27"/>
    <p:sldId id="312" r:id="rId28"/>
    <p:sldId id="267" r:id="rId29"/>
    <p:sldId id="273" r:id="rId30"/>
    <p:sldId id="291" r:id="rId31"/>
    <p:sldId id="314" r:id="rId32"/>
    <p:sldId id="299" r:id="rId33"/>
    <p:sldId id="277" r:id="rId34"/>
    <p:sldId id="269" r:id="rId35"/>
    <p:sldId id="294" r:id="rId36"/>
    <p:sldId id="281" r:id="rId37"/>
    <p:sldId id="270" r:id="rId38"/>
    <p:sldId id="271" r:id="rId39"/>
    <p:sldId id="295" r:id="rId40"/>
    <p:sldId id="296" r:id="rId41"/>
    <p:sldId id="313" r:id="rId42"/>
    <p:sldId id="300" r:id="rId43"/>
    <p:sldId id="301" r:id="rId44"/>
    <p:sldId id="302" r:id="rId45"/>
    <p:sldId id="303" r:id="rId46"/>
    <p:sldId id="272" r:id="rId47"/>
  </p:sldIdLst>
  <p:sldSz cx="9144000" cy="6858000" type="screen4x3"/>
  <p:notesSz cx="6858000" cy="9144000"/>
  <p:custDataLst>
    <p:tags r:id="rId4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4" autoAdjust="0"/>
    <p:restoredTop sz="92407" autoAdjust="0"/>
  </p:normalViewPr>
  <p:slideViewPr>
    <p:cSldViewPr>
      <p:cViewPr varScale="1">
        <p:scale>
          <a:sx n="63" d="100"/>
          <a:sy n="63" d="100"/>
        </p:scale>
        <p:origin x="-13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3693A-DCD5-4D0A-91CC-40F357E99DF4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2292-063D-44B4-8BEA-C52A0F3D3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electric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particles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electrical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liquid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Currents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microsystems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realm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Quasi-Electrostatics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conductivity</a:t>
            </a:r>
            <a:r>
              <a:rPr lang="es-ES" dirty="0" smtClean="0"/>
              <a:t> and </a:t>
            </a:r>
            <a:r>
              <a:rPr lang="es-ES" dirty="0" err="1" smtClean="0"/>
              <a:t>permittivity</a:t>
            </a:r>
            <a:r>
              <a:rPr lang="es-ES" dirty="0" smtClean="0"/>
              <a:t> </a:t>
            </a:r>
            <a:r>
              <a:rPr lang="es-ES" dirty="0" err="1" smtClean="0"/>
              <a:t>vary</a:t>
            </a:r>
            <a:r>
              <a:rPr lang="es-ES" dirty="0" smtClean="0"/>
              <a:t> </a:t>
            </a:r>
            <a:r>
              <a:rPr lang="es-ES" dirty="0" err="1" smtClean="0"/>
              <a:t>slowly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time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Boussinesq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approximation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voltages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82EA-AB9A-4A99-A6BA-DC64A5D95F34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phases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salt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concentration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running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parallel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apply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potential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Hablamos de la </a:t>
            </a:r>
            <a:r>
              <a:rPr lang="es-ES" dirty="0" err="1" smtClean="0"/>
              <a:t>ac</a:t>
            </a:r>
            <a:r>
              <a:rPr lang="es-ES" dirty="0" smtClean="0"/>
              <a:t> electroosmosis. Ejemplo</a:t>
            </a:r>
            <a:r>
              <a:rPr lang="es-ES" baseline="0" dirty="0" smtClean="0"/>
              <a:t> la pareja de dos electrodos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Hablamos de la </a:t>
            </a:r>
            <a:r>
              <a:rPr lang="es-ES" dirty="0" err="1" smtClean="0"/>
              <a:t>ac</a:t>
            </a:r>
            <a:r>
              <a:rPr lang="es-ES" dirty="0" smtClean="0"/>
              <a:t> electroosmosis. Ejemplo</a:t>
            </a:r>
            <a:r>
              <a:rPr lang="es-ES" baseline="0" dirty="0" smtClean="0"/>
              <a:t> la pareja de dos electrodos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Proponemos el campo viajero y el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pump</a:t>
            </a:r>
            <a:r>
              <a:rPr lang="es-ES" baseline="0" dirty="0" smtClean="0"/>
              <a:t> de travelling-wave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bio-chemical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analysis</a:t>
            </a:r>
            <a:r>
              <a:rPr lang="es-ES" baseline="0" dirty="0" smtClean="0"/>
              <a:t> of a </a:t>
            </a:r>
            <a:r>
              <a:rPr lang="es-ES" baseline="0" dirty="0" err="1" smtClean="0"/>
              <a:t>drop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blood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charge</a:t>
            </a:r>
            <a:r>
              <a:rPr lang="es-ES" dirty="0" smtClean="0"/>
              <a:t> </a:t>
            </a:r>
            <a:r>
              <a:rPr lang="es-ES" dirty="0" err="1" smtClean="0"/>
              <a:t>carriers</a:t>
            </a:r>
            <a:r>
              <a:rPr lang="es-ES" dirty="0" smtClean="0"/>
              <a:t> are </a:t>
            </a:r>
            <a:r>
              <a:rPr lang="es-ES" dirty="0" err="1" smtClean="0"/>
              <a:t>different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metalic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wires</a:t>
            </a:r>
            <a:r>
              <a:rPr lang="es-ES" baseline="0" dirty="0" smtClean="0"/>
              <a:t> and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liquid</a:t>
            </a:r>
            <a:r>
              <a:rPr lang="es-ES" baseline="0" dirty="0" smtClean="0"/>
              <a:t>, redo </a:t>
            </a:r>
            <a:r>
              <a:rPr lang="es-ES" baseline="0" dirty="0" err="1" smtClean="0"/>
              <a:t>reactions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appear</a:t>
            </a:r>
            <a:r>
              <a:rPr lang="es-ES" baseline="0" smtClean="0"/>
              <a:t>. 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allows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use of normal </a:t>
            </a:r>
            <a:r>
              <a:rPr lang="es-ES" baseline="0" dirty="0" err="1" smtClean="0"/>
              <a:t>batteries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portable </a:t>
            </a:r>
            <a:r>
              <a:rPr lang="es-ES" baseline="0" dirty="0" err="1" smtClean="0"/>
              <a:t>devices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 am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going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talk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jets and </a:t>
            </a:r>
            <a:r>
              <a:rPr lang="es-ES" baseline="0" dirty="0" err="1" smtClean="0"/>
              <a:t>drops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subjected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electric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mycrosystems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electrowetting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electrified</a:t>
            </a:r>
            <a:r>
              <a:rPr lang="es-ES" baseline="0" dirty="0" smtClean="0"/>
              <a:t> jets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2292-063D-44B4-8BEA-C52A0F3D3ACA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A06F-CE6D-47A6-A577-091AB4E09F80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1BABF-6F42-4BA0-BB20-F625A85DE2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5.bin"/><Relationship Id="rId3" Type="http://schemas.openxmlformats.org/officeDocument/2006/relationships/tags" Target="../tags/tag4.xml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1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5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1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9.png"/><Relationship Id="rId2" Type="http://schemas.openxmlformats.org/officeDocument/2006/relationships/video" Target="file:///D:\ramos\HISPABRI\Congresos\Workshop%20Francia%202016\charla\rot3M12Vnofilter.mpg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mos\HISPABRI\Congresos\Workshop%20Francia%202016\charla\two%20streams.mpg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6.png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mos\HISPABRI\Congresos\Workshop%20Francia%202016\charla\AC_ELECTROOSMOSIS_SOBRE_DOS.mpg" TargetMode="Externa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mos\HISPABRI\Congresos\Workshop%20Francia%202016\charla\1kHz2p4VNEW.mpg" TargetMode="External"/><Relationship Id="rId5" Type="http://schemas.openxmlformats.org/officeDocument/2006/relationships/image" Target="../media/image89.png"/><Relationship Id="rId4" Type="http://schemas.openxmlformats.org/officeDocument/2006/relationships/image" Target="../media/image8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mos\HISPABRI\Congresos\Workshop%20Francia%202016\charla\1kHz6Vpp.mpg" TargetMode="External"/><Relationship Id="rId5" Type="http://schemas.openxmlformats.org/officeDocument/2006/relationships/image" Target="../media/image91.png"/><Relationship Id="rId4" Type="http://schemas.openxmlformats.org/officeDocument/2006/relationships/image" Target="../media/image88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Water flows induced by AC electric fields in </a:t>
            </a:r>
            <a:r>
              <a:rPr lang="en-US" b="1" dirty="0" err="1" smtClean="0"/>
              <a:t>microsystems</a:t>
            </a:r>
            <a:endParaRPr lang="es-E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9552" y="2636912"/>
            <a:ext cx="3312368" cy="1872208"/>
            <a:chOff x="3154" y="1765"/>
            <a:chExt cx="1776" cy="1021"/>
          </a:xfrm>
        </p:grpSpPr>
        <p:pic>
          <p:nvPicPr>
            <p:cNvPr id="6" name="Picture 5" descr="marca-dos-tintas_1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2" y="1765"/>
              <a:ext cx="74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154" y="2536"/>
              <a:ext cx="17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dirty="0">
                  <a:solidFill>
                    <a:schemeClr val="tx2"/>
                  </a:solidFill>
                  <a:latin typeface="Tahoma" pitchFamily="34" charset="0"/>
                </a:rPr>
                <a:t> </a:t>
              </a:r>
              <a:r>
                <a:rPr lang="en-US" sz="2000" dirty="0">
                  <a:latin typeface="Tahoma" pitchFamily="34" charset="0"/>
                </a:rPr>
                <a:t>University of Seville</a:t>
              </a:r>
              <a:endParaRPr lang="es-ES" sz="2000" dirty="0">
                <a:latin typeface="Tahoma" pitchFamily="34" charset="0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0212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FIRST INTERNATIONAL WORKSHOP ON ELECTRO-HYDRO-DYNAMICS AND TRIBO-ELECTROSTATICS</a:t>
            </a:r>
          </a:p>
          <a:p>
            <a:pPr algn="ctr"/>
            <a:r>
              <a:rPr lang="en-US" sz="1600" dirty="0" smtClean="0"/>
              <a:t>Poitiers, France, 2016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600" y="1700808"/>
            <a:ext cx="6858000" cy="384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79352" tIns="39676" rIns="79352" bIns="39676" anchor="ctr">
            <a:spAutoFit/>
          </a:bodyPr>
          <a:lstStyle/>
          <a:p>
            <a:pPr algn="ctr" defTabSz="793750"/>
            <a:r>
              <a:rPr lang="en-GB" sz="2000" dirty="0">
                <a:solidFill>
                  <a:srgbClr val="0066FF"/>
                </a:solidFill>
              </a:rPr>
              <a:t>Antonio </a:t>
            </a:r>
            <a:r>
              <a:rPr lang="en-GB" sz="2000" dirty="0" smtClean="0">
                <a:solidFill>
                  <a:srgbClr val="0066FF"/>
                </a:solidFill>
              </a:rPr>
              <a:t>Ramos</a:t>
            </a:r>
            <a:endParaRPr lang="en-GB" sz="1700" dirty="0">
              <a:solidFill>
                <a:srgbClr val="0066FF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03848" y="2564904"/>
            <a:ext cx="4752528" cy="220378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79352" tIns="39676" rIns="79352" bIns="39676" anchor="ctr">
            <a:spAutoFit/>
          </a:bodyPr>
          <a:lstStyle/>
          <a:p>
            <a:pPr algn="ctr" defTabSz="793750"/>
            <a:r>
              <a:rPr lang="en-GB" dirty="0"/>
              <a:t>	</a:t>
            </a:r>
            <a:r>
              <a:rPr lang="en-GB" dirty="0" smtClean="0"/>
              <a:t>Collaborators:</a:t>
            </a:r>
            <a:endParaRPr lang="en-GB" dirty="0">
              <a:solidFill>
                <a:srgbClr val="0066FF"/>
              </a:solidFill>
            </a:endParaRPr>
          </a:p>
          <a:p>
            <a:pPr algn="r" defTabSz="793750"/>
            <a:r>
              <a:rPr lang="en-GB" dirty="0">
                <a:solidFill>
                  <a:srgbClr val="0066FF"/>
                </a:solidFill>
              </a:rPr>
              <a:t>			Antonio </a:t>
            </a:r>
            <a:r>
              <a:rPr lang="en-GB" dirty="0" smtClean="0">
                <a:solidFill>
                  <a:srgbClr val="0066FF"/>
                </a:solidFill>
              </a:rPr>
              <a:t>Castellanos</a:t>
            </a:r>
            <a:r>
              <a:rPr lang="en-GB" baseline="30000" dirty="0" smtClean="0">
                <a:solidFill>
                  <a:srgbClr val="0066FF"/>
                </a:solidFill>
              </a:rPr>
              <a:t>1</a:t>
            </a:r>
            <a:endParaRPr lang="en-GB" dirty="0">
              <a:solidFill>
                <a:srgbClr val="0066FF"/>
              </a:solidFill>
            </a:endParaRPr>
          </a:p>
          <a:p>
            <a:pPr algn="r" defTabSz="793750"/>
            <a:r>
              <a:rPr lang="en-GB" dirty="0">
                <a:solidFill>
                  <a:srgbClr val="0066FF"/>
                </a:solidFill>
              </a:rPr>
              <a:t>			</a:t>
            </a:r>
            <a:r>
              <a:rPr lang="en-GB" dirty="0" smtClean="0">
                <a:solidFill>
                  <a:srgbClr val="0066FF"/>
                </a:solidFill>
              </a:rPr>
              <a:t>Pablo García-Sánchez</a:t>
            </a:r>
            <a:r>
              <a:rPr lang="en-GB" baseline="30000" dirty="0" smtClean="0">
                <a:solidFill>
                  <a:srgbClr val="0066FF"/>
                </a:solidFill>
              </a:rPr>
              <a:t>1</a:t>
            </a:r>
          </a:p>
          <a:p>
            <a:pPr algn="r" defTabSz="793750"/>
            <a:r>
              <a:rPr lang="en-GB" dirty="0" smtClean="0">
                <a:solidFill>
                  <a:srgbClr val="0066FF"/>
                </a:solidFill>
              </a:rPr>
              <a:t>Antonio González</a:t>
            </a:r>
            <a:r>
              <a:rPr lang="en-GB" baseline="30000" dirty="0" smtClean="0">
                <a:solidFill>
                  <a:srgbClr val="0066FF"/>
                </a:solidFill>
              </a:rPr>
              <a:t>1</a:t>
            </a:r>
          </a:p>
          <a:p>
            <a:pPr defTabSz="793750"/>
            <a:endParaRPr lang="en-GB" baseline="30000" dirty="0">
              <a:solidFill>
                <a:srgbClr val="0066FF"/>
              </a:solidFill>
            </a:endParaRPr>
          </a:p>
          <a:p>
            <a:pPr algn="r" defTabSz="793750"/>
            <a:r>
              <a:rPr lang="en-GB" dirty="0">
                <a:solidFill>
                  <a:srgbClr val="0066FF"/>
                </a:solidFill>
              </a:rPr>
              <a:t>			Nicolas G. Green</a:t>
            </a:r>
            <a:r>
              <a:rPr lang="en-GB" baseline="30000" dirty="0">
                <a:solidFill>
                  <a:srgbClr val="0066FF"/>
                </a:solidFill>
              </a:rPr>
              <a:t>2</a:t>
            </a:r>
          </a:p>
          <a:p>
            <a:pPr algn="r" defTabSz="793750"/>
            <a:r>
              <a:rPr lang="en-GB" dirty="0">
                <a:solidFill>
                  <a:srgbClr val="0066FF"/>
                </a:solidFill>
              </a:rPr>
              <a:t>			</a:t>
            </a:r>
            <a:r>
              <a:rPr lang="en-GB" dirty="0" err="1">
                <a:solidFill>
                  <a:srgbClr val="0066FF"/>
                </a:solidFill>
              </a:rPr>
              <a:t>Hywel</a:t>
            </a:r>
            <a:r>
              <a:rPr lang="en-GB" dirty="0">
                <a:solidFill>
                  <a:srgbClr val="0066FF"/>
                </a:solidFill>
              </a:rPr>
              <a:t> </a:t>
            </a:r>
            <a:r>
              <a:rPr lang="en-GB" dirty="0" smtClean="0">
                <a:solidFill>
                  <a:srgbClr val="0066FF"/>
                </a:solidFill>
              </a:rPr>
              <a:t>Morgan</a:t>
            </a:r>
            <a:r>
              <a:rPr lang="en-GB" baseline="30000" dirty="0" smtClean="0">
                <a:solidFill>
                  <a:srgbClr val="0066FF"/>
                </a:solidFill>
              </a:rPr>
              <a:t>2</a:t>
            </a:r>
            <a:endParaRPr lang="en-GB" dirty="0" smtClean="0">
              <a:solidFill>
                <a:srgbClr val="0066FF"/>
              </a:solidFill>
            </a:endParaRPr>
          </a:p>
          <a:p>
            <a:pPr algn="r" defTabSz="793750"/>
            <a:r>
              <a:rPr lang="en-GB" i="1" baseline="30000" dirty="0" smtClean="0"/>
              <a:t>1</a:t>
            </a:r>
            <a:r>
              <a:rPr lang="en-GB" i="1" dirty="0" smtClean="0"/>
              <a:t>Univ. Seville, </a:t>
            </a:r>
            <a:r>
              <a:rPr lang="en-GB" i="1" baseline="30000" dirty="0" smtClean="0"/>
              <a:t>2</a:t>
            </a:r>
            <a:r>
              <a:rPr lang="en-GB" i="1" dirty="0" smtClean="0"/>
              <a:t>Univ. Southampton        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electrical volume forces acting on liquid are… 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3500" y="2564904"/>
            <a:ext cx="6143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Coulomb force         Dielectric force             Electrostriction</a:t>
            </a:r>
          </a:p>
        </p:txBody>
      </p:sp>
      <p:pic>
        <p:nvPicPr>
          <p:cNvPr id="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788" y="1649363"/>
            <a:ext cx="5749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547938" y="2204864"/>
            <a:ext cx="151854" cy="412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3949700" y="2132856"/>
            <a:ext cx="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560" y="3356992"/>
            <a:ext cx="83375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/>
              <a:t> </a:t>
            </a:r>
            <a:r>
              <a:rPr lang="en-GB" sz="2000" dirty="0"/>
              <a:t>The </a:t>
            </a:r>
            <a:r>
              <a:rPr lang="en-GB" sz="2000" u="sng" dirty="0"/>
              <a:t>Coulomb force </a:t>
            </a:r>
            <a:r>
              <a:rPr lang="en-GB" sz="2000" dirty="0"/>
              <a:t>represents the force on the free charge. It is the main term responsible for generating pumping in EHD.  </a:t>
            </a:r>
            <a:endParaRPr lang="en-GB" sz="2000" dirty="0" smtClean="0"/>
          </a:p>
          <a:p>
            <a:pPr>
              <a:buFont typeface="Wingdings" pitchFamily="2" charset="2"/>
              <a:buChar char="ü"/>
            </a:pPr>
            <a:endParaRPr lang="en-GB" sz="2000" dirty="0" smtClean="0"/>
          </a:p>
          <a:p>
            <a:pPr>
              <a:buFont typeface="Wingdings" pitchFamily="2" charset="2"/>
              <a:buChar char="ü"/>
            </a:pPr>
            <a:r>
              <a:rPr lang="en-GB" sz="2000" u="sng" dirty="0" smtClean="0"/>
              <a:t>Dielectric force </a:t>
            </a:r>
            <a:r>
              <a:rPr lang="en-GB" sz="2000" dirty="0" smtClean="0"/>
              <a:t>represents the force on the induced dipoles. </a:t>
            </a:r>
          </a:p>
          <a:p>
            <a:pPr>
              <a:buFont typeface="Wingdings" pitchFamily="2" charset="2"/>
              <a:buChar char="ü"/>
            </a:pPr>
            <a:endParaRPr lang="en-GB" sz="2000" dirty="0" smtClean="0"/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 </a:t>
            </a:r>
            <a:r>
              <a:rPr lang="en-GB" sz="2000" u="sng" dirty="0" smtClean="0"/>
              <a:t>Electrostriction</a:t>
            </a:r>
            <a:r>
              <a:rPr lang="en-GB" sz="2000" dirty="0" smtClean="0"/>
              <a:t> redefines pressure,  </a:t>
            </a:r>
            <a:r>
              <a:rPr lang="en-GB" sz="2000" i="1" dirty="0" smtClean="0"/>
              <a:t>p* = p-</a:t>
            </a:r>
            <a:r>
              <a:rPr lang="en-GB" sz="2000" i="1" dirty="0" err="1" smtClean="0"/>
              <a:t>p</a:t>
            </a:r>
            <a:r>
              <a:rPr lang="en-GB" sz="2000" i="1" baseline="-25000" dirty="0" err="1" smtClean="0"/>
              <a:t>E</a:t>
            </a:r>
            <a:r>
              <a:rPr lang="en-GB" sz="2000" i="1" baseline="-25000" dirty="0" smtClean="0"/>
              <a:t> </a:t>
            </a:r>
            <a:r>
              <a:rPr lang="en-GB" sz="2000" dirty="0" smtClean="0"/>
              <a:t>,</a:t>
            </a:r>
            <a:r>
              <a:rPr lang="en-GB" sz="2000" i="1" dirty="0" smtClean="0"/>
              <a:t> </a:t>
            </a:r>
            <a:r>
              <a:rPr lang="en-GB" sz="2000" dirty="0" smtClean="0"/>
              <a:t>no mechanical effect in liquids (incompressible).</a:t>
            </a:r>
          </a:p>
          <a:p>
            <a:pPr>
              <a:buFont typeface="Wingdings" pitchFamily="2" charset="2"/>
              <a:buChar char="ü"/>
            </a:pPr>
            <a:endParaRPr lang="en-GB" sz="2000" dirty="0"/>
          </a:p>
          <a:p>
            <a:pPr>
              <a:buFont typeface="Wingdings" pitchFamily="2" charset="2"/>
              <a:buChar char="ü"/>
            </a:pPr>
            <a:endParaRPr lang="en-GB" sz="2000" dirty="0">
              <a:sym typeface="Math1" pitchFamily="2" charset="2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 flipV="1">
            <a:off x="5868145" y="2204864"/>
            <a:ext cx="248492" cy="412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dirty="0" smtClean="0"/>
              <a:t>Electric fields follow equations </a:t>
            </a:r>
            <a:br>
              <a:rPr lang="en-GB" sz="3600" dirty="0" smtClean="0"/>
            </a:br>
            <a:r>
              <a:rPr lang="en-GB" sz="3600" dirty="0" smtClean="0"/>
              <a:t>of Quasi-Electrostatics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s-ES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3608" y="1412776"/>
            <a:ext cx="6985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8" y="1785362"/>
            <a:ext cx="1751903" cy="2628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17 Imagen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40152" y="1556807"/>
            <a:ext cx="2175362" cy="720000"/>
          </a:xfrm>
          <a:prstGeom prst="rect">
            <a:avLst/>
          </a:prstGeom>
          <a:noFill/>
        </p:spPr>
      </p:pic>
      <p:pic>
        <p:nvPicPr>
          <p:cNvPr id="20" name="19 Imagen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11560" y="1736807"/>
            <a:ext cx="2149150" cy="360000"/>
          </a:xfrm>
          <a:prstGeom prst="rect">
            <a:avLst/>
          </a:prstGeom>
          <a:noFill/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2913" y="2924944"/>
            <a:ext cx="52451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 dirty="0">
                <a:solidFill>
                  <a:srgbClr val="0000FF"/>
                </a:solidFill>
                <a:latin typeface="Tahoma" pitchFamily="34" charset="0"/>
              </a:rPr>
              <a:t>In effect, magnetic fields can be neglected  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5667375" y="2781300"/>
          <a:ext cx="2292350" cy="887413"/>
        </p:xfrm>
        <a:graphic>
          <a:graphicData uri="http://schemas.openxmlformats.org/presentationml/2006/ole">
            <p:oleObj spid="_x0000_s4102" name="Ecuación" r:id="rId10" imgW="1180800" imgH="457200" progId="Equation.3">
              <p:embed/>
            </p:oleObj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68663" y="4159622"/>
            <a:ext cx="2009775" cy="1096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200">
                <a:latin typeface="Times New Roman" pitchFamily="18" charset="0"/>
              </a:rPr>
              <a:t>either   </a:t>
            </a:r>
            <a:r>
              <a:rPr lang="en-GB" sz="2200" i="1">
                <a:latin typeface="Times New Roman" pitchFamily="18" charset="0"/>
              </a:rPr>
              <a:t>H</a:t>
            </a:r>
            <a:r>
              <a:rPr lang="en-GB" sz="2200">
                <a:latin typeface="Times New Roman" pitchFamily="18" charset="0"/>
              </a:rPr>
              <a:t>~</a:t>
            </a:r>
            <a:r>
              <a:rPr lang="en-GB" sz="2200" i="1">
                <a:latin typeface="Symbol" pitchFamily="18" charset="2"/>
              </a:rPr>
              <a:t>s</a:t>
            </a:r>
            <a:r>
              <a:rPr lang="en-GB" sz="2200" i="1">
                <a:latin typeface="Times New Roman" pitchFamily="18" charset="0"/>
              </a:rPr>
              <a:t> E l </a:t>
            </a:r>
          </a:p>
          <a:p>
            <a:pPr algn="ctr"/>
            <a:r>
              <a:rPr lang="en-GB" sz="2200" i="1">
                <a:latin typeface="Times New Roman" pitchFamily="18" charset="0"/>
              </a:rPr>
              <a:t>  </a:t>
            </a:r>
          </a:p>
          <a:p>
            <a:pPr algn="ctr"/>
            <a:r>
              <a:rPr lang="en-GB" sz="2200">
                <a:latin typeface="Times New Roman" pitchFamily="18" charset="0"/>
              </a:rPr>
              <a:t>or   </a:t>
            </a:r>
            <a:r>
              <a:rPr lang="en-GB" sz="2200" i="1">
                <a:latin typeface="Times New Roman" pitchFamily="18" charset="0"/>
              </a:rPr>
              <a:t>H</a:t>
            </a:r>
            <a:r>
              <a:rPr lang="en-GB" sz="2200">
                <a:latin typeface="Times New Roman" pitchFamily="18" charset="0"/>
              </a:rPr>
              <a:t>~</a:t>
            </a:r>
            <a:r>
              <a:rPr lang="en-GB" sz="2200" i="1">
                <a:latin typeface="Symbol" pitchFamily="18" charset="2"/>
              </a:rPr>
              <a:t>e w </a:t>
            </a:r>
            <a:r>
              <a:rPr lang="en-GB" sz="2200" i="1">
                <a:latin typeface="Times New Roman" pitchFamily="18" charset="0"/>
              </a:rPr>
              <a:t>E l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5370513" y="4451722"/>
            <a:ext cx="4746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5278438" y="5201022"/>
            <a:ext cx="566737" cy="555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8" name="Object 10"/>
          <p:cNvGraphicFramePr>
            <a:graphicFrameLocks noChangeAspect="1"/>
          </p:cNvGraphicFramePr>
          <p:nvPr/>
        </p:nvGraphicFramePr>
        <p:xfrm>
          <a:off x="611560" y="4221088"/>
          <a:ext cx="1993900" cy="758825"/>
        </p:xfrm>
        <a:graphic>
          <a:graphicData uri="http://schemas.openxmlformats.org/presentationml/2006/ole">
            <p:oleObj spid="_x0000_s4105" name="Equation" r:id="rId11" imgW="1028520" imgH="393480" progId="">
              <p:embed/>
            </p:oleObj>
          </a:graphicData>
        </a:graphic>
      </p:graphicFrame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336496" y="5863709"/>
            <a:ext cx="347723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 smtClean="0">
                <a:latin typeface="Symbol" pitchFamily="18" charset="2"/>
              </a:rPr>
              <a:t>s</a:t>
            </a:r>
            <a:r>
              <a:rPr lang="en-GB" dirty="0" smtClean="0">
                <a:latin typeface="Times New Roman" pitchFamily="18" charset="0"/>
              </a:rPr>
              <a:t> &lt;10 </a:t>
            </a:r>
            <a:r>
              <a:rPr lang="en-GB" dirty="0">
                <a:latin typeface="Times New Roman" pitchFamily="18" charset="0"/>
              </a:rPr>
              <a:t>S/m, </a:t>
            </a:r>
            <a:r>
              <a:rPr lang="en-GB" i="1" dirty="0">
                <a:latin typeface="Times New Roman" pitchFamily="18" charset="0"/>
              </a:rPr>
              <a:t>l </a:t>
            </a:r>
            <a:r>
              <a:rPr lang="en-GB" dirty="0" smtClean="0">
                <a:latin typeface="Times New Roman" pitchFamily="18" charset="0"/>
                <a:sym typeface="Math1" pitchFamily="2" charset="2"/>
              </a:rPr>
              <a:t>&lt;</a:t>
            </a:r>
            <a:r>
              <a:rPr lang="en-GB" i="1" dirty="0" smtClean="0">
                <a:latin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</a:rPr>
              <a:t>1 mm,  </a:t>
            </a:r>
            <a:r>
              <a:rPr lang="en-GB" i="1" dirty="0" smtClean="0">
                <a:latin typeface="Times" pitchFamily="18" charset="0"/>
                <a:cs typeface="Times" pitchFamily="18" charset="0"/>
              </a:rPr>
              <a:t>f</a:t>
            </a:r>
            <a:r>
              <a:rPr lang="en-GB" i="1" dirty="0" smtClean="0">
                <a:latin typeface="Symbol" pitchFamily="18" charset="2"/>
              </a:rPr>
              <a:t> </a:t>
            </a:r>
            <a:r>
              <a:rPr lang="en-GB" dirty="0" smtClean="0">
                <a:latin typeface="Times New Roman" pitchFamily="18" charset="0"/>
                <a:sym typeface="Math1" pitchFamily="2" charset="2"/>
              </a:rPr>
              <a:t>&lt;</a:t>
            </a:r>
            <a:r>
              <a:rPr lang="en-GB" dirty="0" smtClean="0">
                <a:latin typeface="Times New Roman" pitchFamily="18" charset="0"/>
              </a:rPr>
              <a:t> 10</a:t>
            </a:r>
            <a:r>
              <a:rPr lang="en-GB" baseline="30000" dirty="0" smtClean="0">
                <a:latin typeface="Times New Roman" pitchFamily="18" charset="0"/>
              </a:rPr>
              <a:t>10</a:t>
            </a:r>
            <a:r>
              <a:rPr lang="en-GB" dirty="0" smtClean="0">
                <a:latin typeface="Times New Roman" pitchFamily="18" charset="0"/>
              </a:rPr>
              <a:t> Hz)</a:t>
            </a:r>
            <a:endParaRPr lang="en-GB" dirty="0">
              <a:latin typeface="Times New Roman" pitchFamily="18" charset="0"/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6059488" y="4077072"/>
            <a:ext cx="2328936" cy="889000"/>
            <a:chOff x="6059488" y="4077072"/>
            <a:chExt cx="2328936" cy="889000"/>
          </a:xfrm>
        </p:grpSpPr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6059488" y="4077072"/>
            <a:ext cx="2241550" cy="889000"/>
          </p:xfrm>
          <a:graphic>
            <a:graphicData uri="http://schemas.openxmlformats.org/presentationml/2006/ole">
              <p:oleObj spid="_x0000_s4103" name="Equation" r:id="rId12" imgW="1155600" imgH="457200" progId="">
                <p:embed/>
              </p:oleObj>
            </a:graphicData>
          </a:graphic>
        </p:graphicFrame>
        <p:sp>
          <p:nvSpPr>
            <p:cNvPr id="32" name="31 CuadroTexto"/>
            <p:cNvSpPr txBox="1"/>
            <p:nvPr/>
          </p:nvSpPr>
          <p:spPr>
            <a:xfrm>
              <a:off x="7803007" y="4293096"/>
              <a:ext cx="5854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&lt;&lt; 1</a:t>
              </a:r>
              <a:endParaRPr lang="es-ES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6051550" y="5072435"/>
            <a:ext cx="2346227" cy="836612"/>
            <a:chOff x="6051550" y="5072435"/>
            <a:chExt cx="2346227" cy="836612"/>
          </a:xfrm>
        </p:grpSpPr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6051550" y="5072435"/>
            <a:ext cx="2316163" cy="836612"/>
          </p:xfrm>
          <a:graphic>
            <a:graphicData uri="http://schemas.openxmlformats.org/presentationml/2006/ole">
              <p:oleObj spid="_x0000_s4104" name="Equation" r:id="rId13" imgW="1193760" imgH="431640" progId="">
                <p:embed/>
              </p:oleObj>
            </a:graphicData>
          </a:graphic>
        </p:graphicFrame>
        <p:sp>
          <p:nvSpPr>
            <p:cNvPr id="33" name="32 CuadroTexto"/>
            <p:cNvSpPr txBox="1"/>
            <p:nvPr/>
          </p:nvSpPr>
          <p:spPr>
            <a:xfrm>
              <a:off x="7812360" y="5229200"/>
              <a:ext cx="5854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&lt;&lt; 1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52128"/>
          </a:xfrm>
        </p:spPr>
        <p:txBody>
          <a:bodyPr>
            <a:noAutofit/>
          </a:bodyPr>
          <a:lstStyle/>
          <a:p>
            <a:r>
              <a:rPr lang="en-GB" sz="3200" dirty="0" smtClean="0"/>
              <a:t>Conservation of ionic species closes the problem</a:t>
            </a:r>
            <a:endParaRPr lang="es-ES" sz="3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2132906"/>
            <a:ext cx="6985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611" y="2066876"/>
            <a:ext cx="4755565" cy="64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619573" y="2714254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</a:rPr>
              <a:t>electro-migration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635698" y="2714254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</a:rPr>
              <a:t>diffusion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932685" y="2707904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</a:rPr>
              <a:t>convection</a:t>
            </a: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V="1">
            <a:off x="2916560" y="2498354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4211960" y="2426916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V="1">
            <a:off x="5364484" y="2492895"/>
            <a:ext cx="215627" cy="294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00841"/>
            <a:ext cx="5059230" cy="808279"/>
          </a:xfrm>
          <a:prstGeom prst="rect">
            <a:avLst/>
          </a:prstGeom>
          <a:noFill/>
        </p:spPr>
      </p:pic>
      <p:sp>
        <p:nvSpPr>
          <p:cNvPr id="38" name="37 CuadroTexto"/>
          <p:cNvSpPr txBox="1"/>
          <p:nvPr/>
        </p:nvSpPr>
        <p:spPr>
          <a:xfrm>
            <a:off x="7029699" y="3916865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(</a:t>
            </a:r>
            <a:r>
              <a:rPr lang="es-ES" dirty="0" err="1" smtClean="0">
                <a:solidFill>
                  <a:srgbClr val="0070C0"/>
                </a:solidFill>
              </a:rPr>
              <a:t>strong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electrolye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827584" y="5097378"/>
            <a:ext cx="80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0070C0"/>
                </a:solidFill>
              </a:rPr>
              <a:t>When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doing</a:t>
            </a:r>
            <a:r>
              <a:rPr lang="es-ES" sz="2000" dirty="0" smtClean="0">
                <a:solidFill>
                  <a:srgbClr val="0070C0"/>
                </a:solidFill>
              </a:rPr>
              <a:t> EHD </a:t>
            </a:r>
            <a:r>
              <a:rPr lang="es-ES" sz="2000" dirty="0" err="1" smtClean="0">
                <a:solidFill>
                  <a:srgbClr val="0070C0"/>
                </a:solidFill>
              </a:rPr>
              <a:t>experiments</a:t>
            </a:r>
            <a:r>
              <a:rPr lang="es-ES" sz="2000" dirty="0" smtClean="0">
                <a:solidFill>
                  <a:srgbClr val="0070C0"/>
                </a:solidFill>
              </a:rPr>
              <a:t> in </a:t>
            </a:r>
            <a:r>
              <a:rPr lang="es-ES" sz="2000" dirty="0" err="1" smtClean="0">
                <a:solidFill>
                  <a:srgbClr val="0070C0"/>
                </a:solidFill>
              </a:rPr>
              <a:t>water</a:t>
            </a:r>
            <a:r>
              <a:rPr lang="es-ES" sz="2000" dirty="0" smtClean="0">
                <a:solidFill>
                  <a:srgbClr val="0070C0"/>
                </a:solidFill>
              </a:rPr>
              <a:t>, </a:t>
            </a:r>
            <a:r>
              <a:rPr lang="es-ES" sz="2000" dirty="0" err="1" smtClean="0">
                <a:solidFill>
                  <a:srgbClr val="0070C0"/>
                </a:solidFill>
              </a:rPr>
              <a:t>it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is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wise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to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add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some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electrolyte</a:t>
            </a:r>
            <a:r>
              <a:rPr lang="es-ES" sz="2000" dirty="0" smtClean="0">
                <a:solidFill>
                  <a:srgbClr val="0070C0"/>
                </a:solidFill>
              </a:rPr>
              <a:t> in </a:t>
            </a:r>
            <a:r>
              <a:rPr lang="es-ES" sz="2000" dirty="0" err="1" smtClean="0">
                <a:solidFill>
                  <a:srgbClr val="0070C0"/>
                </a:solidFill>
              </a:rPr>
              <a:t>order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to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keep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the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level</a:t>
            </a:r>
            <a:r>
              <a:rPr lang="es-ES" sz="2000" dirty="0" smtClean="0">
                <a:solidFill>
                  <a:srgbClr val="0070C0"/>
                </a:solidFill>
              </a:rPr>
              <a:t>  of </a:t>
            </a:r>
            <a:r>
              <a:rPr lang="es-ES" sz="2000" dirty="0" err="1" smtClean="0">
                <a:solidFill>
                  <a:srgbClr val="0070C0"/>
                </a:solidFill>
              </a:rPr>
              <a:t>conductivity</a:t>
            </a:r>
            <a:r>
              <a:rPr lang="es-ES" sz="2000" dirty="0" smtClean="0">
                <a:solidFill>
                  <a:srgbClr val="0070C0"/>
                </a:solidFill>
              </a:rPr>
              <a:t> (</a:t>
            </a:r>
            <a:r>
              <a:rPr lang="es-ES" sz="2000" dirty="0" err="1" smtClean="0">
                <a:solidFill>
                  <a:srgbClr val="0070C0"/>
                </a:solidFill>
              </a:rPr>
              <a:t>equal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or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above</a:t>
            </a:r>
            <a:r>
              <a:rPr lang="es-ES" sz="2000" dirty="0" smtClean="0">
                <a:solidFill>
                  <a:srgbClr val="0070C0"/>
                </a:solidFill>
              </a:rPr>
              <a:t> 10</a:t>
            </a:r>
            <a:r>
              <a:rPr lang="es-ES" sz="2000" baseline="30000" dirty="0" smtClean="0">
                <a:solidFill>
                  <a:srgbClr val="0070C0"/>
                </a:solidFill>
              </a:rPr>
              <a:t>-4</a:t>
            </a:r>
            <a:r>
              <a:rPr lang="es-ES" sz="2000" dirty="0" smtClean="0">
                <a:solidFill>
                  <a:srgbClr val="0070C0"/>
                </a:solidFill>
              </a:rPr>
              <a:t> S/m)</a:t>
            </a: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980728"/>
            <a:ext cx="1574128" cy="720080"/>
          </a:xfrm>
          <a:prstGeom prst="rect">
            <a:avLst/>
          </a:prstGeom>
          <a:noFill/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1003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6300192" y="1700808"/>
            <a:ext cx="2304256" cy="1324114"/>
            <a:chOff x="6300192" y="1700808"/>
            <a:chExt cx="2304256" cy="1324114"/>
          </a:xfrm>
        </p:grpSpPr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6683022" y="2655590"/>
              <a:ext cx="17774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66FF"/>
                  </a:solidFill>
                </a:rPr>
                <a:t>thermo-diffusion</a:t>
              </a:r>
              <a:endParaRPr lang="en-US" sz="1800" dirty="0">
                <a:solidFill>
                  <a:srgbClr val="0066FF"/>
                </a:solidFill>
              </a:endParaRPr>
            </a:p>
          </p:txBody>
        </p:sp>
        <p:sp>
          <p:nvSpPr>
            <p:cNvPr id="23" name="22 Arco"/>
            <p:cNvSpPr/>
            <p:nvPr/>
          </p:nvSpPr>
          <p:spPr>
            <a:xfrm>
              <a:off x="8316416" y="1700808"/>
              <a:ext cx="288032" cy="1224136"/>
            </a:xfrm>
            <a:prstGeom prst="arc">
              <a:avLst>
                <a:gd name="adj1" fmla="val 16200000"/>
                <a:gd name="adj2" fmla="val 527477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"/>
            <p:cNvSpPr/>
            <p:nvPr/>
          </p:nvSpPr>
          <p:spPr>
            <a:xfrm flipH="1">
              <a:off x="6300192" y="1700808"/>
              <a:ext cx="288032" cy="1224136"/>
            </a:xfrm>
            <a:prstGeom prst="arc">
              <a:avLst>
                <a:gd name="adj1" fmla="val 16200000"/>
                <a:gd name="adj2" fmla="val 527477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1681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72200" y="1988840"/>
              <a:ext cx="1873250" cy="666750"/>
            </a:xfrm>
            <a:prstGeom prst="rect">
              <a:avLst/>
            </a:prstGeom>
            <a:noFill/>
          </p:spPr>
        </p:pic>
      </p:grp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Autofit/>
          </a:bodyPr>
          <a:lstStyle/>
          <a:p>
            <a:r>
              <a:rPr lang="en-GB" sz="3600" dirty="0" smtClean="0"/>
              <a:t>In the bulk, electrical current equation can be simplified to Ohm’s law</a:t>
            </a:r>
            <a:endParaRPr lang="es-ES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3608" y="1262782"/>
            <a:ext cx="6985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00808"/>
            <a:ext cx="44211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979613" y="2276178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</a:rPr>
              <a:t>electro-migration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995738" y="227617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FF"/>
                </a:solidFill>
              </a:rPr>
              <a:t>diffusion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292725" y="226982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</a:rPr>
              <a:t>convection</a:t>
            </a: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V="1">
            <a:off x="3276600" y="1988839"/>
            <a:ext cx="21528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4572000" y="2060848"/>
            <a:ext cx="216024" cy="2153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V="1">
            <a:off x="5724524" y="2060847"/>
            <a:ext cx="143619" cy="2883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1428204" y="2852936"/>
            <a:ext cx="1157287" cy="641350"/>
            <a:chOff x="211" y="1949"/>
            <a:chExt cx="729" cy="404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32" y="1949"/>
              <a:ext cx="7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66FF"/>
                  </a:solidFill>
                </a:rPr>
                <a:t>diffusion</a:t>
              </a:r>
            </a:p>
            <a:p>
              <a:pPr algn="ctr"/>
              <a:r>
                <a:rPr lang="en-GB" dirty="0">
                  <a:solidFill>
                    <a:srgbClr val="0066FF"/>
                  </a:solidFill>
                </a:rPr>
                <a:t>migration</a:t>
              </a: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211" y="2151"/>
              <a:ext cx="708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2063" y="4195043"/>
            <a:ext cx="37338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1127125" y="4195043"/>
            <a:ext cx="1276350" cy="641350"/>
            <a:chOff x="136" y="2565"/>
            <a:chExt cx="804" cy="404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136" y="2565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0066FF"/>
                  </a:solidFill>
                </a:rPr>
                <a:t>convection</a:t>
              </a:r>
            </a:p>
            <a:p>
              <a:pPr algn="ctr"/>
              <a:r>
                <a:rPr lang="en-GB">
                  <a:solidFill>
                    <a:srgbClr val="0066FF"/>
                  </a:solidFill>
                </a:rPr>
                <a:t>migration</a:t>
              </a: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177" y="2775"/>
              <a:ext cx="708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7126288" y="4115668"/>
            <a:ext cx="1085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electric </a:t>
            </a:r>
          </a:p>
          <a:p>
            <a:r>
              <a:rPr lang="en-GB" sz="1600"/>
              <a:t>Reynolds </a:t>
            </a:r>
          </a:p>
          <a:p>
            <a:r>
              <a:rPr lang="en-GB" sz="1600"/>
              <a:t>number</a:t>
            </a: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H="1">
            <a:off x="6402388" y="4522068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8091039" y="4416201"/>
            <a:ext cx="5854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&lt;&lt; 1</a:t>
            </a:r>
            <a:endParaRPr lang="es-ES" dirty="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5301208"/>
            <a:ext cx="1080120" cy="529259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301208"/>
            <a:ext cx="1584176" cy="579741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852936"/>
            <a:ext cx="410210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equation</a:t>
            </a:r>
            <a:r>
              <a:rPr lang="es-ES" sz="3600" dirty="0" smtClean="0"/>
              <a:t> </a:t>
            </a:r>
            <a:r>
              <a:rPr lang="es-ES" sz="3600" dirty="0" err="1" smtClean="0"/>
              <a:t>that</a:t>
            </a:r>
            <a:r>
              <a:rPr lang="es-ES" sz="3600" dirty="0" smtClean="0"/>
              <a:t> determines E </a:t>
            </a:r>
            <a:r>
              <a:rPr lang="es-ES" sz="3600" dirty="0" err="1" smtClean="0"/>
              <a:t>is</a:t>
            </a:r>
            <a:r>
              <a:rPr lang="es-ES" sz="3600" dirty="0" smtClean="0"/>
              <a:t>…</a:t>
            </a:r>
            <a:endParaRPr lang="es-ES" sz="3600" dirty="0"/>
          </a:p>
        </p:txBody>
      </p:sp>
      <p:pic>
        <p:nvPicPr>
          <p:cNvPr id="4" name="3 Imagen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393739" y="1844864"/>
            <a:ext cx="2175362" cy="720000"/>
          </a:xfrm>
          <a:prstGeom prst="rect">
            <a:avLst/>
          </a:prstGeom>
          <a:noFill/>
        </p:spPr>
      </p:pic>
      <p:cxnSp>
        <p:nvCxnSpPr>
          <p:cNvPr id="5" name="4 Conector recto de flecha"/>
          <p:cNvCxnSpPr/>
          <p:nvPr/>
        </p:nvCxnSpPr>
        <p:spPr>
          <a:xfrm>
            <a:off x="3842011" y="2204864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After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short </a:t>
            </a:r>
            <a:r>
              <a:rPr kumimoji="0" lang="es-E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E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e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s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lang="es-ES" sz="3600" dirty="0" smtClean="0">
                <a:latin typeface="+mj-lt"/>
                <a:ea typeface="+mj-ea"/>
                <a:cs typeface="+mj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 err="1" smtClean="0">
                <a:latin typeface="+mj-lt"/>
                <a:ea typeface="+mj-ea"/>
                <a:cs typeface="+mj-cs"/>
              </a:rPr>
              <a:t>for</a:t>
            </a:r>
            <a:r>
              <a:rPr lang="es-ES" sz="3600" dirty="0" smtClean="0">
                <a:latin typeface="+mj-lt"/>
                <a:ea typeface="+mj-ea"/>
                <a:cs typeface="+mj-cs"/>
              </a:rPr>
              <a:t> AC </a:t>
            </a:r>
            <a:r>
              <a:rPr lang="es-ES" sz="3600" dirty="0" err="1" smtClean="0">
                <a:latin typeface="+mj-lt"/>
                <a:ea typeface="+mj-ea"/>
                <a:cs typeface="+mj-cs"/>
              </a:rPr>
              <a:t>fields</a:t>
            </a:r>
            <a:r>
              <a:rPr lang="es-ES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s-ES" sz="3600" dirty="0" err="1" smtClean="0">
                <a:latin typeface="+mj-lt"/>
                <a:ea typeface="+mj-ea"/>
                <a:cs typeface="+mj-cs"/>
              </a:rPr>
              <a:t>the</a:t>
            </a:r>
            <a:r>
              <a:rPr lang="es-ES" sz="36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s-E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equation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becomes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36096" y="5046275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…and it is now the equation that determines  </a:t>
            </a:r>
            <a:r>
              <a:rPr lang="en-US" sz="2400" b="1" dirty="0" smtClean="0">
                <a:solidFill>
                  <a:schemeClr val="tx2"/>
                </a:solidFill>
              </a:rPr>
              <a:t>E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458112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AC fields using </a:t>
            </a:r>
            <a:r>
              <a:rPr lang="en-US" sz="2400" dirty="0" err="1" smtClean="0">
                <a:solidFill>
                  <a:schemeClr val="tx2"/>
                </a:solidFill>
              </a:rPr>
              <a:t>phasors</a:t>
            </a:r>
            <a:r>
              <a:rPr lang="en-US" sz="2400" dirty="0" smtClean="0">
                <a:solidFill>
                  <a:schemeClr val="tx2"/>
                </a:solidFill>
              </a:rPr>
              <a:t> if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707904" y="4610745"/>
          <a:ext cx="2160587" cy="390525"/>
        </p:xfrm>
        <a:graphic>
          <a:graphicData uri="http://schemas.openxmlformats.org/presentationml/2006/ole">
            <p:oleObj spid="_x0000_s180227" name="Equation" r:id="rId6" imgW="1155600" imgH="203040" progId="">
              <p:embed/>
            </p:oleObj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2185" y="5114800"/>
            <a:ext cx="3909895" cy="618455"/>
          </a:xfrm>
          <a:prstGeom prst="rect">
            <a:avLst/>
          </a:prstGeom>
          <a:noFill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8075" y="1700808"/>
            <a:ext cx="3394285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/>
          <p:cNvSpPr txBox="1"/>
          <p:nvPr/>
        </p:nvSpPr>
        <p:spPr>
          <a:xfrm>
            <a:off x="5436096" y="2814027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…and it is the equation that determines  </a:t>
            </a:r>
            <a:r>
              <a:rPr lang="en-US" sz="2400" b="1" dirty="0" smtClean="0">
                <a:solidFill>
                  <a:schemeClr val="tx2"/>
                </a:solidFill>
              </a:rPr>
              <a:t>E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7544" y="242437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AC fields using </a:t>
            </a:r>
            <a:r>
              <a:rPr lang="en-US" sz="2400" dirty="0" err="1" smtClean="0">
                <a:solidFill>
                  <a:schemeClr val="tx2"/>
                </a:solidFill>
              </a:rPr>
              <a:t>phasors</a:t>
            </a:r>
            <a:r>
              <a:rPr lang="en-US" sz="2400" dirty="0" smtClean="0">
                <a:solidFill>
                  <a:schemeClr val="tx2"/>
                </a:solidFill>
              </a:rPr>
              <a:t> if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3707904" y="2453987"/>
          <a:ext cx="2160587" cy="390525"/>
        </p:xfrm>
        <a:graphic>
          <a:graphicData uri="http://schemas.openxmlformats.org/presentationml/2006/ole">
            <p:oleObj spid="_x0000_s182274" name="Equation" r:id="rId6" imgW="1155600" imgH="203040" progId="">
              <p:embed/>
            </p:oleObj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7" name="26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Simplified model</a:t>
            </a:r>
            <a:endParaRPr lang="en-US" sz="4000" dirty="0"/>
          </a:p>
        </p:txBody>
      </p:sp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556792"/>
            <a:ext cx="1751903" cy="2628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46749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958043"/>
            <a:ext cx="3240360" cy="512550"/>
          </a:xfrm>
          <a:prstGeom prst="rect">
            <a:avLst/>
          </a:prstGeom>
          <a:noFill/>
        </p:spPr>
      </p:pic>
      <p:pic>
        <p:nvPicPr>
          <p:cNvPr id="32" name="31 Imagen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83768" y="4476021"/>
            <a:ext cx="2149150" cy="360000"/>
          </a:xfrm>
          <a:prstGeom prst="rect">
            <a:avLst/>
          </a:prstGeom>
          <a:noFill/>
        </p:spPr>
      </p:pic>
      <p:sp>
        <p:nvSpPr>
          <p:cNvPr id="34" name="33 CuadroTexto"/>
          <p:cNvSpPr txBox="1"/>
          <p:nvPr/>
        </p:nvSpPr>
        <p:spPr>
          <a:xfrm>
            <a:off x="4860032" y="436510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…and it is used to get charge density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608" y="1196752"/>
            <a:ext cx="6985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Electrolytes are quasi-</a:t>
            </a:r>
            <a:r>
              <a:rPr lang="en-GB" sz="3600" dirty="0" err="1" smtClean="0"/>
              <a:t>electroneutral</a:t>
            </a:r>
            <a:r>
              <a:rPr lang="en-GB" sz="3600" dirty="0" smtClean="0"/>
              <a:t> in bulk</a:t>
            </a:r>
            <a:endParaRPr lang="es-ES" sz="3600" dirty="0"/>
          </a:p>
        </p:txBody>
      </p:sp>
      <p:sp>
        <p:nvSpPr>
          <p:cNvPr id="5" name="4 Flecha derecha"/>
          <p:cNvSpPr/>
          <p:nvPr/>
        </p:nvSpPr>
        <p:spPr>
          <a:xfrm>
            <a:off x="1619672" y="2564904"/>
            <a:ext cx="720080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1835696" y="1418754"/>
            <a:ext cx="3635897" cy="360040"/>
            <a:chOff x="0" y="1412776"/>
            <a:chExt cx="3635897" cy="360040"/>
          </a:xfrm>
        </p:grpSpPr>
        <p:pic>
          <p:nvPicPr>
            <p:cNvPr id="7" name="Picture 1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9126" b="15683"/>
            <a:stretch>
              <a:fillRect/>
            </a:stretch>
          </p:blipFill>
          <p:spPr bwMode="auto">
            <a:xfrm>
              <a:off x="0" y="1412776"/>
              <a:ext cx="1979712" cy="3600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504" r="41860" b="16667"/>
            <a:stretch>
              <a:fillRect/>
            </a:stretch>
          </p:blipFill>
          <p:spPr bwMode="auto">
            <a:xfrm>
              <a:off x="2051720" y="1412776"/>
              <a:ext cx="1584177" cy="360040"/>
            </a:xfrm>
            <a:prstGeom prst="rect">
              <a:avLst/>
            </a:prstGeom>
            <a:noFill/>
          </p:spPr>
        </p:pic>
      </p:grp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276872"/>
            <a:ext cx="5106276" cy="1008112"/>
          </a:xfrm>
          <a:prstGeom prst="rect">
            <a:avLst/>
          </a:prstGeom>
          <a:noFill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3763" y="3861048"/>
            <a:ext cx="1821106" cy="504056"/>
          </a:xfrm>
          <a:prstGeom prst="rect">
            <a:avLst/>
          </a:prstGeom>
          <a:noFill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0027" y="3861048"/>
            <a:ext cx="1296144" cy="420603"/>
          </a:xfrm>
          <a:prstGeom prst="rect">
            <a:avLst/>
          </a:prstGeom>
          <a:noFill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3763" y="4365104"/>
            <a:ext cx="2107336" cy="432048"/>
          </a:xfrm>
          <a:prstGeom prst="rect">
            <a:avLst/>
          </a:prstGeom>
          <a:noFill/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0027" y="4365104"/>
            <a:ext cx="1872208" cy="447503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5940152" y="1412776"/>
            <a:ext cx="16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(1-1 </a:t>
            </a:r>
            <a:r>
              <a:rPr lang="es-ES" dirty="0" err="1" smtClean="0">
                <a:solidFill>
                  <a:srgbClr val="0070C0"/>
                </a:solidFill>
              </a:rPr>
              <a:t>electrolyte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  <a:endParaRPr lang="es-ES" dirty="0">
              <a:solidFill>
                <a:srgbClr val="0070C0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6354323" y="3861048"/>
            <a:ext cx="1602053" cy="1008112"/>
            <a:chOff x="3203848" y="3789040"/>
            <a:chExt cx="1602053" cy="1008112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740" r="11158"/>
            <a:stretch>
              <a:fillRect/>
            </a:stretch>
          </p:blipFill>
          <p:spPr bwMode="auto">
            <a:xfrm>
              <a:off x="3203848" y="3789040"/>
              <a:ext cx="720080" cy="1008112"/>
            </a:xfrm>
            <a:prstGeom prst="rect">
              <a:avLst/>
            </a:prstGeom>
            <a:noFill/>
          </p:spPr>
        </p:pic>
        <p:sp>
          <p:nvSpPr>
            <p:cNvPr id="17" name="16 CuadroTexto"/>
            <p:cNvSpPr txBox="1"/>
            <p:nvPr/>
          </p:nvSpPr>
          <p:spPr>
            <a:xfrm>
              <a:off x="3923928" y="4005064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/>
                <a:t>=0.07</a:t>
              </a:r>
              <a:endParaRPr lang="es-ES" sz="2400" dirty="0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827584" y="5733256"/>
            <a:ext cx="7925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small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difference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sufficient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generate</a:t>
            </a:r>
            <a:r>
              <a:rPr lang="es-ES" sz="2400" dirty="0" smtClean="0"/>
              <a:t> observable </a:t>
            </a:r>
            <a:r>
              <a:rPr lang="es-ES" sz="2400" dirty="0" err="1" smtClean="0"/>
              <a:t>forces</a:t>
            </a:r>
            <a:endParaRPr lang="es-ES" sz="2400" dirty="0"/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229200"/>
            <a:ext cx="1527239" cy="576064"/>
          </a:xfrm>
          <a:prstGeom prst="rect">
            <a:avLst/>
          </a:prstGeom>
          <a:noFill/>
        </p:spPr>
      </p:pic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730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smtClean="0"/>
              <a:t>Origin of residual charge in the liquid bulk</a:t>
            </a:r>
            <a:endParaRPr lang="en-US" sz="360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483954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time-averaged force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12160" y="27089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induced charge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131840" y="154198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we can obtain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83768" y="616530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zero if grad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and grad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s </a:t>
            </a:r>
            <a:r>
              <a:rPr lang="en-US" sz="2400" dirty="0" smtClean="0">
                <a:solidFill>
                  <a:srgbClr val="FF0000"/>
                </a:solidFill>
              </a:rPr>
              <a:t>are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equal to zero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16200000" flipV="1">
            <a:off x="3095836" y="5697252"/>
            <a:ext cx="648072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556792"/>
            <a:ext cx="2731423" cy="432048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453274"/>
            <a:ext cx="4896544" cy="948852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340768"/>
            <a:ext cx="3479738" cy="864096"/>
          </a:xfrm>
          <a:prstGeom prst="rect">
            <a:avLst/>
          </a:prstGeom>
          <a:noFill/>
        </p:spPr>
      </p:pic>
      <p:pic>
        <p:nvPicPr>
          <p:cNvPr id="1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r="54916" b="-11998"/>
          <a:stretch>
            <a:fillRect/>
          </a:stretch>
        </p:blipFill>
        <p:spPr bwMode="auto">
          <a:xfrm>
            <a:off x="2627784" y="3717032"/>
            <a:ext cx="25922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3" y="4797152"/>
            <a:ext cx="6248079" cy="1008112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1035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Autofit/>
          </a:bodyPr>
          <a:lstStyle/>
          <a:p>
            <a:r>
              <a:rPr lang="en-GB" sz="3600" dirty="0" smtClean="0"/>
              <a:t>Conductivity is known through ionic species</a:t>
            </a:r>
            <a:endParaRPr lang="es-ES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3608" y="1262782"/>
            <a:ext cx="6985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340768"/>
            <a:ext cx="1967660" cy="720080"/>
          </a:xfrm>
          <a:prstGeom prst="rect">
            <a:avLst/>
          </a:prstGeom>
          <a:noFill/>
        </p:spPr>
      </p:pic>
      <p:sp>
        <p:nvSpPr>
          <p:cNvPr id="38" name="37 CuadroTexto"/>
          <p:cNvSpPr txBox="1"/>
          <p:nvPr/>
        </p:nvSpPr>
        <p:spPr>
          <a:xfrm>
            <a:off x="467544" y="2564904"/>
            <a:ext cx="771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tx2"/>
                </a:solidFill>
              </a:rPr>
              <a:t>Gradients</a:t>
            </a:r>
            <a:r>
              <a:rPr lang="es-ES" sz="2400" dirty="0" smtClean="0">
                <a:solidFill>
                  <a:schemeClr val="tx2"/>
                </a:solidFill>
              </a:rPr>
              <a:t> in </a:t>
            </a:r>
            <a:r>
              <a:rPr lang="es-ES" sz="2400" dirty="0" smtClean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may</a:t>
            </a:r>
            <a:r>
              <a:rPr lang="es-ES" sz="2400" dirty="0" smtClean="0">
                <a:solidFill>
                  <a:schemeClr val="tx2"/>
                </a:solidFill>
              </a:rPr>
              <a:t> come </a:t>
            </a:r>
            <a:r>
              <a:rPr lang="es-ES" sz="2400" dirty="0" err="1" smtClean="0">
                <a:solidFill>
                  <a:schemeClr val="tx2"/>
                </a:solidFill>
              </a:rPr>
              <a:t>from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gradients</a:t>
            </a:r>
            <a:r>
              <a:rPr lang="es-ES" sz="2400" dirty="0" smtClean="0">
                <a:solidFill>
                  <a:schemeClr val="tx2"/>
                </a:solidFill>
              </a:rPr>
              <a:t> in </a:t>
            </a:r>
            <a:r>
              <a:rPr lang="es-ES" sz="2400" i="1" dirty="0" smtClean="0">
                <a:solidFill>
                  <a:schemeClr val="tx2"/>
                </a:solidFill>
              </a:rPr>
              <a:t>n</a:t>
            </a:r>
            <a:r>
              <a:rPr lang="es-ES" sz="2400" i="1" baseline="-25000" dirty="0" smtClean="0">
                <a:solidFill>
                  <a:schemeClr val="tx2"/>
                </a:solidFill>
              </a:rPr>
              <a:t>i</a:t>
            </a:r>
            <a:r>
              <a:rPr lang="es-ES" sz="2400" dirty="0" smtClean="0">
                <a:solidFill>
                  <a:schemeClr val="tx2"/>
                </a:solidFill>
              </a:rPr>
              <a:t> : </a:t>
            </a: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usually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imposed</a:t>
            </a:r>
            <a:r>
              <a:rPr lang="es-ES" sz="2400" dirty="0" smtClean="0">
                <a:solidFill>
                  <a:schemeClr val="tx2"/>
                </a:solidFill>
              </a:rPr>
              <a:t>  </a:t>
            </a:r>
            <a:r>
              <a:rPr lang="es-ES" sz="2400" dirty="0" err="1" smtClean="0">
                <a:solidFill>
                  <a:schemeClr val="tx2"/>
                </a:solidFill>
              </a:rPr>
              <a:t>gradients</a:t>
            </a:r>
            <a:endParaRPr lang="es-ES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Faradaic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reactions</a:t>
            </a:r>
            <a:r>
              <a:rPr lang="es-ES" sz="2400" dirty="0" smtClean="0">
                <a:solidFill>
                  <a:schemeClr val="tx2"/>
                </a:solidFill>
              </a:rPr>
              <a:t> can produce </a:t>
            </a:r>
            <a:r>
              <a:rPr lang="es-ES" sz="2400" dirty="0" err="1" smtClean="0">
                <a:solidFill>
                  <a:schemeClr val="tx2"/>
                </a:solidFill>
              </a:rPr>
              <a:t>concentration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polarization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endParaRPr lang="es-ES" sz="2400" i="1" baseline="-25000" dirty="0">
              <a:solidFill>
                <a:schemeClr val="tx2"/>
              </a:solidFill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7545" y="422108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tx2"/>
                </a:solidFill>
              </a:rPr>
              <a:t>Gradients</a:t>
            </a:r>
            <a:r>
              <a:rPr lang="es-ES" sz="2400" dirty="0" smtClean="0">
                <a:solidFill>
                  <a:schemeClr val="tx2"/>
                </a:solidFill>
              </a:rPr>
              <a:t> in </a:t>
            </a:r>
            <a:r>
              <a:rPr lang="es-ES" sz="2400" dirty="0" smtClean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may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also</a:t>
            </a:r>
            <a:r>
              <a:rPr lang="es-ES" sz="2400" dirty="0" smtClean="0">
                <a:solidFill>
                  <a:schemeClr val="tx2"/>
                </a:solidFill>
              </a:rPr>
              <a:t> come </a:t>
            </a:r>
            <a:r>
              <a:rPr lang="es-ES" sz="2400" dirty="0" err="1" smtClean="0">
                <a:solidFill>
                  <a:schemeClr val="tx2"/>
                </a:solidFill>
              </a:rPr>
              <a:t>from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gradients</a:t>
            </a:r>
            <a:r>
              <a:rPr lang="es-ES" sz="2400" dirty="0" smtClean="0">
                <a:solidFill>
                  <a:schemeClr val="tx2"/>
                </a:solidFill>
              </a:rPr>
              <a:t> in </a:t>
            </a:r>
            <a:r>
              <a:rPr lang="es-ES" sz="2400" i="1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s-ES" sz="2400" i="1" baseline="-25000" dirty="0" smtClean="0">
                <a:solidFill>
                  <a:schemeClr val="tx2"/>
                </a:solidFill>
              </a:rPr>
              <a:t>i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due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to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gradients</a:t>
            </a:r>
            <a:r>
              <a:rPr lang="es-ES" sz="2400" dirty="0" smtClean="0">
                <a:solidFill>
                  <a:schemeClr val="tx2"/>
                </a:solidFill>
              </a:rPr>
              <a:t> in </a:t>
            </a:r>
            <a:r>
              <a:rPr lang="es-ES" sz="2400" dirty="0" err="1" smtClean="0">
                <a:solidFill>
                  <a:schemeClr val="tx2"/>
                </a:solidFill>
              </a:rPr>
              <a:t>temperature</a:t>
            </a:r>
            <a:r>
              <a:rPr lang="es-ES" sz="2400" dirty="0" smtClean="0">
                <a:solidFill>
                  <a:schemeClr val="tx2"/>
                </a:solidFill>
              </a:rPr>
              <a:t>, </a:t>
            </a:r>
            <a:r>
              <a:rPr lang="es-ES" sz="2400" i="1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s-ES" sz="2400" i="1" baseline="-25000" dirty="0" smtClean="0">
                <a:solidFill>
                  <a:schemeClr val="tx2"/>
                </a:solidFill>
              </a:rPr>
              <a:t>i</a:t>
            </a:r>
            <a:r>
              <a:rPr lang="es-ES" sz="2400" dirty="0" smtClean="0">
                <a:solidFill>
                  <a:schemeClr val="tx2"/>
                </a:solidFill>
              </a:rPr>
              <a:t> =</a:t>
            </a:r>
            <a:r>
              <a:rPr lang="es-ES" sz="2400" i="1" dirty="0" smtClean="0">
                <a:solidFill>
                  <a:schemeClr val="tx2"/>
                </a:solidFill>
                <a:latin typeface="Symbol" pitchFamily="18" charset="2"/>
              </a:rPr>
              <a:t> m</a:t>
            </a:r>
            <a:r>
              <a:rPr lang="es-ES" sz="2400" i="1" baseline="-25000" dirty="0" smtClean="0">
                <a:solidFill>
                  <a:schemeClr val="tx2"/>
                </a:solidFill>
              </a:rPr>
              <a:t>i</a:t>
            </a:r>
            <a:r>
              <a:rPr lang="es-ES" sz="2400" dirty="0" smtClean="0">
                <a:solidFill>
                  <a:schemeClr val="tx2"/>
                </a:solidFill>
              </a:rPr>
              <a:t>(</a:t>
            </a:r>
            <a:r>
              <a:rPr lang="es-ES" sz="2400" i="1" dirty="0" smtClean="0">
                <a:solidFill>
                  <a:schemeClr val="tx2"/>
                </a:solidFill>
              </a:rPr>
              <a:t>T</a:t>
            </a:r>
            <a:r>
              <a:rPr lang="es-ES" sz="2400" dirty="0" smtClean="0">
                <a:solidFill>
                  <a:schemeClr val="tx2"/>
                </a:solidFill>
              </a:rPr>
              <a:t>), </a:t>
            </a:r>
            <a:r>
              <a:rPr lang="es-ES" sz="2400" dirty="0" err="1" smtClean="0">
                <a:solidFill>
                  <a:schemeClr val="tx2"/>
                </a:solidFill>
              </a:rPr>
              <a:t>that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is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i="1" dirty="0" smtClean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s-ES" sz="2400" dirty="0" smtClean="0">
                <a:solidFill>
                  <a:schemeClr val="tx2"/>
                </a:solidFill>
              </a:rPr>
              <a:t> =</a:t>
            </a:r>
            <a:r>
              <a:rPr lang="es-ES" sz="2400" i="1" dirty="0" smtClean="0">
                <a:solidFill>
                  <a:schemeClr val="tx2"/>
                </a:solidFill>
                <a:latin typeface="Symbol" pitchFamily="18" charset="2"/>
              </a:rPr>
              <a:t> s</a:t>
            </a:r>
            <a:r>
              <a:rPr lang="es-ES" sz="2400" i="1" baseline="-25000" dirty="0" smtClean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(</a:t>
            </a:r>
            <a:r>
              <a:rPr lang="es-ES" sz="2400" i="1" dirty="0" smtClean="0">
                <a:solidFill>
                  <a:schemeClr val="tx2"/>
                </a:solidFill>
              </a:rPr>
              <a:t>T</a:t>
            </a:r>
            <a:r>
              <a:rPr lang="es-ES" sz="2400" dirty="0" smtClean="0">
                <a:solidFill>
                  <a:schemeClr val="tx2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Autofit/>
          </a:bodyPr>
          <a:lstStyle/>
          <a:p>
            <a:r>
              <a:rPr lang="es-ES" sz="3200" dirty="0" err="1" smtClean="0"/>
              <a:t>We</a:t>
            </a:r>
            <a:r>
              <a:rPr lang="es-ES" sz="3200" dirty="0" smtClean="0"/>
              <a:t> can use </a:t>
            </a:r>
            <a:r>
              <a:rPr lang="es-ES" sz="3200" dirty="0" err="1" smtClean="0"/>
              <a:t>bi</a:t>
            </a:r>
            <a:r>
              <a:rPr lang="es-ES" sz="3200" dirty="0" smtClean="0"/>
              <a:t>-polar </a:t>
            </a:r>
            <a:r>
              <a:rPr lang="es-ES" sz="3200" dirty="0" err="1" smtClean="0"/>
              <a:t>conduction</a:t>
            </a:r>
            <a:r>
              <a:rPr lang="es-ES" sz="3200" dirty="0" smtClean="0"/>
              <a:t> </a:t>
            </a:r>
            <a:r>
              <a:rPr lang="es-ES" sz="3200" dirty="0" err="1" smtClean="0"/>
              <a:t>model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find</a:t>
            </a:r>
            <a:r>
              <a:rPr lang="es-ES" sz="3200" dirty="0" smtClean="0"/>
              <a:t> </a:t>
            </a:r>
            <a:r>
              <a:rPr lang="es-ES" sz="3200" dirty="0" err="1" smtClean="0"/>
              <a:t>equation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smtClean="0">
                <a:latin typeface="Symbol" pitchFamily="18" charset="2"/>
              </a:rPr>
              <a:t>s </a:t>
            </a:r>
            <a:r>
              <a:rPr lang="es-ES" sz="3200" dirty="0" err="1" smtClean="0">
                <a:latin typeface="+mn-lt"/>
              </a:rPr>
              <a:t>under</a:t>
            </a:r>
            <a:r>
              <a:rPr lang="es-ES" sz="3200" dirty="0" smtClean="0">
                <a:latin typeface="+mn-lt"/>
              </a:rPr>
              <a:t> </a:t>
            </a:r>
            <a:r>
              <a:rPr lang="es-ES" sz="3200" dirty="0" err="1" smtClean="0">
                <a:latin typeface="+mn-lt"/>
              </a:rPr>
              <a:t>iso-thermal</a:t>
            </a:r>
            <a:r>
              <a:rPr lang="es-ES" sz="3200" dirty="0" smtClean="0">
                <a:latin typeface="+mn-lt"/>
              </a:rPr>
              <a:t> </a:t>
            </a:r>
            <a:r>
              <a:rPr lang="es-ES" sz="3200" dirty="0" err="1" smtClean="0">
                <a:latin typeface="+mn-lt"/>
              </a:rPr>
              <a:t>conditions</a:t>
            </a:r>
            <a:endParaRPr lang="es-ES" sz="3200" dirty="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628800"/>
            <a:ext cx="6344705" cy="936104"/>
          </a:xfrm>
          <a:prstGeom prst="rect">
            <a:avLst/>
          </a:prstGeom>
          <a:noFill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933056"/>
            <a:ext cx="3528392" cy="1008112"/>
          </a:xfrm>
          <a:prstGeom prst="rect">
            <a:avLst/>
          </a:prstGeom>
          <a:noFill/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157192"/>
            <a:ext cx="3214730" cy="432048"/>
          </a:xfrm>
          <a:prstGeom prst="rect">
            <a:avLst/>
          </a:prstGeom>
          <a:noFill/>
        </p:spPr>
      </p:pic>
      <p:sp>
        <p:nvSpPr>
          <p:cNvPr id="30" name="29 CuadroTexto"/>
          <p:cNvSpPr txBox="1"/>
          <p:nvPr/>
        </p:nvSpPr>
        <p:spPr>
          <a:xfrm>
            <a:off x="899592" y="342900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from</a:t>
            </a:r>
            <a:r>
              <a:rPr lang="es-ES" sz="2800" dirty="0" smtClean="0"/>
              <a:t> </a:t>
            </a:r>
            <a:r>
              <a:rPr lang="es-ES" sz="2800" dirty="0" err="1" smtClean="0"/>
              <a:t>electroneutrality</a:t>
            </a:r>
            <a:r>
              <a:rPr lang="es-ES" sz="2800" dirty="0" smtClean="0"/>
              <a:t> </a:t>
            </a:r>
            <a:r>
              <a:rPr lang="es-ES" sz="2800" i="1" dirty="0" smtClean="0"/>
              <a:t>n</a:t>
            </a:r>
            <a:r>
              <a:rPr lang="es-ES" sz="2800" baseline="-25000" dirty="0" smtClean="0"/>
              <a:t>+</a:t>
            </a:r>
            <a:r>
              <a:rPr lang="es-ES" sz="2800" dirty="0" smtClean="0"/>
              <a:t>=</a:t>
            </a:r>
            <a:r>
              <a:rPr lang="es-ES" sz="2800" i="1" dirty="0" smtClean="0"/>
              <a:t>n</a:t>
            </a:r>
            <a:r>
              <a:rPr lang="es-ES" sz="2800" baseline="-25000" dirty="0" smtClean="0"/>
              <a:t>-</a:t>
            </a:r>
            <a:endParaRPr lang="es-ES" sz="2800" baseline="-25000" dirty="0"/>
          </a:p>
        </p:txBody>
      </p:sp>
      <p:sp>
        <p:nvSpPr>
          <p:cNvPr id="31" name="30 Flecha derecha"/>
          <p:cNvSpPr/>
          <p:nvPr/>
        </p:nvSpPr>
        <p:spPr>
          <a:xfrm>
            <a:off x="1403648" y="4221088"/>
            <a:ext cx="720080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564904"/>
            <a:ext cx="1224136" cy="804432"/>
          </a:xfrm>
          <a:prstGeom prst="rect">
            <a:avLst/>
          </a:prstGeom>
          <a:noFill/>
        </p:spPr>
      </p:pic>
      <p:cxnSp>
        <p:nvCxnSpPr>
          <p:cNvPr id="34" name="33 Conector recto de flecha"/>
          <p:cNvCxnSpPr/>
          <p:nvPr/>
        </p:nvCxnSpPr>
        <p:spPr>
          <a:xfrm flipV="1">
            <a:off x="4211960" y="2492896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877816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971600" y="836712"/>
            <a:ext cx="537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0070C0"/>
                </a:solidFill>
              </a:rPr>
              <a:t>This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talk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builds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upon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the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following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work</a:t>
            </a:r>
            <a:r>
              <a:rPr lang="es-ES" sz="2400" dirty="0" smtClean="0">
                <a:solidFill>
                  <a:srgbClr val="0070C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Mechanical equations in </a:t>
            </a:r>
            <a:r>
              <a:rPr lang="en-US" dirty="0" err="1" smtClean="0"/>
              <a:t>microsystems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556792"/>
            <a:ext cx="56886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Liquid motion is governed by</a:t>
            </a: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Navier</a:t>
            </a:r>
            <a:r>
              <a:rPr lang="en-US" sz="2400" dirty="0" smtClean="0">
                <a:solidFill>
                  <a:schemeClr val="accent1"/>
                </a:solidFill>
              </a:rPr>
              <a:t>-Stokes with Re=0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91680" y="4005064"/>
            <a:ext cx="5184576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In </a:t>
            </a:r>
            <a:r>
              <a:rPr lang="en-GB" sz="2400" dirty="0" err="1">
                <a:solidFill>
                  <a:srgbClr val="0000FF"/>
                </a:solidFill>
              </a:rPr>
              <a:t>microsystems</a:t>
            </a:r>
            <a:r>
              <a:rPr lang="en-GB" sz="2400" dirty="0">
                <a:solidFill>
                  <a:srgbClr val="0000FF"/>
                </a:solidFill>
              </a:rPr>
              <a:t>, Reynolds number is very small (inertial force / viscous force)                        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GB" sz="2400" i="1" dirty="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GB" sz="2400" i="1" baseline="-25000" dirty="0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GB" sz="24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n-GB" sz="2400" i="1" dirty="0" err="1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GB" sz="2400" i="1" baseline="-25000" dirty="0" err="1">
                <a:solidFill>
                  <a:srgbClr val="0000FF"/>
                </a:solidFill>
                <a:latin typeface="Times New Roman" pitchFamily="18" charset="0"/>
              </a:rPr>
              <a:t>m</a:t>
            </a:r>
            <a:r>
              <a:rPr lang="en-GB" sz="2400" i="1" dirty="0" err="1">
                <a:solidFill>
                  <a:srgbClr val="0000FF"/>
                </a:solidFill>
                <a:latin typeface="Times New Roman" pitchFamily="18" charset="0"/>
              </a:rPr>
              <a:t>ul</a:t>
            </a:r>
            <a:r>
              <a:rPr lang="en-GB" sz="24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en-GB" sz="2400" i="1" dirty="0">
                <a:solidFill>
                  <a:srgbClr val="0000FF"/>
                </a:solidFill>
                <a:latin typeface="Symbol" pitchFamily="18" charset="2"/>
              </a:rPr>
              <a:t>h </a:t>
            </a:r>
            <a:r>
              <a:rPr lang="en-GB" sz="2400" dirty="0">
                <a:solidFill>
                  <a:srgbClr val="0000FF"/>
                </a:solidFill>
                <a:latin typeface="Symbol" pitchFamily="18" charset="2"/>
              </a:rPr>
              <a:t>&lt;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 0.1</a:t>
            </a:r>
            <a:endParaRPr lang="en-GB" sz="2400" baseline="30000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         (</a:t>
            </a:r>
            <a:r>
              <a:rPr lang="en-GB" sz="2400" i="1" dirty="0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  <a:sym typeface="Math1" pitchFamily="2" charset="2"/>
              </a:rPr>
              <a:t>&lt;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 1000 </a:t>
            </a:r>
            <a:r>
              <a:rPr lang="en-GB" sz="2400" i="1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m/s, </a:t>
            </a:r>
            <a:r>
              <a:rPr lang="en-GB" sz="2400" i="1" dirty="0">
                <a:solidFill>
                  <a:srgbClr val="0000FF"/>
                </a:solidFill>
                <a:latin typeface="Times New Roman" pitchFamily="18" charset="0"/>
              </a:rPr>
              <a:t>l </a:t>
            </a:r>
            <a:r>
              <a:rPr lang="en-GB" sz="2400" i="1" dirty="0">
                <a:solidFill>
                  <a:srgbClr val="0000FF"/>
                </a:solidFill>
                <a:latin typeface="Times New Roman" pitchFamily="18" charset="0"/>
                <a:sym typeface="Math1" pitchFamily="2" charset="2"/>
              </a:rPr>
              <a:t>&lt;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 100</a:t>
            </a:r>
            <a:r>
              <a:rPr lang="en-GB" sz="2400" i="1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m)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356992"/>
            <a:ext cx="5434204" cy="576064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636912"/>
            <a:ext cx="1440160" cy="50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equation in </a:t>
            </a:r>
            <a:r>
              <a:rPr lang="en-US" dirty="0" err="1" smtClean="0"/>
              <a:t>microsystems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1619672" y="170080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Poisson’s for </a:t>
            </a:r>
            <a:r>
              <a:rPr lang="en-US" sz="2400" i="1" dirty="0" smtClean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 with Joule heating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59632" y="4581128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it can generate grad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 and grad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  because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e(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(T)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831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204864"/>
            <a:ext cx="3118331" cy="548680"/>
          </a:xfrm>
          <a:prstGeom prst="rect">
            <a:avLst/>
          </a:prstGeom>
          <a:noFill/>
        </p:spPr>
      </p:pic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299" y="2852936"/>
            <a:ext cx="3497861" cy="864096"/>
          </a:xfrm>
          <a:prstGeom prst="rect">
            <a:avLst/>
          </a:prstGeom>
          <a:noFill/>
        </p:spPr>
      </p:pic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0" y="1250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95536" y="2996952"/>
            <a:ext cx="161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assume</a:t>
            </a:r>
            <a:endParaRPr lang="es-ES" sz="2400" dirty="0"/>
          </a:p>
        </p:txBody>
      </p:sp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996952"/>
            <a:ext cx="1257300" cy="311150"/>
          </a:xfrm>
          <a:prstGeom prst="rect">
            <a:avLst/>
          </a:prstGeom>
          <a:noFill/>
        </p:spPr>
      </p:pic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356992"/>
            <a:ext cx="990600" cy="311150"/>
          </a:xfrm>
          <a:prstGeom prst="rect">
            <a:avLst/>
          </a:prstGeom>
          <a:noFill/>
        </p:spPr>
      </p:pic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0" y="107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259632" y="5085184"/>
            <a:ext cx="6825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conductivity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variation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mainly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due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mobility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variation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Soret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effect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order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magnitude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smaller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856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005064"/>
            <a:ext cx="2376264" cy="507387"/>
          </a:xfrm>
          <a:prstGeom prst="rect">
            <a:avLst/>
          </a:prstGeom>
          <a:noFill/>
        </p:spPr>
      </p:pic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668344" y="3068960"/>
            <a:ext cx="132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/>
                </a:solidFill>
              </a:rPr>
              <a:t>Pe ~ 0.07</a:t>
            </a:r>
            <a:endParaRPr lang="es-E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Electrical boundary conditions</a:t>
            </a:r>
            <a:endParaRPr lang="en-US" sz="3600" dirty="0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95536" y="8367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0" y="65663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179512" y="16979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995936" y="1412776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polarizable</a:t>
            </a:r>
            <a:r>
              <a:rPr lang="en-US" sz="2400" dirty="0" smtClean="0">
                <a:solidFill>
                  <a:schemeClr val="accent1"/>
                </a:solidFill>
              </a:rPr>
              <a:t> surfaces (electrodes)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84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268760"/>
            <a:ext cx="2999667" cy="792088"/>
          </a:xfrm>
          <a:prstGeom prst="rect">
            <a:avLst/>
          </a:prstGeom>
          <a:noFill/>
        </p:spPr>
      </p:pic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-324544" y="11967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132856"/>
            <a:ext cx="1224136" cy="773138"/>
          </a:xfrm>
          <a:prstGeom prst="rect">
            <a:avLst/>
          </a:prstGeom>
          <a:noFill/>
        </p:spPr>
      </p:pic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067944" y="2276872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other boundaries (glass)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11560" y="3284984"/>
            <a:ext cx="4968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Typical transition frequency </a:t>
            </a:r>
            <a:r>
              <a:rPr lang="en-US" sz="2000" dirty="0" smtClean="0"/>
              <a:t>of RC </a:t>
            </a:r>
            <a:r>
              <a:rPr lang="en-US" sz="2000" dirty="0"/>
              <a:t>circuit. </a:t>
            </a:r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n-US" sz="2000" i="1" dirty="0">
                <a:latin typeface="Symbol" pitchFamily="18" charset="2"/>
              </a:rPr>
              <a:t>w </a:t>
            </a:r>
            <a:r>
              <a:rPr lang="en-US" sz="2000" dirty="0"/>
              <a:t>&gt;&gt;</a:t>
            </a: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/>
              <a:t> 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 smtClean="0"/>
              <a:t>there is electric </a:t>
            </a:r>
            <a:r>
              <a:rPr lang="en-US" sz="2000" dirty="0"/>
              <a:t>field </a:t>
            </a:r>
            <a:r>
              <a:rPr lang="en-US" sz="2000" dirty="0" smtClean="0"/>
              <a:t>in bulk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n-US" sz="2000" i="1" dirty="0">
                <a:latin typeface="Symbol" pitchFamily="18" charset="2"/>
              </a:rPr>
              <a:t>w </a:t>
            </a:r>
            <a:r>
              <a:rPr lang="en-US" sz="2000" dirty="0"/>
              <a:t>&lt;&lt;</a:t>
            </a: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/>
              <a:t> </a:t>
            </a:r>
            <a:r>
              <a:rPr lang="en-US" sz="2000" baseline="-25000" dirty="0"/>
              <a:t>0   </a:t>
            </a:r>
            <a:r>
              <a:rPr lang="en-US" sz="2000" dirty="0" smtClean="0"/>
              <a:t>voltage </a:t>
            </a:r>
            <a:r>
              <a:rPr lang="en-US" sz="2000" dirty="0"/>
              <a:t>drops mainly in </a:t>
            </a:r>
            <a:r>
              <a:rPr lang="en-US" sz="2000" dirty="0" smtClean="0"/>
              <a:t>DL.</a:t>
            </a:r>
            <a:endParaRPr lang="en-US" sz="2000" dirty="0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212976"/>
            <a:ext cx="2252558" cy="864096"/>
          </a:xfrm>
          <a:prstGeom prst="rect">
            <a:avLst/>
          </a:prstGeom>
          <a:noFill/>
        </p:spPr>
      </p:pic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164 CuadroTexto"/>
          <p:cNvSpPr txBox="1"/>
          <p:nvPr/>
        </p:nvSpPr>
        <p:spPr>
          <a:xfrm>
            <a:off x="6372200" y="4293096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/>
                </a:solidFill>
              </a:rPr>
              <a:t>~ 1kHz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166" name="165 Rectángulo"/>
          <p:cNvSpPr/>
          <p:nvPr/>
        </p:nvSpPr>
        <p:spPr>
          <a:xfrm>
            <a:off x="4283968" y="1772816"/>
            <a:ext cx="332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C00000"/>
                </a:solidFill>
              </a:rPr>
              <a:t>valid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for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small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voltage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drops</a:t>
            </a:r>
            <a:r>
              <a:rPr lang="es-ES" dirty="0" smtClean="0">
                <a:solidFill>
                  <a:srgbClr val="C00000"/>
                </a:solidFill>
              </a:rPr>
              <a:t> in DL</a:t>
            </a:r>
            <a:endParaRPr lang="es-ES" dirty="0">
              <a:solidFill>
                <a:srgbClr val="C00000"/>
              </a:solidFill>
            </a:endParaRPr>
          </a:p>
        </p:txBody>
      </p:sp>
      <p:grpSp>
        <p:nvGrpSpPr>
          <p:cNvPr id="161" name="160 Grupo"/>
          <p:cNvGrpSpPr/>
          <p:nvPr/>
        </p:nvGrpSpPr>
        <p:grpSpPr>
          <a:xfrm>
            <a:off x="1115616" y="4467298"/>
            <a:ext cx="3744279" cy="1842022"/>
            <a:chOff x="3203848" y="2276872"/>
            <a:chExt cx="3744279" cy="1842022"/>
          </a:xfrm>
        </p:grpSpPr>
        <p:sp>
          <p:nvSpPr>
            <p:cNvPr id="162" name="Line 36"/>
            <p:cNvSpPr>
              <a:spLocks noChangeShapeType="1"/>
            </p:cNvSpPr>
            <p:nvPr/>
          </p:nvSpPr>
          <p:spPr bwMode="auto">
            <a:xfrm>
              <a:off x="3275856" y="3429000"/>
              <a:ext cx="222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" name="Line 42"/>
            <p:cNvSpPr>
              <a:spLocks noChangeShapeType="1"/>
            </p:cNvSpPr>
            <p:nvPr/>
          </p:nvSpPr>
          <p:spPr bwMode="auto">
            <a:xfrm>
              <a:off x="3491880" y="3243262"/>
              <a:ext cx="0" cy="413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" name="Line 43"/>
            <p:cNvSpPr>
              <a:spLocks noChangeShapeType="1"/>
            </p:cNvSpPr>
            <p:nvPr/>
          </p:nvSpPr>
          <p:spPr bwMode="auto">
            <a:xfrm>
              <a:off x="3603305" y="3237858"/>
              <a:ext cx="0" cy="413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" name="Line 44"/>
            <p:cNvSpPr>
              <a:spLocks noChangeShapeType="1"/>
            </p:cNvSpPr>
            <p:nvPr/>
          </p:nvSpPr>
          <p:spPr bwMode="auto">
            <a:xfrm flipV="1">
              <a:off x="3635896" y="3429000"/>
              <a:ext cx="1152128" cy="9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" name="Text Box 72"/>
            <p:cNvSpPr txBox="1">
              <a:spLocks noChangeArrowheads="1"/>
            </p:cNvSpPr>
            <p:nvPr/>
          </p:nvSpPr>
          <p:spPr bwMode="auto">
            <a:xfrm>
              <a:off x="3598530" y="3068960"/>
              <a:ext cx="501411" cy="312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i="1">
                  <a:latin typeface="Tahoma" pitchFamily="34" charset="0"/>
                </a:rPr>
                <a:t>C</a:t>
              </a:r>
              <a:r>
                <a:rPr lang="en-GB" sz="1800" baseline="-25000">
                  <a:latin typeface="Tahoma" pitchFamily="34" charset="0"/>
                </a:rPr>
                <a:t>DL</a:t>
              </a:r>
            </a:p>
          </p:txBody>
        </p:sp>
        <p:sp>
          <p:nvSpPr>
            <p:cNvPr id="169" name="Line 80"/>
            <p:cNvSpPr>
              <a:spLocks noChangeShapeType="1"/>
            </p:cNvSpPr>
            <p:nvPr/>
          </p:nvSpPr>
          <p:spPr bwMode="auto">
            <a:xfrm>
              <a:off x="6412211" y="3243263"/>
              <a:ext cx="0" cy="413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0" name="Line 81"/>
            <p:cNvSpPr>
              <a:spLocks noChangeShapeType="1"/>
            </p:cNvSpPr>
            <p:nvPr/>
          </p:nvSpPr>
          <p:spPr bwMode="auto">
            <a:xfrm>
              <a:off x="6523636" y="3237858"/>
              <a:ext cx="0" cy="413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1" name="Text Box 110"/>
            <p:cNvSpPr txBox="1">
              <a:spLocks noChangeArrowheads="1"/>
            </p:cNvSpPr>
            <p:nvPr/>
          </p:nvSpPr>
          <p:spPr bwMode="auto">
            <a:xfrm>
              <a:off x="5940152" y="3068960"/>
              <a:ext cx="501412" cy="31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i="1">
                  <a:latin typeface="Tahoma" pitchFamily="34" charset="0"/>
                </a:rPr>
                <a:t>C</a:t>
              </a:r>
              <a:r>
                <a:rPr lang="en-GB" sz="1800" baseline="-25000">
                  <a:latin typeface="Tahoma" pitchFamily="34" charset="0"/>
                </a:rPr>
                <a:t>DL</a:t>
              </a:r>
            </a:p>
          </p:txBody>
        </p:sp>
        <p:grpSp>
          <p:nvGrpSpPr>
            <p:cNvPr id="172" name="Group 124"/>
            <p:cNvGrpSpPr>
              <a:grpSpLocks noChangeAspect="1"/>
            </p:cNvGrpSpPr>
            <p:nvPr/>
          </p:nvGrpSpPr>
          <p:grpSpPr bwMode="auto">
            <a:xfrm>
              <a:off x="4804158" y="3302320"/>
              <a:ext cx="404312" cy="208082"/>
              <a:chOff x="3618" y="3622"/>
              <a:chExt cx="629" cy="119"/>
            </a:xfrm>
          </p:grpSpPr>
          <p:grpSp>
            <p:nvGrpSpPr>
              <p:cNvPr id="186" name="Group 125"/>
              <p:cNvGrpSpPr>
                <a:grpSpLocks noChangeAspect="1"/>
              </p:cNvGrpSpPr>
              <p:nvPr/>
            </p:nvGrpSpPr>
            <p:grpSpPr bwMode="auto">
              <a:xfrm>
                <a:off x="3663" y="3624"/>
                <a:ext cx="89" cy="114"/>
                <a:chOff x="3663" y="3624"/>
                <a:chExt cx="89" cy="114"/>
              </a:xfrm>
            </p:grpSpPr>
            <p:sp>
              <p:nvSpPr>
                <p:cNvPr id="204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5" name="Line 12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7" name="Group 128"/>
              <p:cNvGrpSpPr>
                <a:grpSpLocks noChangeAspect="1"/>
              </p:cNvGrpSpPr>
              <p:nvPr/>
            </p:nvGrpSpPr>
            <p:grpSpPr bwMode="auto">
              <a:xfrm>
                <a:off x="3754" y="3624"/>
                <a:ext cx="89" cy="114"/>
                <a:chOff x="3663" y="3624"/>
                <a:chExt cx="89" cy="114"/>
              </a:xfrm>
            </p:grpSpPr>
            <p:sp>
              <p:nvSpPr>
                <p:cNvPr id="202" name="Line 1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3" name="Line 13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8" name="Group 131"/>
              <p:cNvGrpSpPr>
                <a:grpSpLocks noChangeAspect="1"/>
              </p:cNvGrpSpPr>
              <p:nvPr/>
            </p:nvGrpSpPr>
            <p:grpSpPr bwMode="auto">
              <a:xfrm>
                <a:off x="3845" y="3623"/>
                <a:ext cx="89" cy="114"/>
                <a:chOff x="3663" y="3624"/>
                <a:chExt cx="89" cy="114"/>
              </a:xfrm>
            </p:grpSpPr>
            <p:sp>
              <p:nvSpPr>
                <p:cNvPr id="200" name="Line 1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1" name="Line 13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9" name="Group 134"/>
              <p:cNvGrpSpPr>
                <a:grpSpLocks noChangeAspect="1"/>
              </p:cNvGrpSpPr>
              <p:nvPr/>
            </p:nvGrpSpPr>
            <p:grpSpPr bwMode="auto">
              <a:xfrm>
                <a:off x="3936" y="3623"/>
                <a:ext cx="89" cy="114"/>
                <a:chOff x="3663" y="3624"/>
                <a:chExt cx="89" cy="114"/>
              </a:xfrm>
            </p:grpSpPr>
            <p:sp>
              <p:nvSpPr>
                <p:cNvPr id="198" name="Line 1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99" name="Line 13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90" name="Group 137"/>
              <p:cNvGrpSpPr>
                <a:grpSpLocks noChangeAspect="1"/>
              </p:cNvGrpSpPr>
              <p:nvPr/>
            </p:nvGrpSpPr>
            <p:grpSpPr bwMode="auto">
              <a:xfrm>
                <a:off x="4027" y="3622"/>
                <a:ext cx="89" cy="114"/>
                <a:chOff x="3663" y="3624"/>
                <a:chExt cx="89" cy="114"/>
              </a:xfrm>
            </p:grpSpPr>
            <p:sp>
              <p:nvSpPr>
                <p:cNvPr id="196" name="Line 1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97" name="Line 13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91" name="Group 140"/>
              <p:cNvGrpSpPr>
                <a:grpSpLocks noChangeAspect="1"/>
              </p:cNvGrpSpPr>
              <p:nvPr/>
            </p:nvGrpSpPr>
            <p:grpSpPr bwMode="auto">
              <a:xfrm>
                <a:off x="4118" y="3622"/>
                <a:ext cx="89" cy="114"/>
                <a:chOff x="3663" y="3624"/>
                <a:chExt cx="89" cy="114"/>
              </a:xfrm>
            </p:grpSpPr>
            <p:sp>
              <p:nvSpPr>
                <p:cNvPr id="194" name="Line 1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95" name="Line 14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92" name="Line 1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18" y="3666"/>
                <a:ext cx="4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3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4205" y="3662"/>
                <a:ext cx="4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73" name="Text Box 149"/>
            <p:cNvSpPr txBox="1">
              <a:spLocks noChangeArrowheads="1"/>
            </p:cNvSpPr>
            <p:nvPr/>
          </p:nvSpPr>
          <p:spPr bwMode="auto">
            <a:xfrm>
              <a:off x="4778690" y="2996952"/>
              <a:ext cx="657406" cy="31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800" i="1">
                  <a:latin typeface="Tahoma" pitchFamily="34" charset="0"/>
                </a:rPr>
                <a:t>R</a:t>
              </a:r>
              <a:r>
                <a:rPr lang="en-GB" sz="1800" i="1" baseline="-25000">
                  <a:latin typeface="Tahoma" pitchFamily="34" charset="0"/>
                </a:rPr>
                <a:t>b</a:t>
              </a:r>
              <a:endParaRPr lang="en-GB" sz="1800" baseline="-25000">
                <a:latin typeface="Tahoma" pitchFamily="34" charset="0"/>
              </a:endParaRPr>
            </a:p>
          </p:txBody>
        </p:sp>
        <p:sp>
          <p:nvSpPr>
            <p:cNvPr id="174" name="Line 150"/>
            <p:cNvSpPr>
              <a:spLocks noChangeShapeType="1"/>
            </p:cNvSpPr>
            <p:nvPr/>
          </p:nvSpPr>
          <p:spPr bwMode="auto">
            <a:xfrm flipV="1">
              <a:off x="3275856" y="2764648"/>
              <a:ext cx="0" cy="664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5" name="Line 151"/>
            <p:cNvSpPr>
              <a:spLocks noChangeShapeType="1"/>
            </p:cNvSpPr>
            <p:nvPr/>
          </p:nvSpPr>
          <p:spPr bwMode="auto">
            <a:xfrm>
              <a:off x="3275856" y="2764649"/>
              <a:ext cx="1539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6" name="Line 152"/>
            <p:cNvSpPr>
              <a:spLocks noChangeShapeType="1"/>
            </p:cNvSpPr>
            <p:nvPr/>
          </p:nvSpPr>
          <p:spPr bwMode="auto">
            <a:xfrm flipV="1">
              <a:off x="6732240" y="2780927"/>
              <a:ext cx="0" cy="648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" name="Oval 154"/>
            <p:cNvSpPr>
              <a:spLocks noChangeArrowheads="1"/>
            </p:cNvSpPr>
            <p:nvPr/>
          </p:nvSpPr>
          <p:spPr bwMode="auto">
            <a:xfrm>
              <a:off x="4815108" y="2606561"/>
              <a:ext cx="345417" cy="2932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8" name="Text Box 155"/>
            <p:cNvSpPr txBox="1">
              <a:spLocks noChangeArrowheads="1"/>
            </p:cNvSpPr>
            <p:nvPr/>
          </p:nvSpPr>
          <p:spPr bwMode="auto">
            <a:xfrm>
              <a:off x="4808741" y="2564674"/>
              <a:ext cx="362926" cy="389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~</a:t>
              </a:r>
            </a:p>
          </p:txBody>
        </p:sp>
        <p:sp>
          <p:nvSpPr>
            <p:cNvPr id="179" name="Text Box 156"/>
            <p:cNvSpPr txBox="1">
              <a:spLocks noChangeArrowheads="1"/>
            </p:cNvSpPr>
            <p:nvPr/>
          </p:nvSpPr>
          <p:spPr bwMode="auto">
            <a:xfrm>
              <a:off x="4636828" y="2276872"/>
              <a:ext cx="729036" cy="312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i="1">
                  <a:latin typeface="Tahoma" pitchFamily="34" charset="0"/>
                </a:rPr>
                <a:t>V(t)</a:t>
              </a:r>
            </a:p>
          </p:txBody>
        </p:sp>
        <p:sp>
          <p:nvSpPr>
            <p:cNvPr id="180" name="Text Box 161"/>
            <p:cNvSpPr txBox="1">
              <a:spLocks noChangeArrowheads="1"/>
            </p:cNvSpPr>
            <p:nvPr/>
          </p:nvSpPr>
          <p:spPr bwMode="auto">
            <a:xfrm>
              <a:off x="3203848" y="3573016"/>
              <a:ext cx="935967" cy="54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0066FF"/>
                  </a:solidFill>
                </a:rPr>
                <a:t>double </a:t>
              </a:r>
            </a:p>
            <a:p>
              <a:r>
                <a:rPr lang="en-GB" sz="1800" dirty="0">
                  <a:solidFill>
                    <a:srgbClr val="0066FF"/>
                  </a:solidFill>
                </a:rPr>
                <a:t>layer</a:t>
              </a:r>
            </a:p>
          </p:txBody>
        </p:sp>
        <p:sp>
          <p:nvSpPr>
            <p:cNvPr id="181" name="Text Box 162"/>
            <p:cNvSpPr txBox="1">
              <a:spLocks noChangeArrowheads="1"/>
            </p:cNvSpPr>
            <p:nvPr/>
          </p:nvSpPr>
          <p:spPr bwMode="auto">
            <a:xfrm>
              <a:off x="6012160" y="3573016"/>
              <a:ext cx="935967" cy="54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0066FF"/>
                  </a:solidFill>
                </a:rPr>
                <a:t>double </a:t>
              </a:r>
            </a:p>
            <a:p>
              <a:r>
                <a:rPr lang="en-GB" sz="1800" dirty="0">
                  <a:solidFill>
                    <a:srgbClr val="0066FF"/>
                  </a:solidFill>
                </a:rPr>
                <a:t>layer</a:t>
              </a:r>
            </a:p>
          </p:txBody>
        </p:sp>
        <p:sp>
          <p:nvSpPr>
            <p:cNvPr id="182" name="Text Box 163"/>
            <p:cNvSpPr txBox="1">
              <a:spLocks noChangeArrowheads="1"/>
            </p:cNvSpPr>
            <p:nvPr/>
          </p:nvSpPr>
          <p:spPr bwMode="auto">
            <a:xfrm>
              <a:off x="4716016" y="3573016"/>
              <a:ext cx="604877" cy="31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00E4A8"/>
                  </a:solidFill>
                </a:rPr>
                <a:t>bulk</a:t>
              </a:r>
            </a:p>
          </p:txBody>
        </p:sp>
        <p:sp>
          <p:nvSpPr>
            <p:cNvPr id="183" name="Line 36"/>
            <p:cNvSpPr>
              <a:spLocks noChangeShapeType="1"/>
            </p:cNvSpPr>
            <p:nvPr/>
          </p:nvSpPr>
          <p:spPr bwMode="auto">
            <a:xfrm>
              <a:off x="6516216" y="3429000"/>
              <a:ext cx="222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" name="Line 151"/>
            <p:cNvSpPr>
              <a:spLocks noChangeShapeType="1"/>
            </p:cNvSpPr>
            <p:nvPr/>
          </p:nvSpPr>
          <p:spPr bwMode="auto">
            <a:xfrm>
              <a:off x="5192988" y="2780928"/>
              <a:ext cx="1539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5" name="Line 44"/>
            <p:cNvSpPr>
              <a:spLocks noChangeShapeType="1"/>
            </p:cNvSpPr>
            <p:nvPr/>
          </p:nvSpPr>
          <p:spPr bwMode="auto">
            <a:xfrm flipV="1">
              <a:off x="5220072" y="3419764"/>
              <a:ext cx="1152128" cy="9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Mechanical boundary conditions</a:t>
            </a:r>
            <a:endParaRPr lang="en-US" sz="3600" dirty="0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95536" y="8367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0" y="65663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179512" y="90872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655168" y="1052736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rigid boundaries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67544" y="1772816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electroosmotic</a:t>
            </a:r>
            <a:r>
              <a:rPr lang="en-US" sz="2400" dirty="0" smtClean="0">
                <a:solidFill>
                  <a:schemeClr val="accent1"/>
                </a:solidFill>
              </a:rPr>
              <a:t> slip velocity </a:t>
            </a:r>
            <a:r>
              <a:rPr lang="es-ES" sz="2400" dirty="0" err="1" smtClean="0">
                <a:solidFill>
                  <a:schemeClr val="accent1"/>
                </a:solidFill>
              </a:rPr>
              <a:t>on</a:t>
            </a:r>
            <a:r>
              <a:rPr lang="es-ES" sz="2400" dirty="0" smtClean="0">
                <a:solidFill>
                  <a:schemeClr val="accent1"/>
                </a:solidFill>
              </a:rPr>
              <a:t> </a:t>
            </a:r>
            <a:r>
              <a:rPr lang="es-ES" sz="2400" dirty="0" err="1" smtClean="0">
                <a:solidFill>
                  <a:schemeClr val="accent1"/>
                </a:solidFill>
              </a:rPr>
              <a:t>polarizable</a:t>
            </a:r>
            <a:r>
              <a:rPr lang="es-ES" sz="2400" dirty="0" smtClean="0">
                <a:solidFill>
                  <a:schemeClr val="accent1"/>
                </a:solidFill>
              </a:rPr>
              <a:t> </a:t>
            </a:r>
            <a:r>
              <a:rPr lang="es-ES" sz="2400" dirty="0" err="1" smtClean="0">
                <a:solidFill>
                  <a:schemeClr val="accent1"/>
                </a:solidFill>
              </a:rPr>
              <a:t>surfaces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2" name="301 CuadroTexto"/>
          <p:cNvSpPr txBox="1"/>
          <p:nvPr/>
        </p:nvSpPr>
        <p:spPr>
          <a:xfrm>
            <a:off x="4247456" y="953964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err="1" smtClean="0"/>
              <a:t>u·n</a:t>
            </a:r>
            <a:r>
              <a:rPr lang="es-ES" sz="3200" dirty="0" smtClean="0"/>
              <a:t>=0</a:t>
            </a:r>
            <a:endParaRPr lang="es-ES" sz="3200" dirty="0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541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464" y="1746052"/>
            <a:ext cx="4171950" cy="762000"/>
          </a:xfrm>
          <a:prstGeom prst="rect">
            <a:avLst/>
          </a:prstGeom>
          <a:noFill/>
        </p:spPr>
      </p:pic>
      <p:sp>
        <p:nvSpPr>
          <p:cNvPr id="306" name="305 Rectángulo"/>
          <p:cNvSpPr/>
          <p:nvPr/>
        </p:nvSpPr>
        <p:spPr>
          <a:xfrm>
            <a:off x="5471592" y="3420289"/>
            <a:ext cx="107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err="1" smtClean="0"/>
              <a:t>u·t</a:t>
            </a:r>
            <a:r>
              <a:rPr lang="es-ES" sz="3200" dirty="0" smtClean="0"/>
              <a:t>=0</a:t>
            </a:r>
            <a:endParaRPr lang="es-ES" sz="3200" dirty="0"/>
          </a:p>
        </p:txBody>
      </p:sp>
      <p:sp>
        <p:nvSpPr>
          <p:cNvPr id="307" name="Text Box 8"/>
          <p:cNvSpPr txBox="1">
            <a:spLocks noChangeArrowheads="1"/>
          </p:cNvSpPr>
          <p:nvPr/>
        </p:nvSpPr>
        <p:spPr bwMode="auto">
          <a:xfrm>
            <a:off x="863080" y="3492297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no slip velocity </a:t>
            </a:r>
            <a:r>
              <a:rPr lang="es-ES" sz="2400" dirty="0" err="1" smtClean="0">
                <a:solidFill>
                  <a:schemeClr val="accent1"/>
                </a:solidFill>
              </a:rPr>
              <a:t>on</a:t>
            </a:r>
            <a:r>
              <a:rPr lang="es-ES" sz="2400" dirty="0" smtClean="0">
                <a:solidFill>
                  <a:schemeClr val="accent1"/>
                </a:solidFill>
              </a:rPr>
              <a:t> </a:t>
            </a:r>
            <a:r>
              <a:rPr lang="es-ES" sz="2400" dirty="0" err="1" smtClean="0">
                <a:solidFill>
                  <a:schemeClr val="accent1"/>
                </a:solidFill>
              </a:rPr>
              <a:t>other</a:t>
            </a:r>
            <a:r>
              <a:rPr lang="es-ES" sz="2400" dirty="0" smtClean="0">
                <a:solidFill>
                  <a:schemeClr val="accent1"/>
                </a:solidFill>
              </a:rPr>
              <a:t> </a:t>
            </a:r>
            <a:r>
              <a:rPr lang="es-ES" sz="2400" dirty="0" err="1" smtClean="0">
                <a:solidFill>
                  <a:schemeClr val="accent1"/>
                </a:solidFill>
              </a:rPr>
              <a:t>surfaces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08" name="307 Rectángulo"/>
          <p:cNvSpPr/>
          <p:nvPr/>
        </p:nvSpPr>
        <p:spPr>
          <a:xfrm>
            <a:off x="2339752" y="2708920"/>
            <a:ext cx="367818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for </a:t>
            </a:r>
            <a:r>
              <a:rPr lang="en-US" sz="2400" i="1" dirty="0" smtClean="0">
                <a:solidFill>
                  <a:schemeClr val="accent1"/>
                </a:solidFill>
                <a:latin typeface="Symbol" pitchFamily="18" charset="2"/>
              </a:rPr>
              <a:t>w </a:t>
            </a:r>
            <a:r>
              <a:rPr lang="en-US" sz="2400" dirty="0" smtClean="0">
                <a:solidFill>
                  <a:schemeClr val="accent1"/>
                </a:solidFill>
              </a:rPr>
              <a:t>&gt;&gt;</a:t>
            </a:r>
            <a:r>
              <a:rPr lang="en-US" sz="2400" i="1" dirty="0" smtClean="0">
                <a:solidFill>
                  <a:schemeClr val="accent1"/>
                </a:solidFill>
                <a:latin typeface="Symbol" pitchFamily="18" charset="2"/>
              </a:rPr>
              <a:t>w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0</a:t>
            </a:r>
            <a:r>
              <a:rPr lang="en-US" sz="2400" dirty="0" smtClean="0">
                <a:solidFill>
                  <a:schemeClr val="accent1"/>
                </a:solidFill>
              </a:rPr>
              <a:t>  </a:t>
            </a:r>
            <a:r>
              <a:rPr lang="en-US" sz="2400" i="1" dirty="0" err="1" smtClean="0">
                <a:solidFill>
                  <a:schemeClr val="accent1"/>
                </a:solidFill>
              </a:rPr>
              <a:t>u</a:t>
            </a:r>
            <a:r>
              <a:rPr lang="en-US" sz="2400" i="1" baseline="-25000" dirty="0" err="1" smtClean="0">
                <a:solidFill>
                  <a:schemeClr val="accent1"/>
                </a:solidFill>
              </a:rPr>
              <a:t>slip</a:t>
            </a:r>
            <a:r>
              <a:rPr lang="en-US" sz="2400" dirty="0" smtClean="0">
                <a:solidFill>
                  <a:schemeClr val="accent1"/>
                </a:solidFill>
              </a:rPr>
              <a:t> goes to zero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309" name="1 Título"/>
          <p:cNvSpPr txBox="1">
            <a:spLocks/>
          </p:cNvSpPr>
          <p:nvPr/>
        </p:nvSpPr>
        <p:spPr>
          <a:xfrm>
            <a:off x="107504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Temperature boundary condition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0" name="309 CuadroTexto"/>
          <p:cNvSpPr txBox="1"/>
          <p:nvPr/>
        </p:nvSpPr>
        <p:spPr>
          <a:xfrm>
            <a:off x="1835696" y="5445224"/>
            <a:ext cx="329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 smtClean="0">
                <a:solidFill>
                  <a:schemeClr val="accent1"/>
                </a:solidFill>
              </a:rPr>
              <a:t>T</a:t>
            </a:r>
            <a:r>
              <a:rPr lang="es-ES" sz="2400" dirty="0" smtClean="0">
                <a:solidFill>
                  <a:schemeClr val="accent1"/>
                </a:solidFill>
              </a:rPr>
              <a:t>=</a:t>
            </a:r>
            <a:r>
              <a:rPr lang="es-ES" sz="2400" i="1" dirty="0" smtClean="0">
                <a:solidFill>
                  <a:schemeClr val="accent1"/>
                </a:solidFill>
              </a:rPr>
              <a:t>T</a:t>
            </a:r>
            <a:r>
              <a:rPr lang="es-ES" sz="2400" baseline="-25000" dirty="0" smtClean="0">
                <a:solidFill>
                  <a:schemeClr val="accent1"/>
                </a:solidFill>
              </a:rPr>
              <a:t>0</a:t>
            </a:r>
            <a:r>
              <a:rPr lang="es-ES" sz="2400" dirty="0" smtClean="0">
                <a:solidFill>
                  <a:schemeClr val="accent1"/>
                </a:solidFill>
              </a:rPr>
              <a:t> at </a:t>
            </a:r>
            <a:r>
              <a:rPr lang="es-ES" sz="2400" dirty="0" err="1" smtClean="0">
                <a:solidFill>
                  <a:schemeClr val="accent1"/>
                </a:solidFill>
              </a:rPr>
              <a:t>outer</a:t>
            </a:r>
            <a:r>
              <a:rPr lang="es-ES" sz="2400" dirty="0" smtClean="0">
                <a:solidFill>
                  <a:schemeClr val="accent1"/>
                </a:solidFill>
              </a:rPr>
              <a:t> </a:t>
            </a:r>
            <a:r>
              <a:rPr lang="es-ES" sz="2400" dirty="0" err="1" smtClean="0">
                <a:solidFill>
                  <a:schemeClr val="accent1"/>
                </a:solidFill>
              </a:rPr>
              <a:t>boundaries</a:t>
            </a:r>
            <a:endParaRPr lang="es-E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1772816"/>
            <a:ext cx="75446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: AC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fields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microsystems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Equations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boundary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conditions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/>
              <a:t>Flows</a:t>
            </a:r>
            <a:r>
              <a:rPr lang="es-ES" sz="2800" dirty="0" smtClean="0"/>
              <a:t> </a:t>
            </a:r>
            <a:r>
              <a:rPr lang="es-ES" sz="2800" dirty="0" err="1" smtClean="0"/>
              <a:t>induced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electrical</a:t>
            </a:r>
            <a:r>
              <a:rPr lang="es-ES" sz="2800" dirty="0" smtClean="0"/>
              <a:t> </a:t>
            </a:r>
            <a:r>
              <a:rPr lang="es-ES" sz="2800" dirty="0" err="1" smtClean="0"/>
              <a:t>forces</a:t>
            </a:r>
            <a:r>
              <a:rPr lang="es-ES" sz="2800" dirty="0" smtClean="0"/>
              <a:t> in </a:t>
            </a:r>
            <a:r>
              <a:rPr lang="es-ES" sz="2800" dirty="0" err="1" smtClean="0"/>
              <a:t>liquid</a:t>
            </a:r>
            <a:r>
              <a:rPr lang="es-ES" sz="2800" dirty="0" smtClean="0"/>
              <a:t> </a:t>
            </a:r>
            <a:r>
              <a:rPr lang="es-ES" sz="2800" dirty="0" err="1" smtClean="0"/>
              <a:t>bulk</a:t>
            </a:r>
            <a:endParaRPr lang="es-ES" sz="2800" dirty="0" smtClean="0"/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Flows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induced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forces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double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Flow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maps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Electrothermal</a:t>
            </a:r>
            <a:r>
              <a:rPr lang="es-ES" dirty="0" smtClean="0"/>
              <a:t> </a:t>
            </a:r>
            <a:r>
              <a:rPr lang="es-ES" dirty="0" err="1" smtClean="0"/>
              <a:t>rotating</a:t>
            </a:r>
            <a:r>
              <a:rPr lang="es-ES" dirty="0" smtClean="0"/>
              <a:t> </a:t>
            </a:r>
            <a:r>
              <a:rPr lang="es-ES" dirty="0" err="1" smtClean="0"/>
              <a:t>flow</a:t>
            </a:r>
            <a:endParaRPr lang="es-E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49339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abajo"/>
          <p:cNvSpPr/>
          <p:nvPr/>
        </p:nvSpPr>
        <p:spPr>
          <a:xfrm>
            <a:off x="1331640" y="2492896"/>
            <a:ext cx="216024" cy="93610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39552" y="2564904"/>
          <a:ext cx="857870" cy="620587"/>
        </p:xfrm>
        <a:graphic>
          <a:graphicData uri="http://schemas.openxmlformats.org/presentationml/2006/ole">
            <p:oleObj spid="_x0000_s188418" name="Equation" r:id="rId6" imgW="253800" imgH="177480" progId="">
              <p:embed/>
            </p:oleObj>
          </a:graphicData>
        </a:graphic>
      </p:graphicFrame>
      <p:pic>
        <p:nvPicPr>
          <p:cNvPr id="6" name="rot3M12Vnofilter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572000" y="2348880"/>
            <a:ext cx="4072880" cy="333235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868144" y="162880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Top view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5805264"/>
            <a:ext cx="2314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 MHz, 12 </a:t>
            </a:r>
            <a:r>
              <a:rPr lang="en-US" sz="2800" dirty="0" err="1" smtClean="0"/>
              <a:t>Vpp</a:t>
            </a:r>
            <a:endParaRPr lang="en-US" sz="28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19374" y="3062288"/>
            <a:ext cx="1316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V</a:t>
            </a:r>
            <a:r>
              <a:rPr lang="en-GB" baseline="-25000" dirty="0">
                <a:solidFill>
                  <a:schemeClr val="accent2"/>
                </a:solidFill>
              </a:rPr>
              <a:t>0</a:t>
            </a:r>
            <a:r>
              <a:rPr lang="en-GB" dirty="0">
                <a:solidFill>
                  <a:schemeClr val="accent2"/>
                </a:solidFill>
              </a:rPr>
              <a:t>cos(</a:t>
            </a:r>
            <a:r>
              <a:rPr lang="en-GB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GB" dirty="0">
                <a:solidFill>
                  <a:schemeClr val="accent2"/>
                </a:solidFill>
              </a:rPr>
              <a:t>t)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91880" y="3068960"/>
            <a:ext cx="131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V</a:t>
            </a:r>
            <a:r>
              <a:rPr lang="en-GB" baseline="-25000" dirty="0">
                <a:solidFill>
                  <a:schemeClr val="accent2"/>
                </a:solidFill>
              </a:rPr>
              <a:t>0</a:t>
            </a:r>
            <a:r>
              <a:rPr lang="en-GB" dirty="0">
                <a:solidFill>
                  <a:schemeClr val="accent2"/>
                </a:solidFill>
              </a:rPr>
              <a:t>sin(</a:t>
            </a:r>
            <a:r>
              <a:rPr lang="en-GB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GB" dirty="0">
                <a:solidFill>
                  <a:schemeClr val="accent2"/>
                </a:solidFill>
              </a:rPr>
              <a:t>t)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1627" y="4005064"/>
            <a:ext cx="1316037" cy="36671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-V</a:t>
            </a:r>
            <a:r>
              <a:rPr lang="en-GB" baseline="-25000" dirty="0">
                <a:solidFill>
                  <a:schemeClr val="accent2"/>
                </a:solidFill>
              </a:rPr>
              <a:t>0</a:t>
            </a:r>
            <a:r>
              <a:rPr lang="en-GB" dirty="0">
                <a:solidFill>
                  <a:schemeClr val="accent2"/>
                </a:solidFill>
              </a:rPr>
              <a:t>sin(</a:t>
            </a:r>
            <a:r>
              <a:rPr lang="en-GB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GB" dirty="0">
                <a:solidFill>
                  <a:schemeClr val="accent2"/>
                </a:solidFill>
              </a:rPr>
              <a:t>t)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27784" y="3998392"/>
            <a:ext cx="1316038" cy="366712"/>
          </a:xfrm>
          <a:prstGeom prst="rect">
            <a:avLst/>
          </a:prstGeom>
          <a:solidFill>
            <a:schemeClr val="bg1">
              <a:alpha val="53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-V</a:t>
            </a:r>
            <a:r>
              <a:rPr lang="en-GB" baseline="-25000" dirty="0">
                <a:solidFill>
                  <a:schemeClr val="accent2"/>
                </a:solidFill>
              </a:rPr>
              <a:t>0</a:t>
            </a:r>
            <a:r>
              <a:rPr lang="en-GB" dirty="0">
                <a:solidFill>
                  <a:schemeClr val="accent2"/>
                </a:solidFill>
              </a:rPr>
              <a:t>cos(</a:t>
            </a:r>
            <a:r>
              <a:rPr lang="en-GB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GB" dirty="0">
                <a:solidFill>
                  <a:schemeClr val="accent2"/>
                </a:solidFill>
              </a:rPr>
              <a:t>t)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67544" y="4941168"/>
          <a:ext cx="3687218" cy="783206"/>
        </p:xfrm>
        <a:graphic>
          <a:graphicData uri="http://schemas.openxmlformats.org/presentationml/2006/ole">
            <p:oleObj spid="_x0000_s188419" name="Equation" r:id="rId8" imgW="1917360" imgH="393480" progId="">
              <p:embed/>
            </p:oleObj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2267744" y="1628800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(González  et al, JFM, 2006)</a:t>
            </a:r>
            <a:endParaRPr lang="es-ES" sz="2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11560" y="59492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temperature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gradient</a:t>
            </a:r>
            <a:r>
              <a:rPr lang="es-ES" dirty="0" smtClean="0">
                <a:solidFill>
                  <a:schemeClr val="accent1"/>
                </a:solidFill>
              </a:rPr>
              <a:t> comes </a:t>
            </a:r>
            <a:r>
              <a:rPr lang="es-ES" dirty="0" err="1" smtClean="0">
                <a:solidFill>
                  <a:schemeClr val="accent1"/>
                </a:solidFill>
              </a:rPr>
              <a:t>from</a:t>
            </a:r>
            <a:r>
              <a:rPr lang="es-ES" dirty="0" smtClean="0">
                <a:solidFill>
                  <a:schemeClr val="accent1"/>
                </a:solidFill>
              </a:rPr>
              <a:t> light </a:t>
            </a:r>
            <a:r>
              <a:rPr lang="es-ES" dirty="0" err="1" smtClean="0">
                <a:solidFill>
                  <a:schemeClr val="accent1"/>
                </a:solidFill>
              </a:rPr>
              <a:t>heating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electrodes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41910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600" dirty="0" smtClean="0">
                <a:latin typeface="+mj-lt"/>
              </a:rPr>
              <a:t>Experimental angular velocity </a:t>
            </a:r>
            <a:r>
              <a:rPr lang="en-GB" sz="3600" dirty="0" err="1" smtClean="0">
                <a:latin typeface="+mj-lt"/>
              </a:rPr>
              <a:t>vs</a:t>
            </a:r>
            <a:r>
              <a:rPr lang="en-GB" sz="3600" dirty="0" smtClean="0">
                <a:latin typeface="+mj-lt"/>
              </a:rPr>
              <a:t> frequency</a:t>
            </a:r>
            <a:endParaRPr lang="en-GB" sz="3600" dirty="0">
              <a:latin typeface="+mj-lt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268413"/>
            <a:ext cx="6381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5347221" y="5157788"/>
          <a:ext cx="2897187" cy="755650"/>
        </p:xfrm>
        <a:graphic>
          <a:graphicData uri="http://schemas.openxmlformats.org/presentationml/2006/ole">
            <p:oleObj spid="_x0000_s189442" name="Equation" r:id="rId5" imgW="1498320" imgH="393480" progId="">
              <p:embed/>
            </p:oleObj>
          </a:graphicData>
        </a:graphic>
      </p:graphicFrame>
      <p:sp>
        <p:nvSpPr>
          <p:cNvPr id="47111" name="Line 7"/>
          <p:cNvSpPr>
            <a:spLocks noChangeShapeType="1"/>
          </p:cNvSpPr>
          <p:nvPr/>
        </p:nvSpPr>
        <p:spPr bwMode="auto">
          <a:xfrm flipH="1" flipV="1">
            <a:off x="3563938" y="4724400"/>
            <a:ext cx="1944687" cy="649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Light-</a:t>
            </a:r>
            <a:r>
              <a:rPr lang="es-ES" sz="3600" dirty="0" err="1" smtClean="0"/>
              <a:t>induced</a:t>
            </a:r>
            <a:r>
              <a:rPr lang="es-ES" sz="3600" dirty="0" smtClean="0"/>
              <a:t> </a:t>
            </a:r>
            <a:r>
              <a:rPr lang="es-ES" sz="3600" dirty="0" err="1" smtClean="0"/>
              <a:t>electrothermal</a:t>
            </a:r>
            <a:r>
              <a:rPr lang="es-ES" sz="3600" dirty="0" smtClean="0"/>
              <a:t> </a:t>
            </a:r>
            <a:r>
              <a:rPr lang="es-ES" sz="3600" dirty="0" err="1" smtClean="0"/>
              <a:t>flow</a:t>
            </a:r>
            <a:r>
              <a:rPr lang="es-ES" sz="3600" dirty="0" smtClean="0"/>
              <a:t> </a:t>
            </a:r>
            <a:r>
              <a:rPr lang="es-ES" sz="3600" dirty="0" err="1" smtClean="0"/>
              <a:t>for</a:t>
            </a:r>
            <a:r>
              <a:rPr lang="es-ES" sz="3600" dirty="0" smtClean="0"/>
              <a:t> </a:t>
            </a:r>
            <a:r>
              <a:rPr lang="es-ES" sz="3600" dirty="0" err="1" smtClean="0"/>
              <a:t>particle</a:t>
            </a:r>
            <a:r>
              <a:rPr lang="es-ES" sz="3600" dirty="0" smtClean="0"/>
              <a:t> </a:t>
            </a:r>
            <a:r>
              <a:rPr lang="es-ES" sz="3600" dirty="0" err="1" smtClean="0"/>
              <a:t>collection</a:t>
            </a:r>
            <a:endParaRPr lang="es-ES" sz="3600" dirty="0"/>
          </a:p>
        </p:txBody>
      </p:sp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3" cstate="print"/>
          <a:srcRect l="1747" t="1674" r="2143" b="1232"/>
          <a:stretch>
            <a:fillRect/>
          </a:stretch>
        </p:blipFill>
        <p:spPr bwMode="auto">
          <a:xfrm>
            <a:off x="2591780" y="1628800"/>
            <a:ext cx="39604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644678" y="5949280"/>
            <a:ext cx="3854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(</a:t>
            </a:r>
            <a:r>
              <a:rPr lang="es-ES" sz="2400" dirty="0" err="1" smtClean="0"/>
              <a:t>Kumar</a:t>
            </a:r>
            <a:r>
              <a:rPr lang="es-ES" sz="2400" dirty="0" smtClean="0"/>
              <a:t> et al, </a:t>
            </a:r>
            <a:r>
              <a:rPr lang="es-ES" sz="2400" dirty="0" err="1" smtClean="0"/>
              <a:t>Langmuir</a:t>
            </a:r>
            <a:r>
              <a:rPr lang="es-ES" sz="2400" dirty="0" smtClean="0"/>
              <a:t>, 2010)</a:t>
            </a:r>
            <a:endParaRPr lang="es-E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 control of </a:t>
            </a:r>
            <a:r>
              <a:rPr lang="es-ES" dirty="0" err="1" smtClean="0"/>
              <a:t>two-phase</a:t>
            </a:r>
            <a:r>
              <a:rPr lang="es-ES" dirty="0" smtClean="0"/>
              <a:t> </a:t>
            </a:r>
            <a:r>
              <a:rPr lang="es-ES" dirty="0" err="1" smtClean="0"/>
              <a:t>flow</a:t>
            </a:r>
            <a:endParaRPr lang="es-E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12776"/>
            <a:ext cx="4680520" cy="184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wo stream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2571" y="3284984"/>
            <a:ext cx="4435693" cy="3024336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 rot="5400000">
            <a:off x="6105921" y="6219328"/>
            <a:ext cx="0" cy="3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228184" y="623731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20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m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512" y="4077072"/>
            <a:ext cx="1872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(Morgan et al, APL, 2007)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5" y="17728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KCl</a:t>
            </a:r>
            <a:r>
              <a:rPr lang="es-ES" dirty="0" smtClean="0"/>
              <a:t> </a:t>
            </a:r>
            <a:r>
              <a:rPr lang="es-ES" dirty="0" err="1" smtClean="0"/>
              <a:t>solutions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parallel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64288" y="4509120"/>
            <a:ext cx="125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top </a:t>
            </a:r>
            <a:r>
              <a:rPr lang="es-ES" sz="2400" dirty="0" err="1" smtClean="0"/>
              <a:t>view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po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939936"/>
            <a:ext cx="4320480" cy="280143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err="1" smtClean="0"/>
              <a:t>Charge</a:t>
            </a:r>
            <a:r>
              <a:rPr lang="es-ES" sz="3600" dirty="0" smtClean="0"/>
              <a:t> </a:t>
            </a:r>
            <a:r>
              <a:rPr lang="es-ES" sz="3600" dirty="0" err="1" smtClean="0"/>
              <a:t>induced</a:t>
            </a:r>
            <a:r>
              <a:rPr lang="es-ES" sz="3600" dirty="0" smtClean="0"/>
              <a:t> </a:t>
            </a:r>
            <a:r>
              <a:rPr lang="es-ES" sz="3600" dirty="0" err="1" smtClean="0"/>
              <a:t>due</a:t>
            </a:r>
            <a:r>
              <a:rPr lang="es-ES" sz="3600" dirty="0" smtClean="0"/>
              <a:t> </a:t>
            </a:r>
            <a:r>
              <a:rPr lang="es-ES" sz="3600" dirty="0" err="1" smtClean="0"/>
              <a:t>to</a:t>
            </a:r>
            <a:r>
              <a:rPr lang="es-ES" sz="3600" dirty="0" smtClean="0"/>
              <a:t> </a:t>
            </a:r>
            <a:r>
              <a:rPr lang="es-ES" sz="3600" dirty="0" err="1" smtClean="0"/>
              <a:t>grad</a:t>
            </a:r>
            <a:r>
              <a:rPr lang="es-ES" sz="3600" dirty="0" smtClean="0"/>
              <a:t> </a:t>
            </a:r>
            <a:r>
              <a:rPr lang="es-ES" sz="3600" dirty="0" smtClean="0">
                <a:latin typeface="Symbol" pitchFamily="18" charset="2"/>
              </a:rPr>
              <a:t>s</a:t>
            </a:r>
            <a:endParaRPr lang="es-ES" sz="3600" dirty="0">
              <a:latin typeface="Symbol" pitchFamily="18" charset="2"/>
            </a:endParaRPr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5292080" y="3212976"/>
          <a:ext cx="1711325" cy="850900"/>
        </p:xfrm>
        <a:graphic>
          <a:graphicData uri="http://schemas.openxmlformats.org/presentationml/2006/ole">
            <p:oleObj spid="_x0000_s34827" name="Equation" r:id="rId5" imgW="850680" imgH="393480" progId="">
              <p:embed/>
            </p:oleObj>
          </a:graphicData>
        </a:graphic>
      </p:graphicFrame>
      <p:grpSp>
        <p:nvGrpSpPr>
          <p:cNvPr id="20" name="19 Grupo"/>
          <p:cNvGrpSpPr/>
          <p:nvPr/>
        </p:nvGrpSpPr>
        <p:grpSpPr>
          <a:xfrm>
            <a:off x="3995936" y="1340768"/>
            <a:ext cx="4320480" cy="2448272"/>
            <a:chOff x="3779912" y="1628800"/>
            <a:chExt cx="4320480" cy="2448272"/>
          </a:xfrm>
        </p:grpSpPr>
        <p:sp>
          <p:nvSpPr>
            <p:cNvPr id="18" name="17 Rectángulo"/>
            <p:cNvSpPr/>
            <p:nvPr/>
          </p:nvSpPr>
          <p:spPr>
            <a:xfrm>
              <a:off x="5940152" y="1628800"/>
              <a:ext cx="2088232" cy="16561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3851920" y="1628800"/>
              <a:ext cx="2088232" cy="16561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716016" y="3212976"/>
              <a:ext cx="1080120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156176" y="3212976"/>
              <a:ext cx="1080120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3779912" y="3284984"/>
              <a:ext cx="43204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Arco"/>
            <p:cNvSpPr/>
            <p:nvPr/>
          </p:nvSpPr>
          <p:spPr>
            <a:xfrm>
              <a:off x="5220072" y="2420888"/>
              <a:ext cx="1512168" cy="1440160"/>
            </a:xfrm>
            <a:prstGeom prst="arc">
              <a:avLst>
                <a:gd name="adj1" fmla="val 10780953"/>
                <a:gd name="adj2" fmla="val 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14 Arco"/>
            <p:cNvSpPr/>
            <p:nvPr/>
          </p:nvSpPr>
          <p:spPr>
            <a:xfrm>
              <a:off x="4932040" y="2196480"/>
              <a:ext cx="2088232" cy="1880592"/>
            </a:xfrm>
            <a:prstGeom prst="arc">
              <a:avLst>
                <a:gd name="adj1" fmla="val 10780953"/>
                <a:gd name="adj2" fmla="val 2159652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Arco"/>
            <p:cNvSpPr/>
            <p:nvPr/>
          </p:nvSpPr>
          <p:spPr>
            <a:xfrm>
              <a:off x="5516488" y="2636912"/>
              <a:ext cx="927720" cy="944488"/>
            </a:xfrm>
            <a:prstGeom prst="arc">
              <a:avLst>
                <a:gd name="adj1" fmla="val 10780953"/>
                <a:gd name="adj2" fmla="val 9823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5652120" y="836712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&lt;</a:t>
            </a:r>
            <a:r>
              <a:rPr lang="en-US" sz="2800" dirty="0" smtClean="0">
                <a:latin typeface="Symbol" pitchFamily="18" charset="2"/>
              </a:rPr>
              <a:t>s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148064" y="2852936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+ +</a:t>
            </a:r>
            <a:endParaRPr lang="en-US" sz="2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516216" y="2852936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 -  -</a:t>
            </a:r>
            <a:endParaRPr lang="en-US" sz="2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940152" y="1412776"/>
            <a:ext cx="43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</a:t>
            </a:r>
          </a:p>
          <a:p>
            <a:r>
              <a:rPr lang="en-US" sz="3200" dirty="0" smtClean="0"/>
              <a:t>-</a:t>
            </a:r>
          </a:p>
          <a:p>
            <a:r>
              <a:rPr lang="en-US" sz="3200" dirty="0" smtClean="0"/>
              <a:t>-</a:t>
            </a:r>
            <a:endParaRPr lang="en-US" sz="3200" dirty="0"/>
          </a:p>
        </p:txBody>
      </p:sp>
      <p:cxnSp>
        <p:nvCxnSpPr>
          <p:cNvPr id="26" name="25 Conector recto de flecha"/>
          <p:cNvCxnSpPr/>
          <p:nvPr/>
        </p:nvCxnSpPr>
        <p:spPr>
          <a:xfrm flipH="1">
            <a:off x="5076056" y="2708920"/>
            <a:ext cx="86409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5220072" y="2235928"/>
            <a:ext cx="7200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5436096" y="1700808"/>
            <a:ext cx="5040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1547664" y="1700808"/>
          <a:ext cx="2424113" cy="793750"/>
        </p:xfrm>
        <a:graphic>
          <a:graphicData uri="http://schemas.openxmlformats.org/presentationml/2006/ole">
            <p:oleObj spid="_x0000_s34828" name="Equation" r:id="rId6" imgW="1244520" imgH="393480" progId="">
              <p:embed/>
            </p:oleObj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395536" y="443711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(</a:t>
            </a:r>
            <a:r>
              <a:rPr lang="es-ES" sz="2000" dirty="0" err="1" smtClean="0"/>
              <a:t>Ren</a:t>
            </a:r>
            <a:r>
              <a:rPr lang="es-ES" sz="2000" dirty="0" smtClean="0"/>
              <a:t> et al, J </a:t>
            </a:r>
            <a:r>
              <a:rPr lang="es-ES" sz="2000" dirty="0" err="1" smtClean="0"/>
              <a:t>Electrost</a:t>
            </a:r>
            <a:r>
              <a:rPr lang="es-ES" sz="2000" dirty="0" smtClean="0"/>
              <a:t>, 2009)</a:t>
            </a:r>
            <a:endParaRPr lang="es-ES" sz="2000" dirty="0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492896"/>
            <a:ext cx="936104" cy="760145"/>
          </a:xfrm>
          <a:prstGeom prst="rect">
            <a:avLst/>
          </a:prstGeom>
          <a:noFill/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05910" y="1844824"/>
            <a:ext cx="1218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dirty="0" smtClean="0"/>
              <a:t> </a:t>
            </a:r>
            <a:r>
              <a:rPr lang="es-ES" dirty="0" err="1" smtClean="0"/>
              <a:t>equation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    </a:t>
            </a:r>
            <a:r>
              <a:rPr lang="es-ES" dirty="0" err="1" smtClean="0"/>
              <a:t>b.c.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55576" y="5373216"/>
            <a:ext cx="178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cross</a:t>
            </a:r>
            <a:r>
              <a:rPr lang="es-ES" sz="2400" dirty="0" smtClean="0"/>
              <a:t> </a:t>
            </a:r>
            <a:r>
              <a:rPr lang="es-ES" sz="2400" dirty="0" err="1" smtClean="0"/>
              <a:t>section</a:t>
            </a:r>
            <a:endParaRPr lang="es-ES" sz="2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899592" y="6093296"/>
            <a:ext cx="194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array</a:t>
            </a:r>
            <a:r>
              <a:rPr lang="es-ES" dirty="0" smtClean="0">
                <a:solidFill>
                  <a:schemeClr val="accent1"/>
                </a:solidFill>
              </a:rPr>
              <a:t> of </a:t>
            </a:r>
            <a:r>
              <a:rPr lang="es-ES" dirty="0" err="1" smtClean="0">
                <a:solidFill>
                  <a:schemeClr val="accent1"/>
                </a:solidFill>
              </a:rPr>
              <a:t>electrodes</a:t>
            </a:r>
            <a:endParaRPr lang="es-ES" dirty="0">
              <a:solidFill>
                <a:schemeClr val="accent1"/>
              </a:solidFill>
            </a:endParaRPr>
          </a:p>
        </p:txBody>
      </p:sp>
      <p:cxnSp>
        <p:nvCxnSpPr>
          <p:cNvPr id="33" name="32 Conector recto de flecha"/>
          <p:cNvCxnSpPr>
            <a:stCxn id="31" idx="3"/>
          </p:cNvCxnSpPr>
          <p:nvPr/>
        </p:nvCxnSpPr>
        <p:spPr>
          <a:xfrm flipV="1">
            <a:off x="2842816" y="6093296"/>
            <a:ext cx="108111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1772816"/>
            <a:ext cx="75446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2800" dirty="0" smtClean="0"/>
              <a:t> </a:t>
            </a:r>
            <a:r>
              <a:rPr lang="es-ES" sz="2800" dirty="0" err="1" smtClean="0"/>
              <a:t>Introduction</a:t>
            </a:r>
            <a:r>
              <a:rPr lang="es-ES" sz="2800" dirty="0" smtClean="0"/>
              <a:t>: AC </a:t>
            </a:r>
            <a:r>
              <a:rPr lang="es-ES" sz="2800" dirty="0" err="1" smtClean="0"/>
              <a:t>electric</a:t>
            </a:r>
            <a:r>
              <a:rPr lang="es-ES" sz="2800" dirty="0" smtClean="0"/>
              <a:t> </a:t>
            </a:r>
            <a:r>
              <a:rPr lang="es-ES" sz="2800" dirty="0" err="1" smtClean="0"/>
              <a:t>fields</a:t>
            </a:r>
            <a:r>
              <a:rPr lang="es-ES" sz="2800" dirty="0" smtClean="0"/>
              <a:t> in </a:t>
            </a:r>
            <a:r>
              <a:rPr lang="es-ES" sz="2800" dirty="0" err="1" smtClean="0"/>
              <a:t>microsystems</a:t>
            </a:r>
            <a:endParaRPr lang="es-ES" sz="2800" dirty="0" smtClean="0"/>
          </a:p>
          <a:p>
            <a:pPr>
              <a:buFont typeface="Wingdings" pitchFamily="2" charset="2"/>
              <a:buChar char="§"/>
            </a:pPr>
            <a:endParaRPr lang="es-ES" sz="2800" dirty="0" smtClean="0"/>
          </a:p>
          <a:p>
            <a:pPr>
              <a:buFont typeface="Wingdings" pitchFamily="2" charset="2"/>
              <a:buChar char="§"/>
            </a:pPr>
            <a:r>
              <a:rPr lang="es-ES" sz="2800" dirty="0" smtClean="0"/>
              <a:t> </a:t>
            </a:r>
            <a:r>
              <a:rPr lang="es-ES" sz="2800" dirty="0" err="1" smtClean="0"/>
              <a:t>Equations</a:t>
            </a:r>
            <a:r>
              <a:rPr lang="es-ES" sz="2800" dirty="0" smtClean="0"/>
              <a:t> and </a:t>
            </a:r>
            <a:r>
              <a:rPr lang="es-ES" sz="2800" dirty="0" err="1" smtClean="0"/>
              <a:t>boundary</a:t>
            </a:r>
            <a:r>
              <a:rPr lang="es-ES" sz="2800" dirty="0" smtClean="0"/>
              <a:t> </a:t>
            </a:r>
            <a:r>
              <a:rPr lang="es-ES" sz="2800" dirty="0" err="1" smtClean="0"/>
              <a:t>conditions</a:t>
            </a:r>
            <a:endParaRPr lang="es-ES" sz="2800" dirty="0" smtClean="0"/>
          </a:p>
          <a:p>
            <a:pPr>
              <a:buFont typeface="Wingdings" pitchFamily="2" charset="2"/>
              <a:buChar char="§"/>
            </a:pPr>
            <a:endParaRPr lang="es-ES" sz="2800" dirty="0" smtClean="0"/>
          </a:p>
          <a:p>
            <a:pPr>
              <a:buFont typeface="Wingdings" pitchFamily="2" charset="2"/>
              <a:buChar char="§"/>
            </a:pPr>
            <a:r>
              <a:rPr lang="es-ES" sz="2800" dirty="0" smtClean="0"/>
              <a:t> </a:t>
            </a:r>
            <a:r>
              <a:rPr lang="es-ES" sz="2800" dirty="0" err="1" smtClean="0"/>
              <a:t>Flows</a:t>
            </a:r>
            <a:r>
              <a:rPr lang="es-ES" sz="2800" dirty="0" smtClean="0"/>
              <a:t> </a:t>
            </a:r>
            <a:r>
              <a:rPr lang="es-ES" sz="2800" dirty="0" err="1" smtClean="0"/>
              <a:t>induced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electrical</a:t>
            </a:r>
            <a:r>
              <a:rPr lang="es-ES" sz="2800" dirty="0" smtClean="0"/>
              <a:t> </a:t>
            </a:r>
            <a:r>
              <a:rPr lang="es-ES" sz="2800" dirty="0" err="1" smtClean="0"/>
              <a:t>forces</a:t>
            </a:r>
            <a:r>
              <a:rPr lang="es-ES" sz="2800" dirty="0" smtClean="0"/>
              <a:t> in </a:t>
            </a:r>
            <a:r>
              <a:rPr lang="es-ES" sz="2800" dirty="0" err="1" smtClean="0"/>
              <a:t>liquid</a:t>
            </a:r>
            <a:r>
              <a:rPr lang="es-ES" sz="2800" dirty="0" smtClean="0"/>
              <a:t> </a:t>
            </a:r>
            <a:r>
              <a:rPr lang="es-ES" sz="2800" dirty="0" err="1" smtClean="0"/>
              <a:t>bulk</a:t>
            </a:r>
            <a:endParaRPr lang="es-ES" sz="2800" dirty="0" smtClean="0"/>
          </a:p>
          <a:p>
            <a:pPr>
              <a:buFont typeface="Wingdings" pitchFamily="2" charset="2"/>
              <a:buChar char="§"/>
            </a:pPr>
            <a:endParaRPr lang="es-ES" sz="2800" dirty="0" smtClean="0"/>
          </a:p>
          <a:p>
            <a:pPr>
              <a:buFont typeface="Wingdings" pitchFamily="2" charset="2"/>
              <a:buChar char="§"/>
            </a:pPr>
            <a:r>
              <a:rPr lang="es-ES" sz="2800" dirty="0" smtClean="0"/>
              <a:t> </a:t>
            </a:r>
            <a:r>
              <a:rPr lang="es-ES" sz="2800" dirty="0" err="1" smtClean="0"/>
              <a:t>Flows</a:t>
            </a:r>
            <a:r>
              <a:rPr lang="es-ES" sz="2800" dirty="0" smtClean="0"/>
              <a:t> </a:t>
            </a:r>
            <a:r>
              <a:rPr lang="es-ES" sz="2800" dirty="0" err="1" smtClean="0"/>
              <a:t>induced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electrical</a:t>
            </a:r>
            <a:r>
              <a:rPr lang="es-ES" sz="2800" dirty="0" smtClean="0"/>
              <a:t> </a:t>
            </a:r>
            <a:r>
              <a:rPr lang="es-ES" sz="2800" dirty="0" err="1" smtClean="0"/>
              <a:t>forces</a:t>
            </a:r>
            <a:r>
              <a:rPr lang="es-ES" sz="2800" dirty="0" smtClean="0"/>
              <a:t> in </a:t>
            </a:r>
            <a:r>
              <a:rPr lang="es-ES" sz="2800" dirty="0" err="1" smtClean="0"/>
              <a:t>double</a:t>
            </a:r>
            <a:r>
              <a:rPr lang="es-ES" sz="2800" dirty="0" smtClean="0"/>
              <a:t> </a:t>
            </a:r>
            <a:r>
              <a:rPr lang="es-ES" sz="2800" dirty="0" err="1" smtClean="0"/>
              <a:t>layer</a:t>
            </a:r>
            <a:endParaRPr lang="es-ES" sz="2800" dirty="0" smtClean="0"/>
          </a:p>
          <a:p>
            <a:pPr>
              <a:buFont typeface="Wingdings" pitchFamily="2" charset="2"/>
              <a:buChar char="§"/>
            </a:pPr>
            <a:endParaRPr lang="es-ES" sz="2800" dirty="0" smtClean="0"/>
          </a:p>
          <a:p>
            <a:pPr>
              <a:buFont typeface="Wingdings" pitchFamily="2" charset="2"/>
              <a:buChar char="§"/>
            </a:pPr>
            <a:r>
              <a:rPr lang="es-ES" sz="2800" dirty="0" smtClean="0"/>
              <a:t> </a:t>
            </a:r>
            <a:r>
              <a:rPr lang="es-ES" sz="2800" dirty="0" err="1" smtClean="0"/>
              <a:t>Flow</a:t>
            </a:r>
            <a:r>
              <a:rPr lang="es-ES" sz="2800" dirty="0" smtClean="0"/>
              <a:t> </a:t>
            </a:r>
            <a:r>
              <a:rPr lang="es-ES" sz="2800" dirty="0" err="1" smtClean="0"/>
              <a:t>maps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err="1" smtClean="0"/>
              <a:t>Actuation</a:t>
            </a:r>
            <a:r>
              <a:rPr lang="es-ES" sz="3600" dirty="0" smtClean="0"/>
              <a:t> </a:t>
            </a:r>
            <a:r>
              <a:rPr lang="es-ES" sz="3600" dirty="0" err="1" smtClean="0"/>
              <a:t>on</a:t>
            </a:r>
            <a:r>
              <a:rPr lang="es-ES" sz="3600" dirty="0" smtClean="0"/>
              <a:t> </a:t>
            </a:r>
            <a:r>
              <a:rPr lang="es-ES" sz="3600" dirty="0" err="1" smtClean="0"/>
              <a:t>co-flowing</a:t>
            </a:r>
            <a:r>
              <a:rPr lang="es-ES" sz="3600" dirty="0" smtClean="0"/>
              <a:t> </a:t>
            </a:r>
            <a:r>
              <a:rPr lang="es-ES" sz="3600" dirty="0" err="1" smtClean="0"/>
              <a:t>KCl</a:t>
            </a:r>
            <a:r>
              <a:rPr lang="es-ES" sz="3600" dirty="0" smtClean="0"/>
              <a:t> </a:t>
            </a:r>
            <a:r>
              <a:rPr lang="es-ES" sz="3600" dirty="0" err="1" smtClean="0"/>
              <a:t>solutions</a:t>
            </a:r>
            <a:endParaRPr lang="es-ES" sz="3600" dirty="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 t="11100"/>
          <a:stretch>
            <a:fillRect/>
          </a:stretch>
        </p:blipFill>
        <p:spPr bwMode="auto">
          <a:xfrm>
            <a:off x="658815" y="1700808"/>
            <a:ext cx="319310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 cstate="print"/>
          <a:srcRect l="18084" r="18204"/>
          <a:stretch>
            <a:fillRect/>
          </a:stretch>
        </p:blipFill>
        <p:spPr bwMode="auto">
          <a:xfrm flipH="1">
            <a:off x="5148064" y="1772816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3366145" cy="25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2555776" y="98072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(García-Sánchez  et al, </a:t>
            </a:r>
            <a:r>
              <a:rPr lang="es-ES" dirty="0" err="1" smtClean="0"/>
              <a:t>Microfluid</a:t>
            </a:r>
            <a:r>
              <a:rPr lang="es-ES" dirty="0" smtClean="0"/>
              <a:t> </a:t>
            </a:r>
            <a:r>
              <a:rPr lang="es-ES" dirty="0" err="1" smtClean="0"/>
              <a:t>Nanofluid</a:t>
            </a:r>
            <a:r>
              <a:rPr lang="es-ES" dirty="0" smtClean="0"/>
              <a:t>, 2012)</a:t>
            </a:r>
            <a:endParaRPr lang="es-ES" dirty="0"/>
          </a:p>
        </p:txBody>
      </p:sp>
      <p:grpSp>
        <p:nvGrpSpPr>
          <p:cNvPr id="31" name="30 Grupo"/>
          <p:cNvGrpSpPr/>
          <p:nvPr/>
        </p:nvGrpSpPr>
        <p:grpSpPr>
          <a:xfrm>
            <a:off x="4139952" y="3645024"/>
            <a:ext cx="5004048" cy="3024336"/>
            <a:chOff x="4139952" y="3645024"/>
            <a:chExt cx="5004048" cy="3024336"/>
          </a:xfrm>
        </p:grpSpPr>
        <p:pic>
          <p:nvPicPr>
            <p:cNvPr id="11060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22734" t="7143"/>
            <a:stretch>
              <a:fillRect/>
            </a:stretch>
          </p:blipFill>
          <p:spPr bwMode="auto">
            <a:xfrm>
              <a:off x="4163700" y="3645024"/>
              <a:ext cx="498030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28 Triángulo isósceles"/>
            <p:cNvSpPr/>
            <p:nvPr/>
          </p:nvSpPr>
          <p:spPr>
            <a:xfrm>
              <a:off x="4139952" y="4365104"/>
              <a:ext cx="2592288" cy="2232248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33" name="32 Conector recto de flecha"/>
          <p:cNvCxnSpPr/>
          <p:nvPr/>
        </p:nvCxnSpPr>
        <p:spPr>
          <a:xfrm>
            <a:off x="2123728" y="234888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513855" y="213285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500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m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796136" y="1484784"/>
            <a:ext cx="137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KCl</a:t>
            </a:r>
            <a:r>
              <a:rPr lang="es-ES" dirty="0" smtClean="0"/>
              <a:t> </a:t>
            </a:r>
            <a:r>
              <a:rPr lang="es-ES" dirty="0" err="1" smtClean="0"/>
              <a:t>solutions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139952" y="2483604"/>
            <a:ext cx="116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electrodes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596336" y="2276872"/>
            <a:ext cx="12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fluorescent</a:t>
            </a:r>
            <a:r>
              <a:rPr lang="es-ES" dirty="0" smtClean="0"/>
              <a:t> </a:t>
            </a:r>
            <a:r>
              <a:rPr lang="es-ES" dirty="0" err="1" smtClean="0"/>
              <a:t>beads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49078"/>
          </a:xfrm>
        </p:spPr>
        <p:txBody>
          <a:bodyPr>
            <a:normAutofit/>
          </a:bodyPr>
          <a:lstStyle/>
          <a:p>
            <a:r>
              <a:rPr lang="pt-BR" sz="3600" dirty="0" err="1" smtClean="0"/>
              <a:t>Electrokinetic</a:t>
            </a:r>
            <a:r>
              <a:rPr lang="pt-BR" sz="3600" dirty="0" smtClean="0"/>
              <a:t> </a:t>
            </a:r>
            <a:r>
              <a:rPr lang="pt-BR" sz="3600" dirty="0" err="1" smtClean="0"/>
              <a:t>instability</a:t>
            </a:r>
            <a:r>
              <a:rPr lang="pt-BR" sz="3600" dirty="0" smtClean="0"/>
              <a:t> </a:t>
            </a:r>
            <a:r>
              <a:rPr lang="pt-BR" sz="3600" dirty="0" err="1" smtClean="0"/>
              <a:t>with</a:t>
            </a:r>
            <a:r>
              <a:rPr lang="pt-BR" sz="3600" dirty="0" smtClean="0"/>
              <a:t> </a:t>
            </a:r>
            <a:r>
              <a:rPr lang="pt-BR" sz="3600" dirty="0" err="1" smtClean="0"/>
              <a:t>conductivity</a:t>
            </a:r>
            <a:r>
              <a:rPr lang="pt-BR" sz="3600" dirty="0" smtClean="0"/>
              <a:t> </a:t>
            </a:r>
            <a:r>
              <a:rPr lang="pt-BR" sz="3600" dirty="0" err="1" smtClean="0"/>
              <a:t>gradients</a:t>
            </a:r>
            <a:endParaRPr lang="es-ES" sz="3600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832648" cy="142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 cstate="print"/>
          <a:srcRect t="5000"/>
          <a:stretch>
            <a:fillRect/>
          </a:stretch>
        </p:blipFill>
        <p:spPr bwMode="auto">
          <a:xfrm>
            <a:off x="1619672" y="3573016"/>
            <a:ext cx="598114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419872" y="5085184"/>
            <a:ext cx="303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(</a:t>
            </a:r>
            <a:r>
              <a:rPr lang="es-ES" sz="2400" dirty="0" err="1" smtClean="0"/>
              <a:t>Chen</a:t>
            </a:r>
            <a:r>
              <a:rPr lang="es-ES" sz="2400" dirty="0" smtClean="0"/>
              <a:t> et al, JFM, 2005)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123728" y="4725144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accent1"/>
                </a:solidFill>
              </a:rPr>
              <a:t>HV</a:t>
            </a:r>
            <a:endParaRPr lang="es-ES" sz="2000" dirty="0">
              <a:solidFill>
                <a:schemeClr val="accent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23728" y="3429000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accent1"/>
                </a:solidFill>
              </a:rPr>
              <a:t>HV</a:t>
            </a:r>
            <a:endParaRPr lang="es-ES" sz="2000" dirty="0">
              <a:solidFill>
                <a:schemeClr val="accent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380312" y="4077072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Ground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1772816"/>
            <a:ext cx="75446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: AC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fields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microsystems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Equations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boundary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conditions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Flows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induced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forces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liquid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bulk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/>
              <a:t>Flows</a:t>
            </a:r>
            <a:r>
              <a:rPr lang="es-ES" sz="2800" dirty="0" smtClean="0"/>
              <a:t> </a:t>
            </a:r>
            <a:r>
              <a:rPr lang="es-ES" sz="2800" dirty="0" err="1" smtClean="0"/>
              <a:t>induced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electrical</a:t>
            </a:r>
            <a:r>
              <a:rPr lang="es-ES" sz="2800" dirty="0" smtClean="0"/>
              <a:t> </a:t>
            </a:r>
            <a:r>
              <a:rPr lang="es-ES" sz="2800" dirty="0" err="1" smtClean="0"/>
              <a:t>forces</a:t>
            </a:r>
            <a:r>
              <a:rPr lang="es-ES" sz="2800" dirty="0" smtClean="0"/>
              <a:t> in </a:t>
            </a:r>
            <a:r>
              <a:rPr lang="es-ES" sz="2800" dirty="0" err="1" smtClean="0"/>
              <a:t>double</a:t>
            </a:r>
            <a:r>
              <a:rPr lang="es-ES" sz="2800" dirty="0" smtClean="0"/>
              <a:t> </a:t>
            </a:r>
            <a:r>
              <a:rPr lang="es-ES" sz="2800" dirty="0" err="1" smtClean="0"/>
              <a:t>layer</a:t>
            </a:r>
            <a:endParaRPr lang="es-ES" sz="2800" dirty="0" smtClean="0"/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Flow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maps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err="1" smtClean="0"/>
              <a:t>Charge</a:t>
            </a:r>
            <a:r>
              <a:rPr lang="es-ES" sz="3600" dirty="0" smtClean="0"/>
              <a:t> </a:t>
            </a:r>
            <a:r>
              <a:rPr lang="es-ES" sz="3600" dirty="0" err="1" smtClean="0"/>
              <a:t>induced</a:t>
            </a:r>
            <a:r>
              <a:rPr lang="es-ES" sz="3600" dirty="0" smtClean="0"/>
              <a:t> in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double-layer</a:t>
            </a:r>
            <a:r>
              <a:rPr lang="es-ES" sz="3600" dirty="0" smtClean="0"/>
              <a:t>: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appearance</a:t>
            </a:r>
            <a:r>
              <a:rPr lang="es-ES" sz="3600" dirty="0" smtClean="0"/>
              <a:t> of </a:t>
            </a:r>
            <a:r>
              <a:rPr lang="es-ES" sz="3600" dirty="0" err="1" smtClean="0"/>
              <a:t>electrokinetic</a:t>
            </a:r>
            <a:r>
              <a:rPr lang="es-ES" sz="3600" dirty="0" smtClean="0"/>
              <a:t> slip </a:t>
            </a:r>
            <a:r>
              <a:rPr lang="es-ES" sz="3600" dirty="0" err="1" smtClean="0"/>
              <a:t>velocity</a:t>
            </a:r>
            <a:endParaRPr lang="es-ES" sz="3600" dirty="0"/>
          </a:p>
        </p:txBody>
      </p:sp>
      <p:sp>
        <p:nvSpPr>
          <p:cNvPr id="3" name="Text Box 533"/>
          <p:cNvSpPr txBox="1">
            <a:spLocks noChangeArrowheads="1"/>
          </p:cNvSpPr>
          <p:nvPr/>
        </p:nvSpPr>
        <p:spPr bwMode="auto">
          <a:xfrm>
            <a:off x="1475656" y="1556792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normal E charges double </a:t>
            </a:r>
            <a:r>
              <a:rPr lang="en-US" sz="2000" dirty="0"/>
              <a:t>layer </a:t>
            </a:r>
            <a:endParaRPr lang="en-US" sz="2000" dirty="0" smtClean="0"/>
          </a:p>
          <a:p>
            <a:r>
              <a:rPr lang="en-US" sz="2000" dirty="0" smtClean="0"/>
              <a:t> tangential E actuates on induced </a:t>
            </a:r>
            <a:r>
              <a:rPr lang="en-US" sz="2000" dirty="0"/>
              <a:t>charge </a:t>
            </a:r>
            <a:r>
              <a:rPr lang="en-US" sz="2000" dirty="0" smtClean="0"/>
              <a:t> </a:t>
            </a:r>
            <a:endParaRPr lang="es-ES" sz="2000" dirty="0"/>
          </a:p>
        </p:txBody>
      </p:sp>
      <p:grpSp>
        <p:nvGrpSpPr>
          <p:cNvPr id="4" name="594 Grupo"/>
          <p:cNvGrpSpPr/>
          <p:nvPr/>
        </p:nvGrpSpPr>
        <p:grpSpPr>
          <a:xfrm>
            <a:off x="3076377" y="2636912"/>
            <a:ext cx="4087911" cy="2770188"/>
            <a:chOff x="2591718" y="2948633"/>
            <a:chExt cx="4087911" cy="2770188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591718" y="2948633"/>
              <a:ext cx="4087911" cy="2770188"/>
              <a:chOff x="885" y="4729"/>
              <a:chExt cx="3334" cy="2101"/>
            </a:xfrm>
          </p:grpSpPr>
          <p:sp>
            <p:nvSpPr>
              <p:cNvPr id="489" name="Text Box 9"/>
              <p:cNvSpPr txBox="1">
                <a:spLocks noChangeArrowheads="1"/>
              </p:cNvSpPr>
              <p:nvPr/>
            </p:nvSpPr>
            <p:spPr bwMode="auto">
              <a:xfrm>
                <a:off x="2200" y="6611"/>
                <a:ext cx="719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Electrodes</a:t>
                </a:r>
              </a:p>
            </p:txBody>
          </p:sp>
          <p:sp>
            <p:nvSpPr>
              <p:cNvPr id="490" name="Rectangle 10"/>
              <p:cNvSpPr>
                <a:spLocks noChangeArrowheads="1"/>
              </p:cNvSpPr>
              <p:nvPr/>
            </p:nvSpPr>
            <p:spPr bwMode="auto">
              <a:xfrm>
                <a:off x="2574" y="5980"/>
                <a:ext cx="1053" cy="15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Rectangle 11"/>
              <p:cNvSpPr>
                <a:spLocks noChangeArrowheads="1"/>
              </p:cNvSpPr>
              <p:nvPr/>
            </p:nvSpPr>
            <p:spPr bwMode="auto">
              <a:xfrm>
                <a:off x="1362" y="5976"/>
                <a:ext cx="1071" cy="15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Oval 12"/>
              <p:cNvSpPr>
                <a:spLocks noChangeArrowheads="1"/>
              </p:cNvSpPr>
              <p:nvPr/>
            </p:nvSpPr>
            <p:spPr bwMode="auto">
              <a:xfrm>
                <a:off x="2098" y="4778"/>
                <a:ext cx="259" cy="262"/>
              </a:xfrm>
              <a:prstGeom prst="ellipse">
                <a:avLst/>
              </a:prstGeom>
              <a:solidFill>
                <a:srgbClr val="FFCC99"/>
              </a:solidFill>
              <a:ln w="25400">
                <a:solidFill>
                  <a:srgbClr val="D1DDD4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Text Box 13"/>
              <p:cNvSpPr txBox="1">
                <a:spLocks noChangeArrowheads="1"/>
              </p:cNvSpPr>
              <p:nvPr/>
            </p:nvSpPr>
            <p:spPr bwMode="auto">
              <a:xfrm>
                <a:off x="2114" y="4811"/>
                <a:ext cx="263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algn="ctr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K</a:t>
                </a:r>
                <a:r>
                  <a:rPr kumimoji="0" lang="en-GB" sz="16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+</a:t>
                </a:r>
                <a:endParaRPr kumimoji="0" lang="en-GB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94" name="Oval 14"/>
              <p:cNvSpPr>
                <a:spLocks noChangeArrowheads="1"/>
              </p:cNvSpPr>
              <p:nvPr/>
            </p:nvSpPr>
            <p:spPr bwMode="auto">
              <a:xfrm>
                <a:off x="2530" y="4778"/>
                <a:ext cx="260" cy="262"/>
              </a:xfrm>
              <a:prstGeom prst="ellipse">
                <a:avLst/>
              </a:prstGeom>
              <a:solidFill>
                <a:srgbClr val="3399FF"/>
              </a:solidFill>
              <a:ln w="25400">
                <a:solidFill>
                  <a:srgbClr val="D1DDD4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Text Box 15"/>
              <p:cNvSpPr txBox="1">
                <a:spLocks noChangeArrowheads="1"/>
              </p:cNvSpPr>
              <p:nvPr/>
            </p:nvSpPr>
            <p:spPr bwMode="auto">
              <a:xfrm>
                <a:off x="3685" y="5895"/>
                <a:ext cx="534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+(V/2)</a:t>
                </a:r>
              </a:p>
            </p:txBody>
          </p:sp>
          <p:sp>
            <p:nvSpPr>
              <p:cNvPr id="496" name="Rectangle 16"/>
              <p:cNvSpPr>
                <a:spLocks noChangeArrowheads="1"/>
              </p:cNvSpPr>
              <p:nvPr/>
            </p:nvSpPr>
            <p:spPr bwMode="auto">
              <a:xfrm>
                <a:off x="1194" y="6121"/>
                <a:ext cx="2609" cy="263"/>
              </a:xfrm>
              <a:prstGeom prst="rect">
                <a:avLst/>
              </a:prstGeom>
              <a:gradFill rotWithShape="1">
                <a:gsLst>
                  <a:gs pos="0">
                    <a:srgbClr val="006699">
                      <a:gamma/>
                      <a:tint val="69804"/>
                      <a:invGamma/>
                    </a:srgbClr>
                  </a:gs>
                  <a:gs pos="100000">
                    <a:srgbClr val="006699">
                      <a:alpha val="0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Line 17"/>
              <p:cNvSpPr>
                <a:spLocks noChangeAspect="1" noChangeShapeType="1"/>
              </p:cNvSpPr>
              <p:nvPr/>
            </p:nvSpPr>
            <p:spPr bwMode="auto">
              <a:xfrm rot="-5400000">
                <a:off x="1630" y="6014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1803" y="6014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9" name="Line 19"/>
              <p:cNvSpPr>
                <a:spLocks noChangeAspect="1" noChangeShapeType="1"/>
              </p:cNvSpPr>
              <p:nvPr/>
            </p:nvSpPr>
            <p:spPr bwMode="auto">
              <a:xfrm rot="-5400000">
                <a:off x="1976" y="6014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0" name="Line 20"/>
              <p:cNvSpPr>
                <a:spLocks noChangeAspect="1" noChangeShapeType="1"/>
              </p:cNvSpPr>
              <p:nvPr/>
            </p:nvSpPr>
            <p:spPr bwMode="auto">
              <a:xfrm rot="-5400000">
                <a:off x="2149" y="6014"/>
                <a:ext cx="0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Text Box 21"/>
              <p:cNvSpPr txBox="1">
                <a:spLocks noChangeArrowheads="1"/>
              </p:cNvSpPr>
              <p:nvPr/>
            </p:nvSpPr>
            <p:spPr bwMode="auto">
              <a:xfrm>
                <a:off x="885" y="5895"/>
                <a:ext cx="534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-(V/2)</a:t>
                </a:r>
              </a:p>
            </p:txBody>
          </p:sp>
          <p:sp>
            <p:nvSpPr>
              <p:cNvPr id="502" name="Line 22"/>
              <p:cNvSpPr>
                <a:spLocks noChangeShapeType="1"/>
              </p:cNvSpPr>
              <p:nvPr/>
            </p:nvSpPr>
            <p:spPr bwMode="auto">
              <a:xfrm flipH="1" flipV="1">
                <a:off x="2268" y="6158"/>
                <a:ext cx="136" cy="4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3" name="Line 23"/>
              <p:cNvSpPr>
                <a:spLocks noChangeShapeType="1"/>
              </p:cNvSpPr>
              <p:nvPr/>
            </p:nvSpPr>
            <p:spPr bwMode="auto">
              <a:xfrm flipV="1">
                <a:off x="2586" y="6149"/>
                <a:ext cx="158" cy="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Text Box 24"/>
              <p:cNvSpPr txBox="1">
                <a:spLocks noChangeArrowheads="1"/>
              </p:cNvSpPr>
              <p:nvPr/>
            </p:nvSpPr>
            <p:spPr bwMode="auto">
              <a:xfrm>
                <a:off x="2835" y="6180"/>
                <a:ext cx="881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Glass</a:t>
                </a:r>
                <a:r>
                  <a:rPr kumimoji="0" lang="es-E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 </a:t>
                </a:r>
                <a:r>
                  <a:rPr kumimoji="0" lang="es-E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substrate</a:t>
                </a:r>
                <a:endParaRPr kumimoji="0" lang="es-E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737" y="5749"/>
                <a:ext cx="887" cy="724"/>
                <a:chOff x="4402" y="1861"/>
                <a:chExt cx="1742" cy="724"/>
              </a:xfrm>
            </p:grpSpPr>
            <p:sp>
              <p:nvSpPr>
                <p:cNvPr id="57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402" y="1861"/>
                  <a:ext cx="45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lIns="4040" tIns="2019" rIns="4040" bIns="2019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096" y="2081"/>
                  <a:ext cx="1048" cy="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4040" tIns="2019" rIns="4040" bIns="2019"/>
                <a:lstStyle/>
                <a:p>
                  <a:pPr marL="0" marR="0" lvl="0" indent="0" defTabSz="7937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  <a:p>
                  <a:pPr marL="0" marR="0" lvl="0" indent="0" defTabSz="7937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1924" y="5327"/>
                <a:ext cx="1098" cy="657"/>
                <a:chOff x="4544" y="2698"/>
                <a:chExt cx="2629" cy="1212"/>
              </a:xfrm>
            </p:grpSpPr>
            <p:sp>
              <p:nvSpPr>
                <p:cNvPr id="576" name="Arc 29"/>
                <p:cNvSpPr>
                  <a:spLocks/>
                </p:cNvSpPr>
                <p:nvPr/>
              </p:nvSpPr>
              <p:spPr bwMode="auto">
                <a:xfrm>
                  <a:off x="5822" y="2698"/>
                  <a:ext cx="1351" cy="1212"/>
                </a:xfrm>
                <a:custGeom>
                  <a:avLst/>
                  <a:gdLst>
                    <a:gd name="T0" fmla="*/ 23 w 21600"/>
                    <a:gd name="T1" fmla="*/ 0 h 21597"/>
                    <a:gd name="T2" fmla="*/ 1351 w 21600"/>
                    <a:gd name="T3" fmla="*/ 1212 h 21597"/>
                    <a:gd name="T4" fmla="*/ 0 w 21600"/>
                    <a:gd name="T5" fmla="*/ 1212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73" y="0"/>
                      </a:moveTo>
                      <a:cubicBezTo>
                        <a:pt x="12155" y="204"/>
                        <a:pt x="21600" y="9813"/>
                        <a:pt x="21600" y="21597"/>
                      </a:cubicBezTo>
                    </a:path>
                    <a:path w="21600" h="21597" stroke="0" extrusionOk="0">
                      <a:moveTo>
                        <a:pt x="373" y="0"/>
                      </a:moveTo>
                      <a:cubicBezTo>
                        <a:pt x="12155" y="204"/>
                        <a:pt x="21600" y="981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4040" tIns="2019" rIns="4040" bIns="2019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7" name="Arc 30"/>
                <p:cNvSpPr>
                  <a:spLocks/>
                </p:cNvSpPr>
                <p:nvPr/>
              </p:nvSpPr>
              <p:spPr bwMode="auto">
                <a:xfrm flipH="1">
                  <a:off x="4544" y="2698"/>
                  <a:ext cx="1351" cy="1212"/>
                </a:xfrm>
                <a:custGeom>
                  <a:avLst/>
                  <a:gdLst>
                    <a:gd name="T0" fmla="*/ 23 w 21600"/>
                    <a:gd name="T1" fmla="*/ 0 h 21597"/>
                    <a:gd name="T2" fmla="*/ 1351 w 21600"/>
                    <a:gd name="T3" fmla="*/ 1212 h 21597"/>
                    <a:gd name="T4" fmla="*/ 0 w 21600"/>
                    <a:gd name="T5" fmla="*/ 1212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73" y="0"/>
                      </a:moveTo>
                      <a:cubicBezTo>
                        <a:pt x="12155" y="204"/>
                        <a:pt x="21600" y="9813"/>
                        <a:pt x="21600" y="21597"/>
                      </a:cubicBezTo>
                    </a:path>
                    <a:path w="21600" h="21597" stroke="0" extrusionOk="0">
                      <a:moveTo>
                        <a:pt x="373" y="0"/>
                      </a:moveTo>
                      <a:cubicBezTo>
                        <a:pt x="12155" y="204"/>
                        <a:pt x="21600" y="981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4040" tIns="2019" rIns="4040" bIns="2019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828" y="5242"/>
                <a:ext cx="441" cy="548"/>
                <a:chOff x="6607" y="2490"/>
                <a:chExt cx="1056" cy="1008"/>
              </a:xfrm>
            </p:grpSpPr>
            <p:grpSp>
              <p:nvGrpSpPr>
                <p:cNvPr id="9" name="Group 32"/>
                <p:cNvGrpSpPr>
                  <a:grpSpLocks/>
                </p:cNvGrpSpPr>
                <p:nvPr/>
              </p:nvGrpSpPr>
              <p:grpSpPr bwMode="auto">
                <a:xfrm flipH="1">
                  <a:off x="6607" y="2646"/>
                  <a:ext cx="426" cy="852"/>
                  <a:chOff x="3692" y="1136"/>
                  <a:chExt cx="426" cy="852"/>
                </a:xfrm>
              </p:grpSpPr>
              <p:sp>
                <p:nvSpPr>
                  <p:cNvPr id="57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2" y="1136"/>
                    <a:ext cx="0" cy="85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4040" tIns="2019" rIns="4040" bIns="2019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5" name="Line 34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905" y="1775"/>
                    <a:ext cx="0" cy="42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4040" tIns="2019" rIns="4040" bIns="2019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7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7035" y="2490"/>
                  <a:ext cx="628" cy="504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lIns="4040" tIns="2019" rIns="4040" bIns="2019"/>
                <a:lstStyle/>
                <a:p>
                  <a:pPr marL="0" marR="0" lvl="0" indent="0" defTabSz="7937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08" name="Text Box 36"/>
              <p:cNvSpPr txBox="1">
                <a:spLocks noChangeArrowheads="1"/>
              </p:cNvSpPr>
              <p:nvPr/>
            </p:nvSpPr>
            <p:spPr bwMode="auto">
              <a:xfrm>
                <a:off x="2617" y="5544"/>
                <a:ext cx="245" cy="273"/>
              </a:xfrm>
              <a:prstGeom prst="rect">
                <a:avLst/>
              </a:prstGeom>
              <a:noFill/>
              <a:ln w="9525" cap="rnd">
                <a:noFill/>
                <a:prstDash val="sysDot"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70" name="Line 38"/>
              <p:cNvSpPr>
                <a:spLocks noChangeShapeType="1"/>
              </p:cNvSpPr>
              <p:nvPr/>
            </p:nvSpPr>
            <p:spPr bwMode="auto">
              <a:xfrm flipH="1">
                <a:off x="1986" y="5740"/>
                <a:ext cx="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Text Box 40"/>
              <p:cNvSpPr txBox="1">
                <a:spLocks noChangeArrowheads="1"/>
              </p:cNvSpPr>
              <p:nvPr/>
            </p:nvSpPr>
            <p:spPr bwMode="auto">
              <a:xfrm>
                <a:off x="1966" y="6126"/>
                <a:ext cx="262" cy="274"/>
              </a:xfrm>
              <a:prstGeom prst="rect">
                <a:avLst/>
              </a:prstGeom>
              <a:noFill/>
              <a:ln w="9525" cap="rnd">
                <a:noFill/>
                <a:prstDash val="sysDot"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5432"/>
                <a:ext cx="246" cy="274"/>
              </a:xfrm>
              <a:prstGeom prst="rect">
                <a:avLst/>
              </a:prstGeom>
              <a:noFill/>
              <a:ln w="9525" cap="rnd">
                <a:noFill/>
                <a:prstDash val="sysDot"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2" name="AutoShape 42"/>
              <p:cNvSpPr>
                <a:spLocks noChangeArrowheads="1"/>
              </p:cNvSpPr>
              <p:nvPr/>
            </p:nvSpPr>
            <p:spPr bwMode="auto">
              <a:xfrm>
                <a:off x="3210" y="5736"/>
                <a:ext cx="543" cy="104"/>
              </a:xfrm>
              <a:prstGeom prst="rightArrow">
                <a:avLst>
                  <a:gd name="adj1" fmla="val 50000"/>
                  <a:gd name="adj2" fmla="val 130529"/>
                </a:avLst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Text Box 43"/>
              <p:cNvSpPr txBox="1">
                <a:spLocks noChangeArrowheads="1"/>
              </p:cNvSpPr>
              <p:nvPr/>
            </p:nvSpPr>
            <p:spPr bwMode="auto">
              <a:xfrm>
                <a:off x="3508" y="5587"/>
                <a:ext cx="473" cy="271"/>
              </a:xfrm>
              <a:prstGeom prst="rect">
                <a:avLst/>
              </a:prstGeom>
              <a:noFill/>
              <a:ln w="9525" cap="rnd">
                <a:noFill/>
                <a:prstDash val="sysDot"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4" name="AutoShape 44"/>
              <p:cNvSpPr>
                <a:spLocks noChangeArrowheads="1"/>
              </p:cNvSpPr>
              <p:nvPr/>
            </p:nvSpPr>
            <p:spPr bwMode="auto">
              <a:xfrm flipH="1">
                <a:off x="1202" y="5736"/>
                <a:ext cx="540" cy="104"/>
              </a:xfrm>
              <a:prstGeom prst="rightArrow">
                <a:avLst>
                  <a:gd name="adj1" fmla="val 50000"/>
                  <a:gd name="adj2" fmla="val 129808"/>
                </a:avLst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Text Box 45"/>
              <p:cNvSpPr txBox="1">
                <a:spLocks noChangeArrowheads="1"/>
              </p:cNvSpPr>
              <p:nvPr/>
            </p:nvSpPr>
            <p:spPr bwMode="auto">
              <a:xfrm>
                <a:off x="898" y="5587"/>
                <a:ext cx="485" cy="281"/>
              </a:xfrm>
              <a:prstGeom prst="rect">
                <a:avLst/>
              </a:prstGeom>
              <a:noFill/>
              <a:ln w="9525" cap="rnd">
                <a:noFill/>
                <a:prstDash val="sysDot"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6" name="Text Box 46"/>
              <p:cNvSpPr txBox="1">
                <a:spLocks noChangeArrowheads="1"/>
              </p:cNvSpPr>
              <p:nvPr/>
            </p:nvSpPr>
            <p:spPr bwMode="auto">
              <a:xfrm>
                <a:off x="3238" y="4729"/>
                <a:ext cx="712" cy="539"/>
              </a:xfrm>
              <a:prstGeom prst="rect">
                <a:avLst/>
              </a:prstGeom>
              <a:noFill/>
              <a:ln w="9525" cap="rnd">
                <a:noFill/>
                <a:prstDash val="sysDot"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Induced Charges, </a:t>
                </a:r>
                <a:r>
                  <a:rPr kumimoji="0" lang="en-GB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q</a:t>
                </a:r>
                <a:endPara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7" name="Line 47"/>
              <p:cNvSpPr>
                <a:spLocks noChangeShapeType="1"/>
              </p:cNvSpPr>
              <p:nvPr/>
            </p:nvSpPr>
            <p:spPr bwMode="auto">
              <a:xfrm flipH="1">
                <a:off x="3093" y="5124"/>
                <a:ext cx="297" cy="69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Text Box 48"/>
              <p:cNvSpPr txBox="1">
                <a:spLocks noChangeArrowheads="1"/>
              </p:cNvSpPr>
              <p:nvPr/>
            </p:nvSpPr>
            <p:spPr bwMode="auto">
              <a:xfrm>
                <a:off x="2357" y="5108"/>
                <a:ext cx="192" cy="2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algn="ctr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519" name="Text Box 49"/>
              <p:cNvSpPr txBox="1">
                <a:spLocks noChangeArrowheads="1"/>
              </p:cNvSpPr>
              <p:nvPr/>
            </p:nvSpPr>
            <p:spPr bwMode="auto">
              <a:xfrm>
                <a:off x="2986" y="5378"/>
                <a:ext cx="235" cy="2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algn="ctr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GB" sz="1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n</a:t>
                </a: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0" name="Text Box 50"/>
              <p:cNvSpPr txBox="1">
                <a:spLocks noChangeArrowheads="1"/>
              </p:cNvSpPr>
              <p:nvPr/>
            </p:nvSpPr>
            <p:spPr bwMode="auto">
              <a:xfrm>
                <a:off x="2643" y="5641"/>
                <a:ext cx="234" cy="20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algn="ctr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GB" sz="1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t</a:t>
                </a: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1" name="Text Box 51"/>
              <p:cNvSpPr txBox="1">
                <a:spLocks noChangeArrowheads="1"/>
              </p:cNvSpPr>
              <p:nvPr/>
            </p:nvSpPr>
            <p:spPr bwMode="auto">
              <a:xfrm>
                <a:off x="1966" y="6112"/>
                <a:ext cx="234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algn="ctr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GB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n</a:t>
                </a:r>
                <a:endParaRPr kumimoji="0" lang="en-GB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2" name="Text Box 52"/>
              <p:cNvSpPr txBox="1">
                <a:spLocks noChangeArrowheads="1"/>
              </p:cNvSpPr>
              <p:nvPr/>
            </p:nvSpPr>
            <p:spPr bwMode="auto">
              <a:xfrm>
                <a:off x="1751" y="5501"/>
                <a:ext cx="235" cy="2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algn="ctr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GB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t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3" name="Text Box 53"/>
              <p:cNvSpPr txBox="1">
                <a:spLocks noChangeArrowheads="1"/>
              </p:cNvSpPr>
              <p:nvPr/>
            </p:nvSpPr>
            <p:spPr bwMode="auto">
              <a:xfrm>
                <a:off x="992" y="5501"/>
                <a:ext cx="543" cy="2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algn="ctr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F = </a:t>
                </a:r>
                <a:r>
                  <a:rPr kumimoji="0" lang="en-GB" sz="16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q</a:t>
                </a:r>
                <a:r>
                  <a:rPr kumimoji="0" lang="en-GB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GB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t</a:t>
                </a:r>
                <a:endParaRPr kumimoji="0" lang="en-GB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4" name="Text Box 54"/>
              <p:cNvSpPr txBox="1">
                <a:spLocks noChangeArrowheads="1"/>
              </p:cNvSpPr>
              <p:nvPr/>
            </p:nvSpPr>
            <p:spPr bwMode="auto">
              <a:xfrm>
                <a:off x="3330" y="5501"/>
                <a:ext cx="543" cy="2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algn="ctr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F = </a:t>
                </a:r>
                <a:r>
                  <a:rPr kumimoji="0" lang="en-GB" sz="16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q</a:t>
                </a:r>
                <a:r>
                  <a:rPr kumimoji="0" lang="en-GB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GB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t</a:t>
                </a:r>
                <a:endParaRPr kumimoji="0" lang="en-GB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5" name="Text Box 55"/>
              <p:cNvSpPr txBox="1">
                <a:spLocks noChangeArrowheads="1"/>
              </p:cNvSpPr>
              <p:nvPr/>
            </p:nvSpPr>
            <p:spPr bwMode="auto">
              <a:xfrm>
                <a:off x="2532" y="4819"/>
                <a:ext cx="280" cy="2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algn="ctr" defTabSz="793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Cl</a:t>
                </a:r>
                <a:r>
                  <a:rPr kumimoji="0" lang="en-GB" sz="16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533" name="Line 73"/>
              <p:cNvSpPr>
                <a:spLocks noChangeAspect="1" noChangeShapeType="1"/>
              </p:cNvSpPr>
              <p:nvPr/>
            </p:nvSpPr>
            <p:spPr bwMode="auto">
              <a:xfrm rot="-5400000">
                <a:off x="2323" y="6012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Line 74"/>
              <p:cNvSpPr>
                <a:spLocks noChangeAspect="1" noChangeShapeType="1"/>
              </p:cNvSpPr>
              <p:nvPr/>
            </p:nvSpPr>
            <p:spPr bwMode="auto">
              <a:xfrm rot="-5400000">
                <a:off x="1457" y="6011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Line 94"/>
              <p:cNvSpPr>
                <a:spLocks noChangeAspect="1" noChangeShapeType="1"/>
              </p:cNvSpPr>
              <p:nvPr/>
            </p:nvSpPr>
            <p:spPr bwMode="auto">
              <a:xfrm rot="-5400000">
                <a:off x="2842" y="5868"/>
                <a:ext cx="0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Line 95"/>
              <p:cNvSpPr>
                <a:spLocks noChangeAspect="1" noChangeShapeType="1"/>
              </p:cNvSpPr>
              <p:nvPr/>
            </p:nvSpPr>
            <p:spPr bwMode="auto">
              <a:xfrm rot="-5400000">
                <a:off x="3016" y="5868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Line 96"/>
              <p:cNvSpPr>
                <a:spLocks noChangeAspect="1" noChangeShapeType="1"/>
              </p:cNvSpPr>
              <p:nvPr/>
            </p:nvSpPr>
            <p:spPr bwMode="auto">
              <a:xfrm rot="-5400000">
                <a:off x="3189" y="5868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Line 97"/>
              <p:cNvSpPr>
                <a:spLocks noChangeAspect="1" noChangeShapeType="1"/>
              </p:cNvSpPr>
              <p:nvPr/>
            </p:nvSpPr>
            <p:spPr bwMode="auto">
              <a:xfrm rot="-5400000">
                <a:off x="3362" y="5868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Line 98"/>
              <p:cNvSpPr>
                <a:spLocks noChangeAspect="1" noChangeShapeType="1"/>
              </p:cNvSpPr>
              <p:nvPr/>
            </p:nvSpPr>
            <p:spPr bwMode="auto">
              <a:xfrm rot="-5400000">
                <a:off x="3535" y="5868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Line 99"/>
              <p:cNvSpPr>
                <a:spLocks noChangeAspect="1" noChangeShapeType="1"/>
              </p:cNvSpPr>
              <p:nvPr/>
            </p:nvSpPr>
            <p:spPr bwMode="auto">
              <a:xfrm rot="-5400000">
                <a:off x="2669" y="5868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040" tIns="2019" rIns="4040" bIns="20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586 Grupo"/>
            <p:cNvGrpSpPr/>
            <p:nvPr/>
          </p:nvGrpSpPr>
          <p:grpSpPr>
            <a:xfrm>
              <a:off x="3131840" y="4291230"/>
              <a:ext cx="1380202" cy="369332"/>
              <a:chOff x="3131840" y="4291230"/>
              <a:chExt cx="1380202" cy="369332"/>
            </a:xfrm>
          </p:grpSpPr>
          <p:sp>
            <p:nvSpPr>
              <p:cNvPr id="581" name="580 CuadroTexto"/>
              <p:cNvSpPr txBox="1"/>
              <p:nvPr/>
            </p:nvSpPr>
            <p:spPr>
              <a:xfrm>
                <a:off x="3779912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82" name="581 CuadroTexto"/>
              <p:cNvSpPr txBox="1"/>
              <p:nvPr/>
            </p:nvSpPr>
            <p:spPr>
              <a:xfrm>
                <a:off x="3995936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83" name="582 CuadroTexto"/>
              <p:cNvSpPr txBox="1"/>
              <p:nvPr/>
            </p:nvSpPr>
            <p:spPr>
              <a:xfrm>
                <a:off x="4211960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84" name="583 CuadroTexto"/>
              <p:cNvSpPr txBox="1"/>
              <p:nvPr/>
            </p:nvSpPr>
            <p:spPr>
              <a:xfrm>
                <a:off x="3563888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85" name="584 CuadroTexto"/>
              <p:cNvSpPr txBox="1"/>
              <p:nvPr/>
            </p:nvSpPr>
            <p:spPr>
              <a:xfrm>
                <a:off x="3347864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86" name="585 CuadroTexto"/>
              <p:cNvSpPr txBox="1"/>
              <p:nvPr/>
            </p:nvSpPr>
            <p:spPr>
              <a:xfrm>
                <a:off x="3131840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</p:grpSp>
        <p:grpSp>
          <p:nvGrpSpPr>
            <p:cNvPr id="11" name="587 Grupo"/>
            <p:cNvGrpSpPr/>
            <p:nvPr/>
          </p:nvGrpSpPr>
          <p:grpSpPr>
            <a:xfrm>
              <a:off x="4631958" y="4499828"/>
              <a:ext cx="1380202" cy="369332"/>
              <a:chOff x="3131840" y="4291230"/>
              <a:chExt cx="1380202" cy="369332"/>
            </a:xfrm>
          </p:grpSpPr>
          <p:sp>
            <p:nvSpPr>
              <p:cNvPr id="589" name="588 CuadroTexto"/>
              <p:cNvSpPr txBox="1"/>
              <p:nvPr/>
            </p:nvSpPr>
            <p:spPr>
              <a:xfrm>
                <a:off x="3779912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90" name="589 CuadroTexto"/>
              <p:cNvSpPr txBox="1"/>
              <p:nvPr/>
            </p:nvSpPr>
            <p:spPr>
              <a:xfrm>
                <a:off x="3995936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91" name="590 CuadroTexto"/>
              <p:cNvSpPr txBox="1"/>
              <p:nvPr/>
            </p:nvSpPr>
            <p:spPr>
              <a:xfrm>
                <a:off x="4211960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92" name="591 CuadroTexto"/>
              <p:cNvSpPr txBox="1"/>
              <p:nvPr/>
            </p:nvSpPr>
            <p:spPr>
              <a:xfrm>
                <a:off x="3563888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93" name="592 CuadroTexto"/>
              <p:cNvSpPr txBox="1"/>
              <p:nvPr/>
            </p:nvSpPr>
            <p:spPr>
              <a:xfrm>
                <a:off x="3347864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  <p:sp>
            <p:nvSpPr>
              <p:cNvPr id="594" name="593 CuadroTexto"/>
              <p:cNvSpPr txBox="1"/>
              <p:nvPr/>
            </p:nvSpPr>
            <p:spPr>
              <a:xfrm>
                <a:off x="3131840" y="42912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+</a:t>
                </a:r>
                <a:endParaRPr lang="es-ES" dirty="0"/>
              </a:p>
            </p:txBody>
          </p:sp>
        </p:grpSp>
      </p:grp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043608" y="5589240"/>
          <a:ext cx="2295525" cy="885825"/>
        </p:xfrm>
        <a:graphic>
          <a:graphicData uri="http://schemas.openxmlformats.org/presentationml/2006/ole">
            <p:oleObj spid="_x0000_s45058" name="Equation" r:id="rId4" imgW="1193760" imgH="444240" progId="">
              <p:embed/>
            </p:oleObj>
          </a:graphicData>
        </a:graphic>
      </p:graphicFrame>
      <p:sp>
        <p:nvSpPr>
          <p:cNvPr id="597" name="596 CuadroTexto"/>
          <p:cNvSpPr txBox="1"/>
          <p:nvPr/>
        </p:nvSpPr>
        <p:spPr>
          <a:xfrm>
            <a:off x="899592" y="5229200"/>
            <a:ext cx="287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electroosmotic</a:t>
            </a:r>
            <a:r>
              <a:rPr lang="es-ES" dirty="0" smtClean="0"/>
              <a:t> slip </a:t>
            </a:r>
            <a:r>
              <a:rPr lang="es-ES" dirty="0" err="1" smtClean="0"/>
              <a:t>velocity</a:t>
            </a:r>
            <a:endParaRPr lang="es-ES" dirty="0"/>
          </a:p>
        </p:txBody>
      </p:sp>
      <p:sp>
        <p:nvSpPr>
          <p:cNvPr id="598" name="597 CuadroTexto"/>
          <p:cNvSpPr txBox="1"/>
          <p:nvPr/>
        </p:nvSpPr>
        <p:spPr>
          <a:xfrm>
            <a:off x="6084168" y="1916832"/>
            <a:ext cx="106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fluid </a:t>
            </a:r>
            <a:r>
              <a:rPr lang="es-ES" dirty="0" err="1" smtClean="0">
                <a:solidFill>
                  <a:schemeClr val="tx2"/>
                </a:solidFill>
              </a:rPr>
              <a:t>flow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99" name="598 Flecha derecha"/>
          <p:cNvSpPr/>
          <p:nvPr/>
        </p:nvSpPr>
        <p:spPr>
          <a:xfrm>
            <a:off x="5220072" y="1988840"/>
            <a:ext cx="576064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/>
          <p:cNvSpPr txBox="1"/>
          <p:nvPr/>
        </p:nvSpPr>
        <p:spPr>
          <a:xfrm>
            <a:off x="4067944" y="5733256"/>
            <a:ext cx="438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/>
              <a:t>low</a:t>
            </a:r>
            <a:r>
              <a:rPr lang="es-ES" sz="2000" dirty="0" smtClean="0"/>
              <a:t> </a:t>
            </a:r>
            <a:r>
              <a:rPr lang="es-ES" sz="2000" dirty="0" err="1" smtClean="0"/>
              <a:t>voltage</a:t>
            </a:r>
            <a:r>
              <a:rPr lang="es-ES" sz="2000" dirty="0" smtClean="0"/>
              <a:t>, </a:t>
            </a:r>
            <a:r>
              <a:rPr lang="es-ES" sz="2000" dirty="0" err="1" smtClean="0"/>
              <a:t>frequency</a:t>
            </a:r>
            <a:r>
              <a:rPr lang="es-ES" sz="2000" dirty="0" smtClean="0"/>
              <a:t> </a:t>
            </a:r>
            <a:r>
              <a:rPr lang="es-ES" sz="2000" dirty="0" err="1" smtClean="0"/>
              <a:t>around</a:t>
            </a:r>
            <a:r>
              <a:rPr lang="es-ES" sz="2000" dirty="0" smtClean="0"/>
              <a:t> 1/</a:t>
            </a:r>
            <a:r>
              <a:rPr lang="es-ES" sz="2000" i="1" dirty="0" err="1" smtClean="0"/>
              <a:t>R</a:t>
            </a:r>
            <a:r>
              <a:rPr lang="es-ES" sz="2000" baseline="-25000" dirty="0" err="1" smtClean="0"/>
              <a:t>bulk</a:t>
            </a:r>
            <a:r>
              <a:rPr lang="es-ES" sz="2000" i="1" dirty="0" err="1" smtClean="0"/>
              <a:t>C</a:t>
            </a:r>
            <a:r>
              <a:rPr lang="es-ES" sz="2000" baseline="-25000" dirty="0" err="1" smtClean="0"/>
              <a:t>DL</a:t>
            </a:r>
            <a:endParaRPr lang="es-ES" sz="2000" baseline="-25000" dirty="0"/>
          </a:p>
        </p:txBody>
      </p:sp>
      <p:pic>
        <p:nvPicPr>
          <p:cNvPr id="78" name="Picture 10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17" y="3140968"/>
            <a:ext cx="2304256" cy="15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C_ELECTROOSMOSIS_SOBRE_DO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19311" y="2348880"/>
            <a:ext cx="4584937" cy="37513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err="1" smtClean="0"/>
              <a:t>Charge</a:t>
            </a:r>
            <a:r>
              <a:rPr lang="es-ES" sz="3600" dirty="0" smtClean="0"/>
              <a:t> </a:t>
            </a:r>
            <a:r>
              <a:rPr lang="es-ES" sz="3600" dirty="0" err="1" smtClean="0"/>
              <a:t>induced</a:t>
            </a:r>
            <a:r>
              <a:rPr lang="es-ES" sz="3600" dirty="0" smtClean="0"/>
              <a:t> in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double-layer</a:t>
            </a:r>
            <a:r>
              <a:rPr lang="es-ES" sz="3600" dirty="0" smtClean="0"/>
              <a:t>: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appearance</a:t>
            </a:r>
            <a:r>
              <a:rPr lang="es-ES" sz="3600" dirty="0" smtClean="0"/>
              <a:t> of </a:t>
            </a:r>
            <a:r>
              <a:rPr lang="es-ES" sz="3600" dirty="0" err="1" smtClean="0"/>
              <a:t>electrokinetic</a:t>
            </a:r>
            <a:r>
              <a:rPr lang="es-ES" sz="3600" dirty="0" smtClean="0"/>
              <a:t> slip </a:t>
            </a:r>
            <a:r>
              <a:rPr lang="es-ES" sz="3600" dirty="0" err="1" smtClean="0"/>
              <a:t>velocity</a:t>
            </a:r>
            <a:endParaRPr lang="es-ES" sz="3600" dirty="0"/>
          </a:p>
        </p:txBody>
      </p:sp>
      <p:sp>
        <p:nvSpPr>
          <p:cNvPr id="3" name="Text Box 533"/>
          <p:cNvSpPr txBox="1">
            <a:spLocks noChangeArrowheads="1"/>
          </p:cNvSpPr>
          <p:nvPr/>
        </p:nvSpPr>
        <p:spPr bwMode="auto">
          <a:xfrm>
            <a:off x="539552" y="1556792"/>
            <a:ext cx="8243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Alternating-current </a:t>
            </a:r>
            <a:r>
              <a:rPr lang="en-US" sz="2000" dirty="0" err="1" smtClean="0"/>
              <a:t>electroosmosis</a:t>
            </a:r>
            <a:r>
              <a:rPr lang="en-US" sz="2000" dirty="0" smtClean="0"/>
              <a:t> results from </a:t>
            </a:r>
            <a:r>
              <a:rPr lang="en-US" sz="2000" dirty="0"/>
              <a:t>the Coulomb force on the induced-charge in the double </a:t>
            </a:r>
            <a:r>
              <a:rPr lang="en-US" sz="2000" dirty="0" smtClean="0"/>
              <a:t>layer.</a:t>
            </a:r>
            <a:endParaRPr lang="en-US" sz="2000" dirty="0"/>
          </a:p>
        </p:txBody>
      </p:sp>
      <p:sp>
        <p:nvSpPr>
          <p:cNvPr id="6" name="Line 536"/>
          <p:cNvSpPr>
            <a:spLocks noChangeShapeType="1"/>
          </p:cNvSpPr>
          <p:nvPr/>
        </p:nvSpPr>
        <p:spPr bwMode="auto">
          <a:xfrm>
            <a:off x="4472696" y="5590317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" name="Line 537"/>
          <p:cNvSpPr>
            <a:spLocks noChangeShapeType="1"/>
          </p:cNvSpPr>
          <p:nvPr/>
        </p:nvSpPr>
        <p:spPr bwMode="auto">
          <a:xfrm>
            <a:off x="4770484" y="5590317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" name="Line 538"/>
          <p:cNvSpPr>
            <a:spLocks noChangeShapeType="1"/>
          </p:cNvSpPr>
          <p:nvPr/>
        </p:nvSpPr>
        <p:spPr bwMode="auto">
          <a:xfrm>
            <a:off x="4499992" y="6166580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" name="Text Box 539"/>
          <p:cNvSpPr txBox="1">
            <a:spLocks noChangeArrowheads="1"/>
          </p:cNvSpPr>
          <p:nvPr/>
        </p:nvSpPr>
        <p:spPr bwMode="auto">
          <a:xfrm>
            <a:off x="5114081" y="6276975"/>
            <a:ext cx="854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dirty="0"/>
              <a:t>25 </a:t>
            </a:r>
            <a:r>
              <a:rPr lang="es-ES" sz="2000" dirty="0">
                <a:latin typeface="Symbol" pitchFamily="18" charset="2"/>
              </a:rPr>
              <a:t>m</a:t>
            </a:r>
            <a:r>
              <a:rPr lang="es-ES" sz="2000" dirty="0"/>
              <a:t>m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380312" y="3645024"/>
            <a:ext cx="900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4 </a:t>
            </a:r>
            <a:r>
              <a:rPr lang="es-ES" sz="2400" dirty="0" err="1" smtClean="0"/>
              <a:t>Vpp</a:t>
            </a:r>
            <a:endParaRPr lang="es-ES" sz="2400" dirty="0" smtClean="0"/>
          </a:p>
          <a:p>
            <a:r>
              <a:rPr lang="es-ES" sz="2400" dirty="0" smtClean="0"/>
              <a:t>1 </a:t>
            </a:r>
            <a:r>
              <a:rPr lang="es-ES" sz="2400" dirty="0" err="1" smtClean="0"/>
              <a:t>kHz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236296" y="4797152"/>
            <a:ext cx="1522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voltage</a:t>
            </a:r>
            <a:endParaRPr lang="es-ES" dirty="0" smtClean="0"/>
          </a:p>
          <a:p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es-ES" sz="3600" dirty="0" err="1" smtClean="0"/>
              <a:t>Comparison</a:t>
            </a:r>
            <a:r>
              <a:rPr lang="es-ES" sz="3600" dirty="0" smtClean="0"/>
              <a:t> </a:t>
            </a:r>
            <a:r>
              <a:rPr lang="es-ES" sz="3600" dirty="0" err="1" smtClean="0"/>
              <a:t>between</a:t>
            </a:r>
            <a:r>
              <a:rPr lang="es-ES" sz="3600" dirty="0" smtClean="0"/>
              <a:t> </a:t>
            </a:r>
            <a:r>
              <a:rPr lang="es-ES" sz="3600" dirty="0" err="1" smtClean="0"/>
              <a:t>theory</a:t>
            </a:r>
            <a:r>
              <a:rPr lang="es-ES" sz="3600" dirty="0" smtClean="0"/>
              <a:t> and </a:t>
            </a:r>
            <a:r>
              <a:rPr lang="es-ES" sz="3600" dirty="0" err="1" smtClean="0"/>
              <a:t>experiments</a:t>
            </a:r>
            <a:endParaRPr lang="es-ES" sz="3600" dirty="0"/>
          </a:p>
        </p:txBody>
      </p:sp>
      <p:grpSp>
        <p:nvGrpSpPr>
          <p:cNvPr id="10" name="Group 3"/>
          <p:cNvGrpSpPr>
            <a:grpSpLocks noChangeAspect="1"/>
          </p:cNvGrpSpPr>
          <p:nvPr/>
        </p:nvGrpSpPr>
        <p:grpSpPr bwMode="auto">
          <a:xfrm>
            <a:off x="179512" y="1340768"/>
            <a:ext cx="2868930" cy="3546158"/>
            <a:chOff x="6" y="992"/>
            <a:chExt cx="1800" cy="2334"/>
          </a:xfrm>
        </p:grpSpPr>
        <p:sp>
          <p:nvSpPr>
            <p:cNvPr id="11" name="Rectangle 4"/>
            <p:cNvSpPr>
              <a:spLocks noChangeAspect="1" noChangeArrowheads="1"/>
            </p:cNvSpPr>
            <p:nvPr/>
          </p:nvSpPr>
          <p:spPr bwMode="auto">
            <a:xfrm>
              <a:off x="6" y="992"/>
              <a:ext cx="1800" cy="2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" y="1028"/>
              <a:ext cx="1734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" y="2090"/>
              <a:ext cx="1590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"/>
            <p:cNvSpPr>
              <a:spLocks noChangeAspect="1" noChangeArrowheads="1"/>
            </p:cNvSpPr>
            <p:nvPr/>
          </p:nvSpPr>
          <p:spPr bwMode="auto">
            <a:xfrm>
              <a:off x="1279" y="1037"/>
              <a:ext cx="35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93750"/>
              <a:r>
                <a:rPr lang="en-GB" sz="1700">
                  <a:solidFill>
                    <a:srgbClr val="FFFFFF"/>
                  </a:solidFill>
                  <a:latin typeface="Arial" charset="0"/>
                </a:rPr>
                <a:t>100Hz</a:t>
              </a:r>
              <a:endParaRPr lang="en-GB" sz="2100"/>
            </a:p>
          </p:txBody>
        </p:sp>
      </p:grpSp>
      <p:grpSp>
        <p:nvGrpSpPr>
          <p:cNvPr id="20" name="Group 8"/>
          <p:cNvGrpSpPr>
            <a:grpSpLocks noChangeAspect="1"/>
          </p:cNvGrpSpPr>
          <p:nvPr/>
        </p:nvGrpSpPr>
        <p:grpSpPr bwMode="auto">
          <a:xfrm>
            <a:off x="3131840" y="1340768"/>
            <a:ext cx="2921793" cy="3546158"/>
            <a:chOff x="2034" y="992"/>
            <a:chExt cx="1794" cy="2334"/>
          </a:xfrm>
        </p:grpSpPr>
        <p:sp>
          <p:nvSpPr>
            <p:cNvPr id="21" name="Rectangle 9"/>
            <p:cNvSpPr>
              <a:spLocks noChangeAspect="1" noChangeArrowheads="1"/>
            </p:cNvSpPr>
            <p:nvPr/>
          </p:nvSpPr>
          <p:spPr bwMode="auto">
            <a:xfrm>
              <a:off x="2034" y="992"/>
              <a:ext cx="1794" cy="2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0" y="1028"/>
              <a:ext cx="172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24" y="2090"/>
              <a:ext cx="1620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12"/>
            <p:cNvSpPr>
              <a:spLocks noChangeAspect="1" noChangeArrowheads="1"/>
            </p:cNvSpPr>
            <p:nvPr/>
          </p:nvSpPr>
          <p:spPr bwMode="auto">
            <a:xfrm>
              <a:off x="3310" y="1036"/>
              <a:ext cx="34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93750"/>
              <a:r>
                <a:rPr lang="en-GB" sz="1700">
                  <a:solidFill>
                    <a:srgbClr val="FFFFFF"/>
                  </a:solidFill>
                  <a:latin typeface="Arial" charset="0"/>
                </a:rPr>
                <a:t>300Hz</a:t>
              </a:r>
              <a:endParaRPr lang="en-GB" sz="2100"/>
            </a:p>
          </p:txBody>
        </p:sp>
      </p:grp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6167566" y="1358534"/>
            <a:ext cx="2868930" cy="3546158"/>
            <a:chOff x="4056" y="992"/>
            <a:chExt cx="1801" cy="2334"/>
          </a:xfrm>
        </p:grpSpPr>
        <p:sp>
          <p:nvSpPr>
            <p:cNvPr id="26" name="Rectangle 14"/>
            <p:cNvSpPr>
              <a:spLocks noChangeAspect="1" noChangeArrowheads="1"/>
            </p:cNvSpPr>
            <p:nvPr/>
          </p:nvSpPr>
          <p:spPr bwMode="auto">
            <a:xfrm>
              <a:off x="4056" y="992"/>
              <a:ext cx="1801" cy="2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92" y="1028"/>
              <a:ext cx="1735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58" y="2090"/>
              <a:ext cx="1603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17"/>
            <p:cNvSpPr>
              <a:spLocks noChangeAspect="1" noChangeArrowheads="1"/>
            </p:cNvSpPr>
            <p:nvPr/>
          </p:nvSpPr>
          <p:spPr bwMode="auto">
            <a:xfrm>
              <a:off x="5422" y="1033"/>
              <a:ext cx="2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93750"/>
              <a:r>
                <a:rPr lang="en-GB" sz="1700">
                  <a:solidFill>
                    <a:srgbClr val="FFFFFF"/>
                  </a:solidFill>
                  <a:latin typeface="Arial" charset="0"/>
                </a:rPr>
                <a:t>1kHz</a:t>
              </a:r>
              <a:endParaRPr lang="en-GB" sz="2100"/>
            </a:p>
          </p:txBody>
        </p:sp>
      </p:grp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467544" y="5445224"/>
          <a:ext cx="3456384" cy="1049232"/>
        </p:xfrm>
        <a:graphic>
          <a:graphicData uri="http://schemas.openxmlformats.org/presentationml/2006/ole">
            <p:oleObj spid="_x0000_s149508" name="Equation" r:id="rId10" imgW="1854000" imgH="507960" progId="">
              <p:embed/>
            </p:oleObj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4860032" y="5470466"/>
          <a:ext cx="3505845" cy="1270902"/>
        </p:xfrm>
        <a:graphic>
          <a:graphicData uri="http://schemas.openxmlformats.org/presentationml/2006/ole">
            <p:oleObj spid="_x0000_s149509" name="Equation" r:id="rId11" imgW="2171520" imgH="711000" progId="">
              <p:embed/>
            </p:oleObj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1403648" y="4941168"/>
            <a:ext cx="141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00B050"/>
                </a:solidFill>
              </a:rPr>
              <a:t>Equations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148064" y="4941168"/>
            <a:ext cx="280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00B050"/>
                </a:solidFill>
              </a:rPr>
              <a:t>Boundary</a:t>
            </a:r>
            <a:r>
              <a:rPr lang="es-ES" sz="2400" dirty="0" smtClean="0">
                <a:solidFill>
                  <a:srgbClr val="00B050"/>
                </a:solidFill>
              </a:rPr>
              <a:t> </a:t>
            </a:r>
            <a:r>
              <a:rPr lang="es-ES" sz="2400" dirty="0" err="1" smtClean="0">
                <a:solidFill>
                  <a:srgbClr val="00B050"/>
                </a:solidFill>
              </a:rPr>
              <a:t>Conditions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347864" y="98072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(Green  et al, PRE, 2002)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S" sz="3600" dirty="0" err="1" smtClean="0"/>
              <a:t>Comparison</a:t>
            </a:r>
            <a:r>
              <a:rPr lang="es-ES" sz="3600" dirty="0" smtClean="0"/>
              <a:t> </a:t>
            </a:r>
            <a:r>
              <a:rPr lang="es-ES" sz="3600" dirty="0" err="1" smtClean="0"/>
              <a:t>between</a:t>
            </a:r>
            <a:r>
              <a:rPr lang="es-ES" sz="3600" dirty="0" smtClean="0"/>
              <a:t> </a:t>
            </a:r>
            <a:r>
              <a:rPr lang="es-ES" sz="3600" dirty="0" err="1" smtClean="0"/>
              <a:t>theory</a:t>
            </a:r>
            <a:r>
              <a:rPr lang="es-ES" sz="3600" dirty="0" smtClean="0"/>
              <a:t> and </a:t>
            </a:r>
            <a:r>
              <a:rPr lang="es-ES" sz="3600" dirty="0" err="1" smtClean="0"/>
              <a:t>experiments</a:t>
            </a:r>
            <a:endParaRPr lang="es-ES" sz="3600" dirty="0"/>
          </a:p>
        </p:txBody>
      </p:sp>
      <p:grpSp>
        <p:nvGrpSpPr>
          <p:cNvPr id="9" name="8 Grupo"/>
          <p:cNvGrpSpPr/>
          <p:nvPr/>
        </p:nvGrpSpPr>
        <p:grpSpPr>
          <a:xfrm>
            <a:off x="251520" y="1916832"/>
            <a:ext cx="8640960" cy="2952328"/>
            <a:chOff x="251520" y="1772816"/>
            <a:chExt cx="8640960" cy="295232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60938"/>
            <a:stretch>
              <a:fillRect/>
            </a:stretch>
          </p:blipFill>
          <p:spPr bwMode="auto">
            <a:xfrm>
              <a:off x="251520" y="1772816"/>
              <a:ext cx="4863867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7925" r="11053" b="22298"/>
            <a:stretch>
              <a:fillRect/>
            </a:stretch>
          </p:blipFill>
          <p:spPr bwMode="auto">
            <a:xfrm>
              <a:off x="4644008" y="1772816"/>
              <a:ext cx="4248472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CuadroTexto"/>
          <p:cNvSpPr txBox="1"/>
          <p:nvPr/>
        </p:nvSpPr>
        <p:spPr>
          <a:xfrm>
            <a:off x="3347864" y="5157192"/>
            <a:ext cx="268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Symbol" pitchFamily="18" charset="2"/>
              </a:rPr>
              <a:t>L</a:t>
            </a:r>
            <a:r>
              <a:rPr lang="es-ES" sz="2400" dirty="0" smtClean="0"/>
              <a:t>=0.25,  </a:t>
            </a:r>
            <a:r>
              <a:rPr lang="es-ES" sz="2400" i="1" dirty="0" smtClean="0"/>
              <a:t>V</a:t>
            </a:r>
            <a:r>
              <a:rPr lang="es-ES" sz="2400" dirty="0" smtClean="0"/>
              <a:t>=0.5 volts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1700808"/>
          </a:xfrm>
        </p:spPr>
        <p:txBody>
          <a:bodyPr>
            <a:noAutofit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AC </a:t>
            </a:r>
            <a:r>
              <a:rPr lang="es-ES" sz="3600" dirty="0" err="1" smtClean="0"/>
              <a:t>Electrokinetic</a:t>
            </a:r>
            <a:r>
              <a:rPr lang="es-ES" sz="3600" dirty="0" smtClean="0"/>
              <a:t> </a:t>
            </a:r>
            <a:r>
              <a:rPr lang="es-ES" sz="3600" dirty="0" err="1" smtClean="0"/>
              <a:t>pump</a:t>
            </a:r>
            <a:r>
              <a:rPr lang="es-ES" sz="3600" dirty="0" smtClean="0"/>
              <a:t>: </a:t>
            </a:r>
            <a:r>
              <a:rPr lang="en-US" sz="3600" dirty="0" smtClean="0"/>
              <a:t>travelling-wave potential induces flow in the wave direction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7813" y="2200572"/>
            <a:ext cx="5878512" cy="2065338"/>
            <a:chOff x="2199" y="1188"/>
            <a:chExt cx="3703" cy="1301"/>
          </a:xfrm>
        </p:grpSpPr>
        <p:sp>
          <p:nvSpPr>
            <p:cNvPr id="4" name="AutoShape 6"/>
            <p:cNvSpPr>
              <a:spLocks noChangeAspect="1" noChangeArrowheads="1" noTextEdit="1"/>
            </p:cNvSpPr>
            <p:nvPr/>
          </p:nvSpPr>
          <p:spPr bwMode="auto">
            <a:xfrm>
              <a:off x="2674" y="1188"/>
              <a:ext cx="3228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899" y="1203"/>
              <a:ext cx="2313" cy="1020"/>
              <a:chOff x="2899" y="1203"/>
              <a:chExt cx="2313" cy="1020"/>
            </a:xfrm>
          </p:grpSpPr>
          <p:sp>
            <p:nvSpPr>
              <p:cNvPr id="312" name="Rectangle 8"/>
              <p:cNvSpPr>
                <a:spLocks noChangeArrowheads="1"/>
              </p:cNvSpPr>
              <p:nvPr/>
            </p:nvSpPr>
            <p:spPr bwMode="auto">
              <a:xfrm>
                <a:off x="2899" y="1203"/>
                <a:ext cx="2313" cy="15"/>
              </a:xfrm>
              <a:prstGeom prst="rect">
                <a:avLst/>
              </a:prstGeom>
              <a:solidFill>
                <a:srgbClr val="A9A8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3" name="Rectangle 9"/>
              <p:cNvSpPr>
                <a:spLocks noChangeArrowheads="1"/>
              </p:cNvSpPr>
              <p:nvPr/>
            </p:nvSpPr>
            <p:spPr bwMode="auto">
              <a:xfrm>
                <a:off x="2899" y="1203"/>
                <a:ext cx="2313" cy="30"/>
              </a:xfrm>
              <a:prstGeom prst="rect">
                <a:avLst/>
              </a:prstGeom>
              <a:solidFill>
                <a:srgbClr val="A9A8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4" name="Rectangle 10"/>
              <p:cNvSpPr>
                <a:spLocks noChangeArrowheads="1"/>
              </p:cNvSpPr>
              <p:nvPr/>
            </p:nvSpPr>
            <p:spPr bwMode="auto">
              <a:xfrm>
                <a:off x="2899" y="1218"/>
                <a:ext cx="2313" cy="30"/>
              </a:xfrm>
              <a:prstGeom prst="rect">
                <a:avLst/>
              </a:prstGeom>
              <a:solidFill>
                <a:srgbClr val="A9A9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5" name="Rectangle 11"/>
              <p:cNvSpPr>
                <a:spLocks noChangeArrowheads="1"/>
              </p:cNvSpPr>
              <p:nvPr/>
            </p:nvSpPr>
            <p:spPr bwMode="auto">
              <a:xfrm>
                <a:off x="2899" y="1233"/>
                <a:ext cx="2313" cy="30"/>
              </a:xfrm>
              <a:prstGeom prst="rect">
                <a:avLst/>
              </a:prstGeom>
              <a:solidFill>
                <a:srgbClr val="AAA9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6" name="Rectangle 12"/>
              <p:cNvSpPr>
                <a:spLocks noChangeArrowheads="1"/>
              </p:cNvSpPr>
              <p:nvPr/>
            </p:nvSpPr>
            <p:spPr bwMode="auto">
              <a:xfrm>
                <a:off x="2899" y="1248"/>
                <a:ext cx="2313" cy="30"/>
              </a:xfrm>
              <a:prstGeom prst="rect">
                <a:avLst/>
              </a:prstGeom>
              <a:solidFill>
                <a:srgbClr val="ABAA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" name="Rectangle 13"/>
              <p:cNvSpPr>
                <a:spLocks noChangeArrowheads="1"/>
              </p:cNvSpPr>
              <p:nvPr/>
            </p:nvSpPr>
            <p:spPr bwMode="auto">
              <a:xfrm>
                <a:off x="2899" y="1263"/>
                <a:ext cx="2313" cy="30"/>
              </a:xfrm>
              <a:prstGeom prst="rect">
                <a:avLst/>
              </a:prstGeom>
              <a:solidFill>
                <a:srgbClr val="ACAB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" name="Rectangle 14"/>
              <p:cNvSpPr>
                <a:spLocks noChangeArrowheads="1"/>
              </p:cNvSpPr>
              <p:nvPr/>
            </p:nvSpPr>
            <p:spPr bwMode="auto">
              <a:xfrm>
                <a:off x="2899" y="1278"/>
                <a:ext cx="2313" cy="30"/>
              </a:xfrm>
              <a:prstGeom prst="rect">
                <a:avLst/>
              </a:prstGeom>
              <a:solidFill>
                <a:srgbClr val="AEAD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9" name="Rectangle 15"/>
              <p:cNvSpPr>
                <a:spLocks noChangeArrowheads="1"/>
              </p:cNvSpPr>
              <p:nvPr/>
            </p:nvSpPr>
            <p:spPr bwMode="auto">
              <a:xfrm>
                <a:off x="2899" y="1293"/>
                <a:ext cx="2313" cy="30"/>
              </a:xfrm>
              <a:prstGeom prst="rect">
                <a:avLst/>
              </a:prstGeom>
              <a:solidFill>
                <a:srgbClr val="AEAE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0" name="Rectangle 16"/>
              <p:cNvSpPr>
                <a:spLocks noChangeArrowheads="1"/>
              </p:cNvSpPr>
              <p:nvPr/>
            </p:nvSpPr>
            <p:spPr bwMode="auto">
              <a:xfrm>
                <a:off x="2899" y="1308"/>
                <a:ext cx="2313" cy="30"/>
              </a:xfrm>
              <a:prstGeom prst="rect">
                <a:avLst/>
              </a:prstGeom>
              <a:solidFill>
                <a:srgbClr val="AFAE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1" name="Rectangle 17"/>
              <p:cNvSpPr>
                <a:spLocks noChangeArrowheads="1"/>
              </p:cNvSpPr>
              <p:nvPr/>
            </p:nvSpPr>
            <p:spPr bwMode="auto">
              <a:xfrm>
                <a:off x="2899" y="1323"/>
                <a:ext cx="2313" cy="30"/>
              </a:xfrm>
              <a:prstGeom prst="rect">
                <a:avLst/>
              </a:prstGeom>
              <a:solidFill>
                <a:srgbClr val="B0AF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2" name="Rectangle 18"/>
              <p:cNvSpPr>
                <a:spLocks noChangeArrowheads="1"/>
              </p:cNvSpPr>
              <p:nvPr/>
            </p:nvSpPr>
            <p:spPr bwMode="auto">
              <a:xfrm>
                <a:off x="2899" y="1338"/>
                <a:ext cx="2313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3" name="Rectangle 19"/>
              <p:cNvSpPr>
                <a:spLocks noChangeArrowheads="1"/>
              </p:cNvSpPr>
              <p:nvPr/>
            </p:nvSpPr>
            <p:spPr bwMode="auto">
              <a:xfrm>
                <a:off x="2899" y="1353"/>
                <a:ext cx="2313" cy="30"/>
              </a:xfrm>
              <a:prstGeom prst="rect">
                <a:avLst/>
              </a:prstGeom>
              <a:solidFill>
                <a:srgbClr val="B3B2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4" name="Rectangle 20"/>
              <p:cNvSpPr>
                <a:spLocks noChangeArrowheads="1"/>
              </p:cNvSpPr>
              <p:nvPr/>
            </p:nvSpPr>
            <p:spPr bwMode="auto">
              <a:xfrm>
                <a:off x="2899" y="1368"/>
                <a:ext cx="2313" cy="30"/>
              </a:xfrm>
              <a:prstGeom prst="rect">
                <a:avLst/>
              </a:prstGeom>
              <a:solidFill>
                <a:srgbClr val="B4B3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5" name="Rectangle 21"/>
              <p:cNvSpPr>
                <a:spLocks noChangeArrowheads="1"/>
              </p:cNvSpPr>
              <p:nvPr/>
            </p:nvSpPr>
            <p:spPr bwMode="auto">
              <a:xfrm>
                <a:off x="2899" y="1383"/>
                <a:ext cx="2313" cy="30"/>
              </a:xfrm>
              <a:prstGeom prst="rect">
                <a:avLst/>
              </a:prstGeom>
              <a:solidFill>
                <a:srgbClr val="B5B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6" name="Rectangle 22"/>
              <p:cNvSpPr>
                <a:spLocks noChangeArrowheads="1"/>
              </p:cNvSpPr>
              <p:nvPr/>
            </p:nvSpPr>
            <p:spPr bwMode="auto">
              <a:xfrm>
                <a:off x="2899" y="1398"/>
                <a:ext cx="2313" cy="30"/>
              </a:xfrm>
              <a:prstGeom prst="rect">
                <a:avLst/>
              </a:prstGeom>
              <a:solidFill>
                <a:srgbClr val="B6B5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" name="Rectangle 23"/>
              <p:cNvSpPr>
                <a:spLocks noChangeArrowheads="1"/>
              </p:cNvSpPr>
              <p:nvPr/>
            </p:nvSpPr>
            <p:spPr bwMode="auto">
              <a:xfrm>
                <a:off x="2899" y="1413"/>
                <a:ext cx="2313" cy="30"/>
              </a:xfrm>
              <a:prstGeom prst="rect">
                <a:avLst/>
              </a:prstGeom>
              <a:solidFill>
                <a:srgbClr val="B8B7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8" name="Rectangle 24"/>
              <p:cNvSpPr>
                <a:spLocks noChangeArrowheads="1"/>
              </p:cNvSpPr>
              <p:nvPr/>
            </p:nvSpPr>
            <p:spPr bwMode="auto">
              <a:xfrm>
                <a:off x="2899" y="1428"/>
                <a:ext cx="2313" cy="30"/>
              </a:xfrm>
              <a:prstGeom prst="rect">
                <a:avLst/>
              </a:prstGeom>
              <a:solidFill>
                <a:srgbClr val="B9B8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9" name="Rectangle 25"/>
              <p:cNvSpPr>
                <a:spLocks noChangeArrowheads="1"/>
              </p:cNvSpPr>
              <p:nvPr/>
            </p:nvSpPr>
            <p:spPr bwMode="auto">
              <a:xfrm>
                <a:off x="2899" y="1443"/>
                <a:ext cx="2313" cy="30"/>
              </a:xfrm>
              <a:prstGeom prst="rect">
                <a:avLst/>
              </a:prstGeom>
              <a:solidFill>
                <a:srgbClr val="BAB9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" name="Rectangle 26"/>
              <p:cNvSpPr>
                <a:spLocks noChangeArrowheads="1"/>
              </p:cNvSpPr>
              <p:nvPr/>
            </p:nvSpPr>
            <p:spPr bwMode="auto">
              <a:xfrm>
                <a:off x="2899" y="1458"/>
                <a:ext cx="2313" cy="30"/>
              </a:xfrm>
              <a:prstGeom prst="rect">
                <a:avLst/>
              </a:prstGeom>
              <a:solidFill>
                <a:srgbClr val="BBBA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" name="Rectangle 27"/>
              <p:cNvSpPr>
                <a:spLocks noChangeArrowheads="1"/>
              </p:cNvSpPr>
              <p:nvPr/>
            </p:nvSpPr>
            <p:spPr bwMode="auto">
              <a:xfrm>
                <a:off x="2899" y="1473"/>
                <a:ext cx="2313" cy="30"/>
              </a:xfrm>
              <a:prstGeom prst="rect">
                <a:avLst/>
              </a:prstGeom>
              <a:solidFill>
                <a:srgbClr val="BDBC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" name="Rectangle 28"/>
              <p:cNvSpPr>
                <a:spLocks noChangeArrowheads="1"/>
              </p:cNvSpPr>
              <p:nvPr/>
            </p:nvSpPr>
            <p:spPr bwMode="auto">
              <a:xfrm>
                <a:off x="2899" y="1488"/>
                <a:ext cx="2313" cy="30"/>
              </a:xfrm>
              <a:prstGeom prst="rect">
                <a:avLst/>
              </a:prstGeom>
              <a:solidFill>
                <a:srgbClr val="BEBD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" name="Rectangle 29"/>
              <p:cNvSpPr>
                <a:spLocks noChangeArrowheads="1"/>
              </p:cNvSpPr>
              <p:nvPr/>
            </p:nvSpPr>
            <p:spPr bwMode="auto">
              <a:xfrm>
                <a:off x="2899" y="1503"/>
                <a:ext cx="2313" cy="30"/>
              </a:xfrm>
              <a:prstGeom prst="rect">
                <a:avLst/>
              </a:prstGeom>
              <a:solidFill>
                <a:srgbClr val="BFB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" name="Rectangle 30"/>
              <p:cNvSpPr>
                <a:spLocks noChangeArrowheads="1"/>
              </p:cNvSpPr>
              <p:nvPr/>
            </p:nvSpPr>
            <p:spPr bwMode="auto">
              <a:xfrm>
                <a:off x="2899" y="1518"/>
                <a:ext cx="2313" cy="30"/>
              </a:xfrm>
              <a:prstGeom prst="rect">
                <a:avLst/>
              </a:prstGeom>
              <a:solidFill>
                <a:srgbClr val="C0B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" name="Rectangle 31"/>
              <p:cNvSpPr>
                <a:spLocks noChangeArrowheads="1"/>
              </p:cNvSpPr>
              <p:nvPr/>
            </p:nvSpPr>
            <p:spPr bwMode="auto">
              <a:xfrm>
                <a:off x="2899" y="1533"/>
                <a:ext cx="2313" cy="30"/>
              </a:xfrm>
              <a:prstGeom prst="rect">
                <a:avLst/>
              </a:prstGeom>
              <a:solidFill>
                <a:srgbClr val="C1C0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" name="Rectangle 32"/>
              <p:cNvSpPr>
                <a:spLocks noChangeArrowheads="1"/>
              </p:cNvSpPr>
              <p:nvPr/>
            </p:nvSpPr>
            <p:spPr bwMode="auto">
              <a:xfrm>
                <a:off x="2899" y="1548"/>
                <a:ext cx="2313" cy="30"/>
              </a:xfrm>
              <a:prstGeom prst="rect">
                <a:avLst/>
              </a:prstGeom>
              <a:solidFill>
                <a:srgbClr val="C3C2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" name="Rectangle 33"/>
              <p:cNvSpPr>
                <a:spLocks noChangeArrowheads="1"/>
              </p:cNvSpPr>
              <p:nvPr/>
            </p:nvSpPr>
            <p:spPr bwMode="auto">
              <a:xfrm>
                <a:off x="2899" y="1563"/>
                <a:ext cx="2313" cy="30"/>
              </a:xfrm>
              <a:prstGeom prst="rect">
                <a:avLst/>
              </a:prstGeom>
              <a:solidFill>
                <a:srgbClr val="C4C3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" name="Rectangle 34"/>
              <p:cNvSpPr>
                <a:spLocks noChangeArrowheads="1"/>
              </p:cNvSpPr>
              <p:nvPr/>
            </p:nvSpPr>
            <p:spPr bwMode="auto">
              <a:xfrm>
                <a:off x="2899" y="1578"/>
                <a:ext cx="2313" cy="30"/>
              </a:xfrm>
              <a:prstGeom prst="rect">
                <a:avLst/>
              </a:prstGeom>
              <a:solidFill>
                <a:srgbClr val="C5C4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" name="Rectangle 35"/>
              <p:cNvSpPr>
                <a:spLocks noChangeArrowheads="1"/>
              </p:cNvSpPr>
              <p:nvPr/>
            </p:nvSpPr>
            <p:spPr bwMode="auto">
              <a:xfrm>
                <a:off x="2899" y="1593"/>
                <a:ext cx="2313" cy="30"/>
              </a:xfrm>
              <a:prstGeom prst="rect">
                <a:avLst/>
              </a:prstGeom>
              <a:solidFill>
                <a:srgbClr val="C6C5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" name="Rectangle 36"/>
              <p:cNvSpPr>
                <a:spLocks noChangeArrowheads="1"/>
              </p:cNvSpPr>
              <p:nvPr/>
            </p:nvSpPr>
            <p:spPr bwMode="auto">
              <a:xfrm>
                <a:off x="2899" y="1608"/>
                <a:ext cx="2313" cy="30"/>
              </a:xfrm>
              <a:prstGeom prst="rect">
                <a:avLst/>
              </a:prstGeom>
              <a:solidFill>
                <a:srgbClr val="C8C8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" name="Rectangle 37"/>
              <p:cNvSpPr>
                <a:spLocks noChangeArrowheads="1"/>
              </p:cNvSpPr>
              <p:nvPr/>
            </p:nvSpPr>
            <p:spPr bwMode="auto">
              <a:xfrm>
                <a:off x="2899" y="1623"/>
                <a:ext cx="2313" cy="30"/>
              </a:xfrm>
              <a:prstGeom prst="rect">
                <a:avLst/>
              </a:prstGeom>
              <a:solidFill>
                <a:srgbClr val="C9C9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" name="Rectangle 38"/>
              <p:cNvSpPr>
                <a:spLocks noChangeArrowheads="1"/>
              </p:cNvSpPr>
              <p:nvPr/>
            </p:nvSpPr>
            <p:spPr bwMode="auto">
              <a:xfrm>
                <a:off x="2899" y="1638"/>
                <a:ext cx="2313" cy="30"/>
              </a:xfrm>
              <a:prstGeom prst="rect">
                <a:avLst/>
              </a:prstGeom>
              <a:solidFill>
                <a:srgbClr val="CAC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" name="Rectangle 39"/>
              <p:cNvSpPr>
                <a:spLocks noChangeArrowheads="1"/>
              </p:cNvSpPr>
              <p:nvPr/>
            </p:nvSpPr>
            <p:spPr bwMode="auto">
              <a:xfrm>
                <a:off x="2899" y="1653"/>
                <a:ext cx="2313" cy="30"/>
              </a:xfrm>
              <a:prstGeom prst="rect">
                <a:avLst/>
              </a:prstGeom>
              <a:solidFill>
                <a:srgbClr val="CBCB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" name="Rectangle 40"/>
              <p:cNvSpPr>
                <a:spLocks noChangeArrowheads="1"/>
              </p:cNvSpPr>
              <p:nvPr/>
            </p:nvSpPr>
            <p:spPr bwMode="auto">
              <a:xfrm>
                <a:off x="2899" y="1668"/>
                <a:ext cx="2313" cy="30"/>
              </a:xfrm>
              <a:prstGeom prst="rect">
                <a:avLst/>
              </a:prstGeom>
              <a:solidFill>
                <a:srgbClr val="CCCC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" name="Rectangle 41"/>
              <p:cNvSpPr>
                <a:spLocks noChangeArrowheads="1"/>
              </p:cNvSpPr>
              <p:nvPr/>
            </p:nvSpPr>
            <p:spPr bwMode="auto">
              <a:xfrm>
                <a:off x="2899" y="1683"/>
                <a:ext cx="2313" cy="30"/>
              </a:xfrm>
              <a:prstGeom prst="rect">
                <a:avLst/>
              </a:prstGeom>
              <a:solidFill>
                <a:srgbClr val="CECE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" name="Rectangle 42"/>
              <p:cNvSpPr>
                <a:spLocks noChangeArrowheads="1"/>
              </p:cNvSpPr>
              <p:nvPr/>
            </p:nvSpPr>
            <p:spPr bwMode="auto">
              <a:xfrm>
                <a:off x="2899" y="1698"/>
                <a:ext cx="2313" cy="30"/>
              </a:xfrm>
              <a:prstGeom prst="rect">
                <a:avLst/>
              </a:prstGeom>
              <a:solidFill>
                <a:srgbClr val="CFCF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" name="Rectangle 43"/>
              <p:cNvSpPr>
                <a:spLocks noChangeArrowheads="1"/>
              </p:cNvSpPr>
              <p:nvPr/>
            </p:nvSpPr>
            <p:spPr bwMode="auto">
              <a:xfrm>
                <a:off x="2899" y="1713"/>
                <a:ext cx="2313" cy="30"/>
              </a:xfrm>
              <a:prstGeom prst="rect">
                <a:avLst/>
              </a:prstGeom>
              <a:solidFill>
                <a:srgbClr val="D0D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" name="Rectangle 44"/>
              <p:cNvSpPr>
                <a:spLocks noChangeArrowheads="1"/>
              </p:cNvSpPr>
              <p:nvPr/>
            </p:nvSpPr>
            <p:spPr bwMode="auto">
              <a:xfrm>
                <a:off x="2899" y="1728"/>
                <a:ext cx="2313" cy="30"/>
              </a:xfrm>
              <a:prstGeom prst="rect">
                <a:avLst/>
              </a:prstGeom>
              <a:solidFill>
                <a:srgbClr val="D1D1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" name="Rectangle 45"/>
              <p:cNvSpPr>
                <a:spLocks noChangeArrowheads="1"/>
              </p:cNvSpPr>
              <p:nvPr/>
            </p:nvSpPr>
            <p:spPr bwMode="auto">
              <a:xfrm>
                <a:off x="2899" y="1743"/>
                <a:ext cx="2313" cy="30"/>
              </a:xfrm>
              <a:prstGeom prst="rect">
                <a:avLst/>
              </a:prstGeom>
              <a:solidFill>
                <a:srgbClr val="D4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" name="Rectangle 46"/>
              <p:cNvSpPr>
                <a:spLocks noChangeArrowheads="1"/>
              </p:cNvSpPr>
              <p:nvPr/>
            </p:nvSpPr>
            <p:spPr bwMode="auto">
              <a:xfrm>
                <a:off x="2899" y="1758"/>
                <a:ext cx="2313" cy="30"/>
              </a:xfrm>
              <a:prstGeom prst="rect">
                <a:avLst/>
              </a:prstGeom>
              <a:solidFill>
                <a:srgbClr val="D5D5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" name="Rectangle 47"/>
              <p:cNvSpPr>
                <a:spLocks noChangeArrowheads="1"/>
              </p:cNvSpPr>
              <p:nvPr/>
            </p:nvSpPr>
            <p:spPr bwMode="auto">
              <a:xfrm>
                <a:off x="2899" y="1773"/>
                <a:ext cx="2313" cy="30"/>
              </a:xfrm>
              <a:prstGeom prst="rect">
                <a:avLst/>
              </a:prstGeom>
              <a:solidFill>
                <a:srgbClr val="D6D6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" name="Rectangle 48"/>
              <p:cNvSpPr>
                <a:spLocks noChangeArrowheads="1"/>
              </p:cNvSpPr>
              <p:nvPr/>
            </p:nvSpPr>
            <p:spPr bwMode="auto">
              <a:xfrm>
                <a:off x="2899" y="1788"/>
                <a:ext cx="2313" cy="30"/>
              </a:xfrm>
              <a:prstGeom prst="rect">
                <a:avLst/>
              </a:prstGeom>
              <a:solidFill>
                <a:srgbClr val="D8D7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" name="Rectangle 49"/>
              <p:cNvSpPr>
                <a:spLocks noChangeArrowheads="1"/>
              </p:cNvSpPr>
              <p:nvPr/>
            </p:nvSpPr>
            <p:spPr bwMode="auto">
              <a:xfrm>
                <a:off x="2899" y="1803"/>
                <a:ext cx="2313" cy="30"/>
              </a:xfrm>
              <a:prstGeom prst="rect">
                <a:avLst/>
              </a:prstGeom>
              <a:solidFill>
                <a:srgbClr val="D9D9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" name="Rectangle 50"/>
              <p:cNvSpPr>
                <a:spLocks noChangeArrowheads="1"/>
              </p:cNvSpPr>
              <p:nvPr/>
            </p:nvSpPr>
            <p:spPr bwMode="auto">
              <a:xfrm>
                <a:off x="2899" y="1818"/>
                <a:ext cx="2313" cy="30"/>
              </a:xfrm>
              <a:prstGeom prst="rect">
                <a:avLst/>
              </a:prstGeom>
              <a:solidFill>
                <a:srgbClr val="DCD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" name="Rectangle 51"/>
              <p:cNvSpPr>
                <a:spLocks noChangeArrowheads="1"/>
              </p:cNvSpPr>
              <p:nvPr/>
            </p:nvSpPr>
            <p:spPr bwMode="auto">
              <a:xfrm>
                <a:off x="2899" y="1833"/>
                <a:ext cx="2313" cy="30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6" name="Rectangle 52"/>
              <p:cNvSpPr>
                <a:spLocks noChangeArrowheads="1"/>
              </p:cNvSpPr>
              <p:nvPr/>
            </p:nvSpPr>
            <p:spPr bwMode="auto">
              <a:xfrm>
                <a:off x="2899" y="1848"/>
                <a:ext cx="2313" cy="30"/>
              </a:xfrm>
              <a:prstGeom prst="rect">
                <a:avLst/>
              </a:prstGeom>
              <a:solidFill>
                <a:srgbClr val="DE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7" name="Rectangle 53"/>
              <p:cNvSpPr>
                <a:spLocks noChangeArrowheads="1"/>
              </p:cNvSpPr>
              <p:nvPr/>
            </p:nvSpPr>
            <p:spPr bwMode="auto">
              <a:xfrm>
                <a:off x="2899" y="1863"/>
                <a:ext cx="2313" cy="30"/>
              </a:xfrm>
              <a:prstGeom prst="rect">
                <a:avLst/>
              </a:prstGeom>
              <a:solidFill>
                <a:srgbClr val="E0DF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8" name="Rectangle 54"/>
              <p:cNvSpPr>
                <a:spLocks noChangeArrowheads="1"/>
              </p:cNvSpPr>
              <p:nvPr/>
            </p:nvSpPr>
            <p:spPr bwMode="auto">
              <a:xfrm>
                <a:off x="2899" y="1878"/>
                <a:ext cx="2313" cy="30"/>
              </a:xfrm>
              <a:prstGeom prst="rect">
                <a:avLst/>
              </a:prstGeom>
              <a:solidFill>
                <a:srgbClr val="E2E2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9" name="Rectangle 55"/>
              <p:cNvSpPr>
                <a:spLocks noChangeArrowheads="1"/>
              </p:cNvSpPr>
              <p:nvPr/>
            </p:nvSpPr>
            <p:spPr bwMode="auto">
              <a:xfrm>
                <a:off x="2899" y="1893"/>
                <a:ext cx="2313" cy="30"/>
              </a:xfrm>
              <a:prstGeom prst="rect">
                <a:avLst/>
              </a:prstGeom>
              <a:solidFill>
                <a:srgbClr val="E3E3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0" name="Rectangle 56"/>
              <p:cNvSpPr>
                <a:spLocks noChangeArrowheads="1"/>
              </p:cNvSpPr>
              <p:nvPr/>
            </p:nvSpPr>
            <p:spPr bwMode="auto">
              <a:xfrm>
                <a:off x="2899" y="1908"/>
                <a:ext cx="2313" cy="30"/>
              </a:xfrm>
              <a:prstGeom prst="rect">
                <a:avLst/>
              </a:prstGeom>
              <a:solidFill>
                <a:srgbClr val="E5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1" name="Rectangle 57"/>
              <p:cNvSpPr>
                <a:spLocks noChangeArrowheads="1"/>
              </p:cNvSpPr>
              <p:nvPr/>
            </p:nvSpPr>
            <p:spPr bwMode="auto">
              <a:xfrm>
                <a:off x="2899" y="1923"/>
                <a:ext cx="2313" cy="30"/>
              </a:xfrm>
              <a:prstGeom prst="rect">
                <a:avLst/>
              </a:prstGeom>
              <a:solidFill>
                <a:srgbClr val="E6E6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2" name="Rectangle 58"/>
              <p:cNvSpPr>
                <a:spLocks noChangeArrowheads="1"/>
              </p:cNvSpPr>
              <p:nvPr/>
            </p:nvSpPr>
            <p:spPr bwMode="auto">
              <a:xfrm>
                <a:off x="2899" y="1938"/>
                <a:ext cx="2313" cy="30"/>
              </a:xfrm>
              <a:prstGeom prst="rect">
                <a:avLst/>
              </a:prstGeom>
              <a:solidFill>
                <a:srgbClr val="E7E7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3" name="Rectangle 59"/>
              <p:cNvSpPr>
                <a:spLocks noChangeArrowheads="1"/>
              </p:cNvSpPr>
              <p:nvPr/>
            </p:nvSpPr>
            <p:spPr bwMode="auto">
              <a:xfrm>
                <a:off x="2899" y="1953"/>
                <a:ext cx="2313" cy="30"/>
              </a:xfrm>
              <a:prstGeom prst="rect">
                <a:avLst/>
              </a:prstGeom>
              <a:solidFill>
                <a:srgbClr val="EAEA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4" name="Rectangle 60"/>
              <p:cNvSpPr>
                <a:spLocks noChangeArrowheads="1"/>
              </p:cNvSpPr>
              <p:nvPr/>
            </p:nvSpPr>
            <p:spPr bwMode="auto">
              <a:xfrm>
                <a:off x="2899" y="1968"/>
                <a:ext cx="2313" cy="30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5" name="Rectangle 61"/>
              <p:cNvSpPr>
                <a:spLocks noChangeArrowheads="1"/>
              </p:cNvSpPr>
              <p:nvPr/>
            </p:nvSpPr>
            <p:spPr bwMode="auto">
              <a:xfrm>
                <a:off x="2899" y="1983"/>
                <a:ext cx="2313" cy="30"/>
              </a:xfrm>
              <a:prstGeom prst="rect">
                <a:avLst/>
              </a:prstGeom>
              <a:solidFill>
                <a:srgbClr val="ED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6" name="Rectangle 62"/>
              <p:cNvSpPr>
                <a:spLocks noChangeArrowheads="1"/>
              </p:cNvSpPr>
              <p:nvPr/>
            </p:nvSpPr>
            <p:spPr bwMode="auto">
              <a:xfrm>
                <a:off x="2899" y="1998"/>
                <a:ext cx="2313" cy="30"/>
              </a:xfrm>
              <a:prstGeom prst="rect">
                <a:avLst/>
              </a:prstGeom>
              <a:solidFill>
                <a:srgbClr val="EE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7" name="Rectangle 63"/>
              <p:cNvSpPr>
                <a:spLocks noChangeArrowheads="1"/>
              </p:cNvSpPr>
              <p:nvPr/>
            </p:nvSpPr>
            <p:spPr bwMode="auto">
              <a:xfrm>
                <a:off x="2899" y="2013"/>
                <a:ext cx="2313" cy="30"/>
              </a:xfrm>
              <a:prstGeom prst="rect">
                <a:avLst/>
              </a:prstGeom>
              <a:solidFill>
                <a:srgbClr val="F1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8" name="Rectangle 64"/>
              <p:cNvSpPr>
                <a:spLocks noChangeArrowheads="1"/>
              </p:cNvSpPr>
              <p:nvPr/>
            </p:nvSpPr>
            <p:spPr bwMode="auto">
              <a:xfrm>
                <a:off x="2899" y="2028"/>
                <a:ext cx="2313" cy="30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9" name="Rectangle 65"/>
              <p:cNvSpPr>
                <a:spLocks noChangeArrowheads="1"/>
              </p:cNvSpPr>
              <p:nvPr/>
            </p:nvSpPr>
            <p:spPr bwMode="auto">
              <a:xfrm>
                <a:off x="2899" y="2043"/>
                <a:ext cx="2313" cy="3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0" name="Rectangle 66"/>
              <p:cNvSpPr>
                <a:spLocks noChangeArrowheads="1"/>
              </p:cNvSpPr>
              <p:nvPr/>
            </p:nvSpPr>
            <p:spPr bwMode="auto">
              <a:xfrm>
                <a:off x="2899" y="2058"/>
                <a:ext cx="2313" cy="30"/>
              </a:xfrm>
              <a:prstGeom prst="rect">
                <a:avLst/>
              </a:prstGeom>
              <a:solidFill>
                <a:srgbClr val="F5F5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1" name="Rectangle 67"/>
              <p:cNvSpPr>
                <a:spLocks noChangeArrowheads="1"/>
              </p:cNvSpPr>
              <p:nvPr/>
            </p:nvSpPr>
            <p:spPr bwMode="auto">
              <a:xfrm>
                <a:off x="2899" y="2073"/>
                <a:ext cx="2313" cy="30"/>
              </a:xfrm>
              <a:prstGeom prst="rect">
                <a:avLst/>
              </a:prstGeom>
              <a:solidFill>
                <a:srgbClr val="F6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2" name="Rectangle 68"/>
              <p:cNvSpPr>
                <a:spLocks noChangeArrowheads="1"/>
              </p:cNvSpPr>
              <p:nvPr/>
            </p:nvSpPr>
            <p:spPr bwMode="auto">
              <a:xfrm>
                <a:off x="2899" y="2088"/>
                <a:ext cx="2313" cy="30"/>
              </a:xfrm>
              <a:prstGeom prst="rect">
                <a:avLst/>
              </a:prstGeom>
              <a:solidFill>
                <a:srgbClr val="F9F9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3" name="Rectangle 69"/>
              <p:cNvSpPr>
                <a:spLocks noChangeArrowheads="1"/>
              </p:cNvSpPr>
              <p:nvPr/>
            </p:nvSpPr>
            <p:spPr bwMode="auto">
              <a:xfrm>
                <a:off x="2899" y="2103"/>
                <a:ext cx="2313" cy="30"/>
              </a:xfrm>
              <a:prstGeom prst="rect">
                <a:avLst/>
              </a:pr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4" name="Rectangle 70"/>
              <p:cNvSpPr>
                <a:spLocks noChangeArrowheads="1"/>
              </p:cNvSpPr>
              <p:nvPr/>
            </p:nvSpPr>
            <p:spPr bwMode="auto">
              <a:xfrm>
                <a:off x="2899" y="2118"/>
                <a:ext cx="2313" cy="30"/>
              </a:xfrm>
              <a:prstGeom prst="rect">
                <a:avLst/>
              </a:prstGeom>
              <a:solidFill>
                <a:srgbClr val="FB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5" name="Rectangle 71"/>
              <p:cNvSpPr>
                <a:spLocks noChangeArrowheads="1"/>
              </p:cNvSpPr>
              <p:nvPr/>
            </p:nvSpPr>
            <p:spPr bwMode="auto">
              <a:xfrm>
                <a:off x="2899" y="2133"/>
                <a:ext cx="2313" cy="30"/>
              </a:xfrm>
              <a:prstGeom prst="rect">
                <a:avLst/>
              </a:prstGeom>
              <a:solidFill>
                <a:srgbClr val="FC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6" name="Rectangle 72"/>
              <p:cNvSpPr>
                <a:spLocks noChangeArrowheads="1"/>
              </p:cNvSpPr>
              <p:nvPr/>
            </p:nvSpPr>
            <p:spPr bwMode="auto">
              <a:xfrm>
                <a:off x="2899" y="2148"/>
                <a:ext cx="2313" cy="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7" name="Rectangle 73"/>
              <p:cNvSpPr>
                <a:spLocks noChangeArrowheads="1"/>
              </p:cNvSpPr>
              <p:nvPr/>
            </p:nvSpPr>
            <p:spPr bwMode="auto">
              <a:xfrm>
                <a:off x="2899" y="2163"/>
                <a:ext cx="2313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8" name="Rectangle 74"/>
              <p:cNvSpPr>
                <a:spLocks noChangeArrowheads="1"/>
              </p:cNvSpPr>
              <p:nvPr/>
            </p:nvSpPr>
            <p:spPr bwMode="auto">
              <a:xfrm>
                <a:off x="2899" y="2163"/>
                <a:ext cx="15" cy="60"/>
              </a:xfrm>
              <a:prstGeom prst="rect">
                <a:avLst/>
              </a:prstGeom>
              <a:solidFill>
                <a:srgbClr val="EB3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" name="Rectangle 75"/>
              <p:cNvSpPr>
                <a:spLocks noChangeArrowheads="1"/>
              </p:cNvSpPr>
              <p:nvPr/>
            </p:nvSpPr>
            <p:spPr bwMode="auto">
              <a:xfrm>
                <a:off x="2899" y="2163"/>
                <a:ext cx="30" cy="60"/>
              </a:xfrm>
              <a:prstGeom prst="rect">
                <a:avLst/>
              </a:prstGeom>
              <a:solidFill>
                <a:srgbClr val="EB3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0" name="Rectangle 76"/>
              <p:cNvSpPr>
                <a:spLocks noChangeArrowheads="1"/>
              </p:cNvSpPr>
              <p:nvPr/>
            </p:nvSpPr>
            <p:spPr bwMode="auto">
              <a:xfrm>
                <a:off x="2914" y="2163"/>
                <a:ext cx="30" cy="60"/>
              </a:xfrm>
              <a:prstGeom prst="rect">
                <a:avLst/>
              </a:prstGeom>
              <a:solidFill>
                <a:srgbClr val="EC4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1" name="Rectangle 77"/>
              <p:cNvSpPr>
                <a:spLocks noChangeArrowheads="1"/>
              </p:cNvSpPr>
              <p:nvPr/>
            </p:nvSpPr>
            <p:spPr bwMode="auto">
              <a:xfrm>
                <a:off x="2929" y="2163"/>
                <a:ext cx="30" cy="60"/>
              </a:xfrm>
              <a:prstGeom prst="rect">
                <a:avLst/>
              </a:prstGeom>
              <a:solidFill>
                <a:srgbClr val="ED4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2" name="Rectangle 78"/>
              <p:cNvSpPr>
                <a:spLocks noChangeArrowheads="1"/>
              </p:cNvSpPr>
              <p:nvPr/>
            </p:nvSpPr>
            <p:spPr bwMode="auto">
              <a:xfrm>
                <a:off x="2944" y="2163"/>
                <a:ext cx="30" cy="60"/>
              </a:xfrm>
              <a:prstGeom prst="rect">
                <a:avLst/>
              </a:prstGeom>
              <a:solidFill>
                <a:srgbClr val="EE54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3" name="Rectangle 79"/>
              <p:cNvSpPr>
                <a:spLocks noChangeArrowheads="1"/>
              </p:cNvSpPr>
              <p:nvPr/>
            </p:nvSpPr>
            <p:spPr bwMode="auto">
              <a:xfrm>
                <a:off x="2959" y="2163"/>
                <a:ext cx="30" cy="60"/>
              </a:xfrm>
              <a:prstGeom prst="rect">
                <a:avLst/>
              </a:prstGeom>
              <a:solidFill>
                <a:srgbClr val="F061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4" name="Rectangle 80"/>
              <p:cNvSpPr>
                <a:spLocks noChangeArrowheads="1"/>
              </p:cNvSpPr>
              <p:nvPr/>
            </p:nvSpPr>
            <p:spPr bwMode="auto">
              <a:xfrm>
                <a:off x="2974" y="2163"/>
                <a:ext cx="30" cy="60"/>
              </a:xfrm>
              <a:prstGeom prst="rect">
                <a:avLst/>
              </a:prstGeom>
              <a:solidFill>
                <a:srgbClr val="F1673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5" name="Rectangle 81"/>
              <p:cNvSpPr>
                <a:spLocks noChangeArrowheads="1"/>
              </p:cNvSpPr>
              <p:nvPr/>
            </p:nvSpPr>
            <p:spPr bwMode="auto">
              <a:xfrm>
                <a:off x="2989" y="2163"/>
                <a:ext cx="30" cy="60"/>
              </a:xfrm>
              <a:prstGeom prst="rect">
                <a:avLst/>
              </a:prstGeom>
              <a:solidFill>
                <a:srgbClr val="F26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6" name="Rectangle 82"/>
              <p:cNvSpPr>
                <a:spLocks noChangeArrowheads="1"/>
              </p:cNvSpPr>
              <p:nvPr/>
            </p:nvSpPr>
            <p:spPr bwMode="auto">
              <a:xfrm>
                <a:off x="3004" y="2163"/>
                <a:ext cx="30" cy="60"/>
              </a:xfrm>
              <a:prstGeom prst="rect">
                <a:avLst/>
              </a:prstGeom>
              <a:solidFill>
                <a:srgbClr val="F47A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7" name="Rectangle 83"/>
              <p:cNvSpPr>
                <a:spLocks noChangeArrowheads="1"/>
              </p:cNvSpPr>
              <p:nvPr/>
            </p:nvSpPr>
            <p:spPr bwMode="auto">
              <a:xfrm>
                <a:off x="3019" y="2163"/>
                <a:ext cx="30" cy="60"/>
              </a:xfrm>
              <a:prstGeom prst="rect">
                <a:avLst/>
              </a:prstGeom>
              <a:solidFill>
                <a:srgbClr val="F580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8" name="Rectangle 84"/>
              <p:cNvSpPr>
                <a:spLocks noChangeArrowheads="1"/>
              </p:cNvSpPr>
              <p:nvPr/>
            </p:nvSpPr>
            <p:spPr bwMode="auto">
              <a:xfrm>
                <a:off x="3034" y="2163"/>
                <a:ext cx="30" cy="60"/>
              </a:xfrm>
              <a:prstGeom prst="rect">
                <a:avLst/>
              </a:prstGeom>
              <a:solidFill>
                <a:srgbClr val="F686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9" name="Rectangle 85"/>
              <p:cNvSpPr>
                <a:spLocks noChangeArrowheads="1"/>
              </p:cNvSpPr>
              <p:nvPr/>
            </p:nvSpPr>
            <p:spPr bwMode="auto">
              <a:xfrm>
                <a:off x="3049" y="2163"/>
                <a:ext cx="30" cy="60"/>
              </a:xfrm>
              <a:prstGeom prst="rect">
                <a:avLst/>
              </a:prstGeom>
              <a:solidFill>
                <a:srgbClr val="F78D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0" name="Rectangle 86"/>
              <p:cNvSpPr>
                <a:spLocks noChangeArrowheads="1"/>
              </p:cNvSpPr>
              <p:nvPr/>
            </p:nvSpPr>
            <p:spPr bwMode="auto">
              <a:xfrm>
                <a:off x="3064" y="2163"/>
                <a:ext cx="30" cy="60"/>
              </a:xfrm>
              <a:prstGeom prst="rect">
                <a:avLst/>
              </a:prstGeom>
              <a:solidFill>
                <a:srgbClr val="F99B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1" name="Rectangle 87"/>
              <p:cNvSpPr>
                <a:spLocks noChangeArrowheads="1"/>
              </p:cNvSpPr>
              <p:nvPr/>
            </p:nvSpPr>
            <p:spPr bwMode="auto">
              <a:xfrm>
                <a:off x="3079" y="2163"/>
                <a:ext cx="30" cy="60"/>
              </a:xfrm>
              <a:prstGeom prst="rect">
                <a:avLst/>
              </a:prstGeom>
              <a:solidFill>
                <a:srgbClr val="F9A2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2" name="Rectangle 88"/>
              <p:cNvSpPr>
                <a:spLocks noChangeArrowheads="1"/>
              </p:cNvSpPr>
              <p:nvPr/>
            </p:nvSpPr>
            <p:spPr bwMode="auto">
              <a:xfrm>
                <a:off x="3094" y="2163"/>
                <a:ext cx="30" cy="60"/>
              </a:xfrm>
              <a:prstGeom prst="rect">
                <a:avLst/>
              </a:prstGeom>
              <a:solidFill>
                <a:srgbClr val="FAAA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3" name="Rectangle 89"/>
              <p:cNvSpPr>
                <a:spLocks noChangeArrowheads="1"/>
              </p:cNvSpPr>
              <p:nvPr/>
            </p:nvSpPr>
            <p:spPr bwMode="auto">
              <a:xfrm>
                <a:off x="3109" y="2163"/>
                <a:ext cx="31" cy="60"/>
              </a:xfrm>
              <a:prstGeom prst="rect">
                <a:avLst/>
              </a:prstGeom>
              <a:solidFill>
                <a:srgbClr val="FCBB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4" name="Rectangle 90"/>
              <p:cNvSpPr>
                <a:spLocks noChangeArrowheads="1"/>
              </p:cNvSpPr>
              <p:nvPr/>
            </p:nvSpPr>
            <p:spPr bwMode="auto">
              <a:xfrm>
                <a:off x="3124" y="2163"/>
                <a:ext cx="31" cy="60"/>
              </a:xfrm>
              <a:prstGeom prst="rect">
                <a:avLst/>
              </a:prstGeom>
              <a:solidFill>
                <a:srgbClr val="FDC4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5" name="Rectangle 91"/>
              <p:cNvSpPr>
                <a:spLocks noChangeArrowheads="1"/>
              </p:cNvSpPr>
              <p:nvPr/>
            </p:nvSpPr>
            <p:spPr bwMode="auto">
              <a:xfrm>
                <a:off x="3140" y="2163"/>
                <a:ext cx="30" cy="60"/>
              </a:xfrm>
              <a:prstGeom prst="rect">
                <a:avLst/>
              </a:prstGeom>
              <a:solidFill>
                <a:srgbClr val="FECE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6" name="Rectangle 92"/>
              <p:cNvSpPr>
                <a:spLocks noChangeArrowheads="1"/>
              </p:cNvSpPr>
              <p:nvPr/>
            </p:nvSpPr>
            <p:spPr bwMode="auto">
              <a:xfrm>
                <a:off x="3155" y="2163"/>
                <a:ext cx="30" cy="60"/>
              </a:xfrm>
              <a:prstGeom prst="rect">
                <a:avLst/>
              </a:prstGeom>
              <a:solidFill>
                <a:srgbClr val="FFD9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7" name="Rectangle 93"/>
              <p:cNvSpPr>
                <a:spLocks noChangeArrowheads="1"/>
              </p:cNvSpPr>
              <p:nvPr/>
            </p:nvSpPr>
            <p:spPr bwMode="auto">
              <a:xfrm>
                <a:off x="3170" y="2163"/>
                <a:ext cx="30" cy="60"/>
              </a:xfrm>
              <a:prstGeom prst="rect">
                <a:avLst/>
              </a:prstGeom>
              <a:solidFill>
                <a:srgbClr val="FFF2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8" name="Rectangle 94"/>
              <p:cNvSpPr>
                <a:spLocks noChangeArrowheads="1"/>
              </p:cNvSpPr>
              <p:nvPr/>
            </p:nvSpPr>
            <p:spPr bwMode="auto">
              <a:xfrm>
                <a:off x="3185" y="2163"/>
                <a:ext cx="30" cy="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9" name="Rectangle 95"/>
              <p:cNvSpPr>
                <a:spLocks noChangeArrowheads="1"/>
              </p:cNvSpPr>
              <p:nvPr/>
            </p:nvSpPr>
            <p:spPr bwMode="auto">
              <a:xfrm>
                <a:off x="3200" y="2163"/>
                <a:ext cx="30" cy="60"/>
              </a:xfrm>
              <a:prstGeom prst="rect">
                <a:avLst/>
              </a:prstGeom>
              <a:solidFill>
                <a:srgbClr val="F2F0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0" name="Rectangle 96"/>
              <p:cNvSpPr>
                <a:spLocks noChangeArrowheads="1"/>
              </p:cNvSpPr>
              <p:nvPr/>
            </p:nvSpPr>
            <p:spPr bwMode="auto">
              <a:xfrm>
                <a:off x="3215" y="2163"/>
                <a:ext cx="30" cy="60"/>
              </a:xfrm>
              <a:prstGeom prst="rect">
                <a:avLst/>
              </a:prstGeom>
              <a:solidFill>
                <a:srgbClr val="D5CD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1" name="Rectangle 97"/>
              <p:cNvSpPr>
                <a:spLocks noChangeArrowheads="1"/>
              </p:cNvSpPr>
              <p:nvPr/>
            </p:nvSpPr>
            <p:spPr bwMode="auto">
              <a:xfrm>
                <a:off x="3230" y="2163"/>
                <a:ext cx="30" cy="60"/>
              </a:xfrm>
              <a:prstGeom prst="rect">
                <a:avLst/>
              </a:prstGeom>
              <a:solidFill>
                <a:srgbClr val="C9BE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2" name="Rectangle 98"/>
              <p:cNvSpPr>
                <a:spLocks noChangeArrowheads="1"/>
              </p:cNvSpPr>
              <p:nvPr/>
            </p:nvSpPr>
            <p:spPr bwMode="auto">
              <a:xfrm>
                <a:off x="3245" y="2163"/>
                <a:ext cx="30" cy="60"/>
              </a:xfrm>
              <a:prstGeom prst="rect">
                <a:avLst/>
              </a:prstGeom>
              <a:solidFill>
                <a:srgbClr val="BEB2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3" name="Rectangle 99"/>
              <p:cNvSpPr>
                <a:spLocks noChangeArrowheads="1"/>
              </p:cNvSpPr>
              <p:nvPr/>
            </p:nvSpPr>
            <p:spPr bwMode="auto">
              <a:xfrm>
                <a:off x="3260" y="2163"/>
                <a:ext cx="30" cy="60"/>
              </a:xfrm>
              <a:prstGeom prst="rect">
                <a:avLst/>
              </a:prstGeom>
              <a:solidFill>
                <a:srgbClr val="B5A8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4" name="Rectangle 100"/>
              <p:cNvSpPr>
                <a:spLocks noChangeArrowheads="1"/>
              </p:cNvSpPr>
              <p:nvPr/>
            </p:nvSpPr>
            <p:spPr bwMode="auto">
              <a:xfrm>
                <a:off x="3275" y="2163"/>
                <a:ext cx="30" cy="60"/>
              </a:xfrm>
              <a:prstGeom prst="rect">
                <a:avLst/>
              </a:prstGeom>
              <a:solidFill>
                <a:srgbClr val="A395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5" name="Rectangle 101"/>
              <p:cNvSpPr>
                <a:spLocks noChangeArrowheads="1"/>
              </p:cNvSpPr>
              <p:nvPr/>
            </p:nvSpPr>
            <p:spPr bwMode="auto">
              <a:xfrm>
                <a:off x="3290" y="2163"/>
                <a:ext cx="30" cy="60"/>
              </a:xfrm>
              <a:prstGeom prst="rect">
                <a:avLst/>
              </a:prstGeom>
              <a:solidFill>
                <a:srgbClr val="9B8C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6" name="Rectangle 102"/>
              <p:cNvSpPr>
                <a:spLocks noChangeArrowheads="1"/>
              </p:cNvSpPr>
              <p:nvPr/>
            </p:nvSpPr>
            <p:spPr bwMode="auto">
              <a:xfrm>
                <a:off x="3305" y="2163"/>
                <a:ext cx="30" cy="60"/>
              </a:xfrm>
              <a:prstGeom prst="rect">
                <a:avLst/>
              </a:prstGeom>
              <a:solidFill>
                <a:srgbClr val="9384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7" name="Rectangle 103"/>
              <p:cNvSpPr>
                <a:spLocks noChangeArrowheads="1"/>
              </p:cNvSpPr>
              <p:nvPr/>
            </p:nvSpPr>
            <p:spPr bwMode="auto">
              <a:xfrm>
                <a:off x="3320" y="2163"/>
                <a:ext cx="30" cy="60"/>
              </a:xfrm>
              <a:prstGeom prst="rect">
                <a:avLst/>
              </a:prstGeom>
              <a:solidFill>
                <a:srgbClr val="8676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8" name="Rectangle 104"/>
              <p:cNvSpPr>
                <a:spLocks noChangeArrowheads="1"/>
              </p:cNvSpPr>
              <p:nvPr/>
            </p:nvSpPr>
            <p:spPr bwMode="auto">
              <a:xfrm>
                <a:off x="3335" y="2163"/>
                <a:ext cx="30" cy="60"/>
              </a:xfrm>
              <a:prstGeom prst="rect">
                <a:avLst/>
              </a:prstGeom>
              <a:solidFill>
                <a:srgbClr val="806F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9" name="Rectangle 105"/>
              <p:cNvSpPr>
                <a:spLocks noChangeArrowheads="1"/>
              </p:cNvSpPr>
              <p:nvPr/>
            </p:nvSpPr>
            <p:spPr bwMode="auto">
              <a:xfrm>
                <a:off x="3350" y="2163"/>
                <a:ext cx="30" cy="60"/>
              </a:xfrm>
              <a:prstGeom prst="rect">
                <a:avLst/>
              </a:prstGeom>
              <a:solidFill>
                <a:srgbClr val="7A68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" name="Rectangle 106"/>
              <p:cNvSpPr>
                <a:spLocks noChangeArrowheads="1"/>
              </p:cNvSpPr>
              <p:nvPr/>
            </p:nvSpPr>
            <p:spPr bwMode="auto">
              <a:xfrm>
                <a:off x="3365" y="2163"/>
                <a:ext cx="30" cy="60"/>
              </a:xfrm>
              <a:prstGeom prst="rect">
                <a:avLst/>
              </a:prstGeom>
              <a:solidFill>
                <a:srgbClr val="6F5B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" name="Rectangle 107"/>
              <p:cNvSpPr>
                <a:spLocks noChangeArrowheads="1"/>
              </p:cNvSpPr>
              <p:nvPr/>
            </p:nvSpPr>
            <p:spPr bwMode="auto">
              <a:xfrm>
                <a:off x="3380" y="2163"/>
                <a:ext cx="30" cy="60"/>
              </a:xfrm>
              <a:prstGeom prst="rect">
                <a:avLst/>
              </a:prstGeom>
              <a:solidFill>
                <a:srgbClr val="695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" name="Rectangle 108"/>
              <p:cNvSpPr>
                <a:spLocks noChangeArrowheads="1"/>
              </p:cNvSpPr>
              <p:nvPr/>
            </p:nvSpPr>
            <p:spPr bwMode="auto">
              <a:xfrm>
                <a:off x="3395" y="2163"/>
                <a:ext cx="30" cy="60"/>
              </a:xfrm>
              <a:prstGeom prst="rect">
                <a:avLst/>
              </a:prstGeom>
              <a:solidFill>
                <a:srgbClr val="644E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3" name="Rectangle 109"/>
              <p:cNvSpPr>
                <a:spLocks noChangeArrowheads="1"/>
              </p:cNvSpPr>
              <p:nvPr/>
            </p:nvSpPr>
            <p:spPr bwMode="auto">
              <a:xfrm>
                <a:off x="3410" y="2163"/>
                <a:ext cx="30" cy="60"/>
              </a:xfrm>
              <a:prstGeom prst="rect">
                <a:avLst/>
              </a:prstGeom>
              <a:solidFill>
                <a:srgbClr val="5E48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4" name="Rectangle 110"/>
              <p:cNvSpPr>
                <a:spLocks noChangeArrowheads="1"/>
              </p:cNvSpPr>
              <p:nvPr/>
            </p:nvSpPr>
            <p:spPr bwMode="auto">
              <a:xfrm>
                <a:off x="3425" y="2163"/>
                <a:ext cx="30" cy="60"/>
              </a:xfrm>
              <a:prstGeom prst="rect">
                <a:avLst/>
              </a:prstGeom>
              <a:solidFill>
                <a:srgbClr val="533B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5" name="Rectangle 111"/>
              <p:cNvSpPr>
                <a:spLocks noChangeArrowheads="1"/>
              </p:cNvSpPr>
              <p:nvPr/>
            </p:nvSpPr>
            <p:spPr bwMode="auto">
              <a:xfrm>
                <a:off x="3440" y="2163"/>
                <a:ext cx="30" cy="60"/>
              </a:xfrm>
              <a:prstGeom prst="rect">
                <a:avLst/>
              </a:prstGeom>
              <a:solidFill>
                <a:srgbClr val="4E34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6" name="Rectangle 112"/>
              <p:cNvSpPr>
                <a:spLocks noChangeArrowheads="1"/>
              </p:cNvSpPr>
              <p:nvPr/>
            </p:nvSpPr>
            <p:spPr bwMode="auto">
              <a:xfrm>
                <a:off x="3455" y="2163"/>
                <a:ext cx="30" cy="60"/>
              </a:xfrm>
              <a:prstGeom prst="rect">
                <a:avLst/>
              </a:prstGeom>
              <a:solidFill>
                <a:srgbClr val="482D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7" name="Rectangle 113"/>
              <p:cNvSpPr>
                <a:spLocks noChangeArrowheads="1"/>
              </p:cNvSpPr>
              <p:nvPr/>
            </p:nvSpPr>
            <p:spPr bwMode="auto">
              <a:xfrm>
                <a:off x="3470" y="2163"/>
                <a:ext cx="30" cy="60"/>
              </a:xfrm>
              <a:prstGeom prst="rect">
                <a:avLst/>
              </a:prstGeom>
              <a:solidFill>
                <a:srgbClr val="3B1B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8" name="Rectangle 114"/>
              <p:cNvSpPr>
                <a:spLocks noChangeArrowheads="1"/>
              </p:cNvSpPr>
              <p:nvPr/>
            </p:nvSpPr>
            <p:spPr bwMode="auto">
              <a:xfrm>
                <a:off x="3485" y="2163"/>
                <a:ext cx="30" cy="60"/>
              </a:xfrm>
              <a:prstGeom prst="rect">
                <a:avLst/>
              </a:prstGeom>
              <a:solidFill>
                <a:srgbClr val="340E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9" name="Rectangle 115"/>
              <p:cNvSpPr>
                <a:spLocks noChangeArrowheads="1"/>
              </p:cNvSpPr>
              <p:nvPr/>
            </p:nvSpPr>
            <p:spPr bwMode="auto">
              <a:xfrm>
                <a:off x="3500" y="2163"/>
                <a:ext cx="30" cy="60"/>
              </a:xfrm>
              <a:prstGeom prst="rect">
                <a:avLst/>
              </a:prstGeom>
              <a:solidFill>
                <a:srgbClr val="3B1B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0" name="Rectangle 116"/>
              <p:cNvSpPr>
                <a:spLocks noChangeArrowheads="1"/>
              </p:cNvSpPr>
              <p:nvPr/>
            </p:nvSpPr>
            <p:spPr bwMode="auto">
              <a:xfrm>
                <a:off x="3515" y="2163"/>
                <a:ext cx="30" cy="60"/>
              </a:xfrm>
              <a:prstGeom prst="rect">
                <a:avLst/>
              </a:prstGeom>
              <a:solidFill>
                <a:srgbClr val="4225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1" name="Rectangle 117"/>
              <p:cNvSpPr>
                <a:spLocks noChangeArrowheads="1"/>
              </p:cNvSpPr>
              <p:nvPr/>
            </p:nvSpPr>
            <p:spPr bwMode="auto">
              <a:xfrm>
                <a:off x="3530" y="2163"/>
                <a:ext cx="30" cy="60"/>
              </a:xfrm>
              <a:prstGeom prst="rect">
                <a:avLst/>
              </a:prstGeom>
              <a:solidFill>
                <a:srgbClr val="4F36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2" name="Rectangle 118"/>
              <p:cNvSpPr>
                <a:spLocks noChangeArrowheads="1"/>
              </p:cNvSpPr>
              <p:nvPr/>
            </p:nvSpPr>
            <p:spPr bwMode="auto">
              <a:xfrm>
                <a:off x="3545" y="2163"/>
                <a:ext cx="30" cy="60"/>
              </a:xfrm>
              <a:prstGeom prst="rect">
                <a:avLst/>
              </a:prstGeom>
              <a:solidFill>
                <a:srgbClr val="553D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3" name="Rectangle 119"/>
              <p:cNvSpPr>
                <a:spLocks noChangeArrowheads="1"/>
              </p:cNvSpPr>
              <p:nvPr/>
            </p:nvSpPr>
            <p:spPr bwMode="auto">
              <a:xfrm>
                <a:off x="3560" y="2163"/>
                <a:ext cx="30" cy="60"/>
              </a:xfrm>
              <a:prstGeom prst="rect">
                <a:avLst/>
              </a:prstGeom>
              <a:solidFill>
                <a:srgbClr val="5B4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4" name="Rectangle 120"/>
              <p:cNvSpPr>
                <a:spLocks noChangeArrowheads="1"/>
              </p:cNvSpPr>
              <p:nvPr/>
            </p:nvSpPr>
            <p:spPr bwMode="auto">
              <a:xfrm>
                <a:off x="3575" y="2163"/>
                <a:ext cx="30" cy="60"/>
              </a:xfrm>
              <a:prstGeom prst="rect">
                <a:avLst/>
              </a:prstGeom>
              <a:solidFill>
                <a:srgbClr val="6752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5" name="Rectangle 121"/>
              <p:cNvSpPr>
                <a:spLocks noChangeArrowheads="1"/>
              </p:cNvSpPr>
              <p:nvPr/>
            </p:nvSpPr>
            <p:spPr bwMode="auto">
              <a:xfrm>
                <a:off x="3590" y="2163"/>
                <a:ext cx="30" cy="60"/>
              </a:xfrm>
              <a:prstGeom prst="rect">
                <a:avLst/>
              </a:prstGeom>
              <a:solidFill>
                <a:srgbClr val="6D59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6" name="Rectangle 122"/>
              <p:cNvSpPr>
                <a:spLocks noChangeArrowheads="1"/>
              </p:cNvSpPr>
              <p:nvPr/>
            </p:nvSpPr>
            <p:spPr bwMode="auto">
              <a:xfrm>
                <a:off x="3605" y="2163"/>
                <a:ext cx="30" cy="60"/>
              </a:xfrm>
              <a:prstGeom prst="rect">
                <a:avLst/>
              </a:prstGeom>
              <a:solidFill>
                <a:srgbClr val="736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7" name="Rectangle 123"/>
              <p:cNvSpPr>
                <a:spLocks noChangeArrowheads="1"/>
              </p:cNvSpPr>
              <p:nvPr/>
            </p:nvSpPr>
            <p:spPr bwMode="auto">
              <a:xfrm>
                <a:off x="3620" y="2163"/>
                <a:ext cx="30" cy="60"/>
              </a:xfrm>
              <a:prstGeom prst="rect">
                <a:avLst/>
              </a:prstGeom>
              <a:solidFill>
                <a:srgbClr val="7967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8" name="Rectangle 124"/>
              <p:cNvSpPr>
                <a:spLocks noChangeArrowheads="1"/>
              </p:cNvSpPr>
              <p:nvPr/>
            </p:nvSpPr>
            <p:spPr bwMode="auto">
              <a:xfrm>
                <a:off x="3635" y="2163"/>
                <a:ext cx="30" cy="60"/>
              </a:xfrm>
              <a:prstGeom prst="rect">
                <a:avLst/>
              </a:prstGeom>
              <a:solidFill>
                <a:srgbClr val="8676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9" name="Rectangle 125"/>
              <p:cNvSpPr>
                <a:spLocks noChangeArrowheads="1"/>
              </p:cNvSpPr>
              <p:nvPr/>
            </p:nvSpPr>
            <p:spPr bwMode="auto">
              <a:xfrm>
                <a:off x="3650" y="2163"/>
                <a:ext cx="30" cy="60"/>
              </a:xfrm>
              <a:prstGeom prst="rect">
                <a:avLst/>
              </a:prstGeom>
              <a:solidFill>
                <a:srgbClr val="8D7D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0" name="Rectangle 126"/>
              <p:cNvSpPr>
                <a:spLocks noChangeArrowheads="1"/>
              </p:cNvSpPr>
              <p:nvPr/>
            </p:nvSpPr>
            <p:spPr bwMode="auto">
              <a:xfrm>
                <a:off x="3665" y="2163"/>
                <a:ext cx="30" cy="60"/>
              </a:xfrm>
              <a:prstGeom prst="rect">
                <a:avLst/>
              </a:prstGeom>
              <a:solidFill>
                <a:srgbClr val="9586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1" name="Rectangle 127"/>
              <p:cNvSpPr>
                <a:spLocks noChangeArrowheads="1"/>
              </p:cNvSpPr>
              <p:nvPr/>
            </p:nvSpPr>
            <p:spPr bwMode="auto">
              <a:xfrm>
                <a:off x="3680" y="2163"/>
                <a:ext cx="30" cy="60"/>
              </a:xfrm>
              <a:prstGeom prst="rect">
                <a:avLst/>
              </a:prstGeom>
              <a:solidFill>
                <a:srgbClr val="A597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2" name="Rectangle 128"/>
              <p:cNvSpPr>
                <a:spLocks noChangeArrowheads="1"/>
              </p:cNvSpPr>
              <p:nvPr/>
            </p:nvSpPr>
            <p:spPr bwMode="auto">
              <a:xfrm>
                <a:off x="3695" y="2163"/>
                <a:ext cx="30" cy="60"/>
              </a:xfrm>
              <a:prstGeom prst="rect">
                <a:avLst/>
              </a:prstGeom>
              <a:solidFill>
                <a:srgbClr val="AFA2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3" name="Rectangle 129"/>
              <p:cNvSpPr>
                <a:spLocks noChangeArrowheads="1"/>
              </p:cNvSpPr>
              <p:nvPr/>
            </p:nvSpPr>
            <p:spPr bwMode="auto">
              <a:xfrm>
                <a:off x="3710" y="2163"/>
                <a:ext cx="30" cy="60"/>
              </a:xfrm>
              <a:prstGeom prst="rect">
                <a:avLst/>
              </a:prstGeom>
              <a:solidFill>
                <a:srgbClr val="B9AD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4" name="Rectangle 130"/>
              <p:cNvSpPr>
                <a:spLocks noChangeArrowheads="1"/>
              </p:cNvSpPr>
              <p:nvPr/>
            </p:nvSpPr>
            <p:spPr bwMode="auto">
              <a:xfrm>
                <a:off x="3725" y="2163"/>
                <a:ext cx="30" cy="60"/>
              </a:xfrm>
              <a:prstGeom prst="rect">
                <a:avLst/>
              </a:prstGeom>
              <a:solidFill>
                <a:srgbClr val="C4B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5" name="Rectangle 131"/>
              <p:cNvSpPr>
                <a:spLocks noChangeArrowheads="1"/>
              </p:cNvSpPr>
              <p:nvPr/>
            </p:nvSpPr>
            <p:spPr bwMode="auto">
              <a:xfrm>
                <a:off x="3740" y="2163"/>
                <a:ext cx="30" cy="60"/>
              </a:xfrm>
              <a:prstGeom prst="rect">
                <a:avLst/>
              </a:prstGeom>
              <a:solidFill>
                <a:srgbClr val="DFD9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6" name="Rectangle 132"/>
              <p:cNvSpPr>
                <a:spLocks noChangeArrowheads="1"/>
              </p:cNvSpPr>
              <p:nvPr/>
            </p:nvSpPr>
            <p:spPr bwMode="auto">
              <a:xfrm>
                <a:off x="3755" y="2163"/>
                <a:ext cx="30" cy="60"/>
              </a:xfrm>
              <a:prstGeom prst="rect">
                <a:avLst/>
              </a:prstGeom>
              <a:solidFill>
                <a:srgbClr val="EFEC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7" name="Rectangle 133"/>
              <p:cNvSpPr>
                <a:spLocks noChangeArrowheads="1"/>
              </p:cNvSpPr>
              <p:nvPr/>
            </p:nvSpPr>
            <p:spPr bwMode="auto">
              <a:xfrm>
                <a:off x="3770" y="2163"/>
                <a:ext cx="30" cy="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8" name="Rectangle 134"/>
              <p:cNvSpPr>
                <a:spLocks noChangeArrowheads="1"/>
              </p:cNvSpPr>
              <p:nvPr/>
            </p:nvSpPr>
            <p:spPr bwMode="auto">
              <a:xfrm>
                <a:off x="3785" y="2163"/>
                <a:ext cx="30" cy="60"/>
              </a:xfrm>
              <a:prstGeom prst="rect">
                <a:avLst/>
              </a:prstGeom>
              <a:solidFill>
                <a:srgbClr val="FFE8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9" name="Rectangle 135"/>
              <p:cNvSpPr>
                <a:spLocks noChangeArrowheads="1"/>
              </p:cNvSpPr>
              <p:nvPr/>
            </p:nvSpPr>
            <p:spPr bwMode="auto">
              <a:xfrm>
                <a:off x="3800" y="2163"/>
                <a:ext cx="30" cy="60"/>
              </a:xfrm>
              <a:prstGeom prst="rect">
                <a:avLst/>
              </a:prstGeom>
              <a:solidFill>
                <a:srgbClr val="FFD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0" name="Rectangle 136"/>
              <p:cNvSpPr>
                <a:spLocks noChangeArrowheads="1"/>
              </p:cNvSpPr>
              <p:nvPr/>
            </p:nvSpPr>
            <p:spPr bwMode="auto">
              <a:xfrm>
                <a:off x="3815" y="2163"/>
                <a:ext cx="30" cy="60"/>
              </a:xfrm>
              <a:prstGeom prst="rect">
                <a:avLst/>
              </a:prstGeom>
              <a:solidFill>
                <a:srgbClr val="FED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1" name="Rectangle 137"/>
              <p:cNvSpPr>
                <a:spLocks noChangeArrowheads="1"/>
              </p:cNvSpPr>
              <p:nvPr/>
            </p:nvSpPr>
            <p:spPr bwMode="auto">
              <a:xfrm>
                <a:off x="3830" y="2163"/>
                <a:ext cx="30" cy="60"/>
              </a:xfrm>
              <a:prstGeom prst="rect">
                <a:avLst/>
              </a:prstGeom>
              <a:solidFill>
                <a:srgbClr val="FDC0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2" name="Rectangle 138"/>
              <p:cNvSpPr>
                <a:spLocks noChangeArrowheads="1"/>
              </p:cNvSpPr>
              <p:nvPr/>
            </p:nvSpPr>
            <p:spPr bwMode="auto">
              <a:xfrm>
                <a:off x="3845" y="2163"/>
                <a:ext cx="30" cy="60"/>
              </a:xfrm>
              <a:prstGeom prst="rect">
                <a:avLst/>
              </a:prstGeom>
              <a:solidFill>
                <a:srgbClr val="FCB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3" name="Rectangle 139"/>
              <p:cNvSpPr>
                <a:spLocks noChangeArrowheads="1"/>
              </p:cNvSpPr>
              <p:nvPr/>
            </p:nvSpPr>
            <p:spPr bwMode="auto">
              <a:xfrm>
                <a:off x="3860" y="2163"/>
                <a:ext cx="30" cy="60"/>
              </a:xfrm>
              <a:prstGeom prst="rect">
                <a:avLst/>
              </a:prstGeom>
              <a:solidFill>
                <a:srgbClr val="FBB0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4" name="Rectangle 140"/>
              <p:cNvSpPr>
                <a:spLocks noChangeArrowheads="1"/>
              </p:cNvSpPr>
              <p:nvPr/>
            </p:nvSpPr>
            <p:spPr bwMode="auto">
              <a:xfrm>
                <a:off x="3875" y="2163"/>
                <a:ext cx="30" cy="60"/>
              </a:xfrm>
              <a:prstGeom prst="rect">
                <a:avLst/>
              </a:prstGeom>
              <a:solidFill>
                <a:srgbClr val="FAA8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5" name="Rectangle 141"/>
              <p:cNvSpPr>
                <a:spLocks noChangeArrowheads="1"/>
              </p:cNvSpPr>
              <p:nvPr/>
            </p:nvSpPr>
            <p:spPr bwMode="auto">
              <a:xfrm>
                <a:off x="3890" y="2163"/>
                <a:ext cx="30" cy="60"/>
              </a:xfrm>
              <a:prstGeom prst="rect">
                <a:avLst/>
              </a:prstGeom>
              <a:solidFill>
                <a:srgbClr val="F99B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6" name="Rectangle 142"/>
              <p:cNvSpPr>
                <a:spLocks noChangeArrowheads="1"/>
              </p:cNvSpPr>
              <p:nvPr/>
            </p:nvSpPr>
            <p:spPr bwMode="auto">
              <a:xfrm>
                <a:off x="3905" y="2163"/>
                <a:ext cx="30" cy="60"/>
              </a:xfrm>
              <a:prstGeom prst="rect">
                <a:avLst/>
              </a:prstGeom>
              <a:solidFill>
                <a:srgbClr val="F894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7" name="Rectangle 143"/>
              <p:cNvSpPr>
                <a:spLocks noChangeArrowheads="1"/>
              </p:cNvSpPr>
              <p:nvPr/>
            </p:nvSpPr>
            <p:spPr bwMode="auto">
              <a:xfrm>
                <a:off x="3920" y="2163"/>
                <a:ext cx="30" cy="60"/>
              </a:xfrm>
              <a:prstGeom prst="rect">
                <a:avLst/>
              </a:prstGeom>
              <a:solidFill>
                <a:srgbClr val="F78E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8" name="Rectangle 144"/>
              <p:cNvSpPr>
                <a:spLocks noChangeArrowheads="1"/>
              </p:cNvSpPr>
              <p:nvPr/>
            </p:nvSpPr>
            <p:spPr bwMode="auto">
              <a:xfrm>
                <a:off x="3935" y="2163"/>
                <a:ext cx="30" cy="60"/>
              </a:xfrm>
              <a:prstGeom prst="rect">
                <a:avLst/>
              </a:prstGeom>
              <a:solidFill>
                <a:srgbClr val="F582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9" name="Rectangle 145"/>
              <p:cNvSpPr>
                <a:spLocks noChangeArrowheads="1"/>
              </p:cNvSpPr>
              <p:nvPr/>
            </p:nvSpPr>
            <p:spPr bwMode="auto">
              <a:xfrm>
                <a:off x="3950" y="2163"/>
                <a:ext cx="30" cy="60"/>
              </a:xfrm>
              <a:prstGeom prst="rect">
                <a:avLst/>
              </a:prstGeom>
              <a:solidFill>
                <a:srgbClr val="F57C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0" name="Rectangle 146"/>
              <p:cNvSpPr>
                <a:spLocks noChangeArrowheads="1"/>
              </p:cNvSpPr>
              <p:nvPr/>
            </p:nvSpPr>
            <p:spPr bwMode="auto">
              <a:xfrm>
                <a:off x="3965" y="2163"/>
                <a:ext cx="30" cy="60"/>
              </a:xfrm>
              <a:prstGeom prst="rect">
                <a:avLst/>
              </a:prstGeom>
              <a:solidFill>
                <a:srgbClr val="F4764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1" name="Rectangle 147"/>
              <p:cNvSpPr>
                <a:spLocks noChangeArrowheads="1"/>
              </p:cNvSpPr>
              <p:nvPr/>
            </p:nvSpPr>
            <p:spPr bwMode="auto">
              <a:xfrm>
                <a:off x="3980" y="2163"/>
                <a:ext cx="30" cy="60"/>
              </a:xfrm>
              <a:prstGeom prst="rect">
                <a:avLst/>
              </a:prstGeom>
              <a:solidFill>
                <a:srgbClr val="F371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2" name="Rectangle 148"/>
              <p:cNvSpPr>
                <a:spLocks noChangeArrowheads="1"/>
              </p:cNvSpPr>
              <p:nvPr/>
            </p:nvSpPr>
            <p:spPr bwMode="auto">
              <a:xfrm>
                <a:off x="3995" y="2163"/>
                <a:ext cx="30" cy="60"/>
              </a:xfrm>
              <a:prstGeom prst="rect">
                <a:avLst/>
              </a:prstGeom>
              <a:solidFill>
                <a:srgbClr val="F165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3" name="Rectangle 149"/>
              <p:cNvSpPr>
                <a:spLocks noChangeArrowheads="1"/>
              </p:cNvSpPr>
              <p:nvPr/>
            </p:nvSpPr>
            <p:spPr bwMode="auto">
              <a:xfrm>
                <a:off x="4010" y="2163"/>
                <a:ext cx="30" cy="60"/>
              </a:xfrm>
              <a:prstGeom prst="rect">
                <a:avLst/>
              </a:prstGeom>
              <a:solidFill>
                <a:srgbClr val="F05F2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4" name="Rectangle 150"/>
              <p:cNvSpPr>
                <a:spLocks noChangeArrowheads="1"/>
              </p:cNvSpPr>
              <p:nvPr/>
            </p:nvSpPr>
            <p:spPr bwMode="auto">
              <a:xfrm>
                <a:off x="4025" y="2163"/>
                <a:ext cx="30" cy="60"/>
              </a:xfrm>
              <a:prstGeom prst="rect">
                <a:avLst/>
              </a:prstGeom>
              <a:solidFill>
                <a:srgbClr val="EF59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5" name="Rectangle 151"/>
              <p:cNvSpPr>
                <a:spLocks noChangeArrowheads="1"/>
              </p:cNvSpPr>
              <p:nvPr/>
            </p:nvSpPr>
            <p:spPr bwMode="auto">
              <a:xfrm>
                <a:off x="4040" y="2163"/>
                <a:ext cx="30" cy="60"/>
              </a:xfrm>
              <a:prstGeom prst="rect">
                <a:avLst/>
              </a:prstGeom>
              <a:solidFill>
                <a:srgbClr val="ED4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6" name="Rectangle 152"/>
              <p:cNvSpPr>
                <a:spLocks noChangeArrowheads="1"/>
              </p:cNvSpPr>
              <p:nvPr/>
            </p:nvSpPr>
            <p:spPr bwMode="auto">
              <a:xfrm>
                <a:off x="4055" y="2163"/>
                <a:ext cx="30" cy="60"/>
              </a:xfrm>
              <a:prstGeom prst="rect">
                <a:avLst/>
              </a:prstGeom>
              <a:solidFill>
                <a:srgbClr val="EC4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7" name="Rectangle 153"/>
              <p:cNvSpPr>
                <a:spLocks noChangeArrowheads="1"/>
              </p:cNvSpPr>
              <p:nvPr/>
            </p:nvSpPr>
            <p:spPr bwMode="auto">
              <a:xfrm>
                <a:off x="4070" y="2163"/>
                <a:ext cx="31" cy="60"/>
              </a:xfrm>
              <a:prstGeom prst="rect">
                <a:avLst/>
              </a:prstGeom>
              <a:solidFill>
                <a:srgbClr val="EB3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8" name="Rectangle 154"/>
              <p:cNvSpPr>
                <a:spLocks noChangeArrowheads="1"/>
              </p:cNvSpPr>
              <p:nvPr/>
            </p:nvSpPr>
            <p:spPr bwMode="auto">
              <a:xfrm>
                <a:off x="4085" y="2163"/>
                <a:ext cx="31" cy="60"/>
              </a:xfrm>
              <a:prstGeom prst="rect">
                <a:avLst/>
              </a:prstGeom>
              <a:solidFill>
                <a:srgbClr val="EC4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9" name="Rectangle 155"/>
              <p:cNvSpPr>
                <a:spLocks noChangeArrowheads="1"/>
              </p:cNvSpPr>
              <p:nvPr/>
            </p:nvSpPr>
            <p:spPr bwMode="auto">
              <a:xfrm>
                <a:off x="4101" y="2163"/>
                <a:ext cx="30" cy="60"/>
              </a:xfrm>
              <a:prstGeom prst="rect">
                <a:avLst/>
              </a:prstGeom>
              <a:solidFill>
                <a:srgbClr val="EE54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0" name="Rectangle 156"/>
              <p:cNvSpPr>
                <a:spLocks noChangeArrowheads="1"/>
              </p:cNvSpPr>
              <p:nvPr/>
            </p:nvSpPr>
            <p:spPr bwMode="auto">
              <a:xfrm>
                <a:off x="4116" y="2163"/>
                <a:ext cx="30" cy="60"/>
              </a:xfrm>
              <a:prstGeom prst="rect">
                <a:avLst/>
              </a:prstGeom>
              <a:solidFill>
                <a:srgbClr val="EF5B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" name="Rectangle 157"/>
              <p:cNvSpPr>
                <a:spLocks noChangeArrowheads="1"/>
              </p:cNvSpPr>
              <p:nvPr/>
            </p:nvSpPr>
            <p:spPr bwMode="auto">
              <a:xfrm>
                <a:off x="4131" y="2163"/>
                <a:ext cx="30" cy="60"/>
              </a:xfrm>
              <a:prstGeom prst="rect">
                <a:avLst/>
              </a:prstGeom>
              <a:solidFill>
                <a:srgbClr val="F061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" name="Rectangle 158"/>
              <p:cNvSpPr>
                <a:spLocks noChangeArrowheads="1"/>
              </p:cNvSpPr>
              <p:nvPr/>
            </p:nvSpPr>
            <p:spPr bwMode="auto">
              <a:xfrm>
                <a:off x="4146" y="2163"/>
                <a:ext cx="30" cy="60"/>
              </a:xfrm>
              <a:prstGeom prst="rect">
                <a:avLst/>
              </a:prstGeom>
              <a:solidFill>
                <a:srgbClr val="F26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3" name="Rectangle 159"/>
              <p:cNvSpPr>
                <a:spLocks noChangeArrowheads="1"/>
              </p:cNvSpPr>
              <p:nvPr/>
            </p:nvSpPr>
            <p:spPr bwMode="auto">
              <a:xfrm>
                <a:off x="4161" y="2163"/>
                <a:ext cx="30" cy="60"/>
              </a:xfrm>
              <a:prstGeom prst="rect">
                <a:avLst/>
              </a:prstGeom>
              <a:solidFill>
                <a:srgbClr val="F3744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4" name="Rectangle 160"/>
              <p:cNvSpPr>
                <a:spLocks noChangeArrowheads="1"/>
              </p:cNvSpPr>
              <p:nvPr/>
            </p:nvSpPr>
            <p:spPr bwMode="auto">
              <a:xfrm>
                <a:off x="4176" y="2163"/>
                <a:ext cx="30" cy="60"/>
              </a:xfrm>
              <a:prstGeom prst="rect">
                <a:avLst/>
              </a:prstGeom>
              <a:solidFill>
                <a:srgbClr val="F47A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5" name="Rectangle 161"/>
              <p:cNvSpPr>
                <a:spLocks noChangeArrowheads="1"/>
              </p:cNvSpPr>
              <p:nvPr/>
            </p:nvSpPr>
            <p:spPr bwMode="auto">
              <a:xfrm>
                <a:off x="4191" y="2163"/>
                <a:ext cx="30" cy="60"/>
              </a:xfrm>
              <a:prstGeom prst="rect">
                <a:avLst/>
              </a:prstGeom>
              <a:solidFill>
                <a:srgbClr val="F580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6" name="Rectangle 162"/>
              <p:cNvSpPr>
                <a:spLocks noChangeArrowheads="1"/>
              </p:cNvSpPr>
              <p:nvPr/>
            </p:nvSpPr>
            <p:spPr bwMode="auto">
              <a:xfrm>
                <a:off x="4206" y="2163"/>
                <a:ext cx="30" cy="60"/>
              </a:xfrm>
              <a:prstGeom prst="rect">
                <a:avLst/>
              </a:prstGeom>
              <a:solidFill>
                <a:srgbClr val="F78D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7" name="Rectangle 163"/>
              <p:cNvSpPr>
                <a:spLocks noChangeArrowheads="1"/>
              </p:cNvSpPr>
              <p:nvPr/>
            </p:nvSpPr>
            <p:spPr bwMode="auto">
              <a:xfrm>
                <a:off x="4221" y="2163"/>
                <a:ext cx="30" cy="60"/>
              </a:xfrm>
              <a:prstGeom prst="rect">
                <a:avLst/>
              </a:prstGeom>
              <a:solidFill>
                <a:srgbClr val="F894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8" name="Rectangle 164"/>
              <p:cNvSpPr>
                <a:spLocks noChangeArrowheads="1"/>
              </p:cNvSpPr>
              <p:nvPr/>
            </p:nvSpPr>
            <p:spPr bwMode="auto">
              <a:xfrm>
                <a:off x="4236" y="2163"/>
                <a:ext cx="30" cy="60"/>
              </a:xfrm>
              <a:prstGeom prst="rect">
                <a:avLst/>
              </a:prstGeom>
              <a:solidFill>
                <a:srgbClr val="F99B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9" name="Rectangle 165"/>
              <p:cNvSpPr>
                <a:spLocks noChangeArrowheads="1"/>
              </p:cNvSpPr>
              <p:nvPr/>
            </p:nvSpPr>
            <p:spPr bwMode="auto">
              <a:xfrm>
                <a:off x="4251" y="2163"/>
                <a:ext cx="30" cy="60"/>
              </a:xfrm>
              <a:prstGeom prst="rect">
                <a:avLst/>
              </a:prstGeom>
              <a:solidFill>
                <a:srgbClr val="FAAA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0" name="Rectangle 166"/>
              <p:cNvSpPr>
                <a:spLocks noChangeArrowheads="1"/>
              </p:cNvSpPr>
              <p:nvPr/>
            </p:nvSpPr>
            <p:spPr bwMode="auto">
              <a:xfrm>
                <a:off x="4266" y="2163"/>
                <a:ext cx="30" cy="60"/>
              </a:xfrm>
              <a:prstGeom prst="rect">
                <a:avLst/>
              </a:prstGeom>
              <a:solidFill>
                <a:srgbClr val="FBB2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1" name="Rectangle 167"/>
              <p:cNvSpPr>
                <a:spLocks noChangeArrowheads="1"/>
              </p:cNvSpPr>
              <p:nvPr/>
            </p:nvSpPr>
            <p:spPr bwMode="auto">
              <a:xfrm>
                <a:off x="4281" y="2163"/>
                <a:ext cx="30" cy="60"/>
              </a:xfrm>
              <a:prstGeom prst="rect">
                <a:avLst/>
              </a:prstGeom>
              <a:solidFill>
                <a:srgbClr val="FCBB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2" name="Rectangle 168"/>
              <p:cNvSpPr>
                <a:spLocks noChangeArrowheads="1"/>
              </p:cNvSpPr>
              <p:nvPr/>
            </p:nvSpPr>
            <p:spPr bwMode="auto">
              <a:xfrm>
                <a:off x="4296" y="2163"/>
                <a:ext cx="30" cy="60"/>
              </a:xfrm>
              <a:prstGeom prst="rect">
                <a:avLst/>
              </a:prstGeom>
              <a:solidFill>
                <a:srgbClr val="FECE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3" name="Rectangle 169"/>
              <p:cNvSpPr>
                <a:spLocks noChangeArrowheads="1"/>
              </p:cNvSpPr>
              <p:nvPr/>
            </p:nvSpPr>
            <p:spPr bwMode="auto">
              <a:xfrm>
                <a:off x="4311" y="2163"/>
                <a:ext cx="30" cy="60"/>
              </a:xfrm>
              <a:prstGeom prst="rect">
                <a:avLst/>
              </a:prstGeom>
              <a:solidFill>
                <a:srgbClr val="FFD9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4" name="Rectangle 170"/>
              <p:cNvSpPr>
                <a:spLocks noChangeArrowheads="1"/>
              </p:cNvSpPr>
              <p:nvPr/>
            </p:nvSpPr>
            <p:spPr bwMode="auto">
              <a:xfrm>
                <a:off x="4326" y="2163"/>
                <a:ext cx="30" cy="60"/>
              </a:xfrm>
              <a:prstGeom prst="rect">
                <a:avLst/>
              </a:prstGeom>
              <a:solidFill>
                <a:srgbClr val="FFE5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5" name="Rectangle 171"/>
              <p:cNvSpPr>
                <a:spLocks noChangeArrowheads="1"/>
              </p:cNvSpPr>
              <p:nvPr/>
            </p:nvSpPr>
            <p:spPr bwMode="auto">
              <a:xfrm>
                <a:off x="4341" y="2163"/>
                <a:ext cx="30" cy="60"/>
              </a:xfrm>
              <a:prstGeom prst="rect">
                <a:avLst/>
              </a:prstGeom>
              <a:solidFill>
                <a:srgbClr val="FFF2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6" name="Rectangle 172"/>
              <p:cNvSpPr>
                <a:spLocks noChangeArrowheads="1"/>
              </p:cNvSpPr>
              <p:nvPr/>
            </p:nvSpPr>
            <p:spPr bwMode="auto">
              <a:xfrm>
                <a:off x="4356" y="2163"/>
                <a:ext cx="30" cy="60"/>
              </a:xfrm>
              <a:prstGeom prst="rect">
                <a:avLst/>
              </a:prstGeom>
              <a:solidFill>
                <a:srgbClr val="F2F0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7" name="Rectangle 173"/>
              <p:cNvSpPr>
                <a:spLocks noChangeArrowheads="1"/>
              </p:cNvSpPr>
              <p:nvPr/>
            </p:nvSpPr>
            <p:spPr bwMode="auto">
              <a:xfrm>
                <a:off x="4371" y="2163"/>
                <a:ext cx="30" cy="60"/>
              </a:xfrm>
              <a:prstGeom prst="rect">
                <a:avLst/>
              </a:prstGeom>
              <a:solidFill>
                <a:srgbClr val="E3D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8" name="Rectangle 174"/>
              <p:cNvSpPr>
                <a:spLocks noChangeArrowheads="1"/>
              </p:cNvSpPr>
              <p:nvPr/>
            </p:nvSpPr>
            <p:spPr bwMode="auto">
              <a:xfrm>
                <a:off x="4386" y="2163"/>
                <a:ext cx="30" cy="60"/>
              </a:xfrm>
              <a:prstGeom prst="rect">
                <a:avLst/>
              </a:prstGeom>
              <a:solidFill>
                <a:srgbClr val="D5CD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9" name="Rectangle 175"/>
              <p:cNvSpPr>
                <a:spLocks noChangeArrowheads="1"/>
              </p:cNvSpPr>
              <p:nvPr/>
            </p:nvSpPr>
            <p:spPr bwMode="auto">
              <a:xfrm>
                <a:off x="4401" y="2163"/>
                <a:ext cx="30" cy="60"/>
              </a:xfrm>
              <a:prstGeom prst="rect">
                <a:avLst/>
              </a:prstGeom>
              <a:solidFill>
                <a:srgbClr val="BEB2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0" name="Rectangle 176"/>
              <p:cNvSpPr>
                <a:spLocks noChangeArrowheads="1"/>
              </p:cNvSpPr>
              <p:nvPr/>
            </p:nvSpPr>
            <p:spPr bwMode="auto">
              <a:xfrm>
                <a:off x="4416" y="2163"/>
                <a:ext cx="30" cy="60"/>
              </a:xfrm>
              <a:prstGeom prst="rect">
                <a:avLst/>
              </a:prstGeom>
              <a:solidFill>
                <a:srgbClr val="B5A8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" name="Rectangle 177"/>
              <p:cNvSpPr>
                <a:spLocks noChangeArrowheads="1"/>
              </p:cNvSpPr>
              <p:nvPr/>
            </p:nvSpPr>
            <p:spPr bwMode="auto">
              <a:xfrm>
                <a:off x="4431" y="2163"/>
                <a:ext cx="30" cy="60"/>
              </a:xfrm>
              <a:prstGeom prst="rect">
                <a:avLst/>
              </a:prstGeom>
              <a:solidFill>
                <a:srgbClr val="AB9D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2" name="Rectangle 178"/>
              <p:cNvSpPr>
                <a:spLocks noChangeArrowheads="1"/>
              </p:cNvSpPr>
              <p:nvPr/>
            </p:nvSpPr>
            <p:spPr bwMode="auto">
              <a:xfrm>
                <a:off x="4446" y="2163"/>
                <a:ext cx="30" cy="60"/>
              </a:xfrm>
              <a:prstGeom prst="rect">
                <a:avLst/>
              </a:prstGeom>
              <a:solidFill>
                <a:srgbClr val="A395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3" name="Rectangle 179"/>
              <p:cNvSpPr>
                <a:spLocks noChangeArrowheads="1"/>
              </p:cNvSpPr>
              <p:nvPr/>
            </p:nvSpPr>
            <p:spPr bwMode="auto">
              <a:xfrm>
                <a:off x="4461" y="2163"/>
                <a:ext cx="30" cy="60"/>
              </a:xfrm>
              <a:prstGeom prst="rect">
                <a:avLst/>
              </a:prstGeom>
              <a:solidFill>
                <a:srgbClr val="9384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4" name="Rectangle 180"/>
              <p:cNvSpPr>
                <a:spLocks noChangeArrowheads="1"/>
              </p:cNvSpPr>
              <p:nvPr/>
            </p:nvSpPr>
            <p:spPr bwMode="auto">
              <a:xfrm>
                <a:off x="4476" y="2163"/>
                <a:ext cx="30" cy="60"/>
              </a:xfrm>
              <a:prstGeom prst="rect">
                <a:avLst/>
              </a:prstGeom>
              <a:solidFill>
                <a:srgbClr val="8D7D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5" name="Rectangle 181"/>
              <p:cNvSpPr>
                <a:spLocks noChangeArrowheads="1"/>
              </p:cNvSpPr>
              <p:nvPr/>
            </p:nvSpPr>
            <p:spPr bwMode="auto">
              <a:xfrm>
                <a:off x="4491" y="2163"/>
                <a:ext cx="30" cy="60"/>
              </a:xfrm>
              <a:prstGeom prst="rect">
                <a:avLst/>
              </a:prstGeom>
              <a:solidFill>
                <a:srgbClr val="8676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6" name="Rectangle 182"/>
              <p:cNvSpPr>
                <a:spLocks noChangeArrowheads="1"/>
              </p:cNvSpPr>
              <p:nvPr/>
            </p:nvSpPr>
            <p:spPr bwMode="auto">
              <a:xfrm>
                <a:off x="4506" y="2163"/>
                <a:ext cx="30" cy="60"/>
              </a:xfrm>
              <a:prstGeom prst="rect">
                <a:avLst/>
              </a:prstGeom>
              <a:solidFill>
                <a:srgbClr val="7A68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7" name="Rectangle 183"/>
              <p:cNvSpPr>
                <a:spLocks noChangeArrowheads="1"/>
              </p:cNvSpPr>
              <p:nvPr/>
            </p:nvSpPr>
            <p:spPr bwMode="auto">
              <a:xfrm>
                <a:off x="4521" y="2163"/>
                <a:ext cx="30" cy="60"/>
              </a:xfrm>
              <a:prstGeom prst="rect">
                <a:avLst/>
              </a:prstGeom>
              <a:solidFill>
                <a:srgbClr val="7461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8" name="Rectangle 184"/>
              <p:cNvSpPr>
                <a:spLocks noChangeArrowheads="1"/>
              </p:cNvSpPr>
              <p:nvPr/>
            </p:nvSpPr>
            <p:spPr bwMode="auto">
              <a:xfrm>
                <a:off x="4536" y="2163"/>
                <a:ext cx="30" cy="60"/>
              </a:xfrm>
              <a:prstGeom prst="rect">
                <a:avLst/>
              </a:prstGeom>
              <a:solidFill>
                <a:srgbClr val="6F5B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9" name="Rectangle 185"/>
              <p:cNvSpPr>
                <a:spLocks noChangeArrowheads="1"/>
              </p:cNvSpPr>
              <p:nvPr/>
            </p:nvSpPr>
            <p:spPr bwMode="auto">
              <a:xfrm>
                <a:off x="4551" y="2163"/>
                <a:ext cx="30" cy="60"/>
              </a:xfrm>
              <a:prstGeom prst="rect">
                <a:avLst/>
              </a:prstGeom>
              <a:solidFill>
                <a:srgbClr val="6955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0" name="Rectangle 186"/>
              <p:cNvSpPr>
                <a:spLocks noChangeArrowheads="1"/>
              </p:cNvSpPr>
              <p:nvPr/>
            </p:nvSpPr>
            <p:spPr bwMode="auto">
              <a:xfrm>
                <a:off x="4566" y="2163"/>
                <a:ext cx="30" cy="60"/>
              </a:xfrm>
              <a:prstGeom prst="rect">
                <a:avLst/>
              </a:prstGeom>
              <a:solidFill>
                <a:srgbClr val="5E48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" name="Rectangle 187"/>
              <p:cNvSpPr>
                <a:spLocks noChangeArrowheads="1"/>
              </p:cNvSpPr>
              <p:nvPr/>
            </p:nvSpPr>
            <p:spPr bwMode="auto">
              <a:xfrm>
                <a:off x="4581" y="2163"/>
                <a:ext cx="30" cy="60"/>
              </a:xfrm>
              <a:prstGeom prst="rect">
                <a:avLst/>
              </a:prstGeom>
              <a:solidFill>
                <a:srgbClr val="5941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2" name="Rectangle 188"/>
              <p:cNvSpPr>
                <a:spLocks noChangeArrowheads="1"/>
              </p:cNvSpPr>
              <p:nvPr/>
            </p:nvSpPr>
            <p:spPr bwMode="auto">
              <a:xfrm>
                <a:off x="4596" y="2163"/>
                <a:ext cx="30" cy="60"/>
              </a:xfrm>
              <a:prstGeom prst="rect">
                <a:avLst/>
              </a:prstGeom>
              <a:solidFill>
                <a:srgbClr val="533B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3" name="Rectangle 189"/>
              <p:cNvSpPr>
                <a:spLocks noChangeArrowheads="1"/>
              </p:cNvSpPr>
              <p:nvPr/>
            </p:nvSpPr>
            <p:spPr bwMode="auto">
              <a:xfrm>
                <a:off x="4611" y="2163"/>
                <a:ext cx="30" cy="60"/>
              </a:xfrm>
              <a:prstGeom prst="rect">
                <a:avLst/>
              </a:prstGeom>
              <a:solidFill>
                <a:srgbClr val="482D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4" name="Rectangle 190"/>
              <p:cNvSpPr>
                <a:spLocks noChangeArrowheads="1"/>
              </p:cNvSpPr>
              <p:nvPr/>
            </p:nvSpPr>
            <p:spPr bwMode="auto">
              <a:xfrm>
                <a:off x="4626" y="2163"/>
                <a:ext cx="30" cy="60"/>
              </a:xfrm>
              <a:prstGeom prst="rect">
                <a:avLst/>
              </a:prstGeom>
              <a:solidFill>
                <a:srgbClr val="4224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5" name="Rectangle 191"/>
              <p:cNvSpPr>
                <a:spLocks noChangeArrowheads="1"/>
              </p:cNvSpPr>
              <p:nvPr/>
            </p:nvSpPr>
            <p:spPr bwMode="auto">
              <a:xfrm>
                <a:off x="4641" y="2163"/>
                <a:ext cx="30" cy="60"/>
              </a:xfrm>
              <a:prstGeom prst="rect">
                <a:avLst/>
              </a:prstGeom>
              <a:solidFill>
                <a:srgbClr val="3B1B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6" name="Rectangle 192"/>
              <p:cNvSpPr>
                <a:spLocks noChangeArrowheads="1"/>
              </p:cNvSpPr>
              <p:nvPr/>
            </p:nvSpPr>
            <p:spPr bwMode="auto">
              <a:xfrm>
                <a:off x="4656" y="2163"/>
                <a:ext cx="30" cy="60"/>
              </a:xfrm>
              <a:prstGeom prst="rect">
                <a:avLst/>
              </a:prstGeom>
              <a:solidFill>
                <a:srgbClr val="340E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7" name="Rectangle 193"/>
              <p:cNvSpPr>
                <a:spLocks noChangeArrowheads="1"/>
              </p:cNvSpPr>
              <p:nvPr/>
            </p:nvSpPr>
            <p:spPr bwMode="auto">
              <a:xfrm>
                <a:off x="4671" y="2163"/>
                <a:ext cx="30" cy="60"/>
              </a:xfrm>
              <a:prstGeom prst="rect">
                <a:avLst/>
              </a:prstGeom>
              <a:solidFill>
                <a:srgbClr val="4225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8" name="Rectangle 194"/>
              <p:cNvSpPr>
                <a:spLocks noChangeArrowheads="1"/>
              </p:cNvSpPr>
              <p:nvPr/>
            </p:nvSpPr>
            <p:spPr bwMode="auto">
              <a:xfrm>
                <a:off x="4686" y="2163"/>
                <a:ext cx="30" cy="60"/>
              </a:xfrm>
              <a:prstGeom prst="rect">
                <a:avLst/>
              </a:prstGeom>
              <a:solidFill>
                <a:srgbClr val="482D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9" name="Rectangle 195"/>
              <p:cNvSpPr>
                <a:spLocks noChangeArrowheads="1"/>
              </p:cNvSpPr>
              <p:nvPr/>
            </p:nvSpPr>
            <p:spPr bwMode="auto">
              <a:xfrm>
                <a:off x="4701" y="2163"/>
                <a:ext cx="30" cy="60"/>
              </a:xfrm>
              <a:prstGeom prst="rect">
                <a:avLst/>
              </a:prstGeom>
              <a:solidFill>
                <a:srgbClr val="4F36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0" name="Rectangle 196"/>
              <p:cNvSpPr>
                <a:spLocks noChangeArrowheads="1"/>
              </p:cNvSpPr>
              <p:nvPr/>
            </p:nvSpPr>
            <p:spPr bwMode="auto">
              <a:xfrm>
                <a:off x="4716" y="2163"/>
                <a:ext cx="30" cy="60"/>
              </a:xfrm>
              <a:prstGeom prst="rect">
                <a:avLst/>
              </a:prstGeom>
              <a:solidFill>
                <a:srgbClr val="5B4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" name="Rectangle 197"/>
              <p:cNvSpPr>
                <a:spLocks noChangeArrowheads="1"/>
              </p:cNvSpPr>
              <p:nvPr/>
            </p:nvSpPr>
            <p:spPr bwMode="auto">
              <a:xfrm>
                <a:off x="4731" y="2163"/>
                <a:ext cx="30" cy="60"/>
              </a:xfrm>
              <a:prstGeom prst="rect">
                <a:avLst/>
              </a:prstGeom>
              <a:solidFill>
                <a:srgbClr val="614B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" name="Rectangle 198"/>
              <p:cNvSpPr>
                <a:spLocks noChangeArrowheads="1"/>
              </p:cNvSpPr>
              <p:nvPr/>
            </p:nvSpPr>
            <p:spPr bwMode="auto">
              <a:xfrm>
                <a:off x="4746" y="2163"/>
                <a:ext cx="30" cy="60"/>
              </a:xfrm>
              <a:prstGeom prst="rect">
                <a:avLst/>
              </a:prstGeom>
              <a:solidFill>
                <a:srgbClr val="6752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3" name="Rectangle 199"/>
              <p:cNvSpPr>
                <a:spLocks noChangeArrowheads="1"/>
              </p:cNvSpPr>
              <p:nvPr/>
            </p:nvSpPr>
            <p:spPr bwMode="auto">
              <a:xfrm>
                <a:off x="4761" y="2163"/>
                <a:ext cx="30" cy="60"/>
              </a:xfrm>
              <a:prstGeom prst="rect">
                <a:avLst/>
              </a:prstGeom>
              <a:solidFill>
                <a:srgbClr val="736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4" name="Rectangle 200"/>
              <p:cNvSpPr>
                <a:spLocks noChangeArrowheads="1"/>
              </p:cNvSpPr>
              <p:nvPr/>
            </p:nvSpPr>
            <p:spPr bwMode="auto">
              <a:xfrm>
                <a:off x="4776" y="2163"/>
                <a:ext cx="30" cy="60"/>
              </a:xfrm>
              <a:prstGeom prst="rect">
                <a:avLst/>
              </a:prstGeom>
              <a:solidFill>
                <a:srgbClr val="7967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5" name="Rectangle 201"/>
              <p:cNvSpPr>
                <a:spLocks noChangeArrowheads="1"/>
              </p:cNvSpPr>
              <p:nvPr/>
            </p:nvSpPr>
            <p:spPr bwMode="auto">
              <a:xfrm>
                <a:off x="4791" y="2163"/>
                <a:ext cx="30" cy="60"/>
              </a:xfrm>
              <a:prstGeom prst="rect">
                <a:avLst/>
              </a:prstGeom>
              <a:solidFill>
                <a:srgbClr val="806E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6" name="Rectangle 202"/>
              <p:cNvSpPr>
                <a:spLocks noChangeArrowheads="1"/>
              </p:cNvSpPr>
              <p:nvPr/>
            </p:nvSpPr>
            <p:spPr bwMode="auto">
              <a:xfrm>
                <a:off x="4806" y="2163"/>
                <a:ext cx="30" cy="60"/>
              </a:xfrm>
              <a:prstGeom prst="rect">
                <a:avLst/>
              </a:prstGeom>
              <a:solidFill>
                <a:srgbClr val="8676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7" name="Rectangle 203"/>
              <p:cNvSpPr>
                <a:spLocks noChangeArrowheads="1"/>
              </p:cNvSpPr>
              <p:nvPr/>
            </p:nvSpPr>
            <p:spPr bwMode="auto">
              <a:xfrm>
                <a:off x="4821" y="2163"/>
                <a:ext cx="30" cy="60"/>
              </a:xfrm>
              <a:prstGeom prst="rect">
                <a:avLst/>
              </a:prstGeom>
              <a:solidFill>
                <a:srgbClr val="9586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8" name="Rectangle 204"/>
              <p:cNvSpPr>
                <a:spLocks noChangeArrowheads="1"/>
              </p:cNvSpPr>
              <p:nvPr/>
            </p:nvSpPr>
            <p:spPr bwMode="auto">
              <a:xfrm>
                <a:off x="4836" y="2163"/>
                <a:ext cx="30" cy="60"/>
              </a:xfrm>
              <a:prstGeom prst="rect">
                <a:avLst/>
              </a:prstGeom>
              <a:solidFill>
                <a:srgbClr val="9D8E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9" name="Rectangle 205"/>
              <p:cNvSpPr>
                <a:spLocks noChangeArrowheads="1"/>
              </p:cNvSpPr>
              <p:nvPr/>
            </p:nvSpPr>
            <p:spPr bwMode="auto">
              <a:xfrm>
                <a:off x="4851" y="2163"/>
                <a:ext cx="30" cy="60"/>
              </a:xfrm>
              <a:prstGeom prst="rect">
                <a:avLst/>
              </a:prstGeom>
              <a:solidFill>
                <a:srgbClr val="A597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0" name="Rectangle 206"/>
              <p:cNvSpPr>
                <a:spLocks noChangeArrowheads="1"/>
              </p:cNvSpPr>
              <p:nvPr/>
            </p:nvSpPr>
            <p:spPr bwMode="auto">
              <a:xfrm>
                <a:off x="4866" y="2163"/>
                <a:ext cx="30" cy="60"/>
              </a:xfrm>
              <a:prstGeom prst="rect">
                <a:avLst/>
              </a:prstGeom>
              <a:solidFill>
                <a:srgbClr val="B9AD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1" name="Rectangle 207"/>
              <p:cNvSpPr>
                <a:spLocks noChangeArrowheads="1"/>
              </p:cNvSpPr>
              <p:nvPr/>
            </p:nvSpPr>
            <p:spPr bwMode="auto">
              <a:xfrm>
                <a:off x="4881" y="2163"/>
                <a:ext cx="30" cy="60"/>
              </a:xfrm>
              <a:prstGeom prst="rect">
                <a:avLst/>
              </a:prstGeom>
              <a:solidFill>
                <a:srgbClr val="C4B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2899" y="1713"/>
              <a:ext cx="2328" cy="510"/>
              <a:chOff x="2899" y="1713"/>
              <a:chExt cx="2328" cy="510"/>
            </a:xfrm>
          </p:grpSpPr>
          <p:sp>
            <p:nvSpPr>
              <p:cNvPr id="112" name="Rectangle 209"/>
              <p:cNvSpPr>
                <a:spLocks noChangeArrowheads="1"/>
              </p:cNvSpPr>
              <p:nvPr/>
            </p:nvSpPr>
            <p:spPr bwMode="auto">
              <a:xfrm>
                <a:off x="4896" y="2163"/>
                <a:ext cx="30" cy="60"/>
              </a:xfrm>
              <a:prstGeom prst="rect">
                <a:avLst/>
              </a:prstGeom>
              <a:solidFill>
                <a:srgbClr val="D1C8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" name="Rectangle 210"/>
              <p:cNvSpPr>
                <a:spLocks noChangeArrowheads="1"/>
              </p:cNvSpPr>
              <p:nvPr/>
            </p:nvSpPr>
            <p:spPr bwMode="auto">
              <a:xfrm>
                <a:off x="4911" y="2163"/>
                <a:ext cx="30" cy="60"/>
              </a:xfrm>
              <a:prstGeom prst="rect">
                <a:avLst/>
              </a:prstGeom>
              <a:solidFill>
                <a:srgbClr val="DFD9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" name="Rectangle 211"/>
              <p:cNvSpPr>
                <a:spLocks noChangeArrowheads="1"/>
              </p:cNvSpPr>
              <p:nvPr/>
            </p:nvSpPr>
            <p:spPr bwMode="auto">
              <a:xfrm>
                <a:off x="4926" y="2163"/>
                <a:ext cx="30" cy="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" name="Rectangle 212"/>
              <p:cNvSpPr>
                <a:spLocks noChangeArrowheads="1"/>
              </p:cNvSpPr>
              <p:nvPr/>
            </p:nvSpPr>
            <p:spPr bwMode="auto">
              <a:xfrm>
                <a:off x="4941" y="2163"/>
                <a:ext cx="30" cy="60"/>
              </a:xfrm>
              <a:prstGeom prst="rect">
                <a:avLst/>
              </a:prstGeom>
              <a:solidFill>
                <a:srgbClr val="FF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" name="Rectangle 213"/>
              <p:cNvSpPr>
                <a:spLocks noChangeArrowheads="1"/>
              </p:cNvSpPr>
              <p:nvPr/>
            </p:nvSpPr>
            <p:spPr bwMode="auto">
              <a:xfrm>
                <a:off x="4956" y="2163"/>
                <a:ext cx="30" cy="60"/>
              </a:xfrm>
              <a:prstGeom prst="rect">
                <a:avLst/>
              </a:prstGeom>
              <a:solidFill>
                <a:srgbClr val="FFE8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" name="Rectangle 214"/>
              <p:cNvSpPr>
                <a:spLocks noChangeArrowheads="1"/>
              </p:cNvSpPr>
              <p:nvPr/>
            </p:nvSpPr>
            <p:spPr bwMode="auto">
              <a:xfrm>
                <a:off x="4971" y="2163"/>
                <a:ext cx="30" cy="60"/>
              </a:xfrm>
              <a:prstGeom prst="rect">
                <a:avLst/>
              </a:prstGeom>
              <a:solidFill>
                <a:srgbClr val="FED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" name="Rectangle 215"/>
              <p:cNvSpPr>
                <a:spLocks noChangeArrowheads="1"/>
              </p:cNvSpPr>
              <p:nvPr/>
            </p:nvSpPr>
            <p:spPr bwMode="auto">
              <a:xfrm>
                <a:off x="4986" y="2163"/>
                <a:ext cx="15" cy="60"/>
              </a:xfrm>
              <a:prstGeom prst="rect">
                <a:avLst/>
              </a:prstGeom>
              <a:solidFill>
                <a:srgbClr val="FEC9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" name="Rectangle 216"/>
              <p:cNvSpPr>
                <a:spLocks noChangeArrowheads="1"/>
              </p:cNvSpPr>
              <p:nvPr/>
            </p:nvSpPr>
            <p:spPr bwMode="auto">
              <a:xfrm>
                <a:off x="5001" y="2163"/>
                <a:ext cx="15" cy="60"/>
              </a:xfrm>
              <a:prstGeom prst="rect">
                <a:avLst/>
              </a:prstGeom>
              <a:solidFill>
                <a:srgbClr val="FDC0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" name="Rectangle 217"/>
              <p:cNvSpPr>
                <a:spLocks noChangeArrowheads="1"/>
              </p:cNvSpPr>
              <p:nvPr/>
            </p:nvSpPr>
            <p:spPr bwMode="auto">
              <a:xfrm>
                <a:off x="5001" y="2163"/>
                <a:ext cx="30" cy="60"/>
              </a:xfrm>
              <a:prstGeom prst="rect">
                <a:avLst/>
              </a:prstGeom>
              <a:solidFill>
                <a:srgbClr val="FCB7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" name="Rectangle 218"/>
              <p:cNvSpPr>
                <a:spLocks noChangeArrowheads="1"/>
              </p:cNvSpPr>
              <p:nvPr/>
            </p:nvSpPr>
            <p:spPr bwMode="auto">
              <a:xfrm>
                <a:off x="5016" y="2163"/>
                <a:ext cx="30" cy="60"/>
              </a:xfrm>
              <a:prstGeom prst="rect">
                <a:avLst/>
              </a:prstGeom>
              <a:solidFill>
                <a:srgbClr val="FAA8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" name="Rectangle 219"/>
              <p:cNvSpPr>
                <a:spLocks noChangeArrowheads="1"/>
              </p:cNvSpPr>
              <p:nvPr/>
            </p:nvSpPr>
            <p:spPr bwMode="auto">
              <a:xfrm>
                <a:off x="5031" y="2163"/>
                <a:ext cx="30" cy="60"/>
              </a:xfrm>
              <a:prstGeom prst="rect">
                <a:avLst/>
              </a:prstGeom>
              <a:solidFill>
                <a:srgbClr val="F9A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" name="Rectangle 220"/>
              <p:cNvSpPr>
                <a:spLocks noChangeArrowheads="1"/>
              </p:cNvSpPr>
              <p:nvPr/>
            </p:nvSpPr>
            <p:spPr bwMode="auto">
              <a:xfrm>
                <a:off x="5046" y="2163"/>
                <a:ext cx="31" cy="60"/>
              </a:xfrm>
              <a:prstGeom prst="rect">
                <a:avLst/>
              </a:prstGeom>
              <a:solidFill>
                <a:srgbClr val="F99B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" name="Rectangle 221"/>
              <p:cNvSpPr>
                <a:spLocks noChangeArrowheads="1"/>
              </p:cNvSpPr>
              <p:nvPr/>
            </p:nvSpPr>
            <p:spPr bwMode="auto">
              <a:xfrm>
                <a:off x="5061" y="2163"/>
                <a:ext cx="31" cy="60"/>
              </a:xfrm>
              <a:prstGeom prst="rect">
                <a:avLst/>
              </a:prstGeom>
              <a:solidFill>
                <a:srgbClr val="F78E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" name="Rectangle 222"/>
              <p:cNvSpPr>
                <a:spLocks noChangeArrowheads="1"/>
              </p:cNvSpPr>
              <p:nvPr/>
            </p:nvSpPr>
            <p:spPr bwMode="auto">
              <a:xfrm>
                <a:off x="5077" y="2163"/>
                <a:ext cx="30" cy="60"/>
              </a:xfrm>
              <a:prstGeom prst="rect">
                <a:avLst/>
              </a:prstGeom>
              <a:solidFill>
                <a:srgbClr val="F688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" name="Rectangle 223"/>
              <p:cNvSpPr>
                <a:spLocks noChangeArrowheads="1"/>
              </p:cNvSpPr>
              <p:nvPr/>
            </p:nvSpPr>
            <p:spPr bwMode="auto">
              <a:xfrm>
                <a:off x="5092" y="2163"/>
                <a:ext cx="30" cy="60"/>
              </a:xfrm>
              <a:prstGeom prst="rect">
                <a:avLst/>
              </a:prstGeom>
              <a:solidFill>
                <a:srgbClr val="F582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" name="Rectangle 224"/>
              <p:cNvSpPr>
                <a:spLocks noChangeArrowheads="1"/>
              </p:cNvSpPr>
              <p:nvPr/>
            </p:nvSpPr>
            <p:spPr bwMode="auto">
              <a:xfrm>
                <a:off x="5107" y="2163"/>
                <a:ext cx="30" cy="60"/>
              </a:xfrm>
              <a:prstGeom prst="rect">
                <a:avLst/>
              </a:prstGeom>
              <a:solidFill>
                <a:srgbClr val="F57C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" name="Rectangle 225"/>
              <p:cNvSpPr>
                <a:spLocks noChangeArrowheads="1"/>
              </p:cNvSpPr>
              <p:nvPr/>
            </p:nvSpPr>
            <p:spPr bwMode="auto">
              <a:xfrm>
                <a:off x="5122" y="2163"/>
                <a:ext cx="30" cy="60"/>
              </a:xfrm>
              <a:prstGeom prst="rect">
                <a:avLst/>
              </a:prstGeom>
              <a:solidFill>
                <a:srgbClr val="F371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9" name="Rectangle 226"/>
              <p:cNvSpPr>
                <a:spLocks noChangeArrowheads="1"/>
              </p:cNvSpPr>
              <p:nvPr/>
            </p:nvSpPr>
            <p:spPr bwMode="auto">
              <a:xfrm>
                <a:off x="5137" y="2163"/>
                <a:ext cx="30" cy="60"/>
              </a:xfrm>
              <a:prstGeom prst="rect">
                <a:avLst/>
              </a:prstGeom>
              <a:solidFill>
                <a:srgbClr val="F26B3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0" name="Rectangle 227"/>
              <p:cNvSpPr>
                <a:spLocks noChangeArrowheads="1"/>
              </p:cNvSpPr>
              <p:nvPr/>
            </p:nvSpPr>
            <p:spPr bwMode="auto">
              <a:xfrm>
                <a:off x="5152" y="2163"/>
                <a:ext cx="30" cy="60"/>
              </a:xfrm>
              <a:prstGeom prst="rect">
                <a:avLst/>
              </a:prstGeom>
              <a:solidFill>
                <a:srgbClr val="F165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" name="Rectangle 228"/>
              <p:cNvSpPr>
                <a:spLocks noChangeArrowheads="1"/>
              </p:cNvSpPr>
              <p:nvPr/>
            </p:nvSpPr>
            <p:spPr bwMode="auto">
              <a:xfrm>
                <a:off x="5167" y="2163"/>
                <a:ext cx="30" cy="60"/>
              </a:xfrm>
              <a:prstGeom prst="rect">
                <a:avLst/>
              </a:prstGeom>
              <a:solidFill>
                <a:srgbClr val="EF59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2" name="Rectangle 229"/>
              <p:cNvSpPr>
                <a:spLocks noChangeArrowheads="1"/>
              </p:cNvSpPr>
              <p:nvPr/>
            </p:nvSpPr>
            <p:spPr bwMode="auto">
              <a:xfrm>
                <a:off x="5182" y="2163"/>
                <a:ext cx="30" cy="60"/>
              </a:xfrm>
              <a:prstGeom prst="rect">
                <a:avLst/>
              </a:prstGeom>
              <a:solidFill>
                <a:srgbClr val="EE531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" name="Rectangle 230"/>
              <p:cNvSpPr>
                <a:spLocks noChangeArrowheads="1"/>
              </p:cNvSpPr>
              <p:nvPr/>
            </p:nvSpPr>
            <p:spPr bwMode="auto">
              <a:xfrm>
                <a:off x="5197" y="2163"/>
                <a:ext cx="30" cy="60"/>
              </a:xfrm>
              <a:prstGeom prst="rect">
                <a:avLst/>
              </a:prstGeom>
              <a:solidFill>
                <a:srgbClr val="EB3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" name="Rectangle 231"/>
              <p:cNvSpPr>
                <a:spLocks noChangeArrowheads="1"/>
              </p:cNvSpPr>
              <p:nvPr/>
            </p:nvSpPr>
            <p:spPr bwMode="auto">
              <a:xfrm>
                <a:off x="5212" y="2163"/>
                <a:ext cx="1" cy="60"/>
              </a:xfrm>
              <a:prstGeom prst="rect">
                <a:avLst/>
              </a:prstGeom>
              <a:solidFill>
                <a:srgbClr val="EB3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5" name="Rectangle 232"/>
              <p:cNvSpPr>
                <a:spLocks noChangeArrowheads="1"/>
              </p:cNvSpPr>
              <p:nvPr/>
            </p:nvSpPr>
            <p:spPr bwMode="auto">
              <a:xfrm>
                <a:off x="2899" y="2148"/>
                <a:ext cx="2313" cy="15"/>
              </a:xfrm>
              <a:prstGeom prst="rect">
                <a:avLst/>
              </a:prstGeom>
              <a:solidFill>
                <a:srgbClr val="2421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6" name="Line 233"/>
              <p:cNvSpPr>
                <a:spLocks noChangeShapeType="1"/>
              </p:cNvSpPr>
              <p:nvPr/>
            </p:nvSpPr>
            <p:spPr bwMode="auto">
              <a:xfrm>
                <a:off x="2899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7" name="Line 234"/>
              <p:cNvSpPr>
                <a:spLocks noChangeShapeType="1"/>
              </p:cNvSpPr>
              <p:nvPr/>
            </p:nvSpPr>
            <p:spPr bwMode="auto">
              <a:xfrm>
                <a:off x="2959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8" name="Line 235"/>
              <p:cNvSpPr>
                <a:spLocks noChangeShapeType="1"/>
              </p:cNvSpPr>
              <p:nvPr/>
            </p:nvSpPr>
            <p:spPr bwMode="auto">
              <a:xfrm>
                <a:off x="3019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9" name="Line 236"/>
              <p:cNvSpPr>
                <a:spLocks noChangeShapeType="1"/>
              </p:cNvSpPr>
              <p:nvPr/>
            </p:nvSpPr>
            <p:spPr bwMode="auto">
              <a:xfrm>
                <a:off x="3079" y="2013"/>
                <a:ext cx="6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0" name="Line 237"/>
              <p:cNvSpPr>
                <a:spLocks noChangeShapeType="1"/>
              </p:cNvSpPr>
              <p:nvPr/>
            </p:nvSpPr>
            <p:spPr bwMode="auto">
              <a:xfrm>
                <a:off x="3140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Line 238"/>
              <p:cNvSpPr>
                <a:spLocks noChangeShapeType="1"/>
              </p:cNvSpPr>
              <p:nvPr/>
            </p:nvSpPr>
            <p:spPr bwMode="auto">
              <a:xfrm>
                <a:off x="3200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2" name="Line 239"/>
              <p:cNvSpPr>
                <a:spLocks noChangeShapeType="1"/>
              </p:cNvSpPr>
              <p:nvPr/>
            </p:nvSpPr>
            <p:spPr bwMode="auto">
              <a:xfrm>
                <a:off x="3275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" name="Line 240"/>
              <p:cNvSpPr>
                <a:spLocks noChangeShapeType="1"/>
              </p:cNvSpPr>
              <p:nvPr/>
            </p:nvSpPr>
            <p:spPr bwMode="auto">
              <a:xfrm>
                <a:off x="3335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" name="Line 241"/>
              <p:cNvSpPr>
                <a:spLocks noChangeShapeType="1"/>
              </p:cNvSpPr>
              <p:nvPr/>
            </p:nvSpPr>
            <p:spPr bwMode="auto">
              <a:xfrm>
                <a:off x="3395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" name="Line 242"/>
              <p:cNvSpPr>
                <a:spLocks noChangeShapeType="1"/>
              </p:cNvSpPr>
              <p:nvPr/>
            </p:nvSpPr>
            <p:spPr bwMode="auto">
              <a:xfrm>
                <a:off x="3455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6" name="Line 243"/>
              <p:cNvSpPr>
                <a:spLocks noChangeShapeType="1"/>
              </p:cNvSpPr>
              <p:nvPr/>
            </p:nvSpPr>
            <p:spPr bwMode="auto">
              <a:xfrm>
                <a:off x="3515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7" name="Line 244"/>
              <p:cNvSpPr>
                <a:spLocks noChangeShapeType="1"/>
              </p:cNvSpPr>
              <p:nvPr/>
            </p:nvSpPr>
            <p:spPr bwMode="auto">
              <a:xfrm>
                <a:off x="3575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8" name="Line 245"/>
              <p:cNvSpPr>
                <a:spLocks noChangeShapeType="1"/>
              </p:cNvSpPr>
              <p:nvPr/>
            </p:nvSpPr>
            <p:spPr bwMode="auto">
              <a:xfrm>
                <a:off x="3635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" name="Line 246"/>
              <p:cNvSpPr>
                <a:spLocks noChangeShapeType="1"/>
              </p:cNvSpPr>
              <p:nvPr/>
            </p:nvSpPr>
            <p:spPr bwMode="auto">
              <a:xfrm>
                <a:off x="3695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" name="Line 247"/>
              <p:cNvSpPr>
                <a:spLocks noChangeShapeType="1"/>
              </p:cNvSpPr>
              <p:nvPr/>
            </p:nvSpPr>
            <p:spPr bwMode="auto">
              <a:xfrm>
                <a:off x="3755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1" name="Line 248"/>
              <p:cNvSpPr>
                <a:spLocks noChangeShapeType="1"/>
              </p:cNvSpPr>
              <p:nvPr/>
            </p:nvSpPr>
            <p:spPr bwMode="auto">
              <a:xfrm>
                <a:off x="3815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2" name="Line 249"/>
              <p:cNvSpPr>
                <a:spLocks noChangeShapeType="1"/>
              </p:cNvSpPr>
              <p:nvPr/>
            </p:nvSpPr>
            <p:spPr bwMode="auto">
              <a:xfrm>
                <a:off x="3875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" name="Line 250"/>
              <p:cNvSpPr>
                <a:spLocks noChangeShapeType="1"/>
              </p:cNvSpPr>
              <p:nvPr/>
            </p:nvSpPr>
            <p:spPr bwMode="auto">
              <a:xfrm>
                <a:off x="3935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" name="Line 251"/>
              <p:cNvSpPr>
                <a:spLocks noChangeShapeType="1"/>
              </p:cNvSpPr>
              <p:nvPr/>
            </p:nvSpPr>
            <p:spPr bwMode="auto">
              <a:xfrm>
                <a:off x="4010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5" name="Line 252"/>
              <p:cNvSpPr>
                <a:spLocks noChangeShapeType="1"/>
              </p:cNvSpPr>
              <p:nvPr/>
            </p:nvSpPr>
            <p:spPr bwMode="auto">
              <a:xfrm>
                <a:off x="4070" y="2013"/>
                <a:ext cx="4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6" name="Line 253"/>
              <p:cNvSpPr>
                <a:spLocks noChangeShapeType="1"/>
              </p:cNvSpPr>
              <p:nvPr/>
            </p:nvSpPr>
            <p:spPr bwMode="auto">
              <a:xfrm>
                <a:off x="4131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" name="Line 254"/>
              <p:cNvSpPr>
                <a:spLocks noChangeShapeType="1"/>
              </p:cNvSpPr>
              <p:nvPr/>
            </p:nvSpPr>
            <p:spPr bwMode="auto">
              <a:xfrm>
                <a:off x="4191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" name="Line 255"/>
              <p:cNvSpPr>
                <a:spLocks noChangeShapeType="1"/>
              </p:cNvSpPr>
              <p:nvPr/>
            </p:nvSpPr>
            <p:spPr bwMode="auto">
              <a:xfrm>
                <a:off x="4251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9" name="Line 256"/>
              <p:cNvSpPr>
                <a:spLocks noChangeShapeType="1"/>
              </p:cNvSpPr>
              <p:nvPr/>
            </p:nvSpPr>
            <p:spPr bwMode="auto">
              <a:xfrm>
                <a:off x="4311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0" name="Line 257"/>
              <p:cNvSpPr>
                <a:spLocks noChangeShapeType="1"/>
              </p:cNvSpPr>
              <p:nvPr/>
            </p:nvSpPr>
            <p:spPr bwMode="auto">
              <a:xfrm>
                <a:off x="4371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1" name="Line 258"/>
              <p:cNvSpPr>
                <a:spLocks noChangeShapeType="1"/>
              </p:cNvSpPr>
              <p:nvPr/>
            </p:nvSpPr>
            <p:spPr bwMode="auto">
              <a:xfrm>
                <a:off x="4431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2" name="Line 259"/>
              <p:cNvSpPr>
                <a:spLocks noChangeShapeType="1"/>
              </p:cNvSpPr>
              <p:nvPr/>
            </p:nvSpPr>
            <p:spPr bwMode="auto">
              <a:xfrm>
                <a:off x="4491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3" name="Line 260"/>
              <p:cNvSpPr>
                <a:spLocks noChangeShapeType="1"/>
              </p:cNvSpPr>
              <p:nvPr/>
            </p:nvSpPr>
            <p:spPr bwMode="auto">
              <a:xfrm>
                <a:off x="4551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" name="Line 261"/>
              <p:cNvSpPr>
                <a:spLocks noChangeShapeType="1"/>
              </p:cNvSpPr>
              <p:nvPr/>
            </p:nvSpPr>
            <p:spPr bwMode="auto">
              <a:xfrm>
                <a:off x="4611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5" name="Line 262"/>
              <p:cNvSpPr>
                <a:spLocks noChangeShapeType="1"/>
              </p:cNvSpPr>
              <p:nvPr/>
            </p:nvSpPr>
            <p:spPr bwMode="auto">
              <a:xfrm>
                <a:off x="4671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" name="Line 263"/>
              <p:cNvSpPr>
                <a:spLocks noChangeShapeType="1"/>
              </p:cNvSpPr>
              <p:nvPr/>
            </p:nvSpPr>
            <p:spPr bwMode="auto">
              <a:xfrm>
                <a:off x="4746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" name="Line 264"/>
              <p:cNvSpPr>
                <a:spLocks noChangeShapeType="1"/>
              </p:cNvSpPr>
              <p:nvPr/>
            </p:nvSpPr>
            <p:spPr bwMode="auto">
              <a:xfrm>
                <a:off x="4806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" name="Line 265"/>
              <p:cNvSpPr>
                <a:spLocks noChangeShapeType="1"/>
              </p:cNvSpPr>
              <p:nvPr/>
            </p:nvSpPr>
            <p:spPr bwMode="auto">
              <a:xfrm>
                <a:off x="4866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9" name="Line 266"/>
              <p:cNvSpPr>
                <a:spLocks noChangeShapeType="1"/>
              </p:cNvSpPr>
              <p:nvPr/>
            </p:nvSpPr>
            <p:spPr bwMode="auto">
              <a:xfrm>
                <a:off x="4926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0" name="Line 267"/>
              <p:cNvSpPr>
                <a:spLocks noChangeShapeType="1"/>
              </p:cNvSpPr>
              <p:nvPr/>
            </p:nvSpPr>
            <p:spPr bwMode="auto">
              <a:xfrm>
                <a:off x="4986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1" name="Line 268"/>
              <p:cNvSpPr>
                <a:spLocks noChangeShapeType="1"/>
              </p:cNvSpPr>
              <p:nvPr/>
            </p:nvSpPr>
            <p:spPr bwMode="auto">
              <a:xfrm>
                <a:off x="5046" y="2013"/>
                <a:ext cx="4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2" name="Line 269"/>
              <p:cNvSpPr>
                <a:spLocks noChangeShapeType="1"/>
              </p:cNvSpPr>
              <p:nvPr/>
            </p:nvSpPr>
            <p:spPr bwMode="auto">
              <a:xfrm>
                <a:off x="5107" y="20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3" name="Line 270"/>
              <p:cNvSpPr>
                <a:spLocks noChangeShapeType="1"/>
              </p:cNvSpPr>
              <p:nvPr/>
            </p:nvSpPr>
            <p:spPr bwMode="auto">
              <a:xfrm>
                <a:off x="5167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" name="Line 271"/>
              <p:cNvSpPr>
                <a:spLocks noChangeShapeType="1"/>
              </p:cNvSpPr>
              <p:nvPr/>
            </p:nvSpPr>
            <p:spPr bwMode="auto">
              <a:xfrm>
                <a:off x="5167" y="20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5" name="Line 272"/>
              <p:cNvSpPr>
                <a:spLocks noChangeShapeType="1"/>
              </p:cNvSpPr>
              <p:nvPr/>
            </p:nvSpPr>
            <p:spPr bwMode="auto">
              <a:xfrm>
                <a:off x="2899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6" name="Line 273"/>
              <p:cNvSpPr>
                <a:spLocks noChangeShapeType="1"/>
              </p:cNvSpPr>
              <p:nvPr/>
            </p:nvSpPr>
            <p:spPr bwMode="auto">
              <a:xfrm>
                <a:off x="2959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" name="Line 274"/>
              <p:cNvSpPr>
                <a:spLocks noChangeShapeType="1"/>
              </p:cNvSpPr>
              <p:nvPr/>
            </p:nvSpPr>
            <p:spPr bwMode="auto">
              <a:xfrm>
                <a:off x="3019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8" name="Line 275"/>
              <p:cNvSpPr>
                <a:spLocks noChangeShapeType="1"/>
              </p:cNvSpPr>
              <p:nvPr/>
            </p:nvSpPr>
            <p:spPr bwMode="auto">
              <a:xfrm>
                <a:off x="3079" y="1713"/>
                <a:ext cx="6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9" name="Line 276"/>
              <p:cNvSpPr>
                <a:spLocks noChangeShapeType="1"/>
              </p:cNvSpPr>
              <p:nvPr/>
            </p:nvSpPr>
            <p:spPr bwMode="auto">
              <a:xfrm>
                <a:off x="3140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0" name="Line 277"/>
              <p:cNvSpPr>
                <a:spLocks noChangeShapeType="1"/>
              </p:cNvSpPr>
              <p:nvPr/>
            </p:nvSpPr>
            <p:spPr bwMode="auto">
              <a:xfrm>
                <a:off x="3200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1" name="Line 278"/>
              <p:cNvSpPr>
                <a:spLocks noChangeShapeType="1"/>
              </p:cNvSpPr>
              <p:nvPr/>
            </p:nvSpPr>
            <p:spPr bwMode="auto">
              <a:xfrm>
                <a:off x="3275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2" name="Line 279"/>
              <p:cNvSpPr>
                <a:spLocks noChangeShapeType="1"/>
              </p:cNvSpPr>
              <p:nvPr/>
            </p:nvSpPr>
            <p:spPr bwMode="auto">
              <a:xfrm>
                <a:off x="3335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3" name="Line 280"/>
              <p:cNvSpPr>
                <a:spLocks noChangeShapeType="1"/>
              </p:cNvSpPr>
              <p:nvPr/>
            </p:nvSpPr>
            <p:spPr bwMode="auto">
              <a:xfrm>
                <a:off x="3395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" name="Line 281"/>
              <p:cNvSpPr>
                <a:spLocks noChangeShapeType="1"/>
              </p:cNvSpPr>
              <p:nvPr/>
            </p:nvSpPr>
            <p:spPr bwMode="auto">
              <a:xfrm>
                <a:off x="3455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" name="Line 282"/>
              <p:cNvSpPr>
                <a:spLocks noChangeShapeType="1"/>
              </p:cNvSpPr>
              <p:nvPr/>
            </p:nvSpPr>
            <p:spPr bwMode="auto">
              <a:xfrm>
                <a:off x="3515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6" name="Line 283"/>
              <p:cNvSpPr>
                <a:spLocks noChangeShapeType="1"/>
              </p:cNvSpPr>
              <p:nvPr/>
            </p:nvSpPr>
            <p:spPr bwMode="auto">
              <a:xfrm>
                <a:off x="3575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7" name="Line 284"/>
              <p:cNvSpPr>
                <a:spLocks noChangeShapeType="1"/>
              </p:cNvSpPr>
              <p:nvPr/>
            </p:nvSpPr>
            <p:spPr bwMode="auto">
              <a:xfrm>
                <a:off x="3635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8" name="Line 285"/>
              <p:cNvSpPr>
                <a:spLocks noChangeShapeType="1"/>
              </p:cNvSpPr>
              <p:nvPr/>
            </p:nvSpPr>
            <p:spPr bwMode="auto">
              <a:xfrm>
                <a:off x="3695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9" name="Line 286"/>
              <p:cNvSpPr>
                <a:spLocks noChangeShapeType="1"/>
              </p:cNvSpPr>
              <p:nvPr/>
            </p:nvSpPr>
            <p:spPr bwMode="auto">
              <a:xfrm>
                <a:off x="3755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0" name="Line 287"/>
              <p:cNvSpPr>
                <a:spLocks noChangeShapeType="1"/>
              </p:cNvSpPr>
              <p:nvPr/>
            </p:nvSpPr>
            <p:spPr bwMode="auto">
              <a:xfrm>
                <a:off x="3815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1" name="Line 288"/>
              <p:cNvSpPr>
                <a:spLocks noChangeShapeType="1"/>
              </p:cNvSpPr>
              <p:nvPr/>
            </p:nvSpPr>
            <p:spPr bwMode="auto">
              <a:xfrm>
                <a:off x="3875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2" name="Line 289"/>
              <p:cNvSpPr>
                <a:spLocks noChangeShapeType="1"/>
              </p:cNvSpPr>
              <p:nvPr/>
            </p:nvSpPr>
            <p:spPr bwMode="auto">
              <a:xfrm>
                <a:off x="3935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3" name="Line 290"/>
              <p:cNvSpPr>
                <a:spLocks noChangeShapeType="1"/>
              </p:cNvSpPr>
              <p:nvPr/>
            </p:nvSpPr>
            <p:spPr bwMode="auto">
              <a:xfrm>
                <a:off x="4010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" name="Line 291"/>
              <p:cNvSpPr>
                <a:spLocks noChangeShapeType="1"/>
              </p:cNvSpPr>
              <p:nvPr/>
            </p:nvSpPr>
            <p:spPr bwMode="auto">
              <a:xfrm>
                <a:off x="4070" y="1713"/>
                <a:ext cx="4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" name="Line 292"/>
              <p:cNvSpPr>
                <a:spLocks noChangeShapeType="1"/>
              </p:cNvSpPr>
              <p:nvPr/>
            </p:nvSpPr>
            <p:spPr bwMode="auto">
              <a:xfrm>
                <a:off x="4131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6" name="Line 293"/>
              <p:cNvSpPr>
                <a:spLocks noChangeShapeType="1"/>
              </p:cNvSpPr>
              <p:nvPr/>
            </p:nvSpPr>
            <p:spPr bwMode="auto">
              <a:xfrm>
                <a:off x="4191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7" name="Line 294"/>
              <p:cNvSpPr>
                <a:spLocks noChangeShapeType="1"/>
              </p:cNvSpPr>
              <p:nvPr/>
            </p:nvSpPr>
            <p:spPr bwMode="auto">
              <a:xfrm>
                <a:off x="4251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8" name="Line 295"/>
              <p:cNvSpPr>
                <a:spLocks noChangeShapeType="1"/>
              </p:cNvSpPr>
              <p:nvPr/>
            </p:nvSpPr>
            <p:spPr bwMode="auto">
              <a:xfrm>
                <a:off x="4311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9" name="Line 296"/>
              <p:cNvSpPr>
                <a:spLocks noChangeShapeType="1"/>
              </p:cNvSpPr>
              <p:nvPr/>
            </p:nvSpPr>
            <p:spPr bwMode="auto">
              <a:xfrm>
                <a:off x="4371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0" name="Line 297"/>
              <p:cNvSpPr>
                <a:spLocks noChangeShapeType="1"/>
              </p:cNvSpPr>
              <p:nvPr/>
            </p:nvSpPr>
            <p:spPr bwMode="auto">
              <a:xfrm>
                <a:off x="4431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1" name="Line 298"/>
              <p:cNvSpPr>
                <a:spLocks noChangeShapeType="1"/>
              </p:cNvSpPr>
              <p:nvPr/>
            </p:nvSpPr>
            <p:spPr bwMode="auto">
              <a:xfrm>
                <a:off x="4491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2" name="Line 299"/>
              <p:cNvSpPr>
                <a:spLocks noChangeShapeType="1"/>
              </p:cNvSpPr>
              <p:nvPr/>
            </p:nvSpPr>
            <p:spPr bwMode="auto">
              <a:xfrm>
                <a:off x="4551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3" name="Line 300"/>
              <p:cNvSpPr>
                <a:spLocks noChangeShapeType="1"/>
              </p:cNvSpPr>
              <p:nvPr/>
            </p:nvSpPr>
            <p:spPr bwMode="auto">
              <a:xfrm>
                <a:off x="4611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4" name="Line 301"/>
              <p:cNvSpPr>
                <a:spLocks noChangeShapeType="1"/>
              </p:cNvSpPr>
              <p:nvPr/>
            </p:nvSpPr>
            <p:spPr bwMode="auto">
              <a:xfrm>
                <a:off x="4686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" name="Line 302"/>
              <p:cNvSpPr>
                <a:spLocks noChangeShapeType="1"/>
              </p:cNvSpPr>
              <p:nvPr/>
            </p:nvSpPr>
            <p:spPr bwMode="auto">
              <a:xfrm>
                <a:off x="4746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" name="Line 303"/>
              <p:cNvSpPr>
                <a:spLocks noChangeShapeType="1"/>
              </p:cNvSpPr>
              <p:nvPr/>
            </p:nvSpPr>
            <p:spPr bwMode="auto">
              <a:xfrm>
                <a:off x="4806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7" name="Line 304"/>
              <p:cNvSpPr>
                <a:spLocks noChangeShapeType="1"/>
              </p:cNvSpPr>
              <p:nvPr/>
            </p:nvSpPr>
            <p:spPr bwMode="auto">
              <a:xfrm>
                <a:off x="4866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8" name="Line 305"/>
              <p:cNvSpPr>
                <a:spLocks noChangeShapeType="1"/>
              </p:cNvSpPr>
              <p:nvPr/>
            </p:nvSpPr>
            <p:spPr bwMode="auto">
              <a:xfrm>
                <a:off x="4926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9" name="Line 306"/>
              <p:cNvSpPr>
                <a:spLocks noChangeShapeType="1"/>
              </p:cNvSpPr>
              <p:nvPr/>
            </p:nvSpPr>
            <p:spPr bwMode="auto">
              <a:xfrm>
                <a:off x="4986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0" name="Line 307"/>
              <p:cNvSpPr>
                <a:spLocks noChangeShapeType="1"/>
              </p:cNvSpPr>
              <p:nvPr/>
            </p:nvSpPr>
            <p:spPr bwMode="auto">
              <a:xfrm>
                <a:off x="5046" y="1713"/>
                <a:ext cx="4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1" name="Line 308"/>
              <p:cNvSpPr>
                <a:spLocks noChangeShapeType="1"/>
              </p:cNvSpPr>
              <p:nvPr/>
            </p:nvSpPr>
            <p:spPr bwMode="auto">
              <a:xfrm>
                <a:off x="5107" y="1713"/>
                <a:ext cx="60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2" name="Line 309"/>
              <p:cNvSpPr>
                <a:spLocks noChangeShapeType="1"/>
              </p:cNvSpPr>
              <p:nvPr/>
            </p:nvSpPr>
            <p:spPr bwMode="auto">
              <a:xfrm>
                <a:off x="5167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3" name="Line 310"/>
              <p:cNvSpPr>
                <a:spLocks noChangeShapeType="1"/>
              </p:cNvSpPr>
              <p:nvPr/>
            </p:nvSpPr>
            <p:spPr bwMode="auto">
              <a:xfrm>
                <a:off x="5167" y="171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" name="Oval 311"/>
              <p:cNvSpPr>
                <a:spLocks noChangeArrowheads="1"/>
              </p:cNvSpPr>
              <p:nvPr/>
            </p:nvSpPr>
            <p:spPr bwMode="auto">
              <a:xfrm>
                <a:off x="2899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" name="Oval 312"/>
              <p:cNvSpPr>
                <a:spLocks noChangeArrowheads="1"/>
              </p:cNvSpPr>
              <p:nvPr/>
            </p:nvSpPr>
            <p:spPr bwMode="auto">
              <a:xfrm>
                <a:off x="2899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" name="Oval 313"/>
              <p:cNvSpPr>
                <a:spLocks noChangeArrowheads="1"/>
              </p:cNvSpPr>
              <p:nvPr/>
            </p:nvSpPr>
            <p:spPr bwMode="auto">
              <a:xfrm>
                <a:off x="2974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" name="Oval 314"/>
              <p:cNvSpPr>
                <a:spLocks noChangeArrowheads="1"/>
              </p:cNvSpPr>
              <p:nvPr/>
            </p:nvSpPr>
            <p:spPr bwMode="auto">
              <a:xfrm>
                <a:off x="2974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" name="Oval 315"/>
              <p:cNvSpPr>
                <a:spLocks noChangeArrowheads="1"/>
              </p:cNvSpPr>
              <p:nvPr/>
            </p:nvSpPr>
            <p:spPr bwMode="auto">
              <a:xfrm>
                <a:off x="3109" y="2088"/>
                <a:ext cx="76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" name="Oval 316"/>
              <p:cNvSpPr>
                <a:spLocks noChangeArrowheads="1"/>
              </p:cNvSpPr>
              <p:nvPr/>
            </p:nvSpPr>
            <p:spPr bwMode="auto">
              <a:xfrm>
                <a:off x="3109" y="2088"/>
                <a:ext cx="76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" name="Oval 317"/>
              <p:cNvSpPr>
                <a:spLocks noChangeArrowheads="1"/>
              </p:cNvSpPr>
              <p:nvPr/>
            </p:nvSpPr>
            <p:spPr bwMode="auto">
              <a:xfrm>
                <a:off x="3185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" name="Oval 318"/>
              <p:cNvSpPr>
                <a:spLocks noChangeArrowheads="1"/>
              </p:cNvSpPr>
              <p:nvPr/>
            </p:nvSpPr>
            <p:spPr bwMode="auto">
              <a:xfrm>
                <a:off x="3185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2" name="Oval 319"/>
              <p:cNvSpPr>
                <a:spLocks noChangeArrowheads="1"/>
              </p:cNvSpPr>
              <p:nvPr/>
            </p:nvSpPr>
            <p:spPr bwMode="auto">
              <a:xfrm>
                <a:off x="3260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3" name="Oval 320"/>
              <p:cNvSpPr>
                <a:spLocks noChangeArrowheads="1"/>
              </p:cNvSpPr>
              <p:nvPr/>
            </p:nvSpPr>
            <p:spPr bwMode="auto">
              <a:xfrm>
                <a:off x="3260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4" name="Oval 321"/>
              <p:cNvSpPr>
                <a:spLocks noChangeArrowheads="1"/>
              </p:cNvSpPr>
              <p:nvPr/>
            </p:nvSpPr>
            <p:spPr bwMode="auto">
              <a:xfrm>
                <a:off x="3335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" name="Oval 322"/>
              <p:cNvSpPr>
                <a:spLocks noChangeArrowheads="1"/>
              </p:cNvSpPr>
              <p:nvPr/>
            </p:nvSpPr>
            <p:spPr bwMode="auto">
              <a:xfrm>
                <a:off x="3335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" name="Oval 323"/>
              <p:cNvSpPr>
                <a:spLocks noChangeArrowheads="1"/>
              </p:cNvSpPr>
              <p:nvPr/>
            </p:nvSpPr>
            <p:spPr bwMode="auto">
              <a:xfrm>
                <a:off x="3410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" name="Oval 324"/>
              <p:cNvSpPr>
                <a:spLocks noChangeArrowheads="1"/>
              </p:cNvSpPr>
              <p:nvPr/>
            </p:nvSpPr>
            <p:spPr bwMode="auto">
              <a:xfrm>
                <a:off x="3410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8" name="Oval 325"/>
              <p:cNvSpPr>
                <a:spLocks noChangeArrowheads="1"/>
              </p:cNvSpPr>
              <p:nvPr/>
            </p:nvSpPr>
            <p:spPr bwMode="auto">
              <a:xfrm>
                <a:off x="3485" y="2088"/>
                <a:ext cx="60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9" name="Oval 326"/>
              <p:cNvSpPr>
                <a:spLocks noChangeArrowheads="1"/>
              </p:cNvSpPr>
              <p:nvPr/>
            </p:nvSpPr>
            <p:spPr bwMode="auto">
              <a:xfrm>
                <a:off x="3485" y="2088"/>
                <a:ext cx="60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0" name="Oval 327"/>
              <p:cNvSpPr>
                <a:spLocks noChangeArrowheads="1"/>
              </p:cNvSpPr>
              <p:nvPr/>
            </p:nvSpPr>
            <p:spPr bwMode="auto">
              <a:xfrm>
                <a:off x="3545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1" name="Oval 328"/>
              <p:cNvSpPr>
                <a:spLocks noChangeArrowheads="1"/>
              </p:cNvSpPr>
              <p:nvPr/>
            </p:nvSpPr>
            <p:spPr bwMode="auto">
              <a:xfrm>
                <a:off x="3545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2" name="Oval 329"/>
              <p:cNvSpPr>
                <a:spLocks noChangeArrowheads="1"/>
              </p:cNvSpPr>
              <p:nvPr/>
            </p:nvSpPr>
            <p:spPr bwMode="auto">
              <a:xfrm>
                <a:off x="3620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3" name="Oval 330"/>
              <p:cNvSpPr>
                <a:spLocks noChangeArrowheads="1"/>
              </p:cNvSpPr>
              <p:nvPr/>
            </p:nvSpPr>
            <p:spPr bwMode="auto">
              <a:xfrm>
                <a:off x="3620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4" name="Oval 331"/>
              <p:cNvSpPr>
                <a:spLocks noChangeArrowheads="1"/>
              </p:cNvSpPr>
              <p:nvPr/>
            </p:nvSpPr>
            <p:spPr bwMode="auto">
              <a:xfrm>
                <a:off x="3695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5" name="Oval 332"/>
              <p:cNvSpPr>
                <a:spLocks noChangeArrowheads="1"/>
              </p:cNvSpPr>
              <p:nvPr/>
            </p:nvSpPr>
            <p:spPr bwMode="auto">
              <a:xfrm>
                <a:off x="3695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" name="Oval 333"/>
              <p:cNvSpPr>
                <a:spLocks noChangeArrowheads="1"/>
              </p:cNvSpPr>
              <p:nvPr/>
            </p:nvSpPr>
            <p:spPr bwMode="auto">
              <a:xfrm>
                <a:off x="3845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7" name="Oval 334"/>
              <p:cNvSpPr>
                <a:spLocks noChangeArrowheads="1"/>
              </p:cNvSpPr>
              <p:nvPr/>
            </p:nvSpPr>
            <p:spPr bwMode="auto">
              <a:xfrm>
                <a:off x="3845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8" name="Oval 335"/>
              <p:cNvSpPr>
                <a:spLocks noChangeArrowheads="1"/>
              </p:cNvSpPr>
              <p:nvPr/>
            </p:nvSpPr>
            <p:spPr bwMode="auto">
              <a:xfrm>
                <a:off x="3770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" name="Oval 336"/>
              <p:cNvSpPr>
                <a:spLocks noChangeArrowheads="1"/>
              </p:cNvSpPr>
              <p:nvPr/>
            </p:nvSpPr>
            <p:spPr bwMode="auto">
              <a:xfrm>
                <a:off x="3770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0" name="Oval 337"/>
              <p:cNvSpPr>
                <a:spLocks noChangeArrowheads="1"/>
              </p:cNvSpPr>
              <p:nvPr/>
            </p:nvSpPr>
            <p:spPr bwMode="auto">
              <a:xfrm>
                <a:off x="3920" y="2088"/>
                <a:ext cx="60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" name="Oval 338"/>
              <p:cNvSpPr>
                <a:spLocks noChangeArrowheads="1"/>
              </p:cNvSpPr>
              <p:nvPr/>
            </p:nvSpPr>
            <p:spPr bwMode="auto">
              <a:xfrm>
                <a:off x="3920" y="2088"/>
                <a:ext cx="60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2" name="Oval 339"/>
              <p:cNvSpPr>
                <a:spLocks noChangeArrowheads="1"/>
              </p:cNvSpPr>
              <p:nvPr/>
            </p:nvSpPr>
            <p:spPr bwMode="auto">
              <a:xfrm>
                <a:off x="3980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3" name="Oval 340"/>
              <p:cNvSpPr>
                <a:spLocks noChangeArrowheads="1"/>
              </p:cNvSpPr>
              <p:nvPr/>
            </p:nvSpPr>
            <p:spPr bwMode="auto">
              <a:xfrm>
                <a:off x="3980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" name="Oval 341"/>
              <p:cNvSpPr>
                <a:spLocks noChangeArrowheads="1"/>
              </p:cNvSpPr>
              <p:nvPr/>
            </p:nvSpPr>
            <p:spPr bwMode="auto">
              <a:xfrm>
                <a:off x="4055" y="2088"/>
                <a:ext cx="76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" name="Oval 342"/>
              <p:cNvSpPr>
                <a:spLocks noChangeArrowheads="1"/>
              </p:cNvSpPr>
              <p:nvPr/>
            </p:nvSpPr>
            <p:spPr bwMode="auto">
              <a:xfrm>
                <a:off x="4055" y="2088"/>
                <a:ext cx="76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" name="Oval 343"/>
              <p:cNvSpPr>
                <a:spLocks noChangeArrowheads="1"/>
              </p:cNvSpPr>
              <p:nvPr/>
            </p:nvSpPr>
            <p:spPr bwMode="auto">
              <a:xfrm>
                <a:off x="4131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" name="Oval 344"/>
              <p:cNvSpPr>
                <a:spLocks noChangeArrowheads="1"/>
              </p:cNvSpPr>
              <p:nvPr/>
            </p:nvSpPr>
            <p:spPr bwMode="auto">
              <a:xfrm>
                <a:off x="4131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" name="Oval 345"/>
              <p:cNvSpPr>
                <a:spLocks noChangeArrowheads="1"/>
              </p:cNvSpPr>
              <p:nvPr/>
            </p:nvSpPr>
            <p:spPr bwMode="auto">
              <a:xfrm>
                <a:off x="4206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" name="Oval 346"/>
              <p:cNvSpPr>
                <a:spLocks noChangeArrowheads="1"/>
              </p:cNvSpPr>
              <p:nvPr/>
            </p:nvSpPr>
            <p:spPr bwMode="auto">
              <a:xfrm>
                <a:off x="4206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0" name="Oval 347"/>
              <p:cNvSpPr>
                <a:spLocks noChangeArrowheads="1"/>
              </p:cNvSpPr>
              <p:nvPr/>
            </p:nvSpPr>
            <p:spPr bwMode="auto">
              <a:xfrm>
                <a:off x="4281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1" name="Oval 348"/>
              <p:cNvSpPr>
                <a:spLocks noChangeArrowheads="1"/>
              </p:cNvSpPr>
              <p:nvPr/>
            </p:nvSpPr>
            <p:spPr bwMode="auto">
              <a:xfrm>
                <a:off x="4281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2" name="Oval 349"/>
              <p:cNvSpPr>
                <a:spLocks noChangeArrowheads="1"/>
              </p:cNvSpPr>
              <p:nvPr/>
            </p:nvSpPr>
            <p:spPr bwMode="auto">
              <a:xfrm>
                <a:off x="4356" y="2088"/>
                <a:ext cx="60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3" name="Oval 350"/>
              <p:cNvSpPr>
                <a:spLocks noChangeArrowheads="1"/>
              </p:cNvSpPr>
              <p:nvPr/>
            </p:nvSpPr>
            <p:spPr bwMode="auto">
              <a:xfrm>
                <a:off x="4356" y="2088"/>
                <a:ext cx="60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4" name="Oval 351"/>
              <p:cNvSpPr>
                <a:spLocks noChangeArrowheads="1"/>
              </p:cNvSpPr>
              <p:nvPr/>
            </p:nvSpPr>
            <p:spPr bwMode="auto">
              <a:xfrm>
                <a:off x="4416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" name="Oval 352"/>
              <p:cNvSpPr>
                <a:spLocks noChangeArrowheads="1"/>
              </p:cNvSpPr>
              <p:nvPr/>
            </p:nvSpPr>
            <p:spPr bwMode="auto">
              <a:xfrm>
                <a:off x="4416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" name="Oval 353"/>
              <p:cNvSpPr>
                <a:spLocks noChangeArrowheads="1"/>
              </p:cNvSpPr>
              <p:nvPr/>
            </p:nvSpPr>
            <p:spPr bwMode="auto">
              <a:xfrm>
                <a:off x="4491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7" name="Oval 354"/>
              <p:cNvSpPr>
                <a:spLocks noChangeArrowheads="1"/>
              </p:cNvSpPr>
              <p:nvPr/>
            </p:nvSpPr>
            <p:spPr bwMode="auto">
              <a:xfrm>
                <a:off x="4491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8" name="Oval 355"/>
              <p:cNvSpPr>
                <a:spLocks noChangeArrowheads="1"/>
              </p:cNvSpPr>
              <p:nvPr/>
            </p:nvSpPr>
            <p:spPr bwMode="auto">
              <a:xfrm>
                <a:off x="4566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" name="Oval 356"/>
              <p:cNvSpPr>
                <a:spLocks noChangeArrowheads="1"/>
              </p:cNvSpPr>
              <p:nvPr/>
            </p:nvSpPr>
            <p:spPr bwMode="auto">
              <a:xfrm>
                <a:off x="4566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" name="Oval 357"/>
              <p:cNvSpPr>
                <a:spLocks noChangeArrowheads="1"/>
              </p:cNvSpPr>
              <p:nvPr/>
            </p:nvSpPr>
            <p:spPr bwMode="auto">
              <a:xfrm>
                <a:off x="4641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" name="Oval 358"/>
              <p:cNvSpPr>
                <a:spLocks noChangeArrowheads="1"/>
              </p:cNvSpPr>
              <p:nvPr/>
            </p:nvSpPr>
            <p:spPr bwMode="auto">
              <a:xfrm>
                <a:off x="4641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" name="Oval 359"/>
              <p:cNvSpPr>
                <a:spLocks noChangeArrowheads="1"/>
              </p:cNvSpPr>
              <p:nvPr/>
            </p:nvSpPr>
            <p:spPr bwMode="auto">
              <a:xfrm>
                <a:off x="4716" y="2088"/>
                <a:ext cx="60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3" name="Oval 360"/>
              <p:cNvSpPr>
                <a:spLocks noChangeArrowheads="1"/>
              </p:cNvSpPr>
              <p:nvPr/>
            </p:nvSpPr>
            <p:spPr bwMode="auto">
              <a:xfrm>
                <a:off x="4716" y="2088"/>
                <a:ext cx="60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" name="Oval 361"/>
              <p:cNvSpPr>
                <a:spLocks noChangeArrowheads="1"/>
              </p:cNvSpPr>
              <p:nvPr/>
            </p:nvSpPr>
            <p:spPr bwMode="auto">
              <a:xfrm>
                <a:off x="4851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" name="Oval 362"/>
              <p:cNvSpPr>
                <a:spLocks noChangeArrowheads="1"/>
              </p:cNvSpPr>
              <p:nvPr/>
            </p:nvSpPr>
            <p:spPr bwMode="auto">
              <a:xfrm>
                <a:off x="4851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" name="Oval 363"/>
              <p:cNvSpPr>
                <a:spLocks noChangeArrowheads="1"/>
              </p:cNvSpPr>
              <p:nvPr/>
            </p:nvSpPr>
            <p:spPr bwMode="auto">
              <a:xfrm>
                <a:off x="4776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" name="Oval 364"/>
              <p:cNvSpPr>
                <a:spLocks noChangeArrowheads="1"/>
              </p:cNvSpPr>
              <p:nvPr/>
            </p:nvSpPr>
            <p:spPr bwMode="auto">
              <a:xfrm>
                <a:off x="4776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" name="Oval 365"/>
              <p:cNvSpPr>
                <a:spLocks noChangeArrowheads="1"/>
              </p:cNvSpPr>
              <p:nvPr/>
            </p:nvSpPr>
            <p:spPr bwMode="auto">
              <a:xfrm>
                <a:off x="4926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9" name="Oval 366"/>
              <p:cNvSpPr>
                <a:spLocks noChangeArrowheads="1"/>
              </p:cNvSpPr>
              <p:nvPr/>
            </p:nvSpPr>
            <p:spPr bwMode="auto">
              <a:xfrm>
                <a:off x="4926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" name="Oval 367"/>
              <p:cNvSpPr>
                <a:spLocks noChangeArrowheads="1"/>
              </p:cNvSpPr>
              <p:nvPr/>
            </p:nvSpPr>
            <p:spPr bwMode="auto">
              <a:xfrm>
                <a:off x="4926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1" name="Oval 368"/>
              <p:cNvSpPr>
                <a:spLocks noChangeArrowheads="1"/>
              </p:cNvSpPr>
              <p:nvPr/>
            </p:nvSpPr>
            <p:spPr bwMode="auto">
              <a:xfrm>
                <a:off x="5001" y="2088"/>
                <a:ext cx="76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2" name="Oval 369"/>
              <p:cNvSpPr>
                <a:spLocks noChangeArrowheads="1"/>
              </p:cNvSpPr>
              <p:nvPr/>
            </p:nvSpPr>
            <p:spPr bwMode="auto">
              <a:xfrm>
                <a:off x="5001" y="2088"/>
                <a:ext cx="76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" name="Oval 370"/>
              <p:cNvSpPr>
                <a:spLocks noChangeArrowheads="1"/>
              </p:cNvSpPr>
              <p:nvPr/>
            </p:nvSpPr>
            <p:spPr bwMode="auto">
              <a:xfrm>
                <a:off x="5077" y="208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4" name="Oval 371"/>
              <p:cNvSpPr>
                <a:spLocks noChangeArrowheads="1"/>
              </p:cNvSpPr>
              <p:nvPr/>
            </p:nvSpPr>
            <p:spPr bwMode="auto">
              <a:xfrm>
                <a:off x="5077" y="208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" name="Oval 372"/>
              <p:cNvSpPr>
                <a:spLocks noChangeArrowheads="1"/>
              </p:cNvSpPr>
              <p:nvPr/>
            </p:nvSpPr>
            <p:spPr bwMode="auto">
              <a:xfrm>
                <a:off x="2929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" name="Oval 373"/>
              <p:cNvSpPr>
                <a:spLocks noChangeArrowheads="1"/>
              </p:cNvSpPr>
              <p:nvPr/>
            </p:nvSpPr>
            <p:spPr bwMode="auto">
              <a:xfrm>
                <a:off x="2929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7" name="Oval 374"/>
              <p:cNvSpPr>
                <a:spLocks noChangeArrowheads="1"/>
              </p:cNvSpPr>
              <p:nvPr/>
            </p:nvSpPr>
            <p:spPr bwMode="auto">
              <a:xfrm>
                <a:off x="3079" y="2028"/>
                <a:ext cx="76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8" name="Oval 375"/>
              <p:cNvSpPr>
                <a:spLocks noChangeArrowheads="1"/>
              </p:cNvSpPr>
              <p:nvPr/>
            </p:nvSpPr>
            <p:spPr bwMode="auto">
              <a:xfrm>
                <a:off x="3079" y="2028"/>
                <a:ext cx="76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9" name="Oval 376"/>
              <p:cNvSpPr>
                <a:spLocks noChangeArrowheads="1"/>
              </p:cNvSpPr>
              <p:nvPr/>
            </p:nvSpPr>
            <p:spPr bwMode="auto">
              <a:xfrm>
                <a:off x="3155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0" name="Oval 377"/>
              <p:cNvSpPr>
                <a:spLocks noChangeArrowheads="1"/>
              </p:cNvSpPr>
              <p:nvPr/>
            </p:nvSpPr>
            <p:spPr bwMode="auto">
              <a:xfrm>
                <a:off x="3155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1" name="Oval 378"/>
              <p:cNvSpPr>
                <a:spLocks noChangeArrowheads="1"/>
              </p:cNvSpPr>
              <p:nvPr/>
            </p:nvSpPr>
            <p:spPr bwMode="auto">
              <a:xfrm>
                <a:off x="3230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2" name="Oval 379"/>
              <p:cNvSpPr>
                <a:spLocks noChangeArrowheads="1"/>
              </p:cNvSpPr>
              <p:nvPr/>
            </p:nvSpPr>
            <p:spPr bwMode="auto">
              <a:xfrm>
                <a:off x="3230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3" name="Oval 380"/>
              <p:cNvSpPr>
                <a:spLocks noChangeArrowheads="1"/>
              </p:cNvSpPr>
              <p:nvPr/>
            </p:nvSpPr>
            <p:spPr bwMode="auto">
              <a:xfrm>
                <a:off x="3365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4" name="Oval 381"/>
              <p:cNvSpPr>
                <a:spLocks noChangeArrowheads="1"/>
              </p:cNvSpPr>
              <p:nvPr/>
            </p:nvSpPr>
            <p:spPr bwMode="auto">
              <a:xfrm>
                <a:off x="3365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5" name="Oval 382"/>
              <p:cNvSpPr>
                <a:spLocks noChangeArrowheads="1"/>
              </p:cNvSpPr>
              <p:nvPr/>
            </p:nvSpPr>
            <p:spPr bwMode="auto">
              <a:xfrm>
                <a:off x="3440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6" name="Oval 383"/>
              <p:cNvSpPr>
                <a:spLocks noChangeArrowheads="1"/>
              </p:cNvSpPr>
              <p:nvPr/>
            </p:nvSpPr>
            <p:spPr bwMode="auto">
              <a:xfrm>
                <a:off x="3440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7" name="Oval 384"/>
              <p:cNvSpPr>
                <a:spLocks noChangeArrowheads="1"/>
              </p:cNvSpPr>
              <p:nvPr/>
            </p:nvSpPr>
            <p:spPr bwMode="auto">
              <a:xfrm>
                <a:off x="3515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" name="Oval 385"/>
              <p:cNvSpPr>
                <a:spLocks noChangeArrowheads="1"/>
              </p:cNvSpPr>
              <p:nvPr/>
            </p:nvSpPr>
            <p:spPr bwMode="auto">
              <a:xfrm>
                <a:off x="3515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9" name="Oval 386"/>
              <p:cNvSpPr>
                <a:spLocks noChangeArrowheads="1"/>
              </p:cNvSpPr>
              <p:nvPr/>
            </p:nvSpPr>
            <p:spPr bwMode="auto">
              <a:xfrm>
                <a:off x="3665" y="2028"/>
                <a:ext cx="60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0" name="Oval 387"/>
              <p:cNvSpPr>
                <a:spLocks noChangeArrowheads="1"/>
              </p:cNvSpPr>
              <p:nvPr/>
            </p:nvSpPr>
            <p:spPr bwMode="auto">
              <a:xfrm>
                <a:off x="3665" y="2028"/>
                <a:ext cx="60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1" name="Oval 388"/>
              <p:cNvSpPr>
                <a:spLocks noChangeArrowheads="1"/>
              </p:cNvSpPr>
              <p:nvPr/>
            </p:nvSpPr>
            <p:spPr bwMode="auto">
              <a:xfrm>
                <a:off x="3725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2" name="Oval 389"/>
              <p:cNvSpPr>
                <a:spLocks noChangeArrowheads="1"/>
              </p:cNvSpPr>
              <p:nvPr/>
            </p:nvSpPr>
            <p:spPr bwMode="auto">
              <a:xfrm>
                <a:off x="3725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3" name="Oval 390"/>
              <p:cNvSpPr>
                <a:spLocks noChangeArrowheads="1"/>
              </p:cNvSpPr>
              <p:nvPr/>
            </p:nvSpPr>
            <p:spPr bwMode="auto">
              <a:xfrm>
                <a:off x="3800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4" name="Oval 391"/>
              <p:cNvSpPr>
                <a:spLocks noChangeArrowheads="1"/>
              </p:cNvSpPr>
              <p:nvPr/>
            </p:nvSpPr>
            <p:spPr bwMode="auto">
              <a:xfrm>
                <a:off x="3800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5" name="Oval 392"/>
              <p:cNvSpPr>
                <a:spLocks noChangeArrowheads="1"/>
              </p:cNvSpPr>
              <p:nvPr/>
            </p:nvSpPr>
            <p:spPr bwMode="auto">
              <a:xfrm>
                <a:off x="3950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6" name="Oval 393"/>
              <p:cNvSpPr>
                <a:spLocks noChangeArrowheads="1"/>
              </p:cNvSpPr>
              <p:nvPr/>
            </p:nvSpPr>
            <p:spPr bwMode="auto">
              <a:xfrm>
                <a:off x="3950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7" name="Oval 394"/>
              <p:cNvSpPr>
                <a:spLocks noChangeArrowheads="1"/>
              </p:cNvSpPr>
              <p:nvPr/>
            </p:nvSpPr>
            <p:spPr bwMode="auto">
              <a:xfrm>
                <a:off x="4025" y="2028"/>
                <a:ext cx="76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8" name="Oval 395"/>
              <p:cNvSpPr>
                <a:spLocks noChangeArrowheads="1"/>
              </p:cNvSpPr>
              <p:nvPr/>
            </p:nvSpPr>
            <p:spPr bwMode="auto">
              <a:xfrm>
                <a:off x="4025" y="2028"/>
                <a:ext cx="76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9" name="Oval 396"/>
              <p:cNvSpPr>
                <a:spLocks noChangeArrowheads="1"/>
              </p:cNvSpPr>
              <p:nvPr/>
            </p:nvSpPr>
            <p:spPr bwMode="auto">
              <a:xfrm>
                <a:off x="4101" y="2028"/>
                <a:ext cx="60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0" name="Oval 397"/>
              <p:cNvSpPr>
                <a:spLocks noChangeArrowheads="1"/>
              </p:cNvSpPr>
              <p:nvPr/>
            </p:nvSpPr>
            <p:spPr bwMode="auto">
              <a:xfrm>
                <a:off x="4101" y="2028"/>
                <a:ext cx="60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1" name="Oval 398"/>
              <p:cNvSpPr>
                <a:spLocks noChangeArrowheads="1"/>
              </p:cNvSpPr>
              <p:nvPr/>
            </p:nvSpPr>
            <p:spPr bwMode="auto">
              <a:xfrm>
                <a:off x="4161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2" name="Oval 399"/>
              <p:cNvSpPr>
                <a:spLocks noChangeArrowheads="1"/>
              </p:cNvSpPr>
              <p:nvPr/>
            </p:nvSpPr>
            <p:spPr bwMode="auto">
              <a:xfrm>
                <a:off x="4161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3" name="Oval 400"/>
              <p:cNvSpPr>
                <a:spLocks noChangeArrowheads="1"/>
              </p:cNvSpPr>
              <p:nvPr/>
            </p:nvSpPr>
            <p:spPr bwMode="auto">
              <a:xfrm>
                <a:off x="4311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4" name="Oval 401"/>
              <p:cNvSpPr>
                <a:spLocks noChangeArrowheads="1"/>
              </p:cNvSpPr>
              <p:nvPr/>
            </p:nvSpPr>
            <p:spPr bwMode="auto">
              <a:xfrm>
                <a:off x="4311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5" name="Oval 402"/>
              <p:cNvSpPr>
                <a:spLocks noChangeArrowheads="1"/>
              </p:cNvSpPr>
              <p:nvPr/>
            </p:nvSpPr>
            <p:spPr bwMode="auto">
              <a:xfrm>
                <a:off x="4386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6" name="Oval 403"/>
              <p:cNvSpPr>
                <a:spLocks noChangeArrowheads="1"/>
              </p:cNvSpPr>
              <p:nvPr/>
            </p:nvSpPr>
            <p:spPr bwMode="auto">
              <a:xfrm>
                <a:off x="4386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7" name="Oval 404"/>
              <p:cNvSpPr>
                <a:spLocks noChangeArrowheads="1"/>
              </p:cNvSpPr>
              <p:nvPr/>
            </p:nvSpPr>
            <p:spPr bwMode="auto">
              <a:xfrm>
                <a:off x="4461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" name="Oval 405"/>
              <p:cNvSpPr>
                <a:spLocks noChangeArrowheads="1"/>
              </p:cNvSpPr>
              <p:nvPr/>
            </p:nvSpPr>
            <p:spPr bwMode="auto">
              <a:xfrm>
                <a:off x="4461" y="2028"/>
                <a:ext cx="75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" name="Oval 406"/>
              <p:cNvSpPr>
                <a:spLocks noChangeArrowheads="1"/>
              </p:cNvSpPr>
              <p:nvPr/>
            </p:nvSpPr>
            <p:spPr bwMode="auto">
              <a:xfrm>
                <a:off x="4536" y="2028"/>
                <a:ext cx="60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0" name="Oval 407"/>
              <p:cNvSpPr>
                <a:spLocks noChangeArrowheads="1"/>
              </p:cNvSpPr>
              <p:nvPr/>
            </p:nvSpPr>
            <p:spPr bwMode="auto">
              <a:xfrm>
                <a:off x="4536" y="2028"/>
                <a:ext cx="60" cy="75"/>
              </a:xfrm>
              <a:prstGeom prst="ellips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1" name="Oval 408"/>
              <p:cNvSpPr>
                <a:spLocks noChangeArrowheads="1"/>
              </p:cNvSpPr>
              <p:nvPr/>
            </p:nvSpPr>
            <p:spPr bwMode="auto">
              <a:xfrm>
                <a:off x="4671" y="2028"/>
                <a:ext cx="75" cy="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" name="Oval 409"/>
            <p:cNvSpPr>
              <a:spLocks noChangeArrowheads="1"/>
            </p:cNvSpPr>
            <p:nvPr/>
          </p:nvSpPr>
          <p:spPr bwMode="auto">
            <a:xfrm>
              <a:off x="4671" y="202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Oval 410"/>
            <p:cNvSpPr>
              <a:spLocks noChangeArrowheads="1"/>
            </p:cNvSpPr>
            <p:nvPr/>
          </p:nvSpPr>
          <p:spPr bwMode="auto">
            <a:xfrm>
              <a:off x="4746" y="2028"/>
              <a:ext cx="75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Oval 411"/>
            <p:cNvSpPr>
              <a:spLocks noChangeArrowheads="1"/>
            </p:cNvSpPr>
            <p:nvPr/>
          </p:nvSpPr>
          <p:spPr bwMode="auto">
            <a:xfrm>
              <a:off x="4746" y="202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Oval 412"/>
            <p:cNvSpPr>
              <a:spLocks noChangeArrowheads="1"/>
            </p:cNvSpPr>
            <p:nvPr/>
          </p:nvSpPr>
          <p:spPr bwMode="auto">
            <a:xfrm>
              <a:off x="4821" y="2028"/>
              <a:ext cx="75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Oval 413"/>
            <p:cNvSpPr>
              <a:spLocks noChangeArrowheads="1"/>
            </p:cNvSpPr>
            <p:nvPr/>
          </p:nvSpPr>
          <p:spPr bwMode="auto">
            <a:xfrm>
              <a:off x="4821" y="202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Oval 414"/>
            <p:cNvSpPr>
              <a:spLocks noChangeArrowheads="1"/>
            </p:cNvSpPr>
            <p:nvPr/>
          </p:nvSpPr>
          <p:spPr bwMode="auto">
            <a:xfrm>
              <a:off x="4896" y="2028"/>
              <a:ext cx="75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Oval 415"/>
            <p:cNvSpPr>
              <a:spLocks noChangeArrowheads="1"/>
            </p:cNvSpPr>
            <p:nvPr/>
          </p:nvSpPr>
          <p:spPr bwMode="auto">
            <a:xfrm>
              <a:off x="4896" y="202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Oval 416"/>
            <p:cNvSpPr>
              <a:spLocks noChangeArrowheads="1"/>
            </p:cNvSpPr>
            <p:nvPr/>
          </p:nvSpPr>
          <p:spPr bwMode="auto">
            <a:xfrm>
              <a:off x="5031" y="2028"/>
              <a:ext cx="76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Oval 417"/>
            <p:cNvSpPr>
              <a:spLocks noChangeArrowheads="1"/>
            </p:cNvSpPr>
            <p:nvPr/>
          </p:nvSpPr>
          <p:spPr bwMode="auto">
            <a:xfrm>
              <a:off x="5031" y="2028"/>
              <a:ext cx="76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Oval 418"/>
            <p:cNvSpPr>
              <a:spLocks noChangeArrowheads="1"/>
            </p:cNvSpPr>
            <p:nvPr/>
          </p:nvSpPr>
          <p:spPr bwMode="auto">
            <a:xfrm>
              <a:off x="5107" y="2028"/>
              <a:ext cx="75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Oval 419"/>
            <p:cNvSpPr>
              <a:spLocks noChangeArrowheads="1"/>
            </p:cNvSpPr>
            <p:nvPr/>
          </p:nvSpPr>
          <p:spPr bwMode="auto">
            <a:xfrm>
              <a:off x="5107" y="202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Oval 420"/>
            <p:cNvSpPr>
              <a:spLocks noChangeArrowheads="1"/>
            </p:cNvSpPr>
            <p:nvPr/>
          </p:nvSpPr>
          <p:spPr bwMode="auto">
            <a:xfrm>
              <a:off x="5152" y="2088"/>
              <a:ext cx="60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Oval 421"/>
            <p:cNvSpPr>
              <a:spLocks noChangeArrowheads="1"/>
            </p:cNvSpPr>
            <p:nvPr/>
          </p:nvSpPr>
          <p:spPr bwMode="auto">
            <a:xfrm>
              <a:off x="5152" y="2088"/>
              <a:ext cx="60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Oval 422"/>
            <p:cNvSpPr>
              <a:spLocks noChangeArrowheads="1"/>
            </p:cNvSpPr>
            <p:nvPr/>
          </p:nvSpPr>
          <p:spPr bwMode="auto">
            <a:xfrm>
              <a:off x="3155" y="1908"/>
              <a:ext cx="75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Oval 423"/>
            <p:cNvSpPr>
              <a:spLocks noChangeArrowheads="1"/>
            </p:cNvSpPr>
            <p:nvPr/>
          </p:nvSpPr>
          <p:spPr bwMode="auto">
            <a:xfrm>
              <a:off x="3155" y="190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Line 424"/>
            <p:cNvSpPr>
              <a:spLocks noChangeShapeType="1"/>
            </p:cNvSpPr>
            <p:nvPr/>
          </p:nvSpPr>
          <p:spPr bwMode="auto">
            <a:xfrm>
              <a:off x="3170" y="1938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Line 425"/>
            <p:cNvSpPr>
              <a:spLocks noChangeShapeType="1"/>
            </p:cNvSpPr>
            <p:nvPr/>
          </p:nvSpPr>
          <p:spPr bwMode="auto">
            <a:xfrm>
              <a:off x="3200" y="1923"/>
              <a:ext cx="1" cy="4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Oval 426"/>
            <p:cNvSpPr>
              <a:spLocks noChangeArrowheads="1"/>
            </p:cNvSpPr>
            <p:nvPr/>
          </p:nvSpPr>
          <p:spPr bwMode="auto">
            <a:xfrm>
              <a:off x="3275" y="1923"/>
              <a:ext cx="75" cy="60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Oval 427"/>
            <p:cNvSpPr>
              <a:spLocks noChangeArrowheads="1"/>
            </p:cNvSpPr>
            <p:nvPr/>
          </p:nvSpPr>
          <p:spPr bwMode="auto">
            <a:xfrm>
              <a:off x="3275" y="1923"/>
              <a:ext cx="75" cy="60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Line 428"/>
            <p:cNvSpPr>
              <a:spLocks noChangeShapeType="1"/>
            </p:cNvSpPr>
            <p:nvPr/>
          </p:nvSpPr>
          <p:spPr bwMode="auto">
            <a:xfrm>
              <a:off x="3290" y="1953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Line 429"/>
            <p:cNvSpPr>
              <a:spLocks noChangeShapeType="1"/>
            </p:cNvSpPr>
            <p:nvPr/>
          </p:nvSpPr>
          <p:spPr bwMode="auto">
            <a:xfrm>
              <a:off x="3320" y="1938"/>
              <a:ext cx="1" cy="3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Oval 430"/>
            <p:cNvSpPr>
              <a:spLocks noChangeArrowheads="1"/>
            </p:cNvSpPr>
            <p:nvPr/>
          </p:nvSpPr>
          <p:spPr bwMode="auto">
            <a:xfrm>
              <a:off x="3170" y="1743"/>
              <a:ext cx="75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Oval 431"/>
            <p:cNvSpPr>
              <a:spLocks noChangeArrowheads="1"/>
            </p:cNvSpPr>
            <p:nvPr/>
          </p:nvSpPr>
          <p:spPr bwMode="auto">
            <a:xfrm>
              <a:off x="3170" y="174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Line 432"/>
            <p:cNvSpPr>
              <a:spLocks noChangeShapeType="1"/>
            </p:cNvSpPr>
            <p:nvPr/>
          </p:nvSpPr>
          <p:spPr bwMode="auto">
            <a:xfrm>
              <a:off x="3185" y="1788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Line 433"/>
            <p:cNvSpPr>
              <a:spLocks noChangeShapeType="1"/>
            </p:cNvSpPr>
            <p:nvPr/>
          </p:nvSpPr>
          <p:spPr bwMode="auto">
            <a:xfrm>
              <a:off x="3215" y="1758"/>
              <a:ext cx="1" cy="4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Oval 434"/>
            <p:cNvSpPr>
              <a:spLocks noChangeArrowheads="1"/>
            </p:cNvSpPr>
            <p:nvPr/>
          </p:nvSpPr>
          <p:spPr bwMode="auto">
            <a:xfrm>
              <a:off x="3350" y="1773"/>
              <a:ext cx="75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Oval 435"/>
            <p:cNvSpPr>
              <a:spLocks noChangeArrowheads="1"/>
            </p:cNvSpPr>
            <p:nvPr/>
          </p:nvSpPr>
          <p:spPr bwMode="auto">
            <a:xfrm>
              <a:off x="3350" y="177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Line 436"/>
            <p:cNvSpPr>
              <a:spLocks noChangeShapeType="1"/>
            </p:cNvSpPr>
            <p:nvPr/>
          </p:nvSpPr>
          <p:spPr bwMode="auto">
            <a:xfrm>
              <a:off x="3365" y="1818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Line 437"/>
            <p:cNvSpPr>
              <a:spLocks noChangeShapeType="1"/>
            </p:cNvSpPr>
            <p:nvPr/>
          </p:nvSpPr>
          <p:spPr bwMode="auto">
            <a:xfrm>
              <a:off x="3380" y="1788"/>
              <a:ext cx="1" cy="4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Oval 438"/>
            <p:cNvSpPr>
              <a:spLocks noChangeArrowheads="1"/>
            </p:cNvSpPr>
            <p:nvPr/>
          </p:nvSpPr>
          <p:spPr bwMode="auto">
            <a:xfrm>
              <a:off x="3395" y="1908"/>
              <a:ext cx="75" cy="60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Oval 439"/>
            <p:cNvSpPr>
              <a:spLocks noChangeArrowheads="1"/>
            </p:cNvSpPr>
            <p:nvPr/>
          </p:nvSpPr>
          <p:spPr bwMode="auto">
            <a:xfrm>
              <a:off x="3395" y="1908"/>
              <a:ext cx="75" cy="60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Line 440"/>
            <p:cNvSpPr>
              <a:spLocks noChangeShapeType="1"/>
            </p:cNvSpPr>
            <p:nvPr/>
          </p:nvSpPr>
          <p:spPr bwMode="auto">
            <a:xfrm>
              <a:off x="3425" y="1938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Line 441"/>
            <p:cNvSpPr>
              <a:spLocks noChangeShapeType="1"/>
            </p:cNvSpPr>
            <p:nvPr/>
          </p:nvSpPr>
          <p:spPr bwMode="auto">
            <a:xfrm>
              <a:off x="3440" y="1923"/>
              <a:ext cx="1" cy="3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Oval 442"/>
            <p:cNvSpPr>
              <a:spLocks noChangeArrowheads="1"/>
            </p:cNvSpPr>
            <p:nvPr/>
          </p:nvSpPr>
          <p:spPr bwMode="auto">
            <a:xfrm>
              <a:off x="3470" y="1728"/>
              <a:ext cx="75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Oval 443"/>
            <p:cNvSpPr>
              <a:spLocks noChangeArrowheads="1"/>
            </p:cNvSpPr>
            <p:nvPr/>
          </p:nvSpPr>
          <p:spPr bwMode="auto">
            <a:xfrm>
              <a:off x="3470" y="172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Line 444"/>
            <p:cNvSpPr>
              <a:spLocks noChangeShapeType="1"/>
            </p:cNvSpPr>
            <p:nvPr/>
          </p:nvSpPr>
          <p:spPr bwMode="auto">
            <a:xfrm>
              <a:off x="3485" y="1773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Line 445"/>
            <p:cNvSpPr>
              <a:spLocks noChangeShapeType="1"/>
            </p:cNvSpPr>
            <p:nvPr/>
          </p:nvSpPr>
          <p:spPr bwMode="auto">
            <a:xfrm>
              <a:off x="3500" y="1743"/>
              <a:ext cx="1" cy="4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Oval 446"/>
            <p:cNvSpPr>
              <a:spLocks noChangeArrowheads="1"/>
            </p:cNvSpPr>
            <p:nvPr/>
          </p:nvSpPr>
          <p:spPr bwMode="auto">
            <a:xfrm>
              <a:off x="4326" y="1908"/>
              <a:ext cx="60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Oval 447"/>
            <p:cNvSpPr>
              <a:spLocks noChangeArrowheads="1"/>
            </p:cNvSpPr>
            <p:nvPr/>
          </p:nvSpPr>
          <p:spPr bwMode="auto">
            <a:xfrm>
              <a:off x="4326" y="1908"/>
              <a:ext cx="60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Line 448"/>
            <p:cNvSpPr>
              <a:spLocks noChangeShapeType="1"/>
            </p:cNvSpPr>
            <p:nvPr/>
          </p:nvSpPr>
          <p:spPr bwMode="auto">
            <a:xfrm>
              <a:off x="4341" y="1938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Line 449"/>
            <p:cNvSpPr>
              <a:spLocks noChangeShapeType="1"/>
            </p:cNvSpPr>
            <p:nvPr/>
          </p:nvSpPr>
          <p:spPr bwMode="auto">
            <a:xfrm>
              <a:off x="4356" y="1923"/>
              <a:ext cx="1" cy="3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Oval 450"/>
            <p:cNvSpPr>
              <a:spLocks noChangeArrowheads="1"/>
            </p:cNvSpPr>
            <p:nvPr/>
          </p:nvSpPr>
          <p:spPr bwMode="auto">
            <a:xfrm>
              <a:off x="4401" y="1863"/>
              <a:ext cx="75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Oval 451"/>
            <p:cNvSpPr>
              <a:spLocks noChangeArrowheads="1"/>
            </p:cNvSpPr>
            <p:nvPr/>
          </p:nvSpPr>
          <p:spPr bwMode="auto">
            <a:xfrm>
              <a:off x="4401" y="186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Line 452"/>
            <p:cNvSpPr>
              <a:spLocks noChangeShapeType="1"/>
            </p:cNvSpPr>
            <p:nvPr/>
          </p:nvSpPr>
          <p:spPr bwMode="auto">
            <a:xfrm>
              <a:off x="4416" y="1908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Line 453"/>
            <p:cNvSpPr>
              <a:spLocks noChangeShapeType="1"/>
            </p:cNvSpPr>
            <p:nvPr/>
          </p:nvSpPr>
          <p:spPr bwMode="auto">
            <a:xfrm>
              <a:off x="4431" y="1878"/>
              <a:ext cx="1" cy="4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Oval 454"/>
            <p:cNvSpPr>
              <a:spLocks noChangeArrowheads="1"/>
            </p:cNvSpPr>
            <p:nvPr/>
          </p:nvSpPr>
          <p:spPr bwMode="auto">
            <a:xfrm>
              <a:off x="4505" y="1741"/>
              <a:ext cx="75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Oval 455"/>
            <p:cNvSpPr>
              <a:spLocks noChangeArrowheads="1"/>
            </p:cNvSpPr>
            <p:nvPr/>
          </p:nvSpPr>
          <p:spPr bwMode="auto">
            <a:xfrm>
              <a:off x="4505" y="1741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Line 456"/>
            <p:cNvSpPr>
              <a:spLocks noChangeShapeType="1"/>
            </p:cNvSpPr>
            <p:nvPr/>
          </p:nvSpPr>
          <p:spPr bwMode="auto">
            <a:xfrm>
              <a:off x="4520" y="1771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Line 457"/>
            <p:cNvSpPr>
              <a:spLocks noChangeShapeType="1"/>
            </p:cNvSpPr>
            <p:nvPr/>
          </p:nvSpPr>
          <p:spPr bwMode="auto">
            <a:xfrm>
              <a:off x="4535" y="1756"/>
              <a:ext cx="1" cy="3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Oval 458"/>
            <p:cNvSpPr>
              <a:spLocks noChangeArrowheads="1"/>
            </p:cNvSpPr>
            <p:nvPr/>
          </p:nvSpPr>
          <p:spPr bwMode="auto">
            <a:xfrm>
              <a:off x="4476" y="1923"/>
              <a:ext cx="75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Oval 459"/>
            <p:cNvSpPr>
              <a:spLocks noChangeArrowheads="1"/>
            </p:cNvSpPr>
            <p:nvPr/>
          </p:nvSpPr>
          <p:spPr bwMode="auto">
            <a:xfrm>
              <a:off x="4476" y="192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Line 460"/>
            <p:cNvSpPr>
              <a:spLocks noChangeShapeType="1"/>
            </p:cNvSpPr>
            <p:nvPr/>
          </p:nvSpPr>
          <p:spPr bwMode="auto">
            <a:xfrm>
              <a:off x="4506" y="1953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Line 461"/>
            <p:cNvSpPr>
              <a:spLocks noChangeShapeType="1"/>
            </p:cNvSpPr>
            <p:nvPr/>
          </p:nvSpPr>
          <p:spPr bwMode="auto">
            <a:xfrm>
              <a:off x="4521" y="1938"/>
              <a:ext cx="1" cy="4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Oval 462"/>
            <p:cNvSpPr>
              <a:spLocks noChangeArrowheads="1"/>
            </p:cNvSpPr>
            <p:nvPr/>
          </p:nvSpPr>
          <p:spPr bwMode="auto">
            <a:xfrm>
              <a:off x="4311" y="1788"/>
              <a:ext cx="75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Oval 463"/>
            <p:cNvSpPr>
              <a:spLocks noChangeArrowheads="1"/>
            </p:cNvSpPr>
            <p:nvPr/>
          </p:nvSpPr>
          <p:spPr bwMode="auto">
            <a:xfrm>
              <a:off x="4311" y="178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Line 464"/>
            <p:cNvSpPr>
              <a:spLocks noChangeShapeType="1"/>
            </p:cNvSpPr>
            <p:nvPr/>
          </p:nvSpPr>
          <p:spPr bwMode="auto">
            <a:xfrm>
              <a:off x="4326" y="1818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Line 465"/>
            <p:cNvSpPr>
              <a:spLocks noChangeShapeType="1"/>
            </p:cNvSpPr>
            <p:nvPr/>
          </p:nvSpPr>
          <p:spPr bwMode="auto">
            <a:xfrm>
              <a:off x="4341" y="1803"/>
              <a:ext cx="1" cy="3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Oval 466"/>
            <p:cNvSpPr>
              <a:spLocks noChangeArrowheads="1"/>
            </p:cNvSpPr>
            <p:nvPr/>
          </p:nvSpPr>
          <p:spPr bwMode="auto">
            <a:xfrm>
              <a:off x="4551" y="1818"/>
              <a:ext cx="75" cy="75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Oval 467"/>
            <p:cNvSpPr>
              <a:spLocks noChangeArrowheads="1"/>
            </p:cNvSpPr>
            <p:nvPr/>
          </p:nvSpPr>
          <p:spPr bwMode="auto">
            <a:xfrm>
              <a:off x="4551" y="181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Line 468"/>
            <p:cNvSpPr>
              <a:spLocks noChangeShapeType="1"/>
            </p:cNvSpPr>
            <p:nvPr/>
          </p:nvSpPr>
          <p:spPr bwMode="auto">
            <a:xfrm>
              <a:off x="4566" y="1863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Line 469"/>
            <p:cNvSpPr>
              <a:spLocks noChangeShapeType="1"/>
            </p:cNvSpPr>
            <p:nvPr/>
          </p:nvSpPr>
          <p:spPr bwMode="auto">
            <a:xfrm>
              <a:off x="4581" y="1833"/>
              <a:ext cx="1" cy="4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Oval 470"/>
            <p:cNvSpPr>
              <a:spLocks noChangeArrowheads="1"/>
            </p:cNvSpPr>
            <p:nvPr/>
          </p:nvSpPr>
          <p:spPr bwMode="auto">
            <a:xfrm>
              <a:off x="5077" y="1908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Oval 471"/>
            <p:cNvSpPr>
              <a:spLocks noChangeArrowheads="1"/>
            </p:cNvSpPr>
            <p:nvPr/>
          </p:nvSpPr>
          <p:spPr bwMode="auto">
            <a:xfrm>
              <a:off x="5077" y="190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Line 472"/>
            <p:cNvSpPr>
              <a:spLocks noChangeShapeType="1"/>
            </p:cNvSpPr>
            <p:nvPr/>
          </p:nvSpPr>
          <p:spPr bwMode="auto">
            <a:xfrm>
              <a:off x="5092" y="1938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Oval 473"/>
            <p:cNvSpPr>
              <a:spLocks noChangeArrowheads="1"/>
            </p:cNvSpPr>
            <p:nvPr/>
          </p:nvSpPr>
          <p:spPr bwMode="auto">
            <a:xfrm>
              <a:off x="5016" y="1758"/>
              <a:ext cx="76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Oval 474"/>
            <p:cNvSpPr>
              <a:spLocks noChangeArrowheads="1"/>
            </p:cNvSpPr>
            <p:nvPr/>
          </p:nvSpPr>
          <p:spPr bwMode="auto">
            <a:xfrm>
              <a:off x="5016" y="1758"/>
              <a:ext cx="76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Line 475"/>
            <p:cNvSpPr>
              <a:spLocks noChangeShapeType="1"/>
            </p:cNvSpPr>
            <p:nvPr/>
          </p:nvSpPr>
          <p:spPr bwMode="auto">
            <a:xfrm>
              <a:off x="5031" y="1803"/>
              <a:ext cx="4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Oval 476"/>
            <p:cNvSpPr>
              <a:spLocks noChangeArrowheads="1"/>
            </p:cNvSpPr>
            <p:nvPr/>
          </p:nvSpPr>
          <p:spPr bwMode="auto">
            <a:xfrm>
              <a:off x="4911" y="1818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Oval 477"/>
            <p:cNvSpPr>
              <a:spLocks noChangeArrowheads="1"/>
            </p:cNvSpPr>
            <p:nvPr/>
          </p:nvSpPr>
          <p:spPr bwMode="auto">
            <a:xfrm>
              <a:off x="4911" y="181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Line 478"/>
            <p:cNvSpPr>
              <a:spLocks noChangeShapeType="1"/>
            </p:cNvSpPr>
            <p:nvPr/>
          </p:nvSpPr>
          <p:spPr bwMode="auto">
            <a:xfrm>
              <a:off x="4926" y="1848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Oval 479"/>
            <p:cNvSpPr>
              <a:spLocks noChangeArrowheads="1"/>
            </p:cNvSpPr>
            <p:nvPr/>
          </p:nvSpPr>
          <p:spPr bwMode="auto">
            <a:xfrm>
              <a:off x="3755" y="1893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8" name="Oval 480"/>
            <p:cNvSpPr>
              <a:spLocks noChangeArrowheads="1"/>
            </p:cNvSpPr>
            <p:nvPr/>
          </p:nvSpPr>
          <p:spPr bwMode="auto">
            <a:xfrm>
              <a:off x="3755" y="189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Line 481"/>
            <p:cNvSpPr>
              <a:spLocks noChangeShapeType="1"/>
            </p:cNvSpPr>
            <p:nvPr/>
          </p:nvSpPr>
          <p:spPr bwMode="auto">
            <a:xfrm>
              <a:off x="3785" y="1938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Oval 482"/>
            <p:cNvSpPr>
              <a:spLocks noChangeArrowheads="1"/>
            </p:cNvSpPr>
            <p:nvPr/>
          </p:nvSpPr>
          <p:spPr bwMode="auto">
            <a:xfrm>
              <a:off x="3845" y="1863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Oval 483"/>
            <p:cNvSpPr>
              <a:spLocks noChangeArrowheads="1"/>
            </p:cNvSpPr>
            <p:nvPr/>
          </p:nvSpPr>
          <p:spPr bwMode="auto">
            <a:xfrm>
              <a:off x="3845" y="186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Line 484"/>
            <p:cNvSpPr>
              <a:spLocks noChangeShapeType="1"/>
            </p:cNvSpPr>
            <p:nvPr/>
          </p:nvSpPr>
          <p:spPr bwMode="auto">
            <a:xfrm>
              <a:off x="3860" y="1908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Oval 485"/>
            <p:cNvSpPr>
              <a:spLocks noChangeArrowheads="1"/>
            </p:cNvSpPr>
            <p:nvPr/>
          </p:nvSpPr>
          <p:spPr bwMode="auto">
            <a:xfrm>
              <a:off x="3920" y="1923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Oval 486"/>
            <p:cNvSpPr>
              <a:spLocks noChangeArrowheads="1"/>
            </p:cNvSpPr>
            <p:nvPr/>
          </p:nvSpPr>
          <p:spPr bwMode="auto">
            <a:xfrm>
              <a:off x="3920" y="192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Line 487"/>
            <p:cNvSpPr>
              <a:spLocks noChangeShapeType="1"/>
            </p:cNvSpPr>
            <p:nvPr/>
          </p:nvSpPr>
          <p:spPr bwMode="auto">
            <a:xfrm>
              <a:off x="3935" y="1968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Oval 488"/>
            <p:cNvSpPr>
              <a:spLocks noChangeArrowheads="1"/>
            </p:cNvSpPr>
            <p:nvPr/>
          </p:nvSpPr>
          <p:spPr bwMode="auto">
            <a:xfrm>
              <a:off x="3995" y="1878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Oval 489"/>
            <p:cNvSpPr>
              <a:spLocks noChangeArrowheads="1"/>
            </p:cNvSpPr>
            <p:nvPr/>
          </p:nvSpPr>
          <p:spPr bwMode="auto">
            <a:xfrm>
              <a:off x="3995" y="187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Line 490"/>
            <p:cNvSpPr>
              <a:spLocks noChangeShapeType="1"/>
            </p:cNvSpPr>
            <p:nvPr/>
          </p:nvSpPr>
          <p:spPr bwMode="auto">
            <a:xfrm>
              <a:off x="4025" y="1908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" name="Oval 491"/>
            <p:cNvSpPr>
              <a:spLocks noChangeArrowheads="1"/>
            </p:cNvSpPr>
            <p:nvPr/>
          </p:nvSpPr>
          <p:spPr bwMode="auto">
            <a:xfrm>
              <a:off x="4896" y="1908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" name="Oval 492"/>
            <p:cNvSpPr>
              <a:spLocks noChangeArrowheads="1"/>
            </p:cNvSpPr>
            <p:nvPr/>
          </p:nvSpPr>
          <p:spPr bwMode="auto">
            <a:xfrm>
              <a:off x="4896" y="1908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Line 493"/>
            <p:cNvSpPr>
              <a:spLocks noChangeShapeType="1"/>
            </p:cNvSpPr>
            <p:nvPr/>
          </p:nvSpPr>
          <p:spPr bwMode="auto">
            <a:xfrm>
              <a:off x="4911" y="1938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Oval 494"/>
            <p:cNvSpPr>
              <a:spLocks noChangeArrowheads="1"/>
            </p:cNvSpPr>
            <p:nvPr/>
          </p:nvSpPr>
          <p:spPr bwMode="auto">
            <a:xfrm>
              <a:off x="4986" y="1923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" name="Oval 495"/>
            <p:cNvSpPr>
              <a:spLocks noChangeArrowheads="1"/>
            </p:cNvSpPr>
            <p:nvPr/>
          </p:nvSpPr>
          <p:spPr bwMode="auto">
            <a:xfrm>
              <a:off x="4986" y="192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" name="Line 496"/>
            <p:cNvSpPr>
              <a:spLocks noChangeShapeType="1"/>
            </p:cNvSpPr>
            <p:nvPr/>
          </p:nvSpPr>
          <p:spPr bwMode="auto">
            <a:xfrm>
              <a:off x="5001" y="1953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Oval 497"/>
            <p:cNvSpPr>
              <a:spLocks noChangeArrowheads="1"/>
            </p:cNvSpPr>
            <p:nvPr/>
          </p:nvSpPr>
          <p:spPr bwMode="auto">
            <a:xfrm>
              <a:off x="4806" y="1773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" name="Oval 498"/>
            <p:cNvSpPr>
              <a:spLocks noChangeArrowheads="1"/>
            </p:cNvSpPr>
            <p:nvPr/>
          </p:nvSpPr>
          <p:spPr bwMode="auto">
            <a:xfrm>
              <a:off x="4806" y="177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7" name="Line 499"/>
            <p:cNvSpPr>
              <a:spLocks noChangeShapeType="1"/>
            </p:cNvSpPr>
            <p:nvPr/>
          </p:nvSpPr>
          <p:spPr bwMode="auto">
            <a:xfrm>
              <a:off x="4821" y="1803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Oval 500"/>
            <p:cNvSpPr>
              <a:spLocks noChangeArrowheads="1"/>
            </p:cNvSpPr>
            <p:nvPr/>
          </p:nvSpPr>
          <p:spPr bwMode="auto">
            <a:xfrm>
              <a:off x="3755" y="1743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Oval 501"/>
            <p:cNvSpPr>
              <a:spLocks noChangeArrowheads="1"/>
            </p:cNvSpPr>
            <p:nvPr/>
          </p:nvSpPr>
          <p:spPr bwMode="auto">
            <a:xfrm>
              <a:off x="3755" y="174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0" name="Line 502"/>
            <p:cNvSpPr>
              <a:spLocks noChangeShapeType="1"/>
            </p:cNvSpPr>
            <p:nvPr/>
          </p:nvSpPr>
          <p:spPr bwMode="auto">
            <a:xfrm>
              <a:off x="3770" y="1788"/>
              <a:ext cx="4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Oval 503"/>
            <p:cNvSpPr>
              <a:spLocks noChangeArrowheads="1"/>
            </p:cNvSpPr>
            <p:nvPr/>
          </p:nvSpPr>
          <p:spPr bwMode="auto">
            <a:xfrm>
              <a:off x="3950" y="1743"/>
              <a:ext cx="75" cy="75"/>
            </a:xfrm>
            <a:prstGeom prst="ellipse">
              <a:avLst/>
            </a:prstGeom>
            <a:solidFill>
              <a:srgbClr val="0089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" name="Oval 504"/>
            <p:cNvSpPr>
              <a:spLocks noChangeArrowheads="1"/>
            </p:cNvSpPr>
            <p:nvPr/>
          </p:nvSpPr>
          <p:spPr bwMode="auto">
            <a:xfrm>
              <a:off x="3950" y="1743"/>
              <a:ext cx="75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" name="Line 505"/>
            <p:cNvSpPr>
              <a:spLocks noChangeShapeType="1"/>
            </p:cNvSpPr>
            <p:nvPr/>
          </p:nvSpPr>
          <p:spPr bwMode="auto">
            <a:xfrm>
              <a:off x="3980" y="1773"/>
              <a:ext cx="30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" name="Freeform 506"/>
            <p:cNvSpPr>
              <a:spLocks/>
            </p:cNvSpPr>
            <p:nvPr/>
          </p:nvSpPr>
          <p:spPr bwMode="auto">
            <a:xfrm>
              <a:off x="2899" y="2313"/>
              <a:ext cx="2313" cy="150"/>
            </a:xfrm>
            <a:custGeom>
              <a:avLst/>
              <a:gdLst>
                <a:gd name="T0" fmla="*/ 0 w 154"/>
                <a:gd name="T1" fmla="*/ 0 h 10"/>
                <a:gd name="T2" fmla="*/ 2147483647 w 154"/>
                <a:gd name="T3" fmla="*/ 2147483647 h 10"/>
                <a:gd name="T4" fmla="*/ 2147483647 w 154"/>
                <a:gd name="T5" fmla="*/ 0 h 10"/>
                <a:gd name="T6" fmla="*/ 2147483647 w 154"/>
                <a:gd name="T7" fmla="*/ 2147483647 h 10"/>
                <a:gd name="T8" fmla="*/ 2147483647 w 15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0"/>
                <a:gd name="T17" fmla="*/ 154 w 15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0">
                  <a:moveTo>
                    <a:pt x="0" y="0"/>
                  </a:moveTo>
                  <a:cubicBezTo>
                    <a:pt x="10" y="0"/>
                    <a:pt x="29" y="10"/>
                    <a:pt x="39" y="10"/>
                  </a:cubicBezTo>
                  <a:cubicBezTo>
                    <a:pt x="48" y="10"/>
                    <a:pt x="68" y="0"/>
                    <a:pt x="77" y="0"/>
                  </a:cubicBezTo>
                  <a:cubicBezTo>
                    <a:pt x="87" y="0"/>
                    <a:pt x="106" y="10"/>
                    <a:pt x="116" y="10"/>
                  </a:cubicBezTo>
                  <a:cubicBezTo>
                    <a:pt x="125" y="10"/>
                    <a:pt x="145" y="0"/>
                    <a:pt x="154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5" name="Line 507"/>
            <p:cNvSpPr>
              <a:spLocks noChangeShapeType="1"/>
            </p:cNvSpPr>
            <p:nvPr/>
          </p:nvSpPr>
          <p:spPr bwMode="auto">
            <a:xfrm>
              <a:off x="3365" y="2313"/>
              <a:ext cx="28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" name="Freeform 508"/>
            <p:cNvSpPr>
              <a:spLocks/>
            </p:cNvSpPr>
            <p:nvPr/>
          </p:nvSpPr>
          <p:spPr bwMode="auto">
            <a:xfrm>
              <a:off x="3575" y="2268"/>
              <a:ext cx="75" cy="90"/>
            </a:xfrm>
            <a:custGeom>
              <a:avLst/>
              <a:gdLst>
                <a:gd name="T0" fmla="*/ 0 w 75"/>
                <a:gd name="T1" fmla="*/ 0 h 90"/>
                <a:gd name="T2" fmla="*/ 75 w 75"/>
                <a:gd name="T3" fmla="*/ 45 h 90"/>
                <a:gd name="T4" fmla="*/ 0 w 75"/>
                <a:gd name="T5" fmla="*/ 90 h 90"/>
                <a:gd name="T6" fmla="*/ 0 w 75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90"/>
                <a:gd name="T14" fmla="*/ 75 w 75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90">
                  <a:moveTo>
                    <a:pt x="0" y="0"/>
                  </a:moveTo>
                  <a:lnTo>
                    <a:pt x="75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" name="Rectangle 509"/>
            <p:cNvSpPr>
              <a:spLocks noChangeArrowheads="1"/>
            </p:cNvSpPr>
            <p:nvPr/>
          </p:nvSpPr>
          <p:spPr bwMode="auto">
            <a:xfrm>
              <a:off x="3906" y="1225"/>
              <a:ext cx="32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2300">
                  <a:solidFill>
                    <a:srgbClr val="24211D"/>
                  </a:solidFill>
                  <a:latin typeface="Times New Roman" pitchFamily="18" charset="0"/>
                </a:rPr>
                <a:t>bulk</a:t>
              </a:r>
              <a:endParaRPr lang="en-GB">
                <a:latin typeface="Tahoma" pitchFamily="34" charset="0"/>
              </a:endParaRPr>
            </a:p>
          </p:txBody>
        </p:sp>
        <p:sp>
          <p:nvSpPr>
            <p:cNvPr id="108" name="Rectangle 510"/>
            <p:cNvSpPr>
              <a:spLocks noChangeArrowheads="1"/>
            </p:cNvSpPr>
            <p:nvPr/>
          </p:nvSpPr>
          <p:spPr bwMode="auto">
            <a:xfrm>
              <a:off x="2312" y="1657"/>
              <a:ext cx="51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2300">
                  <a:solidFill>
                    <a:srgbClr val="24211D"/>
                  </a:solidFill>
                  <a:latin typeface="Times New Roman" pitchFamily="18" charset="0"/>
                </a:rPr>
                <a:t>diffuse</a:t>
              </a:r>
              <a:endParaRPr lang="en-GB">
                <a:latin typeface="Tahoma" pitchFamily="34" charset="0"/>
              </a:endParaRPr>
            </a:p>
          </p:txBody>
        </p:sp>
        <p:sp>
          <p:nvSpPr>
            <p:cNvPr id="109" name="Rectangle 511"/>
            <p:cNvSpPr>
              <a:spLocks noChangeArrowheads="1"/>
            </p:cNvSpPr>
            <p:nvPr/>
          </p:nvSpPr>
          <p:spPr bwMode="auto">
            <a:xfrm>
              <a:off x="2199" y="1942"/>
              <a:ext cx="62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2300">
                  <a:solidFill>
                    <a:srgbClr val="24211D"/>
                  </a:solidFill>
                  <a:latin typeface="Times New Roman" pitchFamily="18" charset="0"/>
                </a:rPr>
                <a:t>compact</a:t>
              </a:r>
              <a:endParaRPr lang="en-GB">
                <a:latin typeface="Tahoma" pitchFamily="34" charset="0"/>
              </a:endParaRPr>
            </a:p>
          </p:txBody>
        </p:sp>
        <p:sp>
          <p:nvSpPr>
            <p:cNvPr id="110" name="Oval 512"/>
            <p:cNvSpPr>
              <a:spLocks noChangeArrowheads="1"/>
            </p:cNvSpPr>
            <p:nvPr/>
          </p:nvSpPr>
          <p:spPr bwMode="auto">
            <a:xfrm>
              <a:off x="3049" y="2088"/>
              <a:ext cx="60" cy="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" name="Oval 513"/>
            <p:cNvSpPr>
              <a:spLocks noChangeArrowheads="1"/>
            </p:cNvSpPr>
            <p:nvPr/>
          </p:nvSpPr>
          <p:spPr bwMode="auto">
            <a:xfrm>
              <a:off x="3049" y="2088"/>
              <a:ext cx="60" cy="75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12" name="Text Box 515"/>
          <p:cNvSpPr txBox="1">
            <a:spLocks noChangeArrowheads="1"/>
          </p:cNvSpPr>
          <p:nvPr/>
        </p:nvSpPr>
        <p:spPr bwMode="auto">
          <a:xfrm>
            <a:off x="5364163" y="2160885"/>
            <a:ext cx="3384301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 Potential wave attracts </a:t>
            </a:r>
            <a:r>
              <a:rPr lang="en-US" sz="2000" dirty="0" err="1"/>
              <a:t>counterions</a:t>
            </a:r>
            <a:r>
              <a:rPr lang="en-US" sz="2000" dirty="0"/>
              <a:t>, which charge double-layer with a time delay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 There is a Coulomb time-averaged force in the direction of the wave that moves the fluid</a:t>
            </a:r>
          </a:p>
        </p:txBody>
      </p:sp>
      <p:grpSp>
        <p:nvGrpSpPr>
          <p:cNvPr id="513" name="548 Grupo"/>
          <p:cNvGrpSpPr>
            <a:grpSpLocks/>
          </p:cNvGrpSpPr>
          <p:nvPr/>
        </p:nvGrpSpPr>
        <p:grpSpPr bwMode="auto">
          <a:xfrm>
            <a:off x="1751075" y="4467497"/>
            <a:ext cx="4191000" cy="2201863"/>
            <a:chOff x="4497388" y="4464050"/>
            <a:chExt cx="4191000" cy="2201863"/>
          </a:xfrm>
        </p:grpSpPr>
        <p:grpSp>
          <p:nvGrpSpPr>
            <p:cNvPr id="514" name="Group 529"/>
            <p:cNvGrpSpPr>
              <a:grpSpLocks/>
            </p:cNvGrpSpPr>
            <p:nvPr/>
          </p:nvGrpSpPr>
          <p:grpSpPr bwMode="auto">
            <a:xfrm>
              <a:off x="4497388" y="4484688"/>
              <a:ext cx="3651250" cy="2181225"/>
              <a:chOff x="3391" y="2659"/>
              <a:chExt cx="2345" cy="1457"/>
            </a:xfrm>
          </p:grpSpPr>
          <p:pic>
            <p:nvPicPr>
              <p:cNvPr id="518" name="Picture 526" descr="UversusOmeg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0" y="2659"/>
                <a:ext cx="2336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9" name="Text Box 527"/>
              <p:cNvSpPr txBox="1">
                <a:spLocks noChangeArrowheads="1"/>
              </p:cNvSpPr>
              <p:nvPr/>
            </p:nvSpPr>
            <p:spPr bwMode="auto">
              <a:xfrm>
                <a:off x="3843" y="3910"/>
                <a:ext cx="1274" cy="206"/>
              </a:xfrm>
              <a:prstGeom prst="rect">
                <a:avLst/>
              </a:prstGeom>
              <a:solidFill>
                <a:srgbClr val="F8F8F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 err="1">
                    <a:solidFill>
                      <a:srgbClr val="003366"/>
                    </a:solidFill>
                  </a:rPr>
                  <a:t>Nondimens</a:t>
                </a:r>
                <a:r>
                  <a:rPr lang="en-US" sz="1400" kern="0" dirty="0">
                    <a:solidFill>
                      <a:srgbClr val="003366"/>
                    </a:solidFill>
                  </a:rPr>
                  <a:t>. frequency</a:t>
                </a:r>
              </a:p>
            </p:txBody>
          </p:sp>
          <p:sp>
            <p:nvSpPr>
              <p:cNvPr id="520" name="Text Box 528"/>
              <p:cNvSpPr txBox="1">
                <a:spLocks noChangeArrowheads="1"/>
              </p:cNvSpPr>
              <p:nvPr/>
            </p:nvSpPr>
            <p:spPr bwMode="auto">
              <a:xfrm rot="10800000">
                <a:off x="3391" y="2742"/>
                <a:ext cx="257" cy="12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>
                <a:sp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1400" kern="0">
                    <a:solidFill>
                      <a:srgbClr val="003366"/>
                    </a:solidFill>
                  </a:rPr>
                  <a:t>Nondimens. velocity</a:t>
                </a:r>
              </a:p>
            </p:txBody>
          </p:sp>
        </p:grpSp>
        <p:cxnSp>
          <p:nvCxnSpPr>
            <p:cNvPr id="515" name="545 Conector recto de flecha"/>
            <p:cNvCxnSpPr>
              <a:cxnSpLocks noChangeShapeType="1"/>
            </p:cNvCxnSpPr>
            <p:nvPr/>
          </p:nvCxnSpPr>
          <p:spPr bwMode="auto">
            <a:xfrm rot="5400000">
              <a:off x="6458745" y="5088731"/>
              <a:ext cx="1096962" cy="1063625"/>
            </a:xfrm>
            <a:prstGeom prst="straightConnector1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16" name="548 Conector recto"/>
            <p:cNvCxnSpPr>
              <a:cxnSpLocks noChangeShapeType="1"/>
            </p:cNvCxnSpPr>
            <p:nvPr/>
          </p:nvCxnSpPr>
          <p:spPr bwMode="auto">
            <a:xfrm rot="16200000" flipV="1">
              <a:off x="5526881" y="5380832"/>
              <a:ext cx="183356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517" name="Text Box 514"/>
            <p:cNvSpPr txBox="1">
              <a:spLocks noChangeArrowheads="1"/>
            </p:cNvSpPr>
            <p:nvPr/>
          </p:nvSpPr>
          <p:spPr bwMode="auto">
            <a:xfrm>
              <a:off x="7185026" y="4608513"/>
              <a:ext cx="15033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GB" sz="2800" dirty="0">
                  <a:latin typeface="Symbol" pitchFamily="18" charset="2"/>
                </a:rPr>
                <a:t>w</a:t>
              </a:r>
              <a:r>
                <a:rPr lang="en-GB" sz="2800" dirty="0">
                  <a:latin typeface="+mj-lt"/>
                </a:rPr>
                <a:t>=1/</a:t>
              </a:r>
              <a:r>
                <a:rPr lang="en-GB" sz="2800" i="1" dirty="0">
                  <a:latin typeface="+mj-lt"/>
                </a:rPr>
                <a:t>RC</a:t>
              </a:r>
            </a:p>
          </p:txBody>
        </p:sp>
      </p:grpSp>
      <p:cxnSp>
        <p:nvCxnSpPr>
          <p:cNvPr id="521" name="517 Conector recto de flecha"/>
          <p:cNvCxnSpPr>
            <a:cxnSpLocks noChangeShapeType="1"/>
          </p:cNvCxnSpPr>
          <p:nvPr/>
        </p:nvCxnSpPr>
        <p:spPr bwMode="auto">
          <a:xfrm rot="5400000">
            <a:off x="1951831" y="3071374"/>
            <a:ext cx="2381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grpSp>
        <p:nvGrpSpPr>
          <p:cNvPr id="522" name="529 Grupo"/>
          <p:cNvGrpSpPr>
            <a:grpSpLocks/>
          </p:cNvGrpSpPr>
          <p:nvPr/>
        </p:nvGrpSpPr>
        <p:grpSpPr bwMode="auto">
          <a:xfrm>
            <a:off x="2011363" y="2827692"/>
            <a:ext cx="119062" cy="119063"/>
            <a:chOff x="2044245" y="2180431"/>
            <a:chExt cx="120192" cy="120080"/>
          </a:xfrm>
        </p:grpSpPr>
        <p:sp>
          <p:nvSpPr>
            <p:cNvPr id="523" name="Oval 442"/>
            <p:cNvSpPr>
              <a:spLocks noChangeArrowheads="1"/>
            </p:cNvSpPr>
            <p:nvPr/>
          </p:nvSpPr>
          <p:spPr bwMode="auto">
            <a:xfrm>
              <a:off x="2045375" y="2180431"/>
              <a:ext cx="119062" cy="119063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4" name="Line 437"/>
            <p:cNvSpPr>
              <a:spLocks noChangeShapeType="1"/>
            </p:cNvSpPr>
            <p:nvPr/>
          </p:nvSpPr>
          <p:spPr bwMode="auto">
            <a:xfrm>
              <a:off x="2103090" y="2205260"/>
              <a:ext cx="1587" cy="71438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5" name="Line 437"/>
            <p:cNvSpPr>
              <a:spLocks noChangeShapeType="1"/>
            </p:cNvSpPr>
            <p:nvPr/>
          </p:nvSpPr>
          <p:spPr bwMode="auto">
            <a:xfrm flipV="1">
              <a:off x="2083838" y="2244833"/>
              <a:ext cx="47625" cy="942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6" name="Oval 435"/>
            <p:cNvSpPr>
              <a:spLocks noChangeArrowheads="1"/>
            </p:cNvSpPr>
            <p:nvPr/>
          </p:nvSpPr>
          <p:spPr bwMode="auto">
            <a:xfrm>
              <a:off x="2044245" y="2181448"/>
              <a:ext cx="119062" cy="119063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527" name="528 Conector recto de flecha"/>
          <p:cNvCxnSpPr>
            <a:cxnSpLocks noChangeShapeType="1"/>
          </p:cNvCxnSpPr>
          <p:nvPr/>
        </p:nvCxnSpPr>
        <p:spPr bwMode="auto">
          <a:xfrm rot="5400000">
            <a:off x="2832894" y="3077724"/>
            <a:ext cx="2381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grpSp>
        <p:nvGrpSpPr>
          <p:cNvPr id="528" name="537 Grupo"/>
          <p:cNvGrpSpPr>
            <a:grpSpLocks/>
          </p:cNvGrpSpPr>
          <p:nvPr/>
        </p:nvGrpSpPr>
        <p:grpSpPr bwMode="auto">
          <a:xfrm>
            <a:off x="2890838" y="2829280"/>
            <a:ext cx="119062" cy="119062"/>
            <a:chOff x="2891524" y="2322164"/>
            <a:chExt cx="119062" cy="119063"/>
          </a:xfrm>
        </p:grpSpPr>
        <p:sp>
          <p:nvSpPr>
            <p:cNvPr id="529" name="Oval 500"/>
            <p:cNvSpPr>
              <a:spLocks noChangeArrowheads="1"/>
            </p:cNvSpPr>
            <p:nvPr/>
          </p:nvSpPr>
          <p:spPr bwMode="auto">
            <a:xfrm>
              <a:off x="2891524" y="2322164"/>
              <a:ext cx="119062" cy="119063"/>
            </a:xfrm>
            <a:prstGeom prst="ellipse">
              <a:avLst/>
            </a:prstGeom>
            <a:solidFill>
              <a:srgbClr val="0089E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0" name="Line 502"/>
            <p:cNvSpPr>
              <a:spLocks noChangeShapeType="1"/>
            </p:cNvSpPr>
            <p:nvPr/>
          </p:nvSpPr>
          <p:spPr bwMode="auto">
            <a:xfrm>
              <a:off x="2924175" y="2390390"/>
              <a:ext cx="71437" cy="1588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31" name="538 Grupo"/>
          <p:cNvGrpSpPr>
            <a:grpSpLocks/>
          </p:cNvGrpSpPr>
          <p:nvPr/>
        </p:nvGrpSpPr>
        <p:grpSpPr bwMode="auto">
          <a:xfrm>
            <a:off x="4565650" y="2848330"/>
            <a:ext cx="119063" cy="119062"/>
            <a:chOff x="2891524" y="2322164"/>
            <a:chExt cx="119062" cy="119063"/>
          </a:xfrm>
        </p:grpSpPr>
        <p:sp>
          <p:nvSpPr>
            <p:cNvPr id="532" name="Oval 500"/>
            <p:cNvSpPr>
              <a:spLocks noChangeArrowheads="1"/>
            </p:cNvSpPr>
            <p:nvPr/>
          </p:nvSpPr>
          <p:spPr bwMode="auto">
            <a:xfrm>
              <a:off x="2891524" y="2322164"/>
              <a:ext cx="119062" cy="119063"/>
            </a:xfrm>
            <a:prstGeom prst="ellipse">
              <a:avLst/>
            </a:prstGeom>
            <a:solidFill>
              <a:srgbClr val="0089E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3" name="Line 502"/>
            <p:cNvSpPr>
              <a:spLocks noChangeShapeType="1"/>
            </p:cNvSpPr>
            <p:nvPr/>
          </p:nvSpPr>
          <p:spPr bwMode="auto">
            <a:xfrm>
              <a:off x="2924175" y="2390390"/>
              <a:ext cx="71437" cy="1588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534" name="541 Conector recto de flecha"/>
          <p:cNvCxnSpPr>
            <a:cxnSpLocks noChangeShapeType="1"/>
          </p:cNvCxnSpPr>
          <p:nvPr/>
        </p:nvCxnSpPr>
        <p:spPr bwMode="auto">
          <a:xfrm rot="5400000">
            <a:off x="4512469" y="3080899"/>
            <a:ext cx="2381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535" name="542 Conector recto de flecha"/>
          <p:cNvCxnSpPr>
            <a:cxnSpLocks noChangeShapeType="1"/>
          </p:cNvCxnSpPr>
          <p:nvPr/>
        </p:nvCxnSpPr>
        <p:spPr bwMode="auto">
          <a:xfrm rot="5400000">
            <a:off x="3723481" y="3082486"/>
            <a:ext cx="2381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grpSp>
        <p:nvGrpSpPr>
          <p:cNvPr id="536" name="543 Grupo"/>
          <p:cNvGrpSpPr>
            <a:grpSpLocks/>
          </p:cNvGrpSpPr>
          <p:nvPr/>
        </p:nvGrpSpPr>
        <p:grpSpPr bwMode="auto">
          <a:xfrm>
            <a:off x="3783013" y="2838805"/>
            <a:ext cx="120650" cy="120650"/>
            <a:chOff x="2044245" y="2180431"/>
            <a:chExt cx="120192" cy="120080"/>
          </a:xfrm>
        </p:grpSpPr>
        <p:sp>
          <p:nvSpPr>
            <p:cNvPr id="537" name="Oval 442"/>
            <p:cNvSpPr>
              <a:spLocks noChangeArrowheads="1"/>
            </p:cNvSpPr>
            <p:nvPr/>
          </p:nvSpPr>
          <p:spPr bwMode="auto">
            <a:xfrm>
              <a:off x="2045375" y="2180431"/>
              <a:ext cx="119062" cy="119063"/>
            </a:xfrm>
            <a:prstGeom prst="ellipse">
              <a:avLst/>
            </a:prstGeom>
            <a:solidFill>
              <a:srgbClr val="F2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8" name="Line 437"/>
            <p:cNvSpPr>
              <a:spLocks noChangeShapeType="1"/>
            </p:cNvSpPr>
            <p:nvPr/>
          </p:nvSpPr>
          <p:spPr bwMode="auto">
            <a:xfrm>
              <a:off x="2103090" y="2205260"/>
              <a:ext cx="1587" cy="71438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9" name="Line 437"/>
            <p:cNvSpPr>
              <a:spLocks noChangeShapeType="1"/>
            </p:cNvSpPr>
            <p:nvPr/>
          </p:nvSpPr>
          <p:spPr bwMode="auto">
            <a:xfrm flipV="1">
              <a:off x="2083838" y="2244833"/>
              <a:ext cx="47625" cy="942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0" name="Oval 435"/>
            <p:cNvSpPr>
              <a:spLocks noChangeArrowheads="1"/>
            </p:cNvSpPr>
            <p:nvPr/>
          </p:nvSpPr>
          <p:spPr bwMode="auto">
            <a:xfrm>
              <a:off x="2044245" y="2181448"/>
              <a:ext cx="119062" cy="119063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Arrays of microelectrodes are used to generate the travelling-wave potential</a:t>
            </a:r>
            <a:endParaRPr lang="es-ES" sz="36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148064" y="5517232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1800" dirty="0" err="1">
                <a:latin typeface="Tahoma" pitchFamily="34" charset="0"/>
              </a:rPr>
              <a:t>Applied</a:t>
            </a:r>
            <a:r>
              <a:rPr lang="es-ES_tradnl" sz="1800" dirty="0">
                <a:latin typeface="Tahoma" pitchFamily="34" charset="0"/>
              </a:rPr>
              <a:t> </a:t>
            </a:r>
            <a:r>
              <a:rPr lang="es-ES_tradnl" sz="1800" dirty="0" err="1" smtClean="0">
                <a:latin typeface="Tahoma" pitchFamily="34" charset="0"/>
              </a:rPr>
              <a:t>Signal</a:t>
            </a:r>
            <a:r>
              <a:rPr lang="es-ES_tradnl" sz="1800" dirty="0" smtClean="0">
                <a:latin typeface="Tahoma" pitchFamily="34" charset="0"/>
              </a:rPr>
              <a:t> 2.4 </a:t>
            </a:r>
            <a:r>
              <a:rPr lang="es-ES_tradnl" sz="1800" dirty="0" err="1" smtClean="0">
                <a:latin typeface="Tahoma" pitchFamily="34" charset="0"/>
              </a:rPr>
              <a:t>Vpp</a:t>
            </a:r>
            <a:r>
              <a:rPr lang="es-ES_tradnl" sz="1800" dirty="0" smtClean="0">
                <a:latin typeface="Tahoma" pitchFamily="34" charset="0"/>
              </a:rPr>
              <a:t>, </a:t>
            </a:r>
            <a:r>
              <a:rPr lang="es-ES_tradnl" sz="1800" dirty="0">
                <a:latin typeface="Tahoma" pitchFamily="34" charset="0"/>
              </a:rPr>
              <a:t>1 </a:t>
            </a:r>
            <a:r>
              <a:rPr lang="es-ES_tradnl" sz="1800" dirty="0" err="1">
                <a:latin typeface="Tahoma" pitchFamily="34" charset="0"/>
              </a:rPr>
              <a:t>kHz</a:t>
            </a:r>
            <a:endParaRPr lang="es-ES" sz="1800" dirty="0">
              <a:latin typeface="Tahom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27125" y="5216525"/>
            <a:ext cx="2792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800">
                <a:latin typeface="Tahoma" pitchFamily="34" charset="0"/>
              </a:rPr>
              <a:t>20 </a:t>
            </a:r>
            <a:r>
              <a:rPr lang="es-ES_tradnl" sz="1800">
                <a:latin typeface="Symbol" pitchFamily="18" charset="2"/>
              </a:rPr>
              <a:t>m</a:t>
            </a:r>
            <a:r>
              <a:rPr lang="es-ES_tradnl" sz="1800">
                <a:latin typeface="Tahoma" pitchFamily="34" charset="0"/>
              </a:rPr>
              <a:t>m wide electrodes separated by 20 </a:t>
            </a:r>
            <a:r>
              <a:rPr lang="es-ES_tradnl" sz="1800">
                <a:latin typeface="Symbol" pitchFamily="18" charset="2"/>
              </a:rPr>
              <a:t>m</a:t>
            </a:r>
            <a:r>
              <a:rPr lang="es-ES_tradnl" sz="1800">
                <a:latin typeface="Tahoma" pitchFamily="34" charset="0"/>
              </a:rPr>
              <a:t>m gaps</a:t>
            </a:r>
            <a:endParaRPr lang="es-ES" sz="1800">
              <a:latin typeface="Tahoma" pitchFamily="34" charset="0"/>
            </a:endParaRPr>
          </a:p>
        </p:txBody>
      </p:sp>
      <p:pic>
        <p:nvPicPr>
          <p:cNvPr id="5" name="Picture 15" descr="kk"/>
          <p:cNvPicPr>
            <a:picLocks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3988" y="1785938"/>
            <a:ext cx="230981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5932488" y="2152650"/>
            <a:ext cx="1265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903913" y="1785938"/>
            <a:ext cx="161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800">
                <a:latin typeface="Tahoma" pitchFamily="34" charset="0"/>
              </a:rPr>
              <a:t>TW direction</a:t>
            </a:r>
            <a:endParaRPr lang="es-ES" sz="1800">
              <a:latin typeface="Tahoma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15938" y="2917825"/>
            <a:ext cx="4300537" cy="2492375"/>
            <a:chOff x="295" y="1479"/>
            <a:chExt cx="2576" cy="1323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95" y="1479"/>
              <a:ext cx="2169" cy="1201"/>
              <a:chOff x="295" y="1479"/>
              <a:chExt cx="2169" cy="1201"/>
            </a:xfrm>
          </p:grpSpPr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528" y="1479"/>
                <a:ext cx="242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s-ES_tradnl" sz="1200">
                    <a:latin typeface="Tahoma" pitchFamily="34" charset="0"/>
                  </a:rPr>
                  <a:t>a)</a:t>
                </a:r>
                <a:endParaRPr lang="es-ES">
                  <a:latin typeface="Tahoma" pitchFamily="34" charset="0"/>
                </a:endParaRPr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 flipH="1">
                <a:off x="1817" y="1639"/>
                <a:ext cx="81" cy="1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1737" y="1479"/>
                <a:ext cx="723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s-ES_tradnl" sz="1200">
                    <a:latin typeface="Tahoma" pitchFamily="34" charset="0"/>
                  </a:rPr>
                  <a:t>Electrodes</a:t>
                </a:r>
                <a:endParaRPr lang="es-ES">
                  <a:latin typeface="Tahoma" pitchFamily="34" charset="0"/>
                </a:endParaRPr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1978" y="1639"/>
                <a:ext cx="37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003" y="1486"/>
                <a:ext cx="714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s-ES_tradnl" sz="1200">
                    <a:latin typeface="Symbol" pitchFamily="18" charset="2"/>
                  </a:rPr>
                  <a:t>l </a:t>
                </a:r>
                <a:r>
                  <a:rPr lang="es-ES_tradnl" sz="1200">
                    <a:latin typeface="Tahoma" pitchFamily="34" charset="0"/>
                  </a:rPr>
                  <a:t>= 160 </a:t>
                </a:r>
                <a:r>
                  <a:rPr lang="es-ES_tradnl" sz="1200">
                    <a:latin typeface="Symbol" pitchFamily="18" charset="2"/>
                  </a:rPr>
                  <a:t>m</a:t>
                </a:r>
                <a:r>
                  <a:rPr lang="es-ES_tradnl" sz="1200">
                    <a:latin typeface="Tahoma" pitchFamily="34" charset="0"/>
                  </a:rPr>
                  <a:t>m</a:t>
                </a:r>
                <a:endParaRPr lang="es-ES">
                  <a:latin typeface="Tahoma" pitchFamily="34" charset="0"/>
                </a:endParaRPr>
              </a:p>
            </p:txBody>
          </p:sp>
          <p:grpSp>
            <p:nvGrpSpPr>
              <p:cNvPr id="21" name="Group 10"/>
              <p:cNvGrpSpPr>
                <a:grpSpLocks/>
              </p:cNvGrpSpPr>
              <p:nvPr/>
            </p:nvGrpSpPr>
            <p:grpSpPr bwMode="auto">
              <a:xfrm>
                <a:off x="295" y="1547"/>
                <a:ext cx="2169" cy="1133"/>
                <a:chOff x="295" y="1547"/>
                <a:chExt cx="2169" cy="1133"/>
              </a:xfrm>
            </p:grpSpPr>
            <p:grpSp>
              <p:nvGrpSpPr>
                <p:cNvPr id="22" name="Group 11"/>
                <p:cNvGrpSpPr>
                  <a:grpSpLocks/>
                </p:cNvGrpSpPr>
                <p:nvPr/>
              </p:nvGrpSpPr>
              <p:grpSpPr bwMode="auto">
                <a:xfrm>
                  <a:off x="295" y="1547"/>
                  <a:ext cx="2169" cy="783"/>
                  <a:chOff x="6226" y="7997"/>
                  <a:chExt cx="4860" cy="1758"/>
                </a:xfrm>
              </p:grpSpPr>
              <p:grpSp>
                <p:nvGrpSpPr>
                  <p:cNvPr id="4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6226" y="8633"/>
                    <a:ext cx="4860" cy="1122"/>
                    <a:chOff x="6226" y="8633"/>
                    <a:chExt cx="4860" cy="1122"/>
                  </a:xfrm>
                </p:grpSpPr>
                <p:sp>
                  <p:nvSpPr>
                    <p:cNvPr id="54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6" y="8740"/>
                      <a:ext cx="4860" cy="1015"/>
                    </a:xfrm>
                    <a:prstGeom prst="cube">
                      <a:avLst>
                        <a:gd name="adj" fmla="val 68653"/>
                      </a:avLst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5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38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6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18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7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99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8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79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60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0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40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21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2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01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3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82" y="8633"/>
                      <a:ext cx="904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5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7523" y="7997"/>
                    <a:ext cx="1925" cy="636"/>
                    <a:chOff x="7523" y="7997"/>
                    <a:chExt cx="1925" cy="636"/>
                  </a:xfrm>
                </p:grpSpPr>
                <p:sp>
                  <p:nvSpPr>
                    <p:cNvPr id="51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47" y="7997"/>
                      <a:ext cx="1" cy="63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2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27" y="7997"/>
                      <a:ext cx="1" cy="63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3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23" y="8279"/>
                      <a:ext cx="1909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23" name="Group 27"/>
                <p:cNvGrpSpPr>
                  <a:grpSpLocks/>
                </p:cNvGrpSpPr>
                <p:nvPr/>
              </p:nvGrpSpPr>
              <p:grpSpPr bwMode="auto">
                <a:xfrm>
                  <a:off x="512" y="2196"/>
                  <a:ext cx="1128" cy="484"/>
                  <a:chOff x="512" y="2196"/>
                  <a:chExt cx="1128" cy="484"/>
                </a:xfrm>
              </p:grpSpPr>
              <p:grpSp>
                <p:nvGrpSpPr>
                  <p:cNvPr id="2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512" y="2197"/>
                    <a:ext cx="214" cy="473"/>
                    <a:chOff x="512" y="2197"/>
                    <a:chExt cx="214" cy="473"/>
                  </a:xfrm>
                </p:grpSpPr>
                <p:grpSp>
                  <p:nvGrpSpPr>
                    <p:cNvPr id="4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" y="2197"/>
                      <a:ext cx="168" cy="445"/>
                      <a:chOff x="6754" y="9437"/>
                      <a:chExt cx="378" cy="996"/>
                    </a:xfrm>
                  </p:grpSpPr>
                  <p:sp>
                    <p:nvSpPr>
                      <p:cNvPr id="47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48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46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8" y="2488"/>
                      <a:ext cx="188" cy="1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2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21" y="2198"/>
                    <a:ext cx="228" cy="475"/>
                    <a:chOff x="721" y="2198"/>
                    <a:chExt cx="228" cy="475"/>
                  </a:xfrm>
                </p:grpSpPr>
                <p:grpSp>
                  <p:nvGrpSpPr>
                    <p:cNvPr id="41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1" y="2198"/>
                      <a:ext cx="168" cy="445"/>
                      <a:chOff x="6754" y="9437"/>
                      <a:chExt cx="378" cy="996"/>
                    </a:xfrm>
                  </p:grpSpPr>
                  <p:sp>
                    <p:nvSpPr>
                      <p:cNvPr id="43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44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42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2" y="2490"/>
                      <a:ext cx="227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90º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2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904" y="2205"/>
                    <a:ext cx="302" cy="475"/>
                    <a:chOff x="2530" y="12762"/>
                    <a:chExt cx="676" cy="1061"/>
                  </a:xfrm>
                </p:grpSpPr>
                <p:grpSp>
                  <p:nvGrpSpPr>
                    <p:cNvPr id="37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0" y="12762"/>
                      <a:ext cx="378" cy="995"/>
                      <a:chOff x="6754" y="9437"/>
                      <a:chExt cx="378" cy="996"/>
                    </a:xfrm>
                  </p:grpSpPr>
                  <p:sp>
                    <p:nvSpPr>
                      <p:cNvPr id="39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40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38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30" y="13415"/>
                      <a:ext cx="676" cy="4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180º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27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143" y="2196"/>
                    <a:ext cx="286" cy="481"/>
                    <a:chOff x="1143" y="2196"/>
                    <a:chExt cx="286" cy="481"/>
                  </a:xfrm>
                </p:grpSpPr>
                <p:grpSp>
                  <p:nvGrpSpPr>
                    <p:cNvPr id="33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9" y="2196"/>
                      <a:ext cx="168" cy="445"/>
                      <a:chOff x="6754" y="9437"/>
                      <a:chExt cx="378" cy="996"/>
                    </a:xfrm>
                  </p:grpSpPr>
                  <p:sp>
                    <p:nvSpPr>
                      <p:cNvPr id="35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36" name="Oval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34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43" y="2495"/>
                      <a:ext cx="286" cy="1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270º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2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373" y="2197"/>
                    <a:ext cx="267" cy="477"/>
                    <a:chOff x="1373" y="2197"/>
                    <a:chExt cx="267" cy="477"/>
                  </a:xfrm>
                </p:grpSpPr>
                <p:grpSp>
                  <p:nvGrpSpPr>
                    <p:cNvPr id="2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73" y="2197"/>
                      <a:ext cx="168" cy="445"/>
                      <a:chOff x="6754" y="9437"/>
                      <a:chExt cx="378" cy="996"/>
                    </a:xfrm>
                  </p:grpSpPr>
                  <p:sp>
                    <p:nvSpPr>
                      <p:cNvPr id="31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32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30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4" y="2492"/>
                      <a:ext cx="246" cy="1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2150" y="2185"/>
              <a:ext cx="715" cy="617"/>
              <a:chOff x="4581" y="13504"/>
              <a:chExt cx="1080" cy="900"/>
            </a:xfrm>
          </p:grpSpPr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4927" y="13504"/>
                <a:ext cx="533" cy="515"/>
                <a:chOff x="5246" y="9978"/>
                <a:chExt cx="533" cy="541"/>
              </a:xfrm>
            </p:grpSpPr>
            <p:sp>
              <p:nvSpPr>
                <p:cNvPr id="1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5246" y="9978"/>
                  <a:ext cx="1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" name="Line 56"/>
                <p:cNvSpPr>
                  <a:spLocks noChangeShapeType="1"/>
                </p:cNvSpPr>
                <p:nvPr/>
              </p:nvSpPr>
              <p:spPr bwMode="auto">
                <a:xfrm>
                  <a:off x="5246" y="10518"/>
                  <a:ext cx="53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2" name="Text Box 57"/>
              <p:cNvSpPr txBox="1">
                <a:spLocks noChangeArrowheads="1"/>
              </p:cNvSpPr>
              <p:nvPr/>
            </p:nvSpPr>
            <p:spPr bwMode="auto">
              <a:xfrm>
                <a:off x="5256" y="14018"/>
                <a:ext cx="405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spcBef>
                    <a:spcPct val="0"/>
                  </a:spcBef>
                </a:pPr>
                <a:r>
                  <a:rPr lang="es-ES_tradnl" sz="1200">
                    <a:latin typeface="Tahoma" pitchFamily="34" charset="0"/>
                  </a:rPr>
                  <a:t>x</a:t>
                </a:r>
                <a:endParaRPr lang="es-ES">
                  <a:latin typeface="Tahoma" pitchFamily="34" charset="0"/>
                </a:endParaRPr>
              </a:p>
            </p:txBody>
          </p:sp>
          <p:sp>
            <p:nvSpPr>
              <p:cNvPr id="13" name="Text Box 58"/>
              <p:cNvSpPr txBox="1">
                <a:spLocks noChangeArrowheads="1"/>
              </p:cNvSpPr>
              <p:nvPr/>
            </p:nvSpPr>
            <p:spPr bwMode="auto">
              <a:xfrm>
                <a:off x="4581" y="13504"/>
                <a:ext cx="405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spcBef>
                    <a:spcPct val="0"/>
                  </a:spcBef>
                </a:pPr>
                <a:r>
                  <a:rPr lang="es-ES_tradnl" sz="1200">
                    <a:latin typeface="Tahoma" pitchFamily="34" charset="0"/>
                  </a:rPr>
                  <a:t>y</a:t>
                </a:r>
                <a:endParaRPr lang="es-ES">
                  <a:latin typeface="Tahoma" pitchFamily="34" charset="0"/>
                </a:endParaRPr>
              </a:p>
            </p:txBody>
          </p:sp>
        </p:grpSp>
      </p:grpSp>
      <p:pic>
        <p:nvPicPr>
          <p:cNvPr id="65" name="1kHz2p4VNEW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924039" y="2348880"/>
            <a:ext cx="3792849" cy="3103240"/>
          </a:xfrm>
          <a:prstGeom prst="rect">
            <a:avLst/>
          </a:prstGeom>
        </p:spPr>
      </p:pic>
      <p:sp>
        <p:nvSpPr>
          <p:cNvPr id="66" name="65 CuadroTexto"/>
          <p:cNvSpPr txBox="1"/>
          <p:nvPr/>
        </p:nvSpPr>
        <p:spPr>
          <a:xfrm>
            <a:off x="3779912" y="6021288"/>
            <a:ext cx="2647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(Ramos et al, JAP, 2005)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Peak velocity at characteristic frequency</a:t>
            </a:r>
            <a:endParaRPr lang="es-ES" sz="3600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5472608" cy="47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microsystems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36530"/>
          <a:stretch>
            <a:fillRect/>
          </a:stretch>
        </p:blipFill>
        <p:spPr bwMode="auto">
          <a:xfrm>
            <a:off x="1475656" y="1916832"/>
            <a:ext cx="7543800" cy="360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499992" y="566124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0070C0"/>
                </a:solidFill>
              </a:rPr>
              <a:t>The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lab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on</a:t>
            </a:r>
            <a:r>
              <a:rPr lang="es-ES" sz="2400" dirty="0" smtClean="0">
                <a:solidFill>
                  <a:srgbClr val="0070C0"/>
                </a:solidFill>
              </a:rPr>
              <a:t> a chip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Tahoma" pitchFamily="34" charset="0"/>
              </a:rPr>
              <a:t>Burns </a:t>
            </a:r>
            <a:r>
              <a:rPr lang="en-GB" i="1" dirty="0" smtClean="0">
                <a:latin typeface="Tahoma" pitchFamily="34" charset="0"/>
              </a:rPr>
              <a:t>et al.</a:t>
            </a:r>
            <a:r>
              <a:rPr lang="en-GB" dirty="0" smtClean="0">
                <a:latin typeface="Tahoma" pitchFamily="34" charset="0"/>
              </a:rPr>
              <a:t> 1998. </a:t>
            </a:r>
          </a:p>
          <a:p>
            <a:r>
              <a:rPr lang="en-GB" dirty="0" smtClean="0">
                <a:latin typeface="Tahoma" pitchFamily="34" charset="0"/>
              </a:rPr>
              <a:t>An integrated </a:t>
            </a:r>
            <a:r>
              <a:rPr lang="en-GB" dirty="0" err="1" smtClean="0">
                <a:latin typeface="Tahoma" pitchFamily="34" charset="0"/>
              </a:rPr>
              <a:t>nanoliter</a:t>
            </a:r>
            <a:r>
              <a:rPr lang="en-GB" dirty="0" smtClean="0">
                <a:latin typeface="Tahoma" pitchFamily="34" charset="0"/>
              </a:rPr>
              <a:t> DNA analysis device. </a:t>
            </a:r>
            <a:r>
              <a:rPr lang="en-GB" i="1" dirty="0" smtClean="0">
                <a:latin typeface="Tahoma" pitchFamily="34" charset="0"/>
              </a:rPr>
              <a:t>Science </a:t>
            </a:r>
            <a:r>
              <a:rPr lang="en-GB" dirty="0" smtClean="0">
                <a:latin typeface="Tahoma" pitchFamily="34" charset="0"/>
              </a:rPr>
              <a:t>282:484–87</a:t>
            </a:r>
            <a:endParaRPr lang="en-GB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Increasing voltage appears reverse flow</a:t>
            </a:r>
            <a:endParaRPr lang="es-ES" sz="36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96013" y="5676900"/>
            <a:ext cx="161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1800" dirty="0" err="1">
                <a:latin typeface="Tahoma" pitchFamily="34" charset="0"/>
              </a:rPr>
              <a:t>Applied</a:t>
            </a:r>
            <a:r>
              <a:rPr lang="es-ES_tradnl" sz="1800" dirty="0">
                <a:latin typeface="Tahoma" pitchFamily="34" charset="0"/>
              </a:rPr>
              <a:t> </a:t>
            </a:r>
            <a:r>
              <a:rPr lang="es-ES_tradnl" sz="1800" dirty="0" err="1">
                <a:latin typeface="Tahoma" pitchFamily="34" charset="0"/>
              </a:rPr>
              <a:t>Signal</a:t>
            </a:r>
            <a:endParaRPr lang="es-ES_tradnl" sz="1800" dirty="0">
              <a:latin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_tradnl" sz="1800" dirty="0" smtClean="0">
                <a:latin typeface="Tahoma" pitchFamily="34" charset="0"/>
              </a:rPr>
              <a:t>6 </a:t>
            </a:r>
            <a:r>
              <a:rPr lang="es-ES_tradnl" sz="1800" dirty="0" err="1">
                <a:latin typeface="Tahoma" pitchFamily="34" charset="0"/>
              </a:rPr>
              <a:t>Vpp</a:t>
            </a:r>
            <a:r>
              <a:rPr lang="es-ES_tradnl" sz="1800" dirty="0">
                <a:latin typeface="Tahoma" pitchFamily="34" charset="0"/>
              </a:rPr>
              <a:t> 1 </a:t>
            </a:r>
            <a:r>
              <a:rPr lang="es-ES_tradnl" sz="1800" dirty="0" err="1">
                <a:latin typeface="Tahoma" pitchFamily="34" charset="0"/>
              </a:rPr>
              <a:t>kHz</a:t>
            </a:r>
            <a:endParaRPr lang="es-ES" sz="1800" dirty="0">
              <a:latin typeface="Tahom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27125" y="5216525"/>
            <a:ext cx="2792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800">
                <a:latin typeface="Tahoma" pitchFamily="34" charset="0"/>
              </a:rPr>
              <a:t>20 </a:t>
            </a:r>
            <a:r>
              <a:rPr lang="es-ES_tradnl" sz="1800">
                <a:latin typeface="Symbol" pitchFamily="18" charset="2"/>
              </a:rPr>
              <a:t>m</a:t>
            </a:r>
            <a:r>
              <a:rPr lang="es-ES_tradnl" sz="1800">
                <a:latin typeface="Tahoma" pitchFamily="34" charset="0"/>
              </a:rPr>
              <a:t>m wide electrodes separated by 20 </a:t>
            </a:r>
            <a:r>
              <a:rPr lang="es-ES_tradnl" sz="1800">
                <a:latin typeface="Symbol" pitchFamily="18" charset="2"/>
              </a:rPr>
              <a:t>m</a:t>
            </a:r>
            <a:r>
              <a:rPr lang="es-ES_tradnl" sz="1800">
                <a:latin typeface="Tahoma" pitchFamily="34" charset="0"/>
              </a:rPr>
              <a:t>m gaps</a:t>
            </a:r>
            <a:endParaRPr lang="es-ES" sz="1800">
              <a:latin typeface="Tahoma" pitchFamily="34" charset="0"/>
            </a:endParaRPr>
          </a:p>
        </p:txBody>
      </p:sp>
      <p:pic>
        <p:nvPicPr>
          <p:cNvPr id="5" name="Picture 15" descr="kk"/>
          <p:cNvPicPr>
            <a:picLocks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3988" y="1785938"/>
            <a:ext cx="230981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5932488" y="2152650"/>
            <a:ext cx="1265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903913" y="1785938"/>
            <a:ext cx="161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800">
                <a:latin typeface="Tahoma" pitchFamily="34" charset="0"/>
              </a:rPr>
              <a:t>TW direction</a:t>
            </a:r>
            <a:endParaRPr lang="es-ES" sz="1800">
              <a:latin typeface="Tahoma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15938" y="2917825"/>
            <a:ext cx="4300537" cy="2492375"/>
            <a:chOff x="295" y="1479"/>
            <a:chExt cx="2576" cy="1323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95" y="1479"/>
              <a:ext cx="2169" cy="1201"/>
              <a:chOff x="295" y="1479"/>
              <a:chExt cx="2169" cy="1201"/>
            </a:xfrm>
          </p:grpSpPr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528" y="1479"/>
                <a:ext cx="242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s-ES_tradnl" sz="1200">
                    <a:latin typeface="Tahoma" pitchFamily="34" charset="0"/>
                  </a:rPr>
                  <a:t>a)</a:t>
                </a:r>
                <a:endParaRPr lang="es-ES">
                  <a:latin typeface="Tahoma" pitchFamily="34" charset="0"/>
                </a:endParaRPr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 flipH="1">
                <a:off x="1817" y="1639"/>
                <a:ext cx="81" cy="1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1737" y="1479"/>
                <a:ext cx="723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s-ES_tradnl" sz="1200">
                    <a:latin typeface="Tahoma" pitchFamily="34" charset="0"/>
                  </a:rPr>
                  <a:t>Electrodes</a:t>
                </a:r>
                <a:endParaRPr lang="es-ES">
                  <a:latin typeface="Tahoma" pitchFamily="34" charset="0"/>
                </a:endParaRPr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1978" y="1639"/>
                <a:ext cx="37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003" y="1486"/>
                <a:ext cx="714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s-ES_tradnl" sz="1200">
                    <a:latin typeface="Symbol" pitchFamily="18" charset="2"/>
                  </a:rPr>
                  <a:t>l </a:t>
                </a:r>
                <a:r>
                  <a:rPr lang="es-ES_tradnl" sz="1200">
                    <a:latin typeface="Tahoma" pitchFamily="34" charset="0"/>
                  </a:rPr>
                  <a:t>= 160 </a:t>
                </a:r>
                <a:r>
                  <a:rPr lang="es-ES_tradnl" sz="1200">
                    <a:latin typeface="Symbol" pitchFamily="18" charset="2"/>
                  </a:rPr>
                  <a:t>m</a:t>
                </a:r>
                <a:r>
                  <a:rPr lang="es-ES_tradnl" sz="1200">
                    <a:latin typeface="Tahoma" pitchFamily="34" charset="0"/>
                  </a:rPr>
                  <a:t>m</a:t>
                </a:r>
                <a:endParaRPr lang="es-ES">
                  <a:latin typeface="Tahoma" pitchFamily="34" charset="0"/>
                </a:endParaRPr>
              </a:p>
            </p:txBody>
          </p: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95" y="1547"/>
                <a:ext cx="2169" cy="1133"/>
                <a:chOff x="295" y="1547"/>
                <a:chExt cx="2169" cy="1133"/>
              </a:xfrm>
            </p:grpSpPr>
            <p:grpSp>
              <p:nvGrpSpPr>
                <p:cNvPr id="11" name="Group 11"/>
                <p:cNvGrpSpPr>
                  <a:grpSpLocks/>
                </p:cNvGrpSpPr>
                <p:nvPr/>
              </p:nvGrpSpPr>
              <p:grpSpPr bwMode="auto">
                <a:xfrm>
                  <a:off x="295" y="1547"/>
                  <a:ext cx="2169" cy="783"/>
                  <a:chOff x="6226" y="7997"/>
                  <a:chExt cx="4860" cy="1758"/>
                </a:xfrm>
              </p:grpSpPr>
              <p:grpSp>
                <p:nvGrpSpPr>
                  <p:cNvPr id="21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6226" y="8633"/>
                    <a:ext cx="4860" cy="1122"/>
                    <a:chOff x="6226" y="8633"/>
                    <a:chExt cx="4860" cy="1122"/>
                  </a:xfrm>
                </p:grpSpPr>
                <p:sp>
                  <p:nvSpPr>
                    <p:cNvPr id="54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6" y="8740"/>
                      <a:ext cx="4860" cy="1015"/>
                    </a:xfrm>
                    <a:prstGeom prst="cube">
                      <a:avLst>
                        <a:gd name="adj" fmla="val 68653"/>
                      </a:avLst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5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38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6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18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7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99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8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79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60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0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40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21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2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01" y="8633"/>
                      <a:ext cx="961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3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82" y="8633"/>
                      <a:ext cx="904" cy="801"/>
                    </a:xfrm>
                    <a:prstGeom prst="cube">
                      <a:avLst>
                        <a:gd name="adj" fmla="val 8958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22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7523" y="7997"/>
                    <a:ext cx="1925" cy="636"/>
                    <a:chOff x="7523" y="7997"/>
                    <a:chExt cx="1925" cy="636"/>
                  </a:xfrm>
                </p:grpSpPr>
                <p:sp>
                  <p:nvSpPr>
                    <p:cNvPr id="51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47" y="7997"/>
                      <a:ext cx="1" cy="63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2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27" y="7997"/>
                      <a:ext cx="1" cy="63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3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23" y="8279"/>
                      <a:ext cx="1909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23" name="Group 27"/>
                <p:cNvGrpSpPr>
                  <a:grpSpLocks/>
                </p:cNvGrpSpPr>
                <p:nvPr/>
              </p:nvGrpSpPr>
              <p:grpSpPr bwMode="auto">
                <a:xfrm>
                  <a:off x="512" y="2196"/>
                  <a:ext cx="1128" cy="484"/>
                  <a:chOff x="512" y="2196"/>
                  <a:chExt cx="1128" cy="484"/>
                </a:xfrm>
              </p:grpSpPr>
              <p:grpSp>
                <p:nvGrpSpPr>
                  <p:cNvPr id="2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512" y="2197"/>
                    <a:ext cx="214" cy="473"/>
                    <a:chOff x="512" y="2197"/>
                    <a:chExt cx="214" cy="473"/>
                  </a:xfrm>
                </p:grpSpPr>
                <p:grpSp>
                  <p:nvGrpSpPr>
                    <p:cNvPr id="2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" y="2197"/>
                      <a:ext cx="168" cy="445"/>
                      <a:chOff x="6754" y="9437"/>
                      <a:chExt cx="378" cy="996"/>
                    </a:xfrm>
                  </p:grpSpPr>
                  <p:sp>
                    <p:nvSpPr>
                      <p:cNvPr id="47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48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46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8" y="2488"/>
                      <a:ext cx="188" cy="1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2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21" y="2198"/>
                    <a:ext cx="228" cy="475"/>
                    <a:chOff x="721" y="2198"/>
                    <a:chExt cx="228" cy="475"/>
                  </a:xfrm>
                </p:grpSpPr>
                <p:grpSp>
                  <p:nvGrpSpPr>
                    <p:cNvPr id="2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1" y="2198"/>
                      <a:ext cx="168" cy="445"/>
                      <a:chOff x="6754" y="9437"/>
                      <a:chExt cx="378" cy="996"/>
                    </a:xfrm>
                  </p:grpSpPr>
                  <p:sp>
                    <p:nvSpPr>
                      <p:cNvPr id="43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44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42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2" y="2490"/>
                      <a:ext cx="227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90º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28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904" y="2205"/>
                    <a:ext cx="302" cy="475"/>
                    <a:chOff x="2530" y="12762"/>
                    <a:chExt cx="676" cy="1061"/>
                  </a:xfrm>
                </p:grpSpPr>
                <p:grpSp>
                  <p:nvGrpSpPr>
                    <p:cNvPr id="2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0" y="12762"/>
                      <a:ext cx="378" cy="995"/>
                      <a:chOff x="6754" y="9437"/>
                      <a:chExt cx="378" cy="996"/>
                    </a:xfrm>
                  </p:grpSpPr>
                  <p:sp>
                    <p:nvSpPr>
                      <p:cNvPr id="39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40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38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30" y="13415"/>
                      <a:ext cx="676" cy="4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180º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3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143" y="2196"/>
                    <a:ext cx="286" cy="481"/>
                    <a:chOff x="1143" y="2196"/>
                    <a:chExt cx="286" cy="481"/>
                  </a:xfrm>
                </p:grpSpPr>
                <p:grpSp>
                  <p:nvGrpSpPr>
                    <p:cNvPr id="37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9" y="2196"/>
                      <a:ext cx="168" cy="445"/>
                      <a:chOff x="6754" y="9437"/>
                      <a:chExt cx="378" cy="996"/>
                    </a:xfrm>
                  </p:grpSpPr>
                  <p:sp>
                    <p:nvSpPr>
                      <p:cNvPr id="35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36" name="Oval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34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43" y="2495"/>
                      <a:ext cx="286" cy="1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270º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4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373" y="2197"/>
                    <a:ext cx="267" cy="477"/>
                    <a:chOff x="1373" y="2197"/>
                    <a:chExt cx="267" cy="477"/>
                  </a:xfrm>
                </p:grpSpPr>
                <p:grpSp>
                  <p:nvGrpSpPr>
                    <p:cNvPr id="45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73" y="2197"/>
                      <a:ext cx="168" cy="445"/>
                      <a:chOff x="6754" y="9437"/>
                      <a:chExt cx="378" cy="996"/>
                    </a:xfrm>
                  </p:grpSpPr>
                  <p:sp>
                    <p:nvSpPr>
                      <p:cNvPr id="31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56" y="9437"/>
                        <a:ext cx="162" cy="714"/>
                      </a:xfrm>
                      <a:prstGeom prst="upArrow">
                        <a:avLst>
                          <a:gd name="adj1" fmla="val 42491"/>
                          <a:gd name="adj2" fmla="val 13950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32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4" y="10091"/>
                        <a:ext cx="378" cy="3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30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4" y="2492"/>
                      <a:ext cx="246" cy="1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s-ES_tradnl" sz="800">
                          <a:latin typeface="Tahoma" pitchFamily="34" charset="0"/>
                        </a:rPr>
                        <a:t>0º</a:t>
                      </a:r>
                      <a:endParaRPr lang="es-ES">
                        <a:latin typeface="Tahoma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9" name="Group 53"/>
            <p:cNvGrpSpPr>
              <a:grpSpLocks/>
            </p:cNvGrpSpPr>
            <p:nvPr/>
          </p:nvGrpSpPr>
          <p:grpSpPr bwMode="auto">
            <a:xfrm>
              <a:off x="2150" y="2185"/>
              <a:ext cx="715" cy="617"/>
              <a:chOff x="4581" y="13504"/>
              <a:chExt cx="1080" cy="900"/>
            </a:xfrm>
          </p:grpSpPr>
          <p:grpSp>
            <p:nvGrpSpPr>
              <p:cNvPr id="50" name="Group 54"/>
              <p:cNvGrpSpPr>
                <a:grpSpLocks/>
              </p:cNvGrpSpPr>
              <p:nvPr/>
            </p:nvGrpSpPr>
            <p:grpSpPr bwMode="auto">
              <a:xfrm>
                <a:off x="4927" y="13504"/>
                <a:ext cx="533" cy="515"/>
                <a:chOff x="5246" y="9978"/>
                <a:chExt cx="533" cy="541"/>
              </a:xfrm>
            </p:grpSpPr>
            <p:sp>
              <p:nvSpPr>
                <p:cNvPr id="1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5246" y="9978"/>
                  <a:ext cx="1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" name="Line 56"/>
                <p:cNvSpPr>
                  <a:spLocks noChangeShapeType="1"/>
                </p:cNvSpPr>
                <p:nvPr/>
              </p:nvSpPr>
              <p:spPr bwMode="auto">
                <a:xfrm>
                  <a:off x="5246" y="10518"/>
                  <a:ext cx="53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2" name="Text Box 57"/>
              <p:cNvSpPr txBox="1">
                <a:spLocks noChangeArrowheads="1"/>
              </p:cNvSpPr>
              <p:nvPr/>
            </p:nvSpPr>
            <p:spPr bwMode="auto">
              <a:xfrm>
                <a:off x="5256" y="14018"/>
                <a:ext cx="405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spcBef>
                    <a:spcPct val="0"/>
                  </a:spcBef>
                </a:pPr>
                <a:r>
                  <a:rPr lang="es-ES_tradnl" sz="1200">
                    <a:latin typeface="Tahoma" pitchFamily="34" charset="0"/>
                  </a:rPr>
                  <a:t>x</a:t>
                </a:r>
                <a:endParaRPr lang="es-ES">
                  <a:latin typeface="Tahoma" pitchFamily="34" charset="0"/>
                </a:endParaRPr>
              </a:p>
            </p:txBody>
          </p:sp>
          <p:sp>
            <p:nvSpPr>
              <p:cNvPr id="13" name="Text Box 58"/>
              <p:cNvSpPr txBox="1">
                <a:spLocks noChangeArrowheads="1"/>
              </p:cNvSpPr>
              <p:nvPr/>
            </p:nvSpPr>
            <p:spPr bwMode="auto">
              <a:xfrm>
                <a:off x="4581" y="13504"/>
                <a:ext cx="405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spcBef>
                    <a:spcPct val="0"/>
                  </a:spcBef>
                </a:pPr>
                <a:r>
                  <a:rPr lang="es-ES_tradnl" sz="1200">
                    <a:latin typeface="Tahoma" pitchFamily="34" charset="0"/>
                  </a:rPr>
                  <a:t>y</a:t>
                </a:r>
                <a:endParaRPr lang="es-ES">
                  <a:latin typeface="Tahoma" pitchFamily="34" charset="0"/>
                </a:endParaRPr>
              </a:p>
            </p:txBody>
          </p:sp>
        </p:grpSp>
      </p:grpSp>
      <p:pic>
        <p:nvPicPr>
          <p:cNvPr id="65" name="1kHz6Vp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88024" y="2276872"/>
            <a:ext cx="4032447" cy="3299274"/>
          </a:xfrm>
          <a:prstGeom prst="rect">
            <a:avLst/>
          </a:prstGeom>
        </p:spPr>
      </p:pic>
      <p:sp>
        <p:nvSpPr>
          <p:cNvPr id="66" name="65 CuadroTexto"/>
          <p:cNvSpPr txBox="1"/>
          <p:nvPr/>
        </p:nvSpPr>
        <p:spPr>
          <a:xfrm>
            <a:off x="2339753" y="602128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(García-Sánchez et al, IEEE, 2006)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56184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Ultrafast</a:t>
            </a:r>
            <a:r>
              <a:rPr lang="es-ES" sz="3200" dirty="0" smtClean="0"/>
              <a:t> </a:t>
            </a:r>
            <a:r>
              <a:rPr lang="es-ES" sz="3200" dirty="0" err="1" smtClean="0"/>
              <a:t>high-pressure</a:t>
            </a:r>
            <a:r>
              <a:rPr lang="es-ES" sz="3200" dirty="0" smtClean="0"/>
              <a:t> AC electro-</a:t>
            </a:r>
            <a:r>
              <a:rPr lang="es-ES" sz="3200" dirty="0" err="1" smtClean="0"/>
              <a:t>osmotic</a:t>
            </a:r>
            <a:r>
              <a:rPr lang="es-ES" sz="3200" dirty="0" smtClean="0"/>
              <a:t> </a:t>
            </a:r>
            <a:r>
              <a:rPr lang="es-ES" sz="3200" dirty="0" err="1" smtClean="0"/>
              <a:t>pumps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portable </a:t>
            </a:r>
            <a:r>
              <a:rPr lang="es-ES" sz="3200" dirty="0" err="1" smtClean="0"/>
              <a:t>biomedical</a:t>
            </a:r>
            <a:r>
              <a:rPr lang="es-ES" sz="3200" dirty="0" smtClean="0"/>
              <a:t> </a:t>
            </a:r>
            <a:r>
              <a:rPr lang="es-ES" sz="3200" dirty="0" err="1" smtClean="0"/>
              <a:t>microfluidics</a:t>
            </a:r>
            <a:endParaRPr lang="es-ES" sz="3200" dirty="0"/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816424" cy="454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217837" cy="46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843808" y="6165304"/>
            <a:ext cx="376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/>
                </a:solidFill>
              </a:rPr>
              <a:t>(</a:t>
            </a:r>
            <a:r>
              <a:rPr lang="es-ES" sz="2400" dirty="0" err="1" smtClean="0">
                <a:solidFill>
                  <a:schemeClr val="accent1"/>
                </a:solidFill>
              </a:rPr>
              <a:t>Huang</a:t>
            </a:r>
            <a:r>
              <a:rPr lang="es-ES" sz="2400" dirty="0" smtClean="0">
                <a:solidFill>
                  <a:schemeClr val="accent1"/>
                </a:solidFill>
              </a:rPr>
              <a:t> et al, </a:t>
            </a:r>
            <a:r>
              <a:rPr lang="es-ES" sz="2400" dirty="0" err="1" smtClean="0">
                <a:solidFill>
                  <a:schemeClr val="accent1"/>
                </a:solidFill>
              </a:rPr>
              <a:t>Lab</a:t>
            </a:r>
            <a:r>
              <a:rPr lang="es-ES" sz="2400" dirty="0" smtClean="0">
                <a:solidFill>
                  <a:schemeClr val="accent1"/>
                </a:solidFill>
              </a:rPr>
              <a:t> Chip, 2010)</a:t>
            </a:r>
            <a:endParaRPr lang="es-E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1772816"/>
            <a:ext cx="75446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: AC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fields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microsystems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Equations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boundary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conditions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Flows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induced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forces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liquid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bulk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Flows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induced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forces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double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/>
          </a:p>
          <a:p>
            <a:pPr>
              <a:buFont typeface="Wingdings" pitchFamily="2" charset="2"/>
              <a:buChar char="§"/>
            </a:pPr>
            <a:r>
              <a:rPr lang="es-ES" sz="2800" dirty="0" smtClean="0"/>
              <a:t> </a:t>
            </a:r>
            <a:r>
              <a:rPr lang="es-ES" sz="2800" dirty="0" err="1" smtClean="0"/>
              <a:t>Flow</a:t>
            </a:r>
            <a:r>
              <a:rPr lang="es-ES" sz="2800" dirty="0" smtClean="0"/>
              <a:t> </a:t>
            </a:r>
            <a:r>
              <a:rPr lang="es-ES" sz="2800" dirty="0" err="1" smtClean="0"/>
              <a:t>maps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49"/>
          <p:cNvGrpSpPr>
            <a:grpSpLocks/>
          </p:cNvGrpSpPr>
          <p:nvPr/>
        </p:nvGrpSpPr>
        <p:grpSpPr bwMode="auto">
          <a:xfrm>
            <a:off x="4427984" y="2708920"/>
            <a:ext cx="4508500" cy="2133600"/>
            <a:chOff x="1094" y="4752"/>
            <a:chExt cx="2840" cy="1344"/>
          </a:xfrm>
        </p:grpSpPr>
        <p:sp>
          <p:nvSpPr>
            <p:cNvPr id="6" name="Rectangle 1029"/>
            <p:cNvSpPr>
              <a:spLocks noChangeArrowheads="1"/>
            </p:cNvSpPr>
            <p:nvPr/>
          </p:nvSpPr>
          <p:spPr bwMode="auto">
            <a:xfrm>
              <a:off x="1094" y="5869"/>
              <a:ext cx="2840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Rectangle 1030"/>
            <p:cNvSpPr>
              <a:spLocks noChangeArrowheads="1"/>
            </p:cNvSpPr>
            <p:nvPr/>
          </p:nvSpPr>
          <p:spPr bwMode="auto">
            <a:xfrm>
              <a:off x="1212" y="5803"/>
              <a:ext cx="1245" cy="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Rectangle 1031"/>
            <p:cNvSpPr>
              <a:spLocks noChangeArrowheads="1"/>
            </p:cNvSpPr>
            <p:nvPr/>
          </p:nvSpPr>
          <p:spPr bwMode="auto">
            <a:xfrm>
              <a:off x="2571" y="5803"/>
              <a:ext cx="1263" cy="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Line 1032"/>
            <p:cNvSpPr>
              <a:spLocks noChangeShapeType="1"/>
            </p:cNvSpPr>
            <p:nvPr/>
          </p:nvSpPr>
          <p:spPr bwMode="auto">
            <a:xfrm flipH="1" flipV="1">
              <a:off x="1997" y="5206"/>
              <a:ext cx="502" cy="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 Box 1033"/>
            <p:cNvSpPr txBox="1">
              <a:spLocks noChangeArrowheads="1"/>
            </p:cNvSpPr>
            <p:nvPr/>
          </p:nvSpPr>
          <p:spPr bwMode="auto">
            <a:xfrm>
              <a:off x="1212" y="5575"/>
              <a:ext cx="51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1400" b="1"/>
                <a:t>+(V/2)</a:t>
              </a:r>
            </a:p>
          </p:txBody>
        </p:sp>
        <p:sp>
          <p:nvSpPr>
            <p:cNvPr id="11" name="Text Box 1034"/>
            <p:cNvSpPr txBox="1">
              <a:spLocks noChangeArrowheads="1"/>
            </p:cNvSpPr>
            <p:nvPr/>
          </p:nvSpPr>
          <p:spPr bwMode="auto">
            <a:xfrm>
              <a:off x="3420" y="5575"/>
              <a:ext cx="51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1400" b="1"/>
                <a:t>-(V/2)</a:t>
              </a:r>
            </a:p>
          </p:txBody>
        </p:sp>
        <p:sp>
          <p:nvSpPr>
            <p:cNvPr id="12" name="Line 1035"/>
            <p:cNvSpPr>
              <a:spLocks noChangeShapeType="1"/>
            </p:cNvSpPr>
            <p:nvPr/>
          </p:nvSpPr>
          <p:spPr bwMode="auto">
            <a:xfrm rot="16200000" flipV="1">
              <a:off x="1844" y="5052"/>
              <a:ext cx="17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Arc 1036"/>
            <p:cNvSpPr>
              <a:spLocks/>
            </p:cNvSpPr>
            <p:nvPr/>
          </p:nvSpPr>
          <p:spPr bwMode="auto">
            <a:xfrm flipH="1">
              <a:off x="2102" y="5597"/>
              <a:ext cx="219" cy="283"/>
            </a:xfrm>
            <a:custGeom>
              <a:avLst/>
              <a:gdLst>
                <a:gd name="G0" fmla="+- 0 0 0"/>
                <a:gd name="G1" fmla="+- 21502 0 0"/>
                <a:gd name="G2" fmla="+- 21600 0 0"/>
                <a:gd name="T0" fmla="*/ 2052 w 20874"/>
                <a:gd name="T1" fmla="*/ 0 h 21502"/>
                <a:gd name="T2" fmla="*/ 20874 w 20874"/>
                <a:gd name="T3" fmla="*/ 15948 h 21502"/>
                <a:gd name="T4" fmla="*/ 0 w 20874"/>
                <a:gd name="T5" fmla="*/ 21502 h 2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74" h="21502" fill="none" extrusionOk="0">
                  <a:moveTo>
                    <a:pt x="2052" y="-1"/>
                  </a:moveTo>
                  <a:cubicBezTo>
                    <a:pt x="11043" y="857"/>
                    <a:pt x="18551" y="7219"/>
                    <a:pt x="20873" y="15948"/>
                  </a:cubicBezTo>
                </a:path>
                <a:path w="20874" h="21502" stroke="0" extrusionOk="0">
                  <a:moveTo>
                    <a:pt x="2052" y="-1"/>
                  </a:moveTo>
                  <a:cubicBezTo>
                    <a:pt x="11043" y="857"/>
                    <a:pt x="18551" y="7219"/>
                    <a:pt x="20873" y="15948"/>
                  </a:cubicBezTo>
                  <a:lnTo>
                    <a:pt x="0" y="2150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 Box 1037"/>
            <p:cNvSpPr txBox="1">
              <a:spLocks noChangeArrowheads="1"/>
            </p:cNvSpPr>
            <p:nvPr/>
          </p:nvSpPr>
          <p:spPr bwMode="auto">
            <a:xfrm>
              <a:off x="2170" y="5643"/>
              <a:ext cx="19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15" name="Line 1038"/>
            <p:cNvSpPr>
              <a:spLocks noChangeShapeType="1"/>
            </p:cNvSpPr>
            <p:nvPr/>
          </p:nvSpPr>
          <p:spPr bwMode="auto">
            <a:xfrm flipV="1">
              <a:off x="1997" y="5069"/>
              <a:ext cx="171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 Box 1039"/>
            <p:cNvSpPr txBox="1">
              <a:spLocks noChangeArrowheads="1"/>
            </p:cNvSpPr>
            <p:nvPr/>
          </p:nvSpPr>
          <p:spPr bwMode="auto">
            <a:xfrm>
              <a:off x="2063" y="4896"/>
              <a:ext cx="25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17" name="Text Box 1040"/>
            <p:cNvSpPr txBox="1">
              <a:spLocks noChangeArrowheads="1"/>
            </p:cNvSpPr>
            <p:nvPr/>
          </p:nvSpPr>
          <p:spPr bwMode="auto">
            <a:xfrm>
              <a:off x="1724" y="5092"/>
              <a:ext cx="2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18" name="Text Box 1041"/>
            <p:cNvSpPr txBox="1">
              <a:spLocks noChangeArrowheads="1"/>
            </p:cNvSpPr>
            <p:nvPr/>
          </p:nvSpPr>
          <p:spPr bwMode="auto">
            <a:xfrm>
              <a:off x="2074" y="5392"/>
              <a:ext cx="36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1600" i="1"/>
                <a:t>r</a:t>
              </a:r>
              <a:endParaRPr lang="es-ES" sz="1200" i="1"/>
            </a:p>
          </p:txBody>
        </p:sp>
        <p:sp>
          <p:nvSpPr>
            <p:cNvPr id="19" name="Line 1042"/>
            <p:cNvSpPr>
              <a:spLocks noChangeShapeType="1"/>
            </p:cNvSpPr>
            <p:nvPr/>
          </p:nvSpPr>
          <p:spPr bwMode="auto">
            <a:xfrm>
              <a:off x="2457" y="5040"/>
              <a:ext cx="1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Arc 1043"/>
            <p:cNvSpPr>
              <a:spLocks/>
            </p:cNvSpPr>
            <p:nvPr/>
          </p:nvSpPr>
          <p:spPr bwMode="auto">
            <a:xfrm>
              <a:off x="2553" y="5050"/>
              <a:ext cx="889" cy="8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Arc 1044"/>
            <p:cNvSpPr>
              <a:spLocks/>
            </p:cNvSpPr>
            <p:nvPr/>
          </p:nvSpPr>
          <p:spPr bwMode="auto">
            <a:xfrm rot="-5400000">
              <a:off x="1644" y="5076"/>
              <a:ext cx="890" cy="817"/>
            </a:xfrm>
            <a:custGeom>
              <a:avLst/>
              <a:gdLst>
                <a:gd name="G0" fmla="+- 0 0 0"/>
                <a:gd name="G1" fmla="+- 21520 0 0"/>
                <a:gd name="G2" fmla="+- 21600 0 0"/>
                <a:gd name="T0" fmla="*/ 1860 w 21600"/>
                <a:gd name="T1" fmla="*/ 0 h 21520"/>
                <a:gd name="T2" fmla="*/ 21600 w 21600"/>
                <a:gd name="T3" fmla="*/ 21520 h 21520"/>
                <a:gd name="T4" fmla="*/ 0 w 21600"/>
                <a:gd name="T5" fmla="*/ 21520 h 2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20" fill="none" extrusionOk="0">
                  <a:moveTo>
                    <a:pt x="1859" y="0"/>
                  </a:moveTo>
                  <a:cubicBezTo>
                    <a:pt x="13026" y="965"/>
                    <a:pt x="21600" y="10311"/>
                    <a:pt x="21600" y="21520"/>
                  </a:cubicBezTo>
                </a:path>
                <a:path w="21600" h="21520" stroke="0" extrusionOk="0">
                  <a:moveTo>
                    <a:pt x="1859" y="0"/>
                  </a:moveTo>
                  <a:cubicBezTo>
                    <a:pt x="13026" y="965"/>
                    <a:pt x="21600" y="10311"/>
                    <a:pt x="21600" y="21520"/>
                  </a:cubicBezTo>
                  <a:lnTo>
                    <a:pt x="0" y="2152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Text Box 1045"/>
            <p:cNvSpPr txBox="1">
              <a:spLocks noChangeArrowheads="1"/>
            </p:cNvSpPr>
            <p:nvPr/>
          </p:nvSpPr>
          <p:spPr bwMode="auto">
            <a:xfrm>
              <a:off x="2396" y="4752"/>
              <a:ext cx="244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s-ES_tradnl" b="1"/>
                <a:t>E</a:t>
              </a:r>
              <a:endParaRPr lang="es-ES_tradnl"/>
            </a:p>
          </p:txBody>
        </p:sp>
        <p:sp>
          <p:nvSpPr>
            <p:cNvPr id="23" name="Text Box 1046"/>
            <p:cNvSpPr txBox="1">
              <a:spLocks noChangeArrowheads="1"/>
            </p:cNvSpPr>
            <p:nvPr/>
          </p:nvSpPr>
          <p:spPr bwMode="auto">
            <a:xfrm>
              <a:off x="2160" y="5616"/>
              <a:ext cx="18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s-ES_tradnl" sz="1600" i="1">
                  <a:latin typeface="Symbol" pitchFamily="18" charset="2"/>
                </a:rPr>
                <a:t>q</a:t>
              </a:r>
              <a:endParaRPr lang="es-ES_tradnl" i="1">
                <a:latin typeface="Symbol" pitchFamily="18" charset="2"/>
              </a:endParaRPr>
            </a:p>
          </p:txBody>
        </p:sp>
        <p:sp>
          <p:nvSpPr>
            <p:cNvPr id="24" name="Text Box 1047"/>
            <p:cNvSpPr txBox="1">
              <a:spLocks noChangeArrowheads="1"/>
            </p:cNvSpPr>
            <p:nvPr/>
          </p:nvSpPr>
          <p:spPr bwMode="auto">
            <a:xfrm>
              <a:off x="1993" y="4800"/>
              <a:ext cx="3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s-ES_tradnl" b="1" i="1"/>
                <a:t>n</a:t>
              </a:r>
              <a:r>
                <a:rPr lang="es-ES_tradnl" sz="1600" i="1" baseline="-25000">
                  <a:latin typeface="Symbol" pitchFamily="18" charset="2"/>
                </a:rPr>
                <a:t>q</a:t>
              </a:r>
              <a:endParaRPr lang="es-ES_tradnl" sz="1600">
                <a:latin typeface="Symbol" pitchFamily="18" charset="2"/>
              </a:endParaRPr>
            </a:p>
          </p:txBody>
        </p:sp>
        <p:sp>
          <p:nvSpPr>
            <p:cNvPr id="25" name="Text Box 1048"/>
            <p:cNvSpPr txBox="1">
              <a:spLocks noChangeArrowheads="1"/>
            </p:cNvSpPr>
            <p:nvPr/>
          </p:nvSpPr>
          <p:spPr bwMode="auto">
            <a:xfrm>
              <a:off x="1584" y="4848"/>
              <a:ext cx="3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s-ES_tradnl" b="1" i="1"/>
                <a:t>n</a:t>
              </a:r>
              <a:r>
                <a:rPr lang="es-ES_tradnl" sz="1600" i="1" baseline="-25000"/>
                <a:t>r</a:t>
              </a:r>
              <a:endParaRPr lang="es-ES_tradnl" sz="1600">
                <a:latin typeface="Symbol" pitchFamily="18" charset="2"/>
              </a:endParaRPr>
            </a:p>
          </p:txBody>
        </p:sp>
      </p:grpSp>
      <p:pic>
        <p:nvPicPr>
          <p:cNvPr id="27" name="Picture 1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888432" cy="261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err="1" smtClean="0"/>
              <a:t>Model</a:t>
            </a:r>
            <a:r>
              <a:rPr lang="es-ES" sz="3600" dirty="0" smtClean="0"/>
              <a:t> </a:t>
            </a:r>
            <a:r>
              <a:rPr lang="es-ES" sz="3600" dirty="0" err="1" smtClean="0"/>
              <a:t>system</a:t>
            </a:r>
            <a:r>
              <a:rPr lang="es-ES" sz="3600" dirty="0" smtClean="0"/>
              <a:t> </a:t>
            </a:r>
            <a:r>
              <a:rPr lang="es-ES" sz="3600" dirty="0" err="1" smtClean="0"/>
              <a:t>for</a:t>
            </a:r>
            <a:r>
              <a:rPr lang="es-ES" sz="3600" dirty="0" smtClean="0"/>
              <a:t> </a:t>
            </a:r>
            <a:r>
              <a:rPr lang="es-ES" sz="3600" dirty="0" err="1" smtClean="0"/>
              <a:t>computation</a:t>
            </a:r>
            <a:r>
              <a:rPr lang="es-ES" sz="3600" dirty="0" smtClean="0"/>
              <a:t> of </a:t>
            </a:r>
            <a:r>
              <a:rPr lang="es-ES" sz="3600" dirty="0" err="1" smtClean="0"/>
              <a:t>flow</a:t>
            </a:r>
            <a:r>
              <a:rPr lang="es-ES" sz="3600" dirty="0" smtClean="0"/>
              <a:t> </a:t>
            </a:r>
            <a:r>
              <a:rPr lang="es-ES" sz="3600" dirty="0" err="1" smtClean="0"/>
              <a:t>velocities</a:t>
            </a:r>
            <a:r>
              <a:rPr lang="es-ES" sz="3600" dirty="0" smtClean="0"/>
              <a:t> </a:t>
            </a:r>
            <a:r>
              <a:rPr lang="es-ES" sz="3600" dirty="0" err="1" smtClean="0"/>
              <a:t>due</a:t>
            </a:r>
            <a:r>
              <a:rPr lang="es-ES" sz="3600" dirty="0" smtClean="0"/>
              <a:t> </a:t>
            </a:r>
            <a:r>
              <a:rPr lang="es-ES" sz="3600" dirty="0" err="1" smtClean="0"/>
              <a:t>to</a:t>
            </a:r>
            <a:r>
              <a:rPr lang="es-ES" sz="3600" dirty="0" smtClean="0"/>
              <a:t> </a:t>
            </a:r>
            <a:r>
              <a:rPr lang="es-ES" sz="3600" dirty="0" err="1" smtClean="0"/>
              <a:t>different</a:t>
            </a:r>
            <a:r>
              <a:rPr lang="es-ES" sz="3600" dirty="0" smtClean="0"/>
              <a:t> </a:t>
            </a:r>
            <a:r>
              <a:rPr lang="es-ES" sz="3600" dirty="0" err="1" smtClean="0"/>
              <a:t>forces</a:t>
            </a:r>
            <a:endParaRPr lang="es-ES" sz="3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Flow</a:t>
            </a:r>
            <a:r>
              <a:rPr lang="es-ES" dirty="0" smtClean="0"/>
              <a:t> </a:t>
            </a:r>
            <a:r>
              <a:rPr lang="es-ES" dirty="0" err="1" smtClean="0"/>
              <a:t>maps</a:t>
            </a:r>
            <a:endParaRPr lang="es-ES" dirty="0"/>
          </a:p>
        </p:txBody>
      </p:sp>
      <p:grpSp>
        <p:nvGrpSpPr>
          <p:cNvPr id="267" name="266 Grupo"/>
          <p:cNvGrpSpPr/>
          <p:nvPr/>
        </p:nvGrpSpPr>
        <p:grpSpPr>
          <a:xfrm>
            <a:off x="261100" y="1772816"/>
            <a:ext cx="4359791" cy="4334907"/>
            <a:chOff x="1131372" y="3449638"/>
            <a:chExt cx="4359791" cy="4334907"/>
          </a:xfrm>
        </p:grpSpPr>
        <p:sp>
          <p:nvSpPr>
            <p:cNvPr id="268" name="Freeform 273"/>
            <p:cNvSpPr>
              <a:spLocks noChangeAspect="1"/>
            </p:cNvSpPr>
            <p:nvPr/>
          </p:nvSpPr>
          <p:spPr bwMode="auto">
            <a:xfrm>
              <a:off x="1681163" y="3640138"/>
              <a:ext cx="2978150" cy="3600450"/>
            </a:xfrm>
            <a:custGeom>
              <a:avLst/>
              <a:gdLst>
                <a:gd name="T0" fmla="*/ 0 w 10000"/>
                <a:gd name="T1" fmla="*/ 0 h 10000"/>
                <a:gd name="T2" fmla="*/ 16978 w 10000"/>
                <a:gd name="T3" fmla="*/ 3583168 h 10000"/>
                <a:gd name="T4" fmla="*/ 2903005 w 10000"/>
                <a:gd name="T5" fmla="*/ 3600450 h 10000"/>
                <a:gd name="T6" fmla="*/ 2978663 w 10000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0" h="10000">
                  <a:moveTo>
                    <a:pt x="0" y="0"/>
                  </a:moveTo>
                  <a:cubicBezTo>
                    <a:pt x="11" y="3252"/>
                    <a:pt x="46" y="6700"/>
                    <a:pt x="57" y="9952"/>
                  </a:cubicBezTo>
                  <a:lnTo>
                    <a:pt x="9746" y="10000"/>
                  </a:lnTo>
                  <a:cubicBezTo>
                    <a:pt x="9831" y="6667"/>
                    <a:pt x="9915" y="3333"/>
                    <a:pt x="10000" y="0"/>
                  </a:cubicBezTo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9" name="Freeform 274"/>
            <p:cNvSpPr>
              <a:spLocks noChangeAspect="1"/>
            </p:cNvSpPr>
            <p:nvPr/>
          </p:nvSpPr>
          <p:spPr bwMode="auto">
            <a:xfrm>
              <a:off x="4624388" y="3605213"/>
              <a:ext cx="723900" cy="3619500"/>
            </a:xfrm>
            <a:custGeom>
              <a:avLst/>
              <a:gdLst>
                <a:gd name="T0" fmla="*/ 723900 w 10000"/>
                <a:gd name="T1" fmla="*/ 0 h 10000"/>
                <a:gd name="T2" fmla="*/ 0 w 10000"/>
                <a:gd name="T3" fmla="*/ 0 h 10000"/>
                <a:gd name="T4" fmla="*/ 23599 w 10000"/>
                <a:gd name="T5" fmla="*/ 3595249 h 10000"/>
                <a:gd name="T6" fmla="*/ 723900 w 10000"/>
                <a:gd name="T7" fmla="*/ 3619500 h 10000"/>
                <a:gd name="T8" fmla="*/ 72390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10000">
                  <a:moveTo>
                    <a:pt x="10000" y="0"/>
                  </a:moveTo>
                  <a:lnTo>
                    <a:pt x="0" y="0"/>
                  </a:lnTo>
                  <a:cubicBezTo>
                    <a:pt x="109" y="3311"/>
                    <a:pt x="217" y="6622"/>
                    <a:pt x="326" y="9933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70" name="Group 272"/>
            <p:cNvGrpSpPr>
              <a:grpSpLocks noChangeAspect="1"/>
            </p:cNvGrpSpPr>
            <p:nvPr/>
          </p:nvGrpSpPr>
          <p:grpSpPr bwMode="auto">
            <a:xfrm>
              <a:off x="1360488" y="3449638"/>
              <a:ext cx="4129087" cy="4129087"/>
              <a:chOff x="1259" y="4447"/>
              <a:chExt cx="1734" cy="1734"/>
            </a:xfrm>
          </p:grpSpPr>
          <p:sp>
            <p:nvSpPr>
              <p:cNvPr id="294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259" y="4447"/>
                <a:ext cx="17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5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1259" y="4447"/>
                <a:ext cx="17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6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259" y="4447"/>
                <a:ext cx="17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7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1608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8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1548" y="6055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9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1590" y="6055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5.5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0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1795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759" y="6055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2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801" y="6055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3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1988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4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927" y="6055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5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1969" y="6055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4.5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6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2174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7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2139" y="6055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8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2181" y="6055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9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2367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2307" y="6055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2349" y="6055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3.5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2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2553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3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2517" y="6055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4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561" y="6055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5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2746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6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687" y="6055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7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729" y="6055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8" name="Line 66"/>
              <p:cNvSpPr>
                <a:spLocks noChangeAspect="1" noChangeShapeType="1"/>
              </p:cNvSpPr>
              <p:nvPr/>
            </p:nvSpPr>
            <p:spPr bwMode="auto">
              <a:xfrm flipV="1">
                <a:off x="2939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9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903" y="6055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20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945" y="6055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21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1452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2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1494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3" name="Line 72"/>
              <p:cNvSpPr>
                <a:spLocks noChangeAspect="1" noChangeShapeType="1"/>
              </p:cNvSpPr>
              <p:nvPr/>
            </p:nvSpPr>
            <p:spPr bwMode="auto">
              <a:xfrm flipV="1">
                <a:off x="1530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4" name="Line 73"/>
              <p:cNvSpPr>
                <a:spLocks noChangeAspect="1" noChangeShapeType="1"/>
              </p:cNvSpPr>
              <p:nvPr/>
            </p:nvSpPr>
            <p:spPr bwMode="auto">
              <a:xfrm flipV="1">
                <a:off x="1566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5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1644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6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1680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1723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8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1759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9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1831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1873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1909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2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1945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3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2024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2060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5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2102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6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2138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7" name="Line 86"/>
              <p:cNvSpPr>
                <a:spLocks noChangeAspect="1" noChangeShapeType="1"/>
              </p:cNvSpPr>
              <p:nvPr/>
            </p:nvSpPr>
            <p:spPr bwMode="auto">
              <a:xfrm flipV="1">
                <a:off x="2216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2252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2289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2331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2403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2439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2481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2517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2596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6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2632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2668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8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2710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2782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0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2824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1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2861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2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2897" y="603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3" name="Line 102"/>
              <p:cNvSpPr>
                <a:spLocks noChangeAspect="1" noChangeShapeType="1"/>
              </p:cNvSpPr>
              <p:nvPr/>
            </p:nvSpPr>
            <p:spPr bwMode="auto">
              <a:xfrm>
                <a:off x="1416" y="6037"/>
                <a:ext cx="15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4" name="Line 103"/>
              <p:cNvSpPr>
                <a:spLocks noChangeAspect="1" noChangeShapeType="1"/>
              </p:cNvSpPr>
              <p:nvPr/>
            </p:nvSpPr>
            <p:spPr bwMode="auto">
              <a:xfrm>
                <a:off x="1416" y="578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5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1271" y="5748"/>
                <a:ext cx="27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1307" y="5748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7" name="Line 107"/>
              <p:cNvSpPr>
                <a:spLocks noChangeAspect="1" noChangeShapeType="1"/>
              </p:cNvSpPr>
              <p:nvPr/>
            </p:nvSpPr>
            <p:spPr bwMode="auto">
              <a:xfrm>
                <a:off x="1416" y="553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8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1355" y="5489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9" name="Line 110"/>
              <p:cNvSpPr>
                <a:spLocks noChangeAspect="1" noChangeShapeType="1"/>
              </p:cNvSpPr>
              <p:nvPr/>
            </p:nvSpPr>
            <p:spPr bwMode="auto">
              <a:xfrm>
                <a:off x="1416" y="527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0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1307" y="5236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61" name="Line 113"/>
              <p:cNvSpPr>
                <a:spLocks noChangeAspect="1" noChangeShapeType="1"/>
              </p:cNvSpPr>
              <p:nvPr/>
            </p:nvSpPr>
            <p:spPr bwMode="auto">
              <a:xfrm>
                <a:off x="1416" y="502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2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1355" y="4983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63" name="Line 116"/>
              <p:cNvSpPr>
                <a:spLocks noChangeAspect="1" noChangeShapeType="1"/>
              </p:cNvSpPr>
              <p:nvPr/>
            </p:nvSpPr>
            <p:spPr bwMode="auto">
              <a:xfrm>
                <a:off x="1416" y="47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4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1307" y="4730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65" name="Line 119"/>
              <p:cNvSpPr>
                <a:spLocks noChangeAspect="1" noChangeShapeType="1"/>
              </p:cNvSpPr>
              <p:nvPr/>
            </p:nvSpPr>
            <p:spPr bwMode="auto">
              <a:xfrm>
                <a:off x="1416" y="451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6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1355" y="4477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67" name="Line 122"/>
              <p:cNvSpPr>
                <a:spLocks noChangeAspect="1" noChangeShapeType="1"/>
              </p:cNvSpPr>
              <p:nvPr/>
            </p:nvSpPr>
            <p:spPr bwMode="auto">
              <a:xfrm>
                <a:off x="1416" y="598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8" name="Line 123"/>
              <p:cNvSpPr>
                <a:spLocks noChangeAspect="1" noChangeShapeType="1"/>
              </p:cNvSpPr>
              <p:nvPr/>
            </p:nvSpPr>
            <p:spPr bwMode="auto">
              <a:xfrm>
                <a:off x="1416" y="594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9" name="Line 124"/>
              <p:cNvSpPr>
                <a:spLocks noChangeAspect="1" noChangeShapeType="1"/>
              </p:cNvSpPr>
              <p:nvPr/>
            </p:nvSpPr>
            <p:spPr bwMode="auto">
              <a:xfrm>
                <a:off x="1416" y="588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0" name="Line 125"/>
              <p:cNvSpPr>
                <a:spLocks noChangeAspect="1" noChangeShapeType="1"/>
              </p:cNvSpPr>
              <p:nvPr/>
            </p:nvSpPr>
            <p:spPr bwMode="auto">
              <a:xfrm>
                <a:off x="1416" y="583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1" name="Line 126"/>
              <p:cNvSpPr>
                <a:spLocks noChangeAspect="1" noChangeShapeType="1"/>
              </p:cNvSpPr>
              <p:nvPr/>
            </p:nvSpPr>
            <p:spPr bwMode="auto">
              <a:xfrm>
                <a:off x="1416" y="5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2" name="Line 127"/>
              <p:cNvSpPr>
                <a:spLocks noChangeAspect="1" noChangeShapeType="1"/>
              </p:cNvSpPr>
              <p:nvPr/>
            </p:nvSpPr>
            <p:spPr bwMode="auto">
              <a:xfrm>
                <a:off x="1416" y="568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3" name="Line 128"/>
              <p:cNvSpPr>
                <a:spLocks noChangeAspect="1" noChangeShapeType="1"/>
              </p:cNvSpPr>
              <p:nvPr/>
            </p:nvSpPr>
            <p:spPr bwMode="auto">
              <a:xfrm>
                <a:off x="1416" y="563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4" name="Line 129"/>
              <p:cNvSpPr>
                <a:spLocks noChangeAspect="1" noChangeShapeType="1"/>
              </p:cNvSpPr>
              <p:nvPr/>
            </p:nvSpPr>
            <p:spPr bwMode="auto">
              <a:xfrm>
                <a:off x="1416" y="558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5" name="Line 130"/>
              <p:cNvSpPr>
                <a:spLocks noChangeAspect="1" noChangeShapeType="1"/>
              </p:cNvSpPr>
              <p:nvPr/>
            </p:nvSpPr>
            <p:spPr bwMode="auto">
              <a:xfrm>
                <a:off x="1416" y="548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6" name="Line 131"/>
              <p:cNvSpPr>
                <a:spLocks noChangeAspect="1" noChangeShapeType="1"/>
              </p:cNvSpPr>
              <p:nvPr/>
            </p:nvSpPr>
            <p:spPr bwMode="auto">
              <a:xfrm>
                <a:off x="1416" y="54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7" name="Line 132"/>
              <p:cNvSpPr>
                <a:spLocks noChangeAspect="1" noChangeShapeType="1"/>
              </p:cNvSpPr>
              <p:nvPr/>
            </p:nvSpPr>
            <p:spPr bwMode="auto">
              <a:xfrm>
                <a:off x="1416" y="538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8" name="Line 133"/>
              <p:cNvSpPr>
                <a:spLocks noChangeAspect="1" noChangeShapeType="1"/>
              </p:cNvSpPr>
              <p:nvPr/>
            </p:nvSpPr>
            <p:spPr bwMode="auto">
              <a:xfrm>
                <a:off x="1416" y="533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" name="Line 134"/>
              <p:cNvSpPr>
                <a:spLocks noChangeAspect="1" noChangeShapeType="1"/>
              </p:cNvSpPr>
              <p:nvPr/>
            </p:nvSpPr>
            <p:spPr bwMode="auto">
              <a:xfrm>
                <a:off x="1416" y="523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0" name="Line 135"/>
              <p:cNvSpPr>
                <a:spLocks noChangeAspect="1" noChangeShapeType="1"/>
              </p:cNvSpPr>
              <p:nvPr/>
            </p:nvSpPr>
            <p:spPr bwMode="auto">
              <a:xfrm>
                <a:off x="1416" y="517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1" name="Line 136"/>
              <p:cNvSpPr>
                <a:spLocks noChangeAspect="1" noChangeShapeType="1"/>
              </p:cNvSpPr>
              <p:nvPr/>
            </p:nvSpPr>
            <p:spPr bwMode="auto">
              <a:xfrm>
                <a:off x="1416" y="512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2" name="Line 137"/>
              <p:cNvSpPr>
                <a:spLocks noChangeAspect="1" noChangeShapeType="1"/>
              </p:cNvSpPr>
              <p:nvPr/>
            </p:nvSpPr>
            <p:spPr bwMode="auto">
              <a:xfrm>
                <a:off x="1416" y="507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3" name="Line 138"/>
              <p:cNvSpPr>
                <a:spLocks noChangeAspect="1" noChangeShapeType="1"/>
              </p:cNvSpPr>
              <p:nvPr/>
            </p:nvSpPr>
            <p:spPr bwMode="auto">
              <a:xfrm>
                <a:off x="1416" y="497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4" name="Line 139"/>
              <p:cNvSpPr>
                <a:spLocks noChangeAspect="1" noChangeShapeType="1"/>
              </p:cNvSpPr>
              <p:nvPr/>
            </p:nvSpPr>
            <p:spPr bwMode="auto">
              <a:xfrm>
                <a:off x="1416" y="492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5" name="Line 140"/>
              <p:cNvSpPr>
                <a:spLocks noChangeAspect="1" noChangeShapeType="1"/>
              </p:cNvSpPr>
              <p:nvPr/>
            </p:nvSpPr>
            <p:spPr bwMode="auto">
              <a:xfrm>
                <a:off x="1416" y="487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6" name="Line 141"/>
              <p:cNvSpPr>
                <a:spLocks noChangeAspect="1" noChangeShapeType="1"/>
              </p:cNvSpPr>
              <p:nvPr/>
            </p:nvSpPr>
            <p:spPr bwMode="auto">
              <a:xfrm>
                <a:off x="1416" y="48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7" name="Line 142"/>
              <p:cNvSpPr>
                <a:spLocks noChangeAspect="1" noChangeShapeType="1"/>
              </p:cNvSpPr>
              <p:nvPr/>
            </p:nvSpPr>
            <p:spPr bwMode="auto">
              <a:xfrm>
                <a:off x="1416" y="47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8" name="Line 143"/>
              <p:cNvSpPr>
                <a:spLocks noChangeAspect="1" noChangeShapeType="1"/>
              </p:cNvSpPr>
              <p:nvPr/>
            </p:nvSpPr>
            <p:spPr bwMode="auto">
              <a:xfrm>
                <a:off x="1416" y="467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9" name="Line 144"/>
              <p:cNvSpPr>
                <a:spLocks noChangeAspect="1" noChangeShapeType="1"/>
              </p:cNvSpPr>
              <p:nvPr/>
            </p:nvSpPr>
            <p:spPr bwMode="auto">
              <a:xfrm>
                <a:off x="1416" y="462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0" name="Line 145"/>
              <p:cNvSpPr>
                <a:spLocks noChangeAspect="1" noChangeShapeType="1"/>
              </p:cNvSpPr>
              <p:nvPr/>
            </p:nvSpPr>
            <p:spPr bwMode="auto">
              <a:xfrm>
                <a:off x="1416" y="45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1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1416" y="4519"/>
                <a:ext cx="1" cy="15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2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1416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3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1608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4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1795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5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1988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6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2174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7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2367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8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2553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9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2746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0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1452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1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1494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2" name="Line 157"/>
              <p:cNvSpPr>
                <a:spLocks noChangeAspect="1" noChangeShapeType="1"/>
              </p:cNvSpPr>
              <p:nvPr/>
            </p:nvSpPr>
            <p:spPr bwMode="auto">
              <a:xfrm flipV="1">
                <a:off x="1530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3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1566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4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1644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5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1680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6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1723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7" name="Line 162"/>
              <p:cNvSpPr>
                <a:spLocks noChangeAspect="1" noChangeShapeType="1"/>
              </p:cNvSpPr>
              <p:nvPr/>
            </p:nvSpPr>
            <p:spPr bwMode="auto">
              <a:xfrm flipV="1">
                <a:off x="1759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8" name="Line 163"/>
              <p:cNvSpPr>
                <a:spLocks noChangeAspect="1" noChangeShapeType="1"/>
              </p:cNvSpPr>
              <p:nvPr/>
            </p:nvSpPr>
            <p:spPr bwMode="auto">
              <a:xfrm flipV="1">
                <a:off x="1831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9" name="Line 164"/>
              <p:cNvSpPr>
                <a:spLocks noChangeAspect="1" noChangeShapeType="1"/>
              </p:cNvSpPr>
              <p:nvPr/>
            </p:nvSpPr>
            <p:spPr bwMode="auto">
              <a:xfrm flipV="1">
                <a:off x="1873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1909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1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1945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2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2024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3" name="Line 168"/>
              <p:cNvSpPr>
                <a:spLocks noChangeAspect="1" noChangeShapeType="1"/>
              </p:cNvSpPr>
              <p:nvPr/>
            </p:nvSpPr>
            <p:spPr bwMode="auto">
              <a:xfrm flipV="1">
                <a:off x="2060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4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2102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5" name="Line 170"/>
              <p:cNvSpPr>
                <a:spLocks noChangeAspect="1" noChangeShapeType="1"/>
              </p:cNvSpPr>
              <p:nvPr/>
            </p:nvSpPr>
            <p:spPr bwMode="auto">
              <a:xfrm flipV="1">
                <a:off x="2138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6" name="Line 171"/>
              <p:cNvSpPr>
                <a:spLocks noChangeAspect="1" noChangeShapeType="1"/>
              </p:cNvSpPr>
              <p:nvPr/>
            </p:nvSpPr>
            <p:spPr bwMode="auto">
              <a:xfrm flipV="1">
                <a:off x="2216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7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2252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8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2289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9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2331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0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2403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1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2439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2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2481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3" name="Line 178"/>
              <p:cNvSpPr>
                <a:spLocks noChangeAspect="1" noChangeShapeType="1"/>
              </p:cNvSpPr>
              <p:nvPr/>
            </p:nvSpPr>
            <p:spPr bwMode="auto">
              <a:xfrm flipV="1">
                <a:off x="2517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4" name="Line 179"/>
              <p:cNvSpPr>
                <a:spLocks noChangeAspect="1" noChangeShapeType="1"/>
              </p:cNvSpPr>
              <p:nvPr/>
            </p:nvSpPr>
            <p:spPr bwMode="auto">
              <a:xfrm flipV="1">
                <a:off x="2596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5" name="Line 180"/>
              <p:cNvSpPr>
                <a:spLocks noChangeAspect="1" noChangeShapeType="1"/>
              </p:cNvSpPr>
              <p:nvPr/>
            </p:nvSpPr>
            <p:spPr bwMode="auto">
              <a:xfrm flipV="1">
                <a:off x="2632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6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2668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7" name="Line 182"/>
              <p:cNvSpPr>
                <a:spLocks noChangeAspect="1" noChangeShapeType="1"/>
              </p:cNvSpPr>
              <p:nvPr/>
            </p:nvSpPr>
            <p:spPr bwMode="auto">
              <a:xfrm flipV="1">
                <a:off x="2710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8" name="Line 183"/>
              <p:cNvSpPr>
                <a:spLocks noChangeAspect="1" noChangeShapeType="1"/>
              </p:cNvSpPr>
              <p:nvPr/>
            </p:nvSpPr>
            <p:spPr bwMode="auto">
              <a:xfrm flipV="1">
                <a:off x="2782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9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2824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0" name="Line 185"/>
              <p:cNvSpPr>
                <a:spLocks noChangeAspect="1" noChangeShapeType="1"/>
              </p:cNvSpPr>
              <p:nvPr/>
            </p:nvSpPr>
            <p:spPr bwMode="auto">
              <a:xfrm flipV="1">
                <a:off x="2861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1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2897" y="45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2" name="Line 187"/>
              <p:cNvSpPr>
                <a:spLocks noChangeAspect="1" noChangeShapeType="1"/>
              </p:cNvSpPr>
              <p:nvPr/>
            </p:nvSpPr>
            <p:spPr bwMode="auto">
              <a:xfrm>
                <a:off x="1416" y="4519"/>
                <a:ext cx="15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3" name="Line 188"/>
              <p:cNvSpPr>
                <a:spLocks noChangeAspect="1" noChangeShapeType="1"/>
              </p:cNvSpPr>
              <p:nvPr/>
            </p:nvSpPr>
            <p:spPr bwMode="auto">
              <a:xfrm>
                <a:off x="2927" y="603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4" name="Line 189"/>
              <p:cNvSpPr>
                <a:spLocks noChangeAspect="1" noChangeShapeType="1"/>
              </p:cNvSpPr>
              <p:nvPr/>
            </p:nvSpPr>
            <p:spPr bwMode="auto">
              <a:xfrm>
                <a:off x="2927" y="578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5" name="Line 190"/>
              <p:cNvSpPr>
                <a:spLocks noChangeAspect="1" noChangeShapeType="1"/>
              </p:cNvSpPr>
              <p:nvPr/>
            </p:nvSpPr>
            <p:spPr bwMode="auto">
              <a:xfrm>
                <a:off x="2927" y="553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6" name="Line 191"/>
              <p:cNvSpPr>
                <a:spLocks noChangeAspect="1" noChangeShapeType="1"/>
              </p:cNvSpPr>
              <p:nvPr/>
            </p:nvSpPr>
            <p:spPr bwMode="auto">
              <a:xfrm>
                <a:off x="2927" y="527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7" name="Line 192"/>
              <p:cNvSpPr>
                <a:spLocks noChangeAspect="1" noChangeShapeType="1"/>
              </p:cNvSpPr>
              <p:nvPr/>
            </p:nvSpPr>
            <p:spPr bwMode="auto">
              <a:xfrm>
                <a:off x="2927" y="502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8" name="Line 193"/>
              <p:cNvSpPr>
                <a:spLocks noChangeAspect="1" noChangeShapeType="1"/>
              </p:cNvSpPr>
              <p:nvPr/>
            </p:nvSpPr>
            <p:spPr bwMode="auto">
              <a:xfrm>
                <a:off x="2927" y="47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9" name="Line 194"/>
              <p:cNvSpPr>
                <a:spLocks noChangeAspect="1" noChangeShapeType="1"/>
              </p:cNvSpPr>
              <p:nvPr/>
            </p:nvSpPr>
            <p:spPr bwMode="auto">
              <a:xfrm>
                <a:off x="2933" y="598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0" name="Line 195"/>
              <p:cNvSpPr>
                <a:spLocks noChangeAspect="1" noChangeShapeType="1"/>
              </p:cNvSpPr>
              <p:nvPr/>
            </p:nvSpPr>
            <p:spPr bwMode="auto">
              <a:xfrm>
                <a:off x="2933" y="594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1" name="Line 196"/>
              <p:cNvSpPr>
                <a:spLocks noChangeAspect="1" noChangeShapeType="1"/>
              </p:cNvSpPr>
              <p:nvPr/>
            </p:nvSpPr>
            <p:spPr bwMode="auto">
              <a:xfrm>
                <a:off x="2933" y="588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2" name="Line 197"/>
              <p:cNvSpPr>
                <a:spLocks noChangeAspect="1" noChangeShapeType="1"/>
              </p:cNvSpPr>
              <p:nvPr/>
            </p:nvSpPr>
            <p:spPr bwMode="auto">
              <a:xfrm>
                <a:off x="2933" y="583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3" name="Line 198"/>
              <p:cNvSpPr>
                <a:spLocks noChangeAspect="1" noChangeShapeType="1"/>
              </p:cNvSpPr>
              <p:nvPr/>
            </p:nvSpPr>
            <p:spPr bwMode="auto">
              <a:xfrm>
                <a:off x="2933" y="57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4" name="Line 199"/>
              <p:cNvSpPr>
                <a:spLocks noChangeAspect="1" noChangeShapeType="1"/>
              </p:cNvSpPr>
              <p:nvPr/>
            </p:nvSpPr>
            <p:spPr bwMode="auto">
              <a:xfrm>
                <a:off x="2933" y="568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5" name="Line 200"/>
              <p:cNvSpPr>
                <a:spLocks noChangeAspect="1" noChangeShapeType="1"/>
              </p:cNvSpPr>
              <p:nvPr/>
            </p:nvSpPr>
            <p:spPr bwMode="auto">
              <a:xfrm>
                <a:off x="2933" y="563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6" name="Line 201"/>
              <p:cNvSpPr>
                <a:spLocks noChangeAspect="1" noChangeShapeType="1"/>
              </p:cNvSpPr>
              <p:nvPr/>
            </p:nvSpPr>
            <p:spPr bwMode="auto">
              <a:xfrm>
                <a:off x="2933" y="558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7" name="Line 202"/>
              <p:cNvSpPr>
                <a:spLocks noChangeAspect="1" noChangeShapeType="1"/>
              </p:cNvSpPr>
              <p:nvPr/>
            </p:nvSpPr>
            <p:spPr bwMode="auto">
              <a:xfrm>
                <a:off x="2933" y="548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8" name="Line 203"/>
              <p:cNvSpPr>
                <a:spLocks noChangeAspect="1" noChangeShapeType="1"/>
              </p:cNvSpPr>
              <p:nvPr/>
            </p:nvSpPr>
            <p:spPr bwMode="auto">
              <a:xfrm>
                <a:off x="2933" y="54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9" name="Line 204"/>
              <p:cNvSpPr>
                <a:spLocks noChangeAspect="1" noChangeShapeType="1"/>
              </p:cNvSpPr>
              <p:nvPr/>
            </p:nvSpPr>
            <p:spPr bwMode="auto">
              <a:xfrm>
                <a:off x="2933" y="538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0" name="Line 205"/>
              <p:cNvSpPr>
                <a:spLocks noChangeAspect="1" noChangeShapeType="1"/>
              </p:cNvSpPr>
              <p:nvPr/>
            </p:nvSpPr>
            <p:spPr bwMode="auto">
              <a:xfrm>
                <a:off x="2933" y="533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1" name="Line 206"/>
              <p:cNvSpPr>
                <a:spLocks noChangeAspect="1" noChangeShapeType="1"/>
              </p:cNvSpPr>
              <p:nvPr/>
            </p:nvSpPr>
            <p:spPr bwMode="auto">
              <a:xfrm>
                <a:off x="2933" y="523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2" name="Line 207"/>
              <p:cNvSpPr>
                <a:spLocks noChangeAspect="1" noChangeShapeType="1"/>
              </p:cNvSpPr>
              <p:nvPr/>
            </p:nvSpPr>
            <p:spPr bwMode="auto">
              <a:xfrm>
                <a:off x="2933" y="517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3" name="Line 208"/>
              <p:cNvSpPr>
                <a:spLocks noChangeAspect="1" noChangeShapeType="1"/>
              </p:cNvSpPr>
              <p:nvPr/>
            </p:nvSpPr>
            <p:spPr bwMode="auto">
              <a:xfrm>
                <a:off x="2933" y="512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4" name="Line 209"/>
              <p:cNvSpPr>
                <a:spLocks noChangeAspect="1" noChangeShapeType="1"/>
              </p:cNvSpPr>
              <p:nvPr/>
            </p:nvSpPr>
            <p:spPr bwMode="auto">
              <a:xfrm>
                <a:off x="2933" y="507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5" name="Line 210"/>
              <p:cNvSpPr>
                <a:spLocks noChangeAspect="1" noChangeShapeType="1"/>
              </p:cNvSpPr>
              <p:nvPr/>
            </p:nvSpPr>
            <p:spPr bwMode="auto">
              <a:xfrm>
                <a:off x="2933" y="497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6" name="Line 211"/>
              <p:cNvSpPr>
                <a:spLocks noChangeAspect="1" noChangeShapeType="1"/>
              </p:cNvSpPr>
              <p:nvPr/>
            </p:nvSpPr>
            <p:spPr bwMode="auto">
              <a:xfrm>
                <a:off x="2933" y="492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7" name="Line 212"/>
              <p:cNvSpPr>
                <a:spLocks noChangeAspect="1" noChangeShapeType="1"/>
              </p:cNvSpPr>
              <p:nvPr/>
            </p:nvSpPr>
            <p:spPr bwMode="auto">
              <a:xfrm>
                <a:off x="2933" y="487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8" name="Line 213"/>
              <p:cNvSpPr>
                <a:spLocks noChangeAspect="1" noChangeShapeType="1"/>
              </p:cNvSpPr>
              <p:nvPr/>
            </p:nvSpPr>
            <p:spPr bwMode="auto">
              <a:xfrm>
                <a:off x="2933" y="48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9" name="Line 214"/>
              <p:cNvSpPr>
                <a:spLocks noChangeAspect="1" noChangeShapeType="1"/>
              </p:cNvSpPr>
              <p:nvPr/>
            </p:nvSpPr>
            <p:spPr bwMode="auto">
              <a:xfrm>
                <a:off x="2933" y="47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0" name="Line 215"/>
              <p:cNvSpPr>
                <a:spLocks noChangeAspect="1" noChangeShapeType="1"/>
              </p:cNvSpPr>
              <p:nvPr/>
            </p:nvSpPr>
            <p:spPr bwMode="auto">
              <a:xfrm>
                <a:off x="2933" y="467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" name="Line 216"/>
              <p:cNvSpPr>
                <a:spLocks noChangeAspect="1" noChangeShapeType="1"/>
              </p:cNvSpPr>
              <p:nvPr/>
            </p:nvSpPr>
            <p:spPr bwMode="auto">
              <a:xfrm>
                <a:off x="2933" y="462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" name="Line 217"/>
              <p:cNvSpPr>
                <a:spLocks noChangeAspect="1" noChangeShapeType="1"/>
              </p:cNvSpPr>
              <p:nvPr/>
            </p:nvSpPr>
            <p:spPr bwMode="auto">
              <a:xfrm>
                <a:off x="2933" y="45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3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2939" y="4519"/>
                <a:ext cx="1" cy="15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4" name="Freeform 220"/>
              <p:cNvSpPr>
                <a:spLocks noChangeAspect="1"/>
              </p:cNvSpPr>
              <p:nvPr/>
            </p:nvSpPr>
            <p:spPr bwMode="auto">
              <a:xfrm>
                <a:off x="2162" y="4519"/>
                <a:ext cx="229" cy="151"/>
              </a:xfrm>
              <a:custGeom>
                <a:avLst/>
                <a:gdLst>
                  <a:gd name="T0" fmla="*/ 229 w 229"/>
                  <a:gd name="T1" fmla="*/ 0 h 151"/>
                  <a:gd name="T2" fmla="*/ 223 w 229"/>
                  <a:gd name="T3" fmla="*/ 6 h 151"/>
                  <a:gd name="T4" fmla="*/ 223 w 229"/>
                  <a:gd name="T5" fmla="*/ 6 h 151"/>
                  <a:gd name="T6" fmla="*/ 217 w 229"/>
                  <a:gd name="T7" fmla="*/ 12 h 151"/>
                  <a:gd name="T8" fmla="*/ 217 w 229"/>
                  <a:gd name="T9" fmla="*/ 18 h 151"/>
                  <a:gd name="T10" fmla="*/ 217 w 229"/>
                  <a:gd name="T11" fmla="*/ 24 h 151"/>
                  <a:gd name="T12" fmla="*/ 211 w 229"/>
                  <a:gd name="T13" fmla="*/ 30 h 151"/>
                  <a:gd name="T14" fmla="*/ 211 w 229"/>
                  <a:gd name="T15" fmla="*/ 30 h 151"/>
                  <a:gd name="T16" fmla="*/ 205 w 229"/>
                  <a:gd name="T17" fmla="*/ 36 h 151"/>
                  <a:gd name="T18" fmla="*/ 199 w 229"/>
                  <a:gd name="T19" fmla="*/ 42 h 151"/>
                  <a:gd name="T20" fmla="*/ 199 w 229"/>
                  <a:gd name="T21" fmla="*/ 42 h 151"/>
                  <a:gd name="T22" fmla="*/ 193 w 229"/>
                  <a:gd name="T23" fmla="*/ 48 h 151"/>
                  <a:gd name="T24" fmla="*/ 193 w 229"/>
                  <a:gd name="T25" fmla="*/ 54 h 151"/>
                  <a:gd name="T26" fmla="*/ 187 w 229"/>
                  <a:gd name="T27" fmla="*/ 60 h 151"/>
                  <a:gd name="T28" fmla="*/ 187 w 229"/>
                  <a:gd name="T29" fmla="*/ 60 h 151"/>
                  <a:gd name="T30" fmla="*/ 181 w 229"/>
                  <a:gd name="T31" fmla="*/ 66 h 151"/>
                  <a:gd name="T32" fmla="*/ 181 w 229"/>
                  <a:gd name="T33" fmla="*/ 66 h 151"/>
                  <a:gd name="T34" fmla="*/ 169 w 229"/>
                  <a:gd name="T35" fmla="*/ 79 h 151"/>
                  <a:gd name="T36" fmla="*/ 169 w 229"/>
                  <a:gd name="T37" fmla="*/ 79 h 151"/>
                  <a:gd name="T38" fmla="*/ 163 w 229"/>
                  <a:gd name="T39" fmla="*/ 85 h 151"/>
                  <a:gd name="T40" fmla="*/ 163 w 229"/>
                  <a:gd name="T41" fmla="*/ 85 h 151"/>
                  <a:gd name="T42" fmla="*/ 157 w 229"/>
                  <a:gd name="T43" fmla="*/ 91 h 151"/>
                  <a:gd name="T44" fmla="*/ 157 w 229"/>
                  <a:gd name="T45" fmla="*/ 91 h 151"/>
                  <a:gd name="T46" fmla="*/ 151 w 229"/>
                  <a:gd name="T47" fmla="*/ 97 h 151"/>
                  <a:gd name="T48" fmla="*/ 151 w 229"/>
                  <a:gd name="T49" fmla="*/ 97 h 151"/>
                  <a:gd name="T50" fmla="*/ 139 w 229"/>
                  <a:gd name="T51" fmla="*/ 109 h 151"/>
                  <a:gd name="T52" fmla="*/ 139 w 229"/>
                  <a:gd name="T53" fmla="*/ 109 h 151"/>
                  <a:gd name="T54" fmla="*/ 133 w 229"/>
                  <a:gd name="T55" fmla="*/ 115 h 151"/>
                  <a:gd name="T56" fmla="*/ 133 w 229"/>
                  <a:gd name="T57" fmla="*/ 115 h 151"/>
                  <a:gd name="T58" fmla="*/ 127 w 229"/>
                  <a:gd name="T59" fmla="*/ 121 h 151"/>
                  <a:gd name="T60" fmla="*/ 121 w 229"/>
                  <a:gd name="T61" fmla="*/ 121 h 151"/>
                  <a:gd name="T62" fmla="*/ 115 w 229"/>
                  <a:gd name="T63" fmla="*/ 121 h 151"/>
                  <a:gd name="T64" fmla="*/ 109 w 229"/>
                  <a:gd name="T65" fmla="*/ 127 h 151"/>
                  <a:gd name="T66" fmla="*/ 109 w 229"/>
                  <a:gd name="T67" fmla="*/ 127 h 151"/>
                  <a:gd name="T68" fmla="*/ 102 w 229"/>
                  <a:gd name="T69" fmla="*/ 133 h 151"/>
                  <a:gd name="T70" fmla="*/ 96 w 229"/>
                  <a:gd name="T71" fmla="*/ 139 h 151"/>
                  <a:gd name="T72" fmla="*/ 90 w 229"/>
                  <a:gd name="T73" fmla="*/ 139 h 151"/>
                  <a:gd name="T74" fmla="*/ 84 w 229"/>
                  <a:gd name="T75" fmla="*/ 139 h 151"/>
                  <a:gd name="T76" fmla="*/ 78 w 229"/>
                  <a:gd name="T77" fmla="*/ 145 h 151"/>
                  <a:gd name="T78" fmla="*/ 72 w 229"/>
                  <a:gd name="T79" fmla="*/ 145 h 151"/>
                  <a:gd name="T80" fmla="*/ 72 w 229"/>
                  <a:gd name="T81" fmla="*/ 145 h 151"/>
                  <a:gd name="T82" fmla="*/ 66 w 229"/>
                  <a:gd name="T83" fmla="*/ 145 h 151"/>
                  <a:gd name="T84" fmla="*/ 54 w 229"/>
                  <a:gd name="T85" fmla="*/ 151 h 151"/>
                  <a:gd name="T86" fmla="*/ 48 w 229"/>
                  <a:gd name="T87" fmla="*/ 151 h 151"/>
                  <a:gd name="T88" fmla="*/ 42 w 229"/>
                  <a:gd name="T89" fmla="*/ 151 h 151"/>
                  <a:gd name="T90" fmla="*/ 30 w 229"/>
                  <a:gd name="T91" fmla="*/ 151 h 151"/>
                  <a:gd name="T92" fmla="*/ 24 w 229"/>
                  <a:gd name="T93" fmla="*/ 151 h 151"/>
                  <a:gd name="T94" fmla="*/ 18 w 229"/>
                  <a:gd name="T95" fmla="*/ 151 h 151"/>
                  <a:gd name="T96" fmla="*/ 12 w 229"/>
                  <a:gd name="T97" fmla="*/ 151 h 151"/>
                  <a:gd name="T98" fmla="*/ 0 w 229"/>
                  <a:gd name="T99" fmla="*/ 151 h 1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151"/>
                  <a:gd name="T152" fmla="*/ 229 w 229"/>
                  <a:gd name="T153" fmla="*/ 151 h 1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151">
                    <a:moveTo>
                      <a:pt x="229" y="0"/>
                    </a:moveTo>
                    <a:lnTo>
                      <a:pt x="223" y="6"/>
                    </a:lnTo>
                    <a:lnTo>
                      <a:pt x="217" y="12"/>
                    </a:lnTo>
                    <a:lnTo>
                      <a:pt x="217" y="18"/>
                    </a:lnTo>
                    <a:lnTo>
                      <a:pt x="217" y="24"/>
                    </a:lnTo>
                    <a:lnTo>
                      <a:pt x="211" y="30"/>
                    </a:lnTo>
                    <a:lnTo>
                      <a:pt x="205" y="36"/>
                    </a:lnTo>
                    <a:lnTo>
                      <a:pt x="199" y="42"/>
                    </a:lnTo>
                    <a:lnTo>
                      <a:pt x="193" y="48"/>
                    </a:lnTo>
                    <a:lnTo>
                      <a:pt x="193" y="54"/>
                    </a:lnTo>
                    <a:lnTo>
                      <a:pt x="187" y="60"/>
                    </a:lnTo>
                    <a:lnTo>
                      <a:pt x="181" y="66"/>
                    </a:lnTo>
                    <a:lnTo>
                      <a:pt x="169" y="79"/>
                    </a:lnTo>
                    <a:lnTo>
                      <a:pt x="163" y="85"/>
                    </a:lnTo>
                    <a:lnTo>
                      <a:pt x="157" y="91"/>
                    </a:lnTo>
                    <a:lnTo>
                      <a:pt x="151" y="97"/>
                    </a:lnTo>
                    <a:lnTo>
                      <a:pt x="139" y="109"/>
                    </a:lnTo>
                    <a:lnTo>
                      <a:pt x="133" y="115"/>
                    </a:lnTo>
                    <a:lnTo>
                      <a:pt x="127" y="121"/>
                    </a:lnTo>
                    <a:lnTo>
                      <a:pt x="121" y="121"/>
                    </a:lnTo>
                    <a:lnTo>
                      <a:pt x="115" y="121"/>
                    </a:lnTo>
                    <a:lnTo>
                      <a:pt x="109" y="127"/>
                    </a:lnTo>
                    <a:lnTo>
                      <a:pt x="102" y="133"/>
                    </a:lnTo>
                    <a:lnTo>
                      <a:pt x="96" y="139"/>
                    </a:lnTo>
                    <a:lnTo>
                      <a:pt x="90" y="139"/>
                    </a:lnTo>
                    <a:lnTo>
                      <a:pt x="84" y="139"/>
                    </a:lnTo>
                    <a:lnTo>
                      <a:pt x="78" y="145"/>
                    </a:lnTo>
                    <a:lnTo>
                      <a:pt x="72" y="145"/>
                    </a:lnTo>
                    <a:lnTo>
                      <a:pt x="66" y="145"/>
                    </a:lnTo>
                    <a:lnTo>
                      <a:pt x="54" y="151"/>
                    </a:lnTo>
                    <a:lnTo>
                      <a:pt x="48" y="151"/>
                    </a:lnTo>
                    <a:lnTo>
                      <a:pt x="42" y="151"/>
                    </a:lnTo>
                    <a:lnTo>
                      <a:pt x="30" y="151"/>
                    </a:lnTo>
                    <a:lnTo>
                      <a:pt x="24" y="151"/>
                    </a:lnTo>
                    <a:lnTo>
                      <a:pt x="18" y="151"/>
                    </a:lnTo>
                    <a:lnTo>
                      <a:pt x="12" y="151"/>
                    </a:lnTo>
                    <a:lnTo>
                      <a:pt x="0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5" name="Freeform 221"/>
              <p:cNvSpPr>
                <a:spLocks noChangeAspect="1"/>
              </p:cNvSpPr>
              <p:nvPr/>
            </p:nvSpPr>
            <p:spPr bwMode="auto">
              <a:xfrm>
                <a:off x="1903" y="4543"/>
                <a:ext cx="259" cy="127"/>
              </a:xfrm>
              <a:custGeom>
                <a:avLst/>
                <a:gdLst>
                  <a:gd name="T0" fmla="*/ 259 w 259"/>
                  <a:gd name="T1" fmla="*/ 127 h 127"/>
                  <a:gd name="T2" fmla="*/ 253 w 259"/>
                  <a:gd name="T3" fmla="*/ 127 h 127"/>
                  <a:gd name="T4" fmla="*/ 247 w 259"/>
                  <a:gd name="T5" fmla="*/ 127 h 127"/>
                  <a:gd name="T6" fmla="*/ 241 w 259"/>
                  <a:gd name="T7" fmla="*/ 121 h 127"/>
                  <a:gd name="T8" fmla="*/ 235 w 259"/>
                  <a:gd name="T9" fmla="*/ 121 h 127"/>
                  <a:gd name="T10" fmla="*/ 229 w 259"/>
                  <a:gd name="T11" fmla="*/ 121 h 127"/>
                  <a:gd name="T12" fmla="*/ 223 w 259"/>
                  <a:gd name="T13" fmla="*/ 121 h 127"/>
                  <a:gd name="T14" fmla="*/ 217 w 259"/>
                  <a:gd name="T15" fmla="*/ 115 h 127"/>
                  <a:gd name="T16" fmla="*/ 211 w 259"/>
                  <a:gd name="T17" fmla="*/ 115 h 127"/>
                  <a:gd name="T18" fmla="*/ 205 w 259"/>
                  <a:gd name="T19" fmla="*/ 115 h 127"/>
                  <a:gd name="T20" fmla="*/ 199 w 259"/>
                  <a:gd name="T21" fmla="*/ 109 h 127"/>
                  <a:gd name="T22" fmla="*/ 193 w 259"/>
                  <a:gd name="T23" fmla="*/ 109 h 127"/>
                  <a:gd name="T24" fmla="*/ 187 w 259"/>
                  <a:gd name="T25" fmla="*/ 103 h 127"/>
                  <a:gd name="T26" fmla="*/ 187 w 259"/>
                  <a:gd name="T27" fmla="*/ 103 h 127"/>
                  <a:gd name="T28" fmla="*/ 175 w 259"/>
                  <a:gd name="T29" fmla="*/ 103 h 127"/>
                  <a:gd name="T30" fmla="*/ 169 w 259"/>
                  <a:gd name="T31" fmla="*/ 97 h 127"/>
                  <a:gd name="T32" fmla="*/ 169 w 259"/>
                  <a:gd name="T33" fmla="*/ 97 h 127"/>
                  <a:gd name="T34" fmla="*/ 163 w 259"/>
                  <a:gd name="T35" fmla="*/ 91 h 127"/>
                  <a:gd name="T36" fmla="*/ 157 w 259"/>
                  <a:gd name="T37" fmla="*/ 91 h 127"/>
                  <a:gd name="T38" fmla="*/ 157 w 259"/>
                  <a:gd name="T39" fmla="*/ 91 h 127"/>
                  <a:gd name="T40" fmla="*/ 145 w 259"/>
                  <a:gd name="T41" fmla="*/ 85 h 127"/>
                  <a:gd name="T42" fmla="*/ 139 w 259"/>
                  <a:gd name="T43" fmla="*/ 85 h 127"/>
                  <a:gd name="T44" fmla="*/ 139 w 259"/>
                  <a:gd name="T45" fmla="*/ 85 h 127"/>
                  <a:gd name="T46" fmla="*/ 133 w 259"/>
                  <a:gd name="T47" fmla="*/ 79 h 127"/>
                  <a:gd name="T48" fmla="*/ 127 w 259"/>
                  <a:gd name="T49" fmla="*/ 73 h 127"/>
                  <a:gd name="T50" fmla="*/ 127 w 259"/>
                  <a:gd name="T51" fmla="*/ 73 h 127"/>
                  <a:gd name="T52" fmla="*/ 115 w 259"/>
                  <a:gd name="T53" fmla="*/ 67 h 127"/>
                  <a:gd name="T54" fmla="*/ 115 w 259"/>
                  <a:gd name="T55" fmla="*/ 67 h 127"/>
                  <a:gd name="T56" fmla="*/ 109 w 259"/>
                  <a:gd name="T57" fmla="*/ 67 h 127"/>
                  <a:gd name="T58" fmla="*/ 103 w 259"/>
                  <a:gd name="T59" fmla="*/ 61 h 127"/>
                  <a:gd name="T60" fmla="*/ 97 w 259"/>
                  <a:gd name="T61" fmla="*/ 61 h 127"/>
                  <a:gd name="T62" fmla="*/ 91 w 259"/>
                  <a:gd name="T63" fmla="*/ 55 h 127"/>
                  <a:gd name="T64" fmla="*/ 85 w 259"/>
                  <a:gd name="T65" fmla="*/ 55 h 127"/>
                  <a:gd name="T66" fmla="*/ 85 w 259"/>
                  <a:gd name="T67" fmla="*/ 55 h 127"/>
                  <a:gd name="T68" fmla="*/ 79 w 259"/>
                  <a:gd name="T69" fmla="*/ 49 h 127"/>
                  <a:gd name="T70" fmla="*/ 72 w 259"/>
                  <a:gd name="T71" fmla="*/ 42 h 127"/>
                  <a:gd name="T72" fmla="*/ 72 w 259"/>
                  <a:gd name="T73" fmla="*/ 42 h 127"/>
                  <a:gd name="T74" fmla="*/ 60 w 259"/>
                  <a:gd name="T75" fmla="*/ 36 h 127"/>
                  <a:gd name="T76" fmla="*/ 60 w 259"/>
                  <a:gd name="T77" fmla="*/ 36 h 127"/>
                  <a:gd name="T78" fmla="*/ 54 w 259"/>
                  <a:gd name="T79" fmla="*/ 36 h 127"/>
                  <a:gd name="T80" fmla="*/ 48 w 259"/>
                  <a:gd name="T81" fmla="*/ 30 h 127"/>
                  <a:gd name="T82" fmla="*/ 48 w 259"/>
                  <a:gd name="T83" fmla="*/ 30 h 127"/>
                  <a:gd name="T84" fmla="*/ 42 w 259"/>
                  <a:gd name="T85" fmla="*/ 24 h 127"/>
                  <a:gd name="T86" fmla="*/ 36 w 259"/>
                  <a:gd name="T87" fmla="*/ 18 h 127"/>
                  <a:gd name="T88" fmla="*/ 30 w 259"/>
                  <a:gd name="T89" fmla="*/ 18 h 127"/>
                  <a:gd name="T90" fmla="*/ 24 w 259"/>
                  <a:gd name="T91" fmla="*/ 12 h 127"/>
                  <a:gd name="T92" fmla="*/ 24 w 259"/>
                  <a:gd name="T93" fmla="*/ 12 h 127"/>
                  <a:gd name="T94" fmla="*/ 18 w 259"/>
                  <a:gd name="T95" fmla="*/ 12 h 127"/>
                  <a:gd name="T96" fmla="*/ 12 w 259"/>
                  <a:gd name="T97" fmla="*/ 6 h 127"/>
                  <a:gd name="T98" fmla="*/ 12 w 259"/>
                  <a:gd name="T99" fmla="*/ 6 h 127"/>
                  <a:gd name="T100" fmla="*/ 0 w 259"/>
                  <a:gd name="T101" fmla="*/ 0 h 1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9"/>
                  <a:gd name="T154" fmla="*/ 0 h 127"/>
                  <a:gd name="T155" fmla="*/ 259 w 259"/>
                  <a:gd name="T156" fmla="*/ 127 h 1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9" h="127">
                    <a:moveTo>
                      <a:pt x="259" y="127"/>
                    </a:moveTo>
                    <a:lnTo>
                      <a:pt x="253" y="127"/>
                    </a:lnTo>
                    <a:lnTo>
                      <a:pt x="247" y="127"/>
                    </a:lnTo>
                    <a:lnTo>
                      <a:pt x="241" y="121"/>
                    </a:lnTo>
                    <a:lnTo>
                      <a:pt x="235" y="121"/>
                    </a:lnTo>
                    <a:lnTo>
                      <a:pt x="229" y="121"/>
                    </a:lnTo>
                    <a:lnTo>
                      <a:pt x="223" y="121"/>
                    </a:lnTo>
                    <a:lnTo>
                      <a:pt x="217" y="115"/>
                    </a:lnTo>
                    <a:lnTo>
                      <a:pt x="211" y="115"/>
                    </a:lnTo>
                    <a:lnTo>
                      <a:pt x="205" y="115"/>
                    </a:lnTo>
                    <a:lnTo>
                      <a:pt x="199" y="109"/>
                    </a:lnTo>
                    <a:lnTo>
                      <a:pt x="193" y="109"/>
                    </a:lnTo>
                    <a:lnTo>
                      <a:pt x="187" y="103"/>
                    </a:lnTo>
                    <a:lnTo>
                      <a:pt x="175" y="103"/>
                    </a:lnTo>
                    <a:lnTo>
                      <a:pt x="169" y="97"/>
                    </a:lnTo>
                    <a:lnTo>
                      <a:pt x="163" y="91"/>
                    </a:lnTo>
                    <a:lnTo>
                      <a:pt x="157" y="91"/>
                    </a:lnTo>
                    <a:lnTo>
                      <a:pt x="145" y="85"/>
                    </a:lnTo>
                    <a:lnTo>
                      <a:pt x="139" y="85"/>
                    </a:lnTo>
                    <a:lnTo>
                      <a:pt x="133" y="79"/>
                    </a:lnTo>
                    <a:lnTo>
                      <a:pt x="127" y="73"/>
                    </a:lnTo>
                    <a:lnTo>
                      <a:pt x="115" y="67"/>
                    </a:lnTo>
                    <a:lnTo>
                      <a:pt x="109" y="67"/>
                    </a:lnTo>
                    <a:lnTo>
                      <a:pt x="103" y="61"/>
                    </a:lnTo>
                    <a:lnTo>
                      <a:pt x="97" y="61"/>
                    </a:lnTo>
                    <a:lnTo>
                      <a:pt x="91" y="55"/>
                    </a:lnTo>
                    <a:lnTo>
                      <a:pt x="85" y="55"/>
                    </a:lnTo>
                    <a:lnTo>
                      <a:pt x="79" y="49"/>
                    </a:lnTo>
                    <a:lnTo>
                      <a:pt x="72" y="42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30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6" name="Freeform 222"/>
              <p:cNvSpPr>
                <a:spLocks noChangeAspect="1"/>
              </p:cNvSpPr>
              <p:nvPr/>
            </p:nvSpPr>
            <p:spPr bwMode="auto">
              <a:xfrm>
                <a:off x="1867" y="4519"/>
                <a:ext cx="36" cy="24"/>
              </a:xfrm>
              <a:custGeom>
                <a:avLst/>
                <a:gdLst>
                  <a:gd name="T0" fmla="*/ 36 w 36"/>
                  <a:gd name="T1" fmla="*/ 24 h 24"/>
                  <a:gd name="T2" fmla="*/ 36 w 36"/>
                  <a:gd name="T3" fmla="*/ 24 h 24"/>
                  <a:gd name="T4" fmla="*/ 30 w 36"/>
                  <a:gd name="T5" fmla="*/ 18 h 24"/>
                  <a:gd name="T6" fmla="*/ 24 w 36"/>
                  <a:gd name="T7" fmla="*/ 12 h 24"/>
                  <a:gd name="T8" fmla="*/ 24 w 36"/>
                  <a:gd name="T9" fmla="*/ 12 h 24"/>
                  <a:gd name="T10" fmla="*/ 12 w 36"/>
                  <a:gd name="T11" fmla="*/ 12 h 24"/>
                  <a:gd name="T12" fmla="*/ 12 w 36"/>
                  <a:gd name="T13" fmla="*/ 6 h 24"/>
                  <a:gd name="T14" fmla="*/ 6 w 36"/>
                  <a:gd name="T15" fmla="*/ 6 h 24"/>
                  <a:gd name="T16" fmla="*/ 0 w 36"/>
                  <a:gd name="T17" fmla="*/ 0 h 24"/>
                  <a:gd name="T18" fmla="*/ 0 w 3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4"/>
                  <a:gd name="T32" fmla="*/ 36 w 3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4">
                    <a:moveTo>
                      <a:pt x="36" y="24"/>
                    </a:moveTo>
                    <a:lnTo>
                      <a:pt x="36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7" name="Freeform 223"/>
              <p:cNvSpPr>
                <a:spLocks noChangeAspect="1"/>
              </p:cNvSpPr>
              <p:nvPr/>
            </p:nvSpPr>
            <p:spPr bwMode="auto">
              <a:xfrm>
                <a:off x="2776" y="4537"/>
                <a:ext cx="163" cy="211"/>
              </a:xfrm>
              <a:custGeom>
                <a:avLst/>
                <a:gdLst>
                  <a:gd name="T0" fmla="*/ 163 w 163"/>
                  <a:gd name="T1" fmla="*/ 211 h 211"/>
                  <a:gd name="T2" fmla="*/ 157 w 163"/>
                  <a:gd name="T3" fmla="*/ 211 h 211"/>
                  <a:gd name="T4" fmla="*/ 151 w 163"/>
                  <a:gd name="T5" fmla="*/ 205 h 211"/>
                  <a:gd name="T6" fmla="*/ 151 w 163"/>
                  <a:gd name="T7" fmla="*/ 205 h 211"/>
                  <a:gd name="T8" fmla="*/ 145 w 163"/>
                  <a:gd name="T9" fmla="*/ 193 h 211"/>
                  <a:gd name="T10" fmla="*/ 145 w 163"/>
                  <a:gd name="T11" fmla="*/ 193 h 211"/>
                  <a:gd name="T12" fmla="*/ 139 w 163"/>
                  <a:gd name="T13" fmla="*/ 187 h 211"/>
                  <a:gd name="T14" fmla="*/ 139 w 163"/>
                  <a:gd name="T15" fmla="*/ 181 h 211"/>
                  <a:gd name="T16" fmla="*/ 139 w 163"/>
                  <a:gd name="T17" fmla="*/ 181 h 211"/>
                  <a:gd name="T18" fmla="*/ 133 w 163"/>
                  <a:gd name="T19" fmla="*/ 175 h 211"/>
                  <a:gd name="T20" fmla="*/ 127 w 163"/>
                  <a:gd name="T21" fmla="*/ 169 h 211"/>
                  <a:gd name="T22" fmla="*/ 127 w 163"/>
                  <a:gd name="T23" fmla="*/ 163 h 211"/>
                  <a:gd name="T24" fmla="*/ 121 w 163"/>
                  <a:gd name="T25" fmla="*/ 163 h 211"/>
                  <a:gd name="T26" fmla="*/ 121 w 163"/>
                  <a:gd name="T27" fmla="*/ 157 h 211"/>
                  <a:gd name="T28" fmla="*/ 115 w 163"/>
                  <a:gd name="T29" fmla="*/ 151 h 211"/>
                  <a:gd name="T30" fmla="*/ 115 w 163"/>
                  <a:gd name="T31" fmla="*/ 151 h 211"/>
                  <a:gd name="T32" fmla="*/ 109 w 163"/>
                  <a:gd name="T33" fmla="*/ 139 h 211"/>
                  <a:gd name="T34" fmla="*/ 109 w 163"/>
                  <a:gd name="T35" fmla="*/ 139 h 211"/>
                  <a:gd name="T36" fmla="*/ 103 w 163"/>
                  <a:gd name="T37" fmla="*/ 133 h 211"/>
                  <a:gd name="T38" fmla="*/ 97 w 163"/>
                  <a:gd name="T39" fmla="*/ 133 h 211"/>
                  <a:gd name="T40" fmla="*/ 97 w 163"/>
                  <a:gd name="T41" fmla="*/ 127 h 211"/>
                  <a:gd name="T42" fmla="*/ 91 w 163"/>
                  <a:gd name="T43" fmla="*/ 121 h 211"/>
                  <a:gd name="T44" fmla="*/ 91 w 163"/>
                  <a:gd name="T45" fmla="*/ 121 h 211"/>
                  <a:gd name="T46" fmla="*/ 85 w 163"/>
                  <a:gd name="T47" fmla="*/ 109 h 211"/>
                  <a:gd name="T48" fmla="*/ 85 w 163"/>
                  <a:gd name="T49" fmla="*/ 109 h 211"/>
                  <a:gd name="T50" fmla="*/ 79 w 163"/>
                  <a:gd name="T51" fmla="*/ 103 h 211"/>
                  <a:gd name="T52" fmla="*/ 79 w 163"/>
                  <a:gd name="T53" fmla="*/ 103 h 211"/>
                  <a:gd name="T54" fmla="*/ 73 w 163"/>
                  <a:gd name="T55" fmla="*/ 97 h 211"/>
                  <a:gd name="T56" fmla="*/ 66 w 163"/>
                  <a:gd name="T57" fmla="*/ 91 h 211"/>
                  <a:gd name="T58" fmla="*/ 66 w 163"/>
                  <a:gd name="T59" fmla="*/ 91 h 211"/>
                  <a:gd name="T60" fmla="*/ 60 w 163"/>
                  <a:gd name="T61" fmla="*/ 79 h 211"/>
                  <a:gd name="T62" fmla="*/ 60 w 163"/>
                  <a:gd name="T63" fmla="*/ 79 h 211"/>
                  <a:gd name="T64" fmla="*/ 54 w 163"/>
                  <a:gd name="T65" fmla="*/ 73 h 211"/>
                  <a:gd name="T66" fmla="*/ 54 w 163"/>
                  <a:gd name="T67" fmla="*/ 73 h 211"/>
                  <a:gd name="T68" fmla="*/ 48 w 163"/>
                  <a:gd name="T69" fmla="*/ 67 h 211"/>
                  <a:gd name="T70" fmla="*/ 48 w 163"/>
                  <a:gd name="T71" fmla="*/ 61 h 211"/>
                  <a:gd name="T72" fmla="*/ 42 w 163"/>
                  <a:gd name="T73" fmla="*/ 61 h 211"/>
                  <a:gd name="T74" fmla="*/ 36 w 163"/>
                  <a:gd name="T75" fmla="*/ 48 h 211"/>
                  <a:gd name="T76" fmla="*/ 36 w 163"/>
                  <a:gd name="T77" fmla="*/ 48 h 211"/>
                  <a:gd name="T78" fmla="*/ 30 w 163"/>
                  <a:gd name="T79" fmla="*/ 42 h 211"/>
                  <a:gd name="T80" fmla="*/ 30 w 163"/>
                  <a:gd name="T81" fmla="*/ 36 h 211"/>
                  <a:gd name="T82" fmla="*/ 24 w 163"/>
                  <a:gd name="T83" fmla="*/ 36 h 211"/>
                  <a:gd name="T84" fmla="*/ 24 w 163"/>
                  <a:gd name="T85" fmla="*/ 30 h 211"/>
                  <a:gd name="T86" fmla="*/ 24 w 163"/>
                  <a:gd name="T87" fmla="*/ 24 h 211"/>
                  <a:gd name="T88" fmla="*/ 18 w 163"/>
                  <a:gd name="T89" fmla="*/ 18 h 211"/>
                  <a:gd name="T90" fmla="*/ 12 w 163"/>
                  <a:gd name="T91" fmla="*/ 18 h 211"/>
                  <a:gd name="T92" fmla="*/ 12 w 163"/>
                  <a:gd name="T93" fmla="*/ 12 h 211"/>
                  <a:gd name="T94" fmla="*/ 6 w 163"/>
                  <a:gd name="T95" fmla="*/ 6 h 211"/>
                  <a:gd name="T96" fmla="*/ 6 w 163"/>
                  <a:gd name="T97" fmla="*/ 6 h 211"/>
                  <a:gd name="T98" fmla="*/ 0 w 163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3"/>
                  <a:gd name="T151" fmla="*/ 0 h 211"/>
                  <a:gd name="T152" fmla="*/ 163 w 163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3" h="211">
                    <a:moveTo>
                      <a:pt x="163" y="211"/>
                    </a:moveTo>
                    <a:lnTo>
                      <a:pt x="157" y="211"/>
                    </a:lnTo>
                    <a:lnTo>
                      <a:pt x="151" y="205"/>
                    </a:lnTo>
                    <a:lnTo>
                      <a:pt x="145" y="193"/>
                    </a:lnTo>
                    <a:lnTo>
                      <a:pt x="139" y="187"/>
                    </a:lnTo>
                    <a:lnTo>
                      <a:pt x="139" y="181"/>
                    </a:lnTo>
                    <a:lnTo>
                      <a:pt x="133" y="175"/>
                    </a:lnTo>
                    <a:lnTo>
                      <a:pt x="127" y="169"/>
                    </a:lnTo>
                    <a:lnTo>
                      <a:pt x="127" y="163"/>
                    </a:lnTo>
                    <a:lnTo>
                      <a:pt x="121" y="163"/>
                    </a:lnTo>
                    <a:lnTo>
                      <a:pt x="121" y="157"/>
                    </a:lnTo>
                    <a:lnTo>
                      <a:pt x="115" y="151"/>
                    </a:lnTo>
                    <a:lnTo>
                      <a:pt x="109" y="139"/>
                    </a:lnTo>
                    <a:lnTo>
                      <a:pt x="103" y="133"/>
                    </a:lnTo>
                    <a:lnTo>
                      <a:pt x="97" y="133"/>
                    </a:lnTo>
                    <a:lnTo>
                      <a:pt x="97" y="127"/>
                    </a:lnTo>
                    <a:lnTo>
                      <a:pt x="91" y="121"/>
                    </a:lnTo>
                    <a:lnTo>
                      <a:pt x="85" y="109"/>
                    </a:lnTo>
                    <a:lnTo>
                      <a:pt x="79" y="103"/>
                    </a:lnTo>
                    <a:lnTo>
                      <a:pt x="73" y="97"/>
                    </a:lnTo>
                    <a:lnTo>
                      <a:pt x="66" y="91"/>
                    </a:lnTo>
                    <a:lnTo>
                      <a:pt x="60" y="79"/>
                    </a:lnTo>
                    <a:lnTo>
                      <a:pt x="54" y="73"/>
                    </a:lnTo>
                    <a:lnTo>
                      <a:pt x="48" y="67"/>
                    </a:lnTo>
                    <a:lnTo>
                      <a:pt x="48" y="61"/>
                    </a:lnTo>
                    <a:lnTo>
                      <a:pt x="42" y="61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8" name="Freeform 224"/>
              <p:cNvSpPr>
                <a:spLocks noChangeAspect="1"/>
              </p:cNvSpPr>
              <p:nvPr/>
            </p:nvSpPr>
            <p:spPr bwMode="auto">
              <a:xfrm>
                <a:off x="2764" y="4519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12 h 18"/>
                  <a:gd name="T4" fmla="*/ 6 w 12"/>
                  <a:gd name="T5" fmla="*/ 6 h 18"/>
                  <a:gd name="T6" fmla="*/ 6 w 12"/>
                  <a:gd name="T7" fmla="*/ 6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9" name="Freeform 225"/>
              <p:cNvSpPr>
                <a:spLocks noChangeAspect="1"/>
              </p:cNvSpPr>
              <p:nvPr/>
            </p:nvSpPr>
            <p:spPr bwMode="auto">
              <a:xfrm>
                <a:off x="2403" y="4519"/>
                <a:ext cx="138" cy="235"/>
              </a:xfrm>
              <a:custGeom>
                <a:avLst/>
                <a:gdLst>
                  <a:gd name="T0" fmla="*/ 138 w 138"/>
                  <a:gd name="T1" fmla="*/ 0 h 235"/>
                  <a:gd name="T2" fmla="*/ 138 w 138"/>
                  <a:gd name="T3" fmla="*/ 0 h 235"/>
                  <a:gd name="T4" fmla="*/ 132 w 138"/>
                  <a:gd name="T5" fmla="*/ 6 h 235"/>
                  <a:gd name="T6" fmla="*/ 126 w 138"/>
                  <a:gd name="T7" fmla="*/ 12 h 235"/>
                  <a:gd name="T8" fmla="*/ 126 w 138"/>
                  <a:gd name="T9" fmla="*/ 12 h 235"/>
                  <a:gd name="T10" fmla="*/ 126 w 138"/>
                  <a:gd name="T11" fmla="*/ 24 h 235"/>
                  <a:gd name="T12" fmla="*/ 120 w 138"/>
                  <a:gd name="T13" fmla="*/ 30 h 235"/>
                  <a:gd name="T14" fmla="*/ 120 w 138"/>
                  <a:gd name="T15" fmla="*/ 30 h 235"/>
                  <a:gd name="T16" fmla="*/ 114 w 138"/>
                  <a:gd name="T17" fmla="*/ 36 h 235"/>
                  <a:gd name="T18" fmla="*/ 114 w 138"/>
                  <a:gd name="T19" fmla="*/ 42 h 235"/>
                  <a:gd name="T20" fmla="*/ 114 w 138"/>
                  <a:gd name="T21" fmla="*/ 42 h 235"/>
                  <a:gd name="T22" fmla="*/ 108 w 138"/>
                  <a:gd name="T23" fmla="*/ 54 h 235"/>
                  <a:gd name="T24" fmla="*/ 102 w 138"/>
                  <a:gd name="T25" fmla="*/ 54 h 235"/>
                  <a:gd name="T26" fmla="*/ 102 w 138"/>
                  <a:gd name="T27" fmla="*/ 60 h 235"/>
                  <a:gd name="T28" fmla="*/ 102 w 138"/>
                  <a:gd name="T29" fmla="*/ 66 h 235"/>
                  <a:gd name="T30" fmla="*/ 96 w 138"/>
                  <a:gd name="T31" fmla="*/ 73 h 235"/>
                  <a:gd name="T32" fmla="*/ 96 w 138"/>
                  <a:gd name="T33" fmla="*/ 79 h 235"/>
                  <a:gd name="T34" fmla="*/ 90 w 138"/>
                  <a:gd name="T35" fmla="*/ 85 h 235"/>
                  <a:gd name="T36" fmla="*/ 90 w 138"/>
                  <a:gd name="T37" fmla="*/ 85 h 235"/>
                  <a:gd name="T38" fmla="*/ 84 w 138"/>
                  <a:gd name="T39" fmla="*/ 91 h 235"/>
                  <a:gd name="T40" fmla="*/ 84 w 138"/>
                  <a:gd name="T41" fmla="*/ 97 h 235"/>
                  <a:gd name="T42" fmla="*/ 84 w 138"/>
                  <a:gd name="T43" fmla="*/ 97 h 235"/>
                  <a:gd name="T44" fmla="*/ 78 w 138"/>
                  <a:gd name="T45" fmla="*/ 109 h 235"/>
                  <a:gd name="T46" fmla="*/ 72 w 138"/>
                  <a:gd name="T47" fmla="*/ 115 h 235"/>
                  <a:gd name="T48" fmla="*/ 72 w 138"/>
                  <a:gd name="T49" fmla="*/ 115 h 235"/>
                  <a:gd name="T50" fmla="*/ 72 w 138"/>
                  <a:gd name="T51" fmla="*/ 121 h 235"/>
                  <a:gd name="T52" fmla="*/ 66 w 138"/>
                  <a:gd name="T53" fmla="*/ 127 h 235"/>
                  <a:gd name="T54" fmla="*/ 66 w 138"/>
                  <a:gd name="T55" fmla="*/ 127 h 235"/>
                  <a:gd name="T56" fmla="*/ 60 w 138"/>
                  <a:gd name="T57" fmla="*/ 139 h 235"/>
                  <a:gd name="T58" fmla="*/ 60 w 138"/>
                  <a:gd name="T59" fmla="*/ 139 h 235"/>
                  <a:gd name="T60" fmla="*/ 54 w 138"/>
                  <a:gd name="T61" fmla="*/ 145 h 235"/>
                  <a:gd name="T62" fmla="*/ 54 w 138"/>
                  <a:gd name="T63" fmla="*/ 151 h 235"/>
                  <a:gd name="T64" fmla="*/ 54 w 138"/>
                  <a:gd name="T65" fmla="*/ 151 h 235"/>
                  <a:gd name="T66" fmla="*/ 48 w 138"/>
                  <a:gd name="T67" fmla="*/ 157 h 235"/>
                  <a:gd name="T68" fmla="*/ 42 w 138"/>
                  <a:gd name="T69" fmla="*/ 169 h 235"/>
                  <a:gd name="T70" fmla="*/ 42 w 138"/>
                  <a:gd name="T71" fmla="*/ 169 h 235"/>
                  <a:gd name="T72" fmla="*/ 36 w 138"/>
                  <a:gd name="T73" fmla="*/ 175 h 235"/>
                  <a:gd name="T74" fmla="*/ 36 w 138"/>
                  <a:gd name="T75" fmla="*/ 181 h 235"/>
                  <a:gd name="T76" fmla="*/ 36 w 138"/>
                  <a:gd name="T77" fmla="*/ 181 h 235"/>
                  <a:gd name="T78" fmla="*/ 30 w 138"/>
                  <a:gd name="T79" fmla="*/ 193 h 235"/>
                  <a:gd name="T80" fmla="*/ 30 w 138"/>
                  <a:gd name="T81" fmla="*/ 193 h 235"/>
                  <a:gd name="T82" fmla="*/ 24 w 138"/>
                  <a:gd name="T83" fmla="*/ 199 h 235"/>
                  <a:gd name="T84" fmla="*/ 24 w 138"/>
                  <a:gd name="T85" fmla="*/ 205 h 235"/>
                  <a:gd name="T86" fmla="*/ 18 w 138"/>
                  <a:gd name="T87" fmla="*/ 205 h 235"/>
                  <a:gd name="T88" fmla="*/ 18 w 138"/>
                  <a:gd name="T89" fmla="*/ 211 h 235"/>
                  <a:gd name="T90" fmla="*/ 12 w 138"/>
                  <a:gd name="T91" fmla="*/ 217 h 235"/>
                  <a:gd name="T92" fmla="*/ 12 w 138"/>
                  <a:gd name="T93" fmla="*/ 223 h 235"/>
                  <a:gd name="T94" fmla="*/ 6 w 138"/>
                  <a:gd name="T95" fmla="*/ 229 h 235"/>
                  <a:gd name="T96" fmla="*/ 6 w 138"/>
                  <a:gd name="T97" fmla="*/ 229 h 235"/>
                  <a:gd name="T98" fmla="*/ 0 w 138"/>
                  <a:gd name="T99" fmla="*/ 235 h 2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8"/>
                  <a:gd name="T151" fmla="*/ 0 h 235"/>
                  <a:gd name="T152" fmla="*/ 138 w 138"/>
                  <a:gd name="T153" fmla="*/ 235 h 2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8" h="235">
                    <a:moveTo>
                      <a:pt x="138" y="0"/>
                    </a:moveTo>
                    <a:lnTo>
                      <a:pt x="138" y="0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24"/>
                    </a:lnTo>
                    <a:lnTo>
                      <a:pt x="120" y="30"/>
                    </a:lnTo>
                    <a:lnTo>
                      <a:pt x="114" y="36"/>
                    </a:lnTo>
                    <a:lnTo>
                      <a:pt x="114" y="42"/>
                    </a:lnTo>
                    <a:lnTo>
                      <a:pt x="108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2" y="66"/>
                    </a:lnTo>
                    <a:lnTo>
                      <a:pt x="96" y="73"/>
                    </a:lnTo>
                    <a:lnTo>
                      <a:pt x="96" y="79"/>
                    </a:lnTo>
                    <a:lnTo>
                      <a:pt x="90" y="85"/>
                    </a:lnTo>
                    <a:lnTo>
                      <a:pt x="84" y="91"/>
                    </a:lnTo>
                    <a:lnTo>
                      <a:pt x="84" y="97"/>
                    </a:lnTo>
                    <a:lnTo>
                      <a:pt x="78" y="109"/>
                    </a:lnTo>
                    <a:lnTo>
                      <a:pt x="72" y="115"/>
                    </a:lnTo>
                    <a:lnTo>
                      <a:pt x="72" y="121"/>
                    </a:lnTo>
                    <a:lnTo>
                      <a:pt x="66" y="127"/>
                    </a:lnTo>
                    <a:lnTo>
                      <a:pt x="60" y="139"/>
                    </a:lnTo>
                    <a:lnTo>
                      <a:pt x="54" y="145"/>
                    </a:lnTo>
                    <a:lnTo>
                      <a:pt x="54" y="151"/>
                    </a:lnTo>
                    <a:lnTo>
                      <a:pt x="48" y="157"/>
                    </a:lnTo>
                    <a:lnTo>
                      <a:pt x="42" y="169"/>
                    </a:lnTo>
                    <a:lnTo>
                      <a:pt x="36" y="175"/>
                    </a:lnTo>
                    <a:lnTo>
                      <a:pt x="36" y="181"/>
                    </a:lnTo>
                    <a:lnTo>
                      <a:pt x="30" y="193"/>
                    </a:lnTo>
                    <a:lnTo>
                      <a:pt x="24" y="199"/>
                    </a:lnTo>
                    <a:lnTo>
                      <a:pt x="24" y="205"/>
                    </a:lnTo>
                    <a:lnTo>
                      <a:pt x="18" y="205"/>
                    </a:lnTo>
                    <a:lnTo>
                      <a:pt x="18" y="211"/>
                    </a:lnTo>
                    <a:lnTo>
                      <a:pt x="12" y="217"/>
                    </a:lnTo>
                    <a:lnTo>
                      <a:pt x="12" y="223"/>
                    </a:lnTo>
                    <a:lnTo>
                      <a:pt x="6" y="229"/>
                    </a:lnTo>
                    <a:lnTo>
                      <a:pt x="0" y="2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0" name="Freeform 226"/>
              <p:cNvSpPr>
                <a:spLocks noChangeAspect="1"/>
              </p:cNvSpPr>
              <p:nvPr/>
            </p:nvSpPr>
            <p:spPr bwMode="auto">
              <a:xfrm>
                <a:off x="2192" y="4754"/>
                <a:ext cx="211" cy="169"/>
              </a:xfrm>
              <a:custGeom>
                <a:avLst/>
                <a:gdLst>
                  <a:gd name="T0" fmla="*/ 211 w 211"/>
                  <a:gd name="T1" fmla="*/ 0 h 169"/>
                  <a:gd name="T2" fmla="*/ 211 w 211"/>
                  <a:gd name="T3" fmla="*/ 6 h 169"/>
                  <a:gd name="T4" fmla="*/ 205 w 211"/>
                  <a:gd name="T5" fmla="*/ 6 h 169"/>
                  <a:gd name="T6" fmla="*/ 199 w 211"/>
                  <a:gd name="T7" fmla="*/ 18 h 169"/>
                  <a:gd name="T8" fmla="*/ 199 w 211"/>
                  <a:gd name="T9" fmla="*/ 18 h 169"/>
                  <a:gd name="T10" fmla="*/ 199 w 211"/>
                  <a:gd name="T11" fmla="*/ 24 h 169"/>
                  <a:gd name="T12" fmla="*/ 193 w 211"/>
                  <a:gd name="T13" fmla="*/ 24 h 169"/>
                  <a:gd name="T14" fmla="*/ 193 w 211"/>
                  <a:gd name="T15" fmla="*/ 30 h 169"/>
                  <a:gd name="T16" fmla="*/ 187 w 211"/>
                  <a:gd name="T17" fmla="*/ 36 h 169"/>
                  <a:gd name="T18" fmla="*/ 187 w 211"/>
                  <a:gd name="T19" fmla="*/ 42 h 169"/>
                  <a:gd name="T20" fmla="*/ 181 w 211"/>
                  <a:gd name="T21" fmla="*/ 48 h 169"/>
                  <a:gd name="T22" fmla="*/ 181 w 211"/>
                  <a:gd name="T23" fmla="*/ 48 h 169"/>
                  <a:gd name="T24" fmla="*/ 175 w 211"/>
                  <a:gd name="T25" fmla="*/ 54 h 169"/>
                  <a:gd name="T26" fmla="*/ 169 w 211"/>
                  <a:gd name="T27" fmla="*/ 60 h 169"/>
                  <a:gd name="T28" fmla="*/ 169 w 211"/>
                  <a:gd name="T29" fmla="*/ 60 h 169"/>
                  <a:gd name="T30" fmla="*/ 163 w 211"/>
                  <a:gd name="T31" fmla="*/ 66 h 169"/>
                  <a:gd name="T32" fmla="*/ 163 w 211"/>
                  <a:gd name="T33" fmla="*/ 72 h 169"/>
                  <a:gd name="T34" fmla="*/ 157 w 211"/>
                  <a:gd name="T35" fmla="*/ 78 h 169"/>
                  <a:gd name="T36" fmla="*/ 157 w 211"/>
                  <a:gd name="T37" fmla="*/ 78 h 169"/>
                  <a:gd name="T38" fmla="*/ 151 w 211"/>
                  <a:gd name="T39" fmla="*/ 84 h 169"/>
                  <a:gd name="T40" fmla="*/ 151 w 211"/>
                  <a:gd name="T41" fmla="*/ 84 h 169"/>
                  <a:gd name="T42" fmla="*/ 145 w 211"/>
                  <a:gd name="T43" fmla="*/ 90 h 169"/>
                  <a:gd name="T44" fmla="*/ 139 w 211"/>
                  <a:gd name="T45" fmla="*/ 96 h 169"/>
                  <a:gd name="T46" fmla="*/ 133 w 211"/>
                  <a:gd name="T47" fmla="*/ 102 h 169"/>
                  <a:gd name="T48" fmla="*/ 133 w 211"/>
                  <a:gd name="T49" fmla="*/ 102 h 169"/>
                  <a:gd name="T50" fmla="*/ 127 w 211"/>
                  <a:gd name="T51" fmla="*/ 108 h 169"/>
                  <a:gd name="T52" fmla="*/ 127 w 211"/>
                  <a:gd name="T53" fmla="*/ 108 h 169"/>
                  <a:gd name="T54" fmla="*/ 121 w 211"/>
                  <a:gd name="T55" fmla="*/ 114 h 169"/>
                  <a:gd name="T56" fmla="*/ 121 w 211"/>
                  <a:gd name="T57" fmla="*/ 120 h 169"/>
                  <a:gd name="T58" fmla="*/ 109 w 211"/>
                  <a:gd name="T59" fmla="*/ 120 h 169"/>
                  <a:gd name="T60" fmla="*/ 109 w 211"/>
                  <a:gd name="T61" fmla="*/ 127 h 169"/>
                  <a:gd name="T62" fmla="*/ 103 w 211"/>
                  <a:gd name="T63" fmla="*/ 133 h 169"/>
                  <a:gd name="T64" fmla="*/ 103 w 211"/>
                  <a:gd name="T65" fmla="*/ 133 h 169"/>
                  <a:gd name="T66" fmla="*/ 97 w 211"/>
                  <a:gd name="T67" fmla="*/ 139 h 169"/>
                  <a:gd name="T68" fmla="*/ 91 w 211"/>
                  <a:gd name="T69" fmla="*/ 139 h 169"/>
                  <a:gd name="T70" fmla="*/ 85 w 211"/>
                  <a:gd name="T71" fmla="*/ 145 h 169"/>
                  <a:gd name="T72" fmla="*/ 79 w 211"/>
                  <a:gd name="T73" fmla="*/ 145 h 169"/>
                  <a:gd name="T74" fmla="*/ 79 w 211"/>
                  <a:gd name="T75" fmla="*/ 145 h 169"/>
                  <a:gd name="T76" fmla="*/ 72 w 211"/>
                  <a:gd name="T77" fmla="*/ 151 h 169"/>
                  <a:gd name="T78" fmla="*/ 66 w 211"/>
                  <a:gd name="T79" fmla="*/ 157 h 169"/>
                  <a:gd name="T80" fmla="*/ 66 w 211"/>
                  <a:gd name="T81" fmla="*/ 157 h 169"/>
                  <a:gd name="T82" fmla="*/ 54 w 211"/>
                  <a:gd name="T83" fmla="*/ 157 h 169"/>
                  <a:gd name="T84" fmla="*/ 48 w 211"/>
                  <a:gd name="T85" fmla="*/ 163 h 169"/>
                  <a:gd name="T86" fmla="*/ 48 w 211"/>
                  <a:gd name="T87" fmla="*/ 163 h 169"/>
                  <a:gd name="T88" fmla="*/ 42 w 211"/>
                  <a:gd name="T89" fmla="*/ 163 h 169"/>
                  <a:gd name="T90" fmla="*/ 36 w 211"/>
                  <a:gd name="T91" fmla="*/ 169 h 169"/>
                  <a:gd name="T92" fmla="*/ 24 w 211"/>
                  <a:gd name="T93" fmla="*/ 169 h 169"/>
                  <a:gd name="T94" fmla="*/ 18 w 211"/>
                  <a:gd name="T95" fmla="*/ 169 h 169"/>
                  <a:gd name="T96" fmla="*/ 18 w 211"/>
                  <a:gd name="T97" fmla="*/ 169 h 169"/>
                  <a:gd name="T98" fmla="*/ 12 w 211"/>
                  <a:gd name="T99" fmla="*/ 169 h 169"/>
                  <a:gd name="T100" fmla="*/ 0 w 211"/>
                  <a:gd name="T101" fmla="*/ 169 h 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1"/>
                  <a:gd name="T154" fmla="*/ 0 h 169"/>
                  <a:gd name="T155" fmla="*/ 211 w 211"/>
                  <a:gd name="T156" fmla="*/ 169 h 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1" h="169">
                    <a:moveTo>
                      <a:pt x="211" y="0"/>
                    </a:moveTo>
                    <a:lnTo>
                      <a:pt x="211" y="6"/>
                    </a:lnTo>
                    <a:lnTo>
                      <a:pt x="205" y="6"/>
                    </a:lnTo>
                    <a:lnTo>
                      <a:pt x="199" y="18"/>
                    </a:lnTo>
                    <a:lnTo>
                      <a:pt x="199" y="24"/>
                    </a:lnTo>
                    <a:lnTo>
                      <a:pt x="193" y="24"/>
                    </a:lnTo>
                    <a:lnTo>
                      <a:pt x="193" y="30"/>
                    </a:lnTo>
                    <a:lnTo>
                      <a:pt x="187" y="36"/>
                    </a:lnTo>
                    <a:lnTo>
                      <a:pt x="187" y="42"/>
                    </a:lnTo>
                    <a:lnTo>
                      <a:pt x="181" y="48"/>
                    </a:lnTo>
                    <a:lnTo>
                      <a:pt x="175" y="54"/>
                    </a:lnTo>
                    <a:lnTo>
                      <a:pt x="169" y="60"/>
                    </a:lnTo>
                    <a:lnTo>
                      <a:pt x="163" y="66"/>
                    </a:lnTo>
                    <a:lnTo>
                      <a:pt x="163" y="72"/>
                    </a:lnTo>
                    <a:lnTo>
                      <a:pt x="157" y="78"/>
                    </a:lnTo>
                    <a:lnTo>
                      <a:pt x="151" y="84"/>
                    </a:lnTo>
                    <a:lnTo>
                      <a:pt x="145" y="90"/>
                    </a:lnTo>
                    <a:lnTo>
                      <a:pt x="139" y="96"/>
                    </a:lnTo>
                    <a:lnTo>
                      <a:pt x="133" y="102"/>
                    </a:lnTo>
                    <a:lnTo>
                      <a:pt x="127" y="108"/>
                    </a:lnTo>
                    <a:lnTo>
                      <a:pt x="121" y="114"/>
                    </a:lnTo>
                    <a:lnTo>
                      <a:pt x="121" y="120"/>
                    </a:lnTo>
                    <a:lnTo>
                      <a:pt x="109" y="120"/>
                    </a:lnTo>
                    <a:lnTo>
                      <a:pt x="109" y="127"/>
                    </a:lnTo>
                    <a:lnTo>
                      <a:pt x="103" y="133"/>
                    </a:lnTo>
                    <a:lnTo>
                      <a:pt x="97" y="139"/>
                    </a:lnTo>
                    <a:lnTo>
                      <a:pt x="91" y="139"/>
                    </a:lnTo>
                    <a:lnTo>
                      <a:pt x="85" y="145"/>
                    </a:lnTo>
                    <a:lnTo>
                      <a:pt x="79" y="145"/>
                    </a:lnTo>
                    <a:lnTo>
                      <a:pt x="72" y="151"/>
                    </a:lnTo>
                    <a:lnTo>
                      <a:pt x="66" y="157"/>
                    </a:lnTo>
                    <a:lnTo>
                      <a:pt x="54" y="157"/>
                    </a:lnTo>
                    <a:lnTo>
                      <a:pt x="48" y="163"/>
                    </a:lnTo>
                    <a:lnTo>
                      <a:pt x="42" y="163"/>
                    </a:lnTo>
                    <a:lnTo>
                      <a:pt x="36" y="169"/>
                    </a:lnTo>
                    <a:lnTo>
                      <a:pt x="24" y="169"/>
                    </a:lnTo>
                    <a:lnTo>
                      <a:pt x="18" y="169"/>
                    </a:lnTo>
                    <a:lnTo>
                      <a:pt x="12" y="169"/>
                    </a:lnTo>
                    <a:lnTo>
                      <a:pt x="0" y="1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1" name="Freeform 227"/>
              <p:cNvSpPr>
                <a:spLocks noChangeAspect="1"/>
              </p:cNvSpPr>
              <p:nvPr/>
            </p:nvSpPr>
            <p:spPr bwMode="auto">
              <a:xfrm>
                <a:off x="1927" y="4808"/>
                <a:ext cx="265" cy="115"/>
              </a:xfrm>
              <a:custGeom>
                <a:avLst/>
                <a:gdLst>
                  <a:gd name="T0" fmla="*/ 265 w 265"/>
                  <a:gd name="T1" fmla="*/ 115 h 115"/>
                  <a:gd name="T2" fmla="*/ 259 w 265"/>
                  <a:gd name="T3" fmla="*/ 115 h 115"/>
                  <a:gd name="T4" fmla="*/ 253 w 265"/>
                  <a:gd name="T5" fmla="*/ 115 h 115"/>
                  <a:gd name="T6" fmla="*/ 247 w 265"/>
                  <a:gd name="T7" fmla="*/ 115 h 115"/>
                  <a:gd name="T8" fmla="*/ 241 w 265"/>
                  <a:gd name="T9" fmla="*/ 115 h 115"/>
                  <a:gd name="T10" fmla="*/ 235 w 265"/>
                  <a:gd name="T11" fmla="*/ 115 h 115"/>
                  <a:gd name="T12" fmla="*/ 229 w 265"/>
                  <a:gd name="T13" fmla="*/ 115 h 115"/>
                  <a:gd name="T14" fmla="*/ 223 w 265"/>
                  <a:gd name="T15" fmla="*/ 115 h 115"/>
                  <a:gd name="T16" fmla="*/ 217 w 265"/>
                  <a:gd name="T17" fmla="*/ 109 h 115"/>
                  <a:gd name="T18" fmla="*/ 205 w 265"/>
                  <a:gd name="T19" fmla="*/ 109 h 115"/>
                  <a:gd name="T20" fmla="*/ 205 w 265"/>
                  <a:gd name="T21" fmla="*/ 109 h 115"/>
                  <a:gd name="T22" fmla="*/ 199 w 265"/>
                  <a:gd name="T23" fmla="*/ 109 h 115"/>
                  <a:gd name="T24" fmla="*/ 193 w 265"/>
                  <a:gd name="T25" fmla="*/ 103 h 115"/>
                  <a:gd name="T26" fmla="*/ 187 w 265"/>
                  <a:gd name="T27" fmla="*/ 103 h 115"/>
                  <a:gd name="T28" fmla="*/ 181 w 265"/>
                  <a:gd name="T29" fmla="*/ 103 h 115"/>
                  <a:gd name="T30" fmla="*/ 175 w 265"/>
                  <a:gd name="T31" fmla="*/ 97 h 115"/>
                  <a:gd name="T32" fmla="*/ 169 w 265"/>
                  <a:gd name="T33" fmla="*/ 97 h 115"/>
                  <a:gd name="T34" fmla="*/ 163 w 265"/>
                  <a:gd name="T35" fmla="*/ 91 h 115"/>
                  <a:gd name="T36" fmla="*/ 163 w 265"/>
                  <a:gd name="T37" fmla="*/ 91 h 115"/>
                  <a:gd name="T38" fmla="*/ 151 w 265"/>
                  <a:gd name="T39" fmla="*/ 91 h 115"/>
                  <a:gd name="T40" fmla="*/ 145 w 265"/>
                  <a:gd name="T41" fmla="*/ 85 h 115"/>
                  <a:gd name="T42" fmla="*/ 145 w 265"/>
                  <a:gd name="T43" fmla="*/ 85 h 115"/>
                  <a:gd name="T44" fmla="*/ 139 w 265"/>
                  <a:gd name="T45" fmla="*/ 85 h 115"/>
                  <a:gd name="T46" fmla="*/ 133 w 265"/>
                  <a:gd name="T47" fmla="*/ 79 h 115"/>
                  <a:gd name="T48" fmla="*/ 127 w 265"/>
                  <a:gd name="T49" fmla="*/ 79 h 115"/>
                  <a:gd name="T50" fmla="*/ 121 w 265"/>
                  <a:gd name="T51" fmla="*/ 73 h 115"/>
                  <a:gd name="T52" fmla="*/ 115 w 265"/>
                  <a:gd name="T53" fmla="*/ 73 h 115"/>
                  <a:gd name="T54" fmla="*/ 115 w 265"/>
                  <a:gd name="T55" fmla="*/ 66 h 115"/>
                  <a:gd name="T56" fmla="*/ 109 w 265"/>
                  <a:gd name="T57" fmla="*/ 66 h 115"/>
                  <a:gd name="T58" fmla="*/ 103 w 265"/>
                  <a:gd name="T59" fmla="*/ 60 h 115"/>
                  <a:gd name="T60" fmla="*/ 97 w 265"/>
                  <a:gd name="T61" fmla="*/ 60 h 115"/>
                  <a:gd name="T62" fmla="*/ 91 w 265"/>
                  <a:gd name="T63" fmla="*/ 60 h 115"/>
                  <a:gd name="T64" fmla="*/ 85 w 265"/>
                  <a:gd name="T65" fmla="*/ 54 h 115"/>
                  <a:gd name="T66" fmla="*/ 85 w 265"/>
                  <a:gd name="T67" fmla="*/ 54 h 115"/>
                  <a:gd name="T68" fmla="*/ 79 w 265"/>
                  <a:gd name="T69" fmla="*/ 48 h 115"/>
                  <a:gd name="T70" fmla="*/ 73 w 265"/>
                  <a:gd name="T71" fmla="*/ 48 h 115"/>
                  <a:gd name="T72" fmla="*/ 67 w 265"/>
                  <a:gd name="T73" fmla="*/ 42 h 115"/>
                  <a:gd name="T74" fmla="*/ 61 w 265"/>
                  <a:gd name="T75" fmla="*/ 42 h 115"/>
                  <a:gd name="T76" fmla="*/ 61 w 265"/>
                  <a:gd name="T77" fmla="*/ 36 h 115"/>
                  <a:gd name="T78" fmla="*/ 55 w 265"/>
                  <a:gd name="T79" fmla="*/ 36 h 115"/>
                  <a:gd name="T80" fmla="*/ 48 w 265"/>
                  <a:gd name="T81" fmla="*/ 30 h 115"/>
                  <a:gd name="T82" fmla="*/ 48 w 265"/>
                  <a:gd name="T83" fmla="*/ 30 h 115"/>
                  <a:gd name="T84" fmla="*/ 36 w 265"/>
                  <a:gd name="T85" fmla="*/ 24 h 115"/>
                  <a:gd name="T86" fmla="*/ 36 w 265"/>
                  <a:gd name="T87" fmla="*/ 24 h 115"/>
                  <a:gd name="T88" fmla="*/ 30 w 265"/>
                  <a:gd name="T89" fmla="*/ 24 h 115"/>
                  <a:gd name="T90" fmla="*/ 24 w 265"/>
                  <a:gd name="T91" fmla="*/ 18 h 115"/>
                  <a:gd name="T92" fmla="*/ 18 w 265"/>
                  <a:gd name="T93" fmla="*/ 18 h 115"/>
                  <a:gd name="T94" fmla="*/ 18 w 265"/>
                  <a:gd name="T95" fmla="*/ 12 h 115"/>
                  <a:gd name="T96" fmla="*/ 6 w 265"/>
                  <a:gd name="T97" fmla="*/ 6 h 115"/>
                  <a:gd name="T98" fmla="*/ 6 w 265"/>
                  <a:gd name="T99" fmla="*/ 6 h 115"/>
                  <a:gd name="T100" fmla="*/ 0 w 265"/>
                  <a:gd name="T101" fmla="*/ 0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5"/>
                  <a:gd name="T154" fmla="*/ 0 h 115"/>
                  <a:gd name="T155" fmla="*/ 265 w 265"/>
                  <a:gd name="T156" fmla="*/ 115 h 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5" h="115">
                    <a:moveTo>
                      <a:pt x="265" y="115"/>
                    </a:moveTo>
                    <a:lnTo>
                      <a:pt x="259" y="115"/>
                    </a:lnTo>
                    <a:lnTo>
                      <a:pt x="253" y="115"/>
                    </a:lnTo>
                    <a:lnTo>
                      <a:pt x="247" y="115"/>
                    </a:lnTo>
                    <a:lnTo>
                      <a:pt x="241" y="115"/>
                    </a:lnTo>
                    <a:lnTo>
                      <a:pt x="235" y="115"/>
                    </a:lnTo>
                    <a:lnTo>
                      <a:pt x="229" y="115"/>
                    </a:lnTo>
                    <a:lnTo>
                      <a:pt x="223" y="115"/>
                    </a:lnTo>
                    <a:lnTo>
                      <a:pt x="217" y="109"/>
                    </a:lnTo>
                    <a:lnTo>
                      <a:pt x="205" y="109"/>
                    </a:lnTo>
                    <a:lnTo>
                      <a:pt x="199" y="109"/>
                    </a:lnTo>
                    <a:lnTo>
                      <a:pt x="193" y="103"/>
                    </a:lnTo>
                    <a:lnTo>
                      <a:pt x="187" y="103"/>
                    </a:lnTo>
                    <a:lnTo>
                      <a:pt x="181" y="103"/>
                    </a:lnTo>
                    <a:lnTo>
                      <a:pt x="175" y="97"/>
                    </a:lnTo>
                    <a:lnTo>
                      <a:pt x="169" y="97"/>
                    </a:lnTo>
                    <a:lnTo>
                      <a:pt x="163" y="91"/>
                    </a:lnTo>
                    <a:lnTo>
                      <a:pt x="151" y="91"/>
                    </a:lnTo>
                    <a:lnTo>
                      <a:pt x="145" y="85"/>
                    </a:lnTo>
                    <a:lnTo>
                      <a:pt x="139" y="85"/>
                    </a:lnTo>
                    <a:lnTo>
                      <a:pt x="133" y="79"/>
                    </a:lnTo>
                    <a:lnTo>
                      <a:pt x="127" y="79"/>
                    </a:lnTo>
                    <a:lnTo>
                      <a:pt x="121" y="73"/>
                    </a:lnTo>
                    <a:lnTo>
                      <a:pt x="115" y="73"/>
                    </a:lnTo>
                    <a:lnTo>
                      <a:pt x="115" y="66"/>
                    </a:lnTo>
                    <a:lnTo>
                      <a:pt x="109" y="66"/>
                    </a:lnTo>
                    <a:lnTo>
                      <a:pt x="103" y="60"/>
                    </a:lnTo>
                    <a:lnTo>
                      <a:pt x="97" y="60"/>
                    </a:lnTo>
                    <a:lnTo>
                      <a:pt x="91" y="60"/>
                    </a:lnTo>
                    <a:lnTo>
                      <a:pt x="85" y="54"/>
                    </a:lnTo>
                    <a:lnTo>
                      <a:pt x="79" y="48"/>
                    </a:lnTo>
                    <a:lnTo>
                      <a:pt x="73" y="48"/>
                    </a:lnTo>
                    <a:lnTo>
                      <a:pt x="67" y="42"/>
                    </a:lnTo>
                    <a:lnTo>
                      <a:pt x="61" y="42"/>
                    </a:lnTo>
                    <a:lnTo>
                      <a:pt x="61" y="36"/>
                    </a:lnTo>
                    <a:lnTo>
                      <a:pt x="55" y="36"/>
                    </a:lnTo>
                    <a:lnTo>
                      <a:pt x="48" y="3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2" name="Freeform 228"/>
              <p:cNvSpPr>
                <a:spLocks noChangeAspect="1"/>
              </p:cNvSpPr>
              <p:nvPr/>
            </p:nvSpPr>
            <p:spPr bwMode="auto">
              <a:xfrm>
                <a:off x="1699" y="4664"/>
                <a:ext cx="228" cy="144"/>
              </a:xfrm>
              <a:custGeom>
                <a:avLst/>
                <a:gdLst>
                  <a:gd name="T0" fmla="*/ 228 w 228"/>
                  <a:gd name="T1" fmla="*/ 144 h 144"/>
                  <a:gd name="T2" fmla="*/ 222 w 228"/>
                  <a:gd name="T3" fmla="*/ 144 h 144"/>
                  <a:gd name="T4" fmla="*/ 222 w 228"/>
                  <a:gd name="T5" fmla="*/ 144 h 144"/>
                  <a:gd name="T6" fmla="*/ 216 w 228"/>
                  <a:gd name="T7" fmla="*/ 138 h 144"/>
                  <a:gd name="T8" fmla="*/ 210 w 228"/>
                  <a:gd name="T9" fmla="*/ 138 h 144"/>
                  <a:gd name="T10" fmla="*/ 204 w 228"/>
                  <a:gd name="T11" fmla="*/ 132 h 144"/>
                  <a:gd name="T12" fmla="*/ 198 w 228"/>
                  <a:gd name="T13" fmla="*/ 132 h 144"/>
                  <a:gd name="T14" fmla="*/ 198 w 228"/>
                  <a:gd name="T15" fmla="*/ 126 h 144"/>
                  <a:gd name="T16" fmla="*/ 192 w 228"/>
                  <a:gd name="T17" fmla="*/ 120 h 144"/>
                  <a:gd name="T18" fmla="*/ 186 w 228"/>
                  <a:gd name="T19" fmla="*/ 120 h 144"/>
                  <a:gd name="T20" fmla="*/ 180 w 228"/>
                  <a:gd name="T21" fmla="*/ 120 h 144"/>
                  <a:gd name="T22" fmla="*/ 180 w 228"/>
                  <a:gd name="T23" fmla="*/ 114 h 144"/>
                  <a:gd name="T24" fmla="*/ 174 w 228"/>
                  <a:gd name="T25" fmla="*/ 114 h 144"/>
                  <a:gd name="T26" fmla="*/ 168 w 228"/>
                  <a:gd name="T27" fmla="*/ 108 h 144"/>
                  <a:gd name="T28" fmla="*/ 168 w 228"/>
                  <a:gd name="T29" fmla="*/ 108 h 144"/>
                  <a:gd name="T30" fmla="*/ 162 w 228"/>
                  <a:gd name="T31" fmla="*/ 102 h 144"/>
                  <a:gd name="T32" fmla="*/ 156 w 228"/>
                  <a:gd name="T33" fmla="*/ 96 h 144"/>
                  <a:gd name="T34" fmla="*/ 150 w 228"/>
                  <a:gd name="T35" fmla="*/ 96 h 144"/>
                  <a:gd name="T36" fmla="*/ 144 w 228"/>
                  <a:gd name="T37" fmla="*/ 90 h 144"/>
                  <a:gd name="T38" fmla="*/ 144 w 228"/>
                  <a:gd name="T39" fmla="*/ 90 h 144"/>
                  <a:gd name="T40" fmla="*/ 138 w 228"/>
                  <a:gd name="T41" fmla="*/ 90 h 144"/>
                  <a:gd name="T42" fmla="*/ 132 w 228"/>
                  <a:gd name="T43" fmla="*/ 84 h 144"/>
                  <a:gd name="T44" fmla="*/ 132 w 228"/>
                  <a:gd name="T45" fmla="*/ 84 h 144"/>
                  <a:gd name="T46" fmla="*/ 120 w 228"/>
                  <a:gd name="T47" fmla="*/ 78 h 144"/>
                  <a:gd name="T48" fmla="*/ 120 w 228"/>
                  <a:gd name="T49" fmla="*/ 78 h 144"/>
                  <a:gd name="T50" fmla="*/ 114 w 228"/>
                  <a:gd name="T51" fmla="*/ 72 h 144"/>
                  <a:gd name="T52" fmla="*/ 108 w 228"/>
                  <a:gd name="T53" fmla="*/ 66 h 144"/>
                  <a:gd name="T54" fmla="*/ 108 w 228"/>
                  <a:gd name="T55" fmla="*/ 66 h 144"/>
                  <a:gd name="T56" fmla="*/ 96 w 228"/>
                  <a:gd name="T57" fmla="*/ 60 h 144"/>
                  <a:gd name="T58" fmla="*/ 96 w 228"/>
                  <a:gd name="T59" fmla="*/ 60 h 144"/>
                  <a:gd name="T60" fmla="*/ 90 w 228"/>
                  <a:gd name="T61" fmla="*/ 60 h 144"/>
                  <a:gd name="T62" fmla="*/ 84 w 228"/>
                  <a:gd name="T63" fmla="*/ 54 h 144"/>
                  <a:gd name="T64" fmla="*/ 84 w 228"/>
                  <a:gd name="T65" fmla="*/ 54 h 144"/>
                  <a:gd name="T66" fmla="*/ 78 w 228"/>
                  <a:gd name="T67" fmla="*/ 48 h 144"/>
                  <a:gd name="T68" fmla="*/ 72 w 228"/>
                  <a:gd name="T69" fmla="*/ 48 h 144"/>
                  <a:gd name="T70" fmla="*/ 66 w 228"/>
                  <a:gd name="T71" fmla="*/ 42 h 144"/>
                  <a:gd name="T72" fmla="*/ 60 w 228"/>
                  <a:gd name="T73" fmla="*/ 36 h 144"/>
                  <a:gd name="T74" fmla="*/ 60 w 228"/>
                  <a:gd name="T75" fmla="*/ 36 h 144"/>
                  <a:gd name="T76" fmla="*/ 54 w 228"/>
                  <a:gd name="T77" fmla="*/ 30 h 144"/>
                  <a:gd name="T78" fmla="*/ 48 w 228"/>
                  <a:gd name="T79" fmla="*/ 30 h 144"/>
                  <a:gd name="T80" fmla="*/ 48 w 228"/>
                  <a:gd name="T81" fmla="*/ 30 h 144"/>
                  <a:gd name="T82" fmla="*/ 36 w 228"/>
                  <a:gd name="T83" fmla="*/ 24 h 144"/>
                  <a:gd name="T84" fmla="*/ 36 w 228"/>
                  <a:gd name="T85" fmla="*/ 24 h 144"/>
                  <a:gd name="T86" fmla="*/ 30 w 228"/>
                  <a:gd name="T87" fmla="*/ 18 h 144"/>
                  <a:gd name="T88" fmla="*/ 24 w 228"/>
                  <a:gd name="T89" fmla="*/ 12 h 144"/>
                  <a:gd name="T90" fmla="*/ 24 w 228"/>
                  <a:gd name="T91" fmla="*/ 12 h 144"/>
                  <a:gd name="T92" fmla="*/ 18 w 228"/>
                  <a:gd name="T93" fmla="*/ 6 h 144"/>
                  <a:gd name="T94" fmla="*/ 12 w 228"/>
                  <a:gd name="T95" fmla="*/ 6 h 144"/>
                  <a:gd name="T96" fmla="*/ 6 w 228"/>
                  <a:gd name="T97" fmla="*/ 0 h 144"/>
                  <a:gd name="T98" fmla="*/ 6 w 228"/>
                  <a:gd name="T99" fmla="*/ 0 h 144"/>
                  <a:gd name="T100" fmla="*/ 0 w 228"/>
                  <a:gd name="T101" fmla="*/ 0 h 1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8"/>
                  <a:gd name="T154" fmla="*/ 0 h 144"/>
                  <a:gd name="T155" fmla="*/ 228 w 228"/>
                  <a:gd name="T156" fmla="*/ 144 h 1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8" h="144">
                    <a:moveTo>
                      <a:pt x="228" y="144"/>
                    </a:moveTo>
                    <a:lnTo>
                      <a:pt x="222" y="144"/>
                    </a:lnTo>
                    <a:lnTo>
                      <a:pt x="216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32"/>
                    </a:lnTo>
                    <a:lnTo>
                      <a:pt x="198" y="126"/>
                    </a:lnTo>
                    <a:lnTo>
                      <a:pt x="192" y="120"/>
                    </a:lnTo>
                    <a:lnTo>
                      <a:pt x="186" y="120"/>
                    </a:lnTo>
                    <a:lnTo>
                      <a:pt x="180" y="120"/>
                    </a:lnTo>
                    <a:lnTo>
                      <a:pt x="180" y="114"/>
                    </a:lnTo>
                    <a:lnTo>
                      <a:pt x="174" y="114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56" y="96"/>
                    </a:lnTo>
                    <a:lnTo>
                      <a:pt x="150" y="96"/>
                    </a:lnTo>
                    <a:lnTo>
                      <a:pt x="144" y="90"/>
                    </a:lnTo>
                    <a:lnTo>
                      <a:pt x="138" y="90"/>
                    </a:lnTo>
                    <a:lnTo>
                      <a:pt x="132" y="84"/>
                    </a:lnTo>
                    <a:lnTo>
                      <a:pt x="120" y="78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8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3" name="Freeform 229"/>
              <p:cNvSpPr>
                <a:spLocks noChangeAspect="1"/>
              </p:cNvSpPr>
              <p:nvPr/>
            </p:nvSpPr>
            <p:spPr bwMode="auto">
              <a:xfrm>
                <a:off x="1482" y="4519"/>
                <a:ext cx="217" cy="145"/>
              </a:xfrm>
              <a:custGeom>
                <a:avLst/>
                <a:gdLst>
                  <a:gd name="T0" fmla="*/ 217 w 217"/>
                  <a:gd name="T1" fmla="*/ 145 h 145"/>
                  <a:gd name="T2" fmla="*/ 211 w 217"/>
                  <a:gd name="T3" fmla="*/ 139 h 145"/>
                  <a:gd name="T4" fmla="*/ 211 w 217"/>
                  <a:gd name="T5" fmla="*/ 139 h 145"/>
                  <a:gd name="T6" fmla="*/ 198 w 217"/>
                  <a:gd name="T7" fmla="*/ 133 h 145"/>
                  <a:gd name="T8" fmla="*/ 198 w 217"/>
                  <a:gd name="T9" fmla="*/ 127 h 145"/>
                  <a:gd name="T10" fmla="*/ 192 w 217"/>
                  <a:gd name="T11" fmla="*/ 127 h 145"/>
                  <a:gd name="T12" fmla="*/ 186 w 217"/>
                  <a:gd name="T13" fmla="*/ 121 h 145"/>
                  <a:gd name="T14" fmla="*/ 186 w 217"/>
                  <a:gd name="T15" fmla="*/ 121 h 145"/>
                  <a:gd name="T16" fmla="*/ 180 w 217"/>
                  <a:gd name="T17" fmla="*/ 115 h 145"/>
                  <a:gd name="T18" fmla="*/ 174 w 217"/>
                  <a:gd name="T19" fmla="*/ 115 h 145"/>
                  <a:gd name="T20" fmla="*/ 168 w 217"/>
                  <a:gd name="T21" fmla="*/ 109 h 145"/>
                  <a:gd name="T22" fmla="*/ 162 w 217"/>
                  <a:gd name="T23" fmla="*/ 109 h 145"/>
                  <a:gd name="T24" fmla="*/ 162 w 217"/>
                  <a:gd name="T25" fmla="*/ 109 h 145"/>
                  <a:gd name="T26" fmla="*/ 156 w 217"/>
                  <a:gd name="T27" fmla="*/ 103 h 145"/>
                  <a:gd name="T28" fmla="*/ 150 w 217"/>
                  <a:gd name="T29" fmla="*/ 97 h 145"/>
                  <a:gd name="T30" fmla="*/ 150 w 217"/>
                  <a:gd name="T31" fmla="*/ 97 h 145"/>
                  <a:gd name="T32" fmla="*/ 138 w 217"/>
                  <a:gd name="T33" fmla="*/ 91 h 145"/>
                  <a:gd name="T34" fmla="*/ 138 w 217"/>
                  <a:gd name="T35" fmla="*/ 91 h 145"/>
                  <a:gd name="T36" fmla="*/ 132 w 217"/>
                  <a:gd name="T37" fmla="*/ 85 h 145"/>
                  <a:gd name="T38" fmla="*/ 126 w 217"/>
                  <a:gd name="T39" fmla="*/ 85 h 145"/>
                  <a:gd name="T40" fmla="*/ 126 w 217"/>
                  <a:gd name="T41" fmla="*/ 79 h 145"/>
                  <a:gd name="T42" fmla="*/ 114 w 217"/>
                  <a:gd name="T43" fmla="*/ 79 h 145"/>
                  <a:gd name="T44" fmla="*/ 114 w 217"/>
                  <a:gd name="T45" fmla="*/ 79 h 145"/>
                  <a:gd name="T46" fmla="*/ 108 w 217"/>
                  <a:gd name="T47" fmla="*/ 73 h 145"/>
                  <a:gd name="T48" fmla="*/ 108 w 217"/>
                  <a:gd name="T49" fmla="*/ 66 h 145"/>
                  <a:gd name="T50" fmla="*/ 102 w 217"/>
                  <a:gd name="T51" fmla="*/ 66 h 145"/>
                  <a:gd name="T52" fmla="*/ 96 w 217"/>
                  <a:gd name="T53" fmla="*/ 60 h 145"/>
                  <a:gd name="T54" fmla="*/ 96 w 217"/>
                  <a:gd name="T55" fmla="*/ 60 h 145"/>
                  <a:gd name="T56" fmla="*/ 84 w 217"/>
                  <a:gd name="T57" fmla="*/ 54 h 145"/>
                  <a:gd name="T58" fmla="*/ 84 w 217"/>
                  <a:gd name="T59" fmla="*/ 54 h 145"/>
                  <a:gd name="T60" fmla="*/ 78 w 217"/>
                  <a:gd name="T61" fmla="*/ 48 h 145"/>
                  <a:gd name="T62" fmla="*/ 72 w 217"/>
                  <a:gd name="T63" fmla="*/ 48 h 145"/>
                  <a:gd name="T64" fmla="*/ 72 w 217"/>
                  <a:gd name="T65" fmla="*/ 42 h 145"/>
                  <a:gd name="T66" fmla="*/ 66 w 217"/>
                  <a:gd name="T67" fmla="*/ 42 h 145"/>
                  <a:gd name="T68" fmla="*/ 60 w 217"/>
                  <a:gd name="T69" fmla="*/ 36 h 145"/>
                  <a:gd name="T70" fmla="*/ 54 w 217"/>
                  <a:gd name="T71" fmla="*/ 36 h 145"/>
                  <a:gd name="T72" fmla="*/ 48 w 217"/>
                  <a:gd name="T73" fmla="*/ 30 h 145"/>
                  <a:gd name="T74" fmla="*/ 48 w 217"/>
                  <a:gd name="T75" fmla="*/ 30 h 145"/>
                  <a:gd name="T76" fmla="*/ 42 w 217"/>
                  <a:gd name="T77" fmla="*/ 24 h 145"/>
                  <a:gd name="T78" fmla="*/ 36 w 217"/>
                  <a:gd name="T79" fmla="*/ 24 h 145"/>
                  <a:gd name="T80" fmla="*/ 36 w 217"/>
                  <a:gd name="T81" fmla="*/ 18 h 145"/>
                  <a:gd name="T82" fmla="*/ 24 w 217"/>
                  <a:gd name="T83" fmla="*/ 12 h 145"/>
                  <a:gd name="T84" fmla="*/ 24 w 217"/>
                  <a:gd name="T85" fmla="*/ 12 h 145"/>
                  <a:gd name="T86" fmla="*/ 18 w 217"/>
                  <a:gd name="T87" fmla="*/ 12 h 145"/>
                  <a:gd name="T88" fmla="*/ 12 w 217"/>
                  <a:gd name="T89" fmla="*/ 6 h 145"/>
                  <a:gd name="T90" fmla="*/ 12 w 217"/>
                  <a:gd name="T91" fmla="*/ 6 h 145"/>
                  <a:gd name="T92" fmla="*/ 0 w 217"/>
                  <a:gd name="T93" fmla="*/ 0 h 145"/>
                  <a:gd name="T94" fmla="*/ 0 w 217"/>
                  <a:gd name="T95" fmla="*/ 0 h 14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7"/>
                  <a:gd name="T145" fmla="*/ 0 h 145"/>
                  <a:gd name="T146" fmla="*/ 217 w 217"/>
                  <a:gd name="T147" fmla="*/ 145 h 14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7" h="145">
                    <a:moveTo>
                      <a:pt x="217" y="145"/>
                    </a:moveTo>
                    <a:lnTo>
                      <a:pt x="211" y="139"/>
                    </a:lnTo>
                    <a:lnTo>
                      <a:pt x="198" y="133"/>
                    </a:lnTo>
                    <a:lnTo>
                      <a:pt x="198" y="127"/>
                    </a:lnTo>
                    <a:lnTo>
                      <a:pt x="192" y="127"/>
                    </a:lnTo>
                    <a:lnTo>
                      <a:pt x="186" y="121"/>
                    </a:lnTo>
                    <a:lnTo>
                      <a:pt x="180" y="115"/>
                    </a:lnTo>
                    <a:lnTo>
                      <a:pt x="174" y="115"/>
                    </a:lnTo>
                    <a:lnTo>
                      <a:pt x="168" y="109"/>
                    </a:lnTo>
                    <a:lnTo>
                      <a:pt x="162" y="109"/>
                    </a:lnTo>
                    <a:lnTo>
                      <a:pt x="156" y="103"/>
                    </a:lnTo>
                    <a:lnTo>
                      <a:pt x="150" y="97"/>
                    </a:lnTo>
                    <a:lnTo>
                      <a:pt x="138" y="91"/>
                    </a:lnTo>
                    <a:lnTo>
                      <a:pt x="132" y="85"/>
                    </a:lnTo>
                    <a:lnTo>
                      <a:pt x="126" y="85"/>
                    </a:lnTo>
                    <a:lnTo>
                      <a:pt x="126" y="79"/>
                    </a:lnTo>
                    <a:lnTo>
                      <a:pt x="114" y="79"/>
                    </a:lnTo>
                    <a:lnTo>
                      <a:pt x="108" y="73"/>
                    </a:lnTo>
                    <a:lnTo>
                      <a:pt x="108" y="66"/>
                    </a:lnTo>
                    <a:lnTo>
                      <a:pt x="102" y="66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66" y="42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30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4" name="Freeform 230"/>
              <p:cNvSpPr>
                <a:spLocks noChangeAspect="1"/>
              </p:cNvSpPr>
              <p:nvPr/>
            </p:nvSpPr>
            <p:spPr bwMode="auto">
              <a:xfrm>
                <a:off x="1416" y="4724"/>
                <a:ext cx="228" cy="150"/>
              </a:xfrm>
              <a:custGeom>
                <a:avLst/>
                <a:gdLst>
                  <a:gd name="T0" fmla="*/ 0 w 228"/>
                  <a:gd name="T1" fmla="*/ 0 h 150"/>
                  <a:gd name="T2" fmla="*/ 6 w 228"/>
                  <a:gd name="T3" fmla="*/ 6 h 150"/>
                  <a:gd name="T4" fmla="*/ 12 w 228"/>
                  <a:gd name="T5" fmla="*/ 6 h 150"/>
                  <a:gd name="T6" fmla="*/ 18 w 228"/>
                  <a:gd name="T7" fmla="*/ 12 h 150"/>
                  <a:gd name="T8" fmla="*/ 18 w 228"/>
                  <a:gd name="T9" fmla="*/ 18 h 150"/>
                  <a:gd name="T10" fmla="*/ 24 w 228"/>
                  <a:gd name="T11" fmla="*/ 18 h 150"/>
                  <a:gd name="T12" fmla="*/ 30 w 228"/>
                  <a:gd name="T13" fmla="*/ 24 h 150"/>
                  <a:gd name="T14" fmla="*/ 30 w 228"/>
                  <a:gd name="T15" fmla="*/ 24 h 150"/>
                  <a:gd name="T16" fmla="*/ 36 w 228"/>
                  <a:gd name="T17" fmla="*/ 30 h 150"/>
                  <a:gd name="T18" fmla="*/ 42 w 228"/>
                  <a:gd name="T19" fmla="*/ 30 h 150"/>
                  <a:gd name="T20" fmla="*/ 48 w 228"/>
                  <a:gd name="T21" fmla="*/ 30 h 150"/>
                  <a:gd name="T22" fmla="*/ 54 w 228"/>
                  <a:gd name="T23" fmla="*/ 36 h 150"/>
                  <a:gd name="T24" fmla="*/ 54 w 228"/>
                  <a:gd name="T25" fmla="*/ 36 h 150"/>
                  <a:gd name="T26" fmla="*/ 60 w 228"/>
                  <a:gd name="T27" fmla="*/ 42 h 150"/>
                  <a:gd name="T28" fmla="*/ 66 w 228"/>
                  <a:gd name="T29" fmla="*/ 48 h 150"/>
                  <a:gd name="T30" fmla="*/ 66 w 228"/>
                  <a:gd name="T31" fmla="*/ 48 h 150"/>
                  <a:gd name="T32" fmla="*/ 78 w 228"/>
                  <a:gd name="T33" fmla="*/ 54 h 150"/>
                  <a:gd name="T34" fmla="*/ 78 w 228"/>
                  <a:gd name="T35" fmla="*/ 54 h 150"/>
                  <a:gd name="T36" fmla="*/ 84 w 228"/>
                  <a:gd name="T37" fmla="*/ 60 h 150"/>
                  <a:gd name="T38" fmla="*/ 90 w 228"/>
                  <a:gd name="T39" fmla="*/ 60 h 150"/>
                  <a:gd name="T40" fmla="*/ 90 w 228"/>
                  <a:gd name="T41" fmla="*/ 66 h 150"/>
                  <a:gd name="T42" fmla="*/ 102 w 228"/>
                  <a:gd name="T43" fmla="*/ 66 h 150"/>
                  <a:gd name="T44" fmla="*/ 102 w 228"/>
                  <a:gd name="T45" fmla="*/ 72 h 150"/>
                  <a:gd name="T46" fmla="*/ 108 w 228"/>
                  <a:gd name="T47" fmla="*/ 72 h 150"/>
                  <a:gd name="T48" fmla="*/ 114 w 228"/>
                  <a:gd name="T49" fmla="*/ 78 h 150"/>
                  <a:gd name="T50" fmla="*/ 114 w 228"/>
                  <a:gd name="T51" fmla="*/ 78 h 150"/>
                  <a:gd name="T52" fmla="*/ 120 w 228"/>
                  <a:gd name="T53" fmla="*/ 84 h 150"/>
                  <a:gd name="T54" fmla="*/ 126 w 228"/>
                  <a:gd name="T55" fmla="*/ 84 h 150"/>
                  <a:gd name="T56" fmla="*/ 132 w 228"/>
                  <a:gd name="T57" fmla="*/ 90 h 150"/>
                  <a:gd name="T58" fmla="*/ 132 w 228"/>
                  <a:gd name="T59" fmla="*/ 90 h 150"/>
                  <a:gd name="T60" fmla="*/ 138 w 228"/>
                  <a:gd name="T61" fmla="*/ 96 h 150"/>
                  <a:gd name="T62" fmla="*/ 144 w 228"/>
                  <a:gd name="T63" fmla="*/ 96 h 150"/>
                  <a:gd name="T64" fmla="*/ 144 w 228"/>
                  <a:gd name="T65" fmla="*/ 102 h 150"/>
                  <a:gd name="T66" fmla="*/ 150 w 228"/>
                  <a:gd name="T67" fmla="*/ 102 h 150"/>
                  <a:gd name="T68" fmla="*/ 156 w 228"/>
                  <a:gd name="T69" fmla="*/ 108 h 150"/>
                  <a:gd name="T70" fmla="*/ 162 w 228"/>
                  <a:gd name="T71" fmla="*/ 108 h 150"/>
                  <a:gd name="T72" fmla="*/ 168 w 228"/>
                  <a:gd name="T73" fmla="*/ 114 h 150"/>
                  <a:gd name="T74" fmla="*/ 168 w 228"/>
                  <a:gd name="T75" fmla="*/ 114 h 150"/>
                  <a:gd name="T76" fmla="*/ 174 w 228"/>
                  <a:gd name="T77" fmla="*/ 120 h 150"/>
                  <a:gd name="T78" fmla="*/ 180 w 228"/>
                  <a:gd name="T79" fmla="*/ 120 h 150"/>
                  <a:gd name="T80" fmla="*/ 180 w 228"/>
                  <a:gd name="T81" fmla="*/ 126 h 150"/>
                  <a:gd name="T82" fmla="*/ 192 w 228"/>
                  <a:gd name="T83" fmla="*/ 132 h 150"/>
                  <a:gd name="T84" fmla="*/ 192 w 228"/>
                  <a:gd name="T85" fmla="*/ 132 h 150"/>
                  <a:gd name="T86" fmla="*/ 198 w 228"/>
                  <a:gd name="T87" fmla="*/ 132 h 150"/>
                  <a:gd name="T88" fmla="*/ 204 w 228"/>
                  <a:gd name="T89" fmla="*/ 138 h 150"/>
                  <a:gd name="T90" fmla="*/ 204 w 228"/>
                  <a:gd name="T91" fmla="*/ 138 h 150"/>
                  <a:gd name="T92" fmla="*/ 216 w 228"/>
                  <a:gd name="T93" fmla="*/ 144 h 150"/>
                  <a:gd name="T94" fmla="*/ 216 w 228"/>
                  <a:gd name="T95" fmla="*/ 144 h 150"/>
                  <a:gd name="T96" fmla="*/ 222 w 228"/>
                  <a:gd name="T97" fmla="*/ 150 h 150"/>
                  <a:gd name="T98" fmla="*/ 228 w 228"/>
                  <a:gd name="T99" fmla="*/ 150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8"/>
                  <a:gd name="T151" fmla="*/ 0 h 150"/>
                  <a:gd name="T152" fmla="*/ 228 w 228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8" h="150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42"/>
                    </a:lnTo>
                    <a:lnTo>
                      <a:pt x="66" y="48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0" y="60"/>
                    </a:lnTo>
                    <a:lnTo>
                      <a:pt x="90" y="66"/>
                    </a:lnTo>
                    <a:lnTo>
                      <a:pt x="102" y="66"/>
                    </a:lnTo>
                    <a:lnTo>
                      <a:pt x="102" y="72"/>
                    </a:lnTo>
                    <a:lnTo>
                      <a:pt x="108" y="72"/>
                    </a:lnTo>
                    <a:lnTo>
                      <a:pt x="114" y="78"/>
                    </a:lnTo>
                    <a:lnTo>
                      <a:pt x="120" y="84"/>
                    </a:lnTo>
                    <a:lnTo>
                      <a:pt x="126" y="84"/>
                    </a:lnTo>
                    <a:lnTo>
                      <a:pt x="132" y="9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44" y="102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74" y="120"/>
                    </a:lnTo>
                    <a:lnTo>
                      <a:pt x="180" y="120"/>
                    </a:lnTo>
                    <a:lnTo>
                      <a:pt x="180" y="126"/>
                    </a:lnTo>
                    <a:lnTo>
                      <a:pt x="192" y="132"/>
                    </a:lnTo>
                    <a:lnTo>
                      <a:pt x="198" y="132"/>
                    </a:lnTo>
                    <a:lnTo>
                      <a:pt x="204" y="138"/>
                    </a:lnTo>
                    <a:lnTo>
                      <a:pt x="216" y="144"/>
                    </a:lnTo>
                    <a:lnTo>
                      <a:pt x="222" y="150"/>
                    </a:lnTo>
                    <a:lnTo>
                      <a:pt x="228" y="1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5" name="Freeform 231"/>
              <p:cNvSpPr>
                <a:spLocks noChangeAspect="1"/>
              </p:cNvSpPr>
              <p:nvPr/>
            </p:nvSpPr>
            <p:spPr bwMode="auto">
              <a:xfrm>
                <a:off x="1644" y="4874"/>
                <a:ext cx="229" cy="157"/>
              </a:xfrm>
              <a:custGeom>
                <a:avLst/>
                <a:gdLst>
                  <a:gd name="T0" fmla="*/ 0 w 229"/>
                  <a:gd name="T1" fmla="*/ 0 h 157"/>
                  <a:gd name="T2" fmla="*/ 0 w 229"/>
                  <a:gd name="T3" fmla="*/ 7 h 157"/>
                  <a:gd name="T4" fmla="*/ 6 w 229"/>
                  <a:gd name="T5" fmla="*/ 13 h 157"/>
                  <a:gd name="T6" fmla="*/ 12 w 229"/>
                  <a:gd name="T7" fmla="*/ 13 h 157"/>
                  <a:gd name="T8" fmla="*/ 18 w 229"/>
                  <a:gd name="T9" fmla="*/ 13 h 157"/>
                  <a:gd name="T10" fmla="*/ 24 w 229"/>
                  <a:gd name="T11" fmla="*/ 19 h 157"/>
                  <a:gd name="T12" fmla="*/ 24 w 229"/>
                  <a:gd name="T13" fmla="*/ 19 h 157"/>
                  <a:gd name="T14" fmla="*/ 30 w 229"/>
                  <a:gd name="T15" fmla="*/ 25 h 157"/>
                  <a:gd name="T16" fmla="*/ 30 w 229"/>
                  <a:gd name="T17" fmla="*/ 25 h 157"/>
                  <a:gd name="T18" fmla="*/ 36 w 229"/>
                  <a:gd name="T19" fmla="*/ 31 h 157"/>
                  <a:gd name="T20" fmla="*/ 42 w 229"/>
                  <a:gd name="T21" fmla="*/ 37 h 157"/>
                  <a:gd name="T22" fmla="*/ 49 w 229"/>
                  <a:gd name="T23" fmla="*/ 37 h 157"/>
                  <a:gd name="T24" fmla="*/ 55 w 229"/>
                  <a:gd name="T25" fmla="*/ 43 h 157"/>
                  <a:gd name="T26" fmla="*/ 55 w 229"/>
                  <a:gd name="T27" fmla="*/ 43 h 157"/>
                  <a:gd name="T28" fmla="*/ 61 w 229"/>
                  <a:gd name="T29" fmla="*/ 43 h 157"/>
                  <a:gd name="T30" fmla="*/ 67 w 229"/>
                  <a:gd name="T31" fmla="*/ 49 h 157"/>
                  <a:gd name="T32" fmla="*/ 73 w 229"/>
                  <a:gd name="T33" fmla="*/ 49 h 157"/>
                  <a:gd name="T34" fmla="*/ 79 w 229"/>
                  <a:gd name="T35" fmla="*/ 55 h 157"/>
                  <a:gd name="T36" fmla="*/ 79 w 229"/>
                  <a:gd name="T37" fmla="*/ 55 h 157"/>
                  <a:gd name="T38" fmla="*/ 85 w 229"/>
                  <a:gd name="T39" fmla="*/ 61 h 157"/>
                  <a:gd name="T40" fmla="*/ 91 w 229"/>
                  <a:gd name="T41" fmla="*/ 67 h 157"/>
                  <a:gd name="T42" fmla="*/ 91 w 229"/>
                  <a:gd name="T43" fmla="*/ 67 h 157"/>
                  <a:gd name="T44" fmla="*/ 103 w 229"/>
                  <a:gd name="T45" fmla="*/ 73 h 157"/>
                  <a:gd name="T46" fmla="*/ 103 w 229"/>
                  <a:gd name="T47" fmla="*/ 73 h 157"/>
                  <a:gd name="T48" fmla="*/ 109 w 229"/>
                  <a:gd name="T49" fmla="*/ 79 h 157"/>
                  <a:gd name="T50" fmla="*/ 115 w 229"/>
                  <a:gd name="T51" fmla="*/ 79 h 157"/>
                  <a:gd name="T52" fmla="*/ 115 w 229"/>
                  <a:gd name="T53" fmla="*/ 79 h 157"/>
                  <a:gd name="T54" fmla="*/ 121 w 229"/>
                  <a:gd name="T55" fmla="*/ 85 h 157"/>
                  <a:gd name="T56" fmla="*/ 127 w 229"/>
                  <a:gd name="T57" fmla="*/ 85 h 157"/>
                  <a:gd name="T58" fmla="*/ 133 w 229"/>
                  <a:gd name="T59" fmla="*/ 91 h 157"/>
                  <a:gd name="T60" fmla="*/ 139 w 229"/>
                  <a:gd name="T61" fmla="*/ 97 h 157"/>
                  <a:gd name="T62" fmla="*/ 139 w 229"/>
                  <a:gd name="T63" fmla="*/ 97 h 157"/>
                  <a:gd name="T64" fmla="*/ 145 w 229"/>
                  <a:gd name="T65" fmla="*/ 103 h 157"/>
                  <a:gd name="T66" fmla="*/ 151 w 229"/>
                  <a:gd name="T67" fmla="*/ 103 h 157"/>
                  <a:gd name="T68" fmla="*/ 151 w 229"/>
                  <a:gd name="T69" fmla="*/ 109 h 157"/>
                  <a:gd name="T70" fmla="*/ 163 w 229"/>
                  <a:gd name="T71" fmla="*/ 109 h 157"/>
                  <a:gd name="T72" fmla="*/ 163 w 229"/>
                  <a:gd name="T73" fmla="*/ 109 h 157"/>
                  <a:gd name="T74" fmla="*/ 169 w 229"/>
                  <a:gd name="T75" fmla="*/ 115 h 157"/>
                  <a:gd name="T76" fmla="*/ 169 w 229"/>
                  <a:gd name="T77" fmla="*/ 121 h 157"/>
                  <a:gd name="T78" fmla="*/ 175 w 229"/>
                  <a:gd name="T79" fmla="*/ 121 h 157"/>
                  <a:gd name="T80" fmla="*/ 181 w 229"/>
                  <a:gd name="T81" fmla="*/ 127 h 157"/>
                  <a:gd name="T82" fmla="*/ 187 w 229"/>
                  <a:gd name="T83" fmla="*/ 127 h 157"/>
                  <a:gd name="T84" fmla="*/ 193 w 229"/>
                  <a:gd name="T85" fmla="*/ 133 h 157"/>
                  <a:gd name="T86" fmla="*/ 193 w 229"/>
                  <a:gd name="T87" fmla="*/ 133 h 157"/>
                  <a:gd name="T88" fmla="*/ 199 w 229"/>
                  <a:gd name="T89" fmla="*/ 139 h 157"/>
                  <a:gd name="T90" fmla="*/ 205 w 229"/>
                  <a:gd name="T91" fmla="*/ 139 h 157"/>
                  <a:gd name="T92" fmla="*/ 205 w 229"/>
                  <a:gd name="T93" fmla="*/ 139 h 157"/>
                  <a:gd name="T94" fmla="*/ 217 w 229"/>
                  <a:gd name="T95" fmla="*/ 145 h 157"/>
                  <a:gd name="T96" fmla="*/ 217 w 229"/>
                  <a:gd name="T97" fmla="*/ 151 h 157"/>
                  <a:gd name="T98" fmla="*/ 223 w 229"/>
                  <a:gd name="T99" fmla="*/ 151 h 157"/>
                  <a:gd name="T100" fmla="*/ 229 w 229"/>
                  <a:gd name="T101" fmla="*/ 157 h 1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9"/>
                  <a:gd name="T154" fmla="*/ 0 h 157"/>
                  <a:gd name="T155" fmla="*/ 229 w 229"/>
                  <a:gd name="T156" fmla="*/ 157 h 1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9" h="157">
                    <a:moveTo>
                      <a:pt x="0" y="0"/>
                    </a:moveTo>
                    <a:lnTo>
                      <a:pt x="0" y="7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4" y="19"/>
                    </a:lnTo>
                    <a:lnTo>
                      <a:pt x="30" y="25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9" y="37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7" y="49"/>
                    </a:lnTo>
                    <a:lnTo>
                      <a:pt x="73" y="49"/>
                    </a:lnTo>
                    <a:lnTo>
                      <a:pt x="79" y="55"/>
                    </a:lnTo>
                    <a:lnTo>
                      <a:pt x="85" y="61"/>
                    </a:lnTo>
                    <a:lnTo>
                      <a:pt x="91" y="67"/>
                    </a:lnTo>
                    <a:lnTo>
                      <a:pt x="103" y="73"/>
                    </a:lnTo>
                    <a:lnTo>
                      <a:pt x="109" y="79"/>
                    </a:lnTo>
                    <a:lnTo>
                      <a:pt x="115" y="79"/>
                    </a:lnTo>
                    <a:lnTo>
                      <a:pt x="121" y="85"/>
                    </a:lnTo>
                    <a:lnTo>
                      <a:pt x="127" y="85"/>
                    </a:lnTo>
                    <a:lnTo>
                      <a:pt x="133" y="91"/>
                    </a:lnTo>
                    <a:lnTo>
                      <a:pt x="139" y="97"/>
                    </a:lnTo>
                    <a:lnTo>
                      <a:pt x="145" y="103"/>
                    </a:lnTo>
                    <a:lnTo>
                      <a:pt x="151" y="103"/>
                    </a:lnTo>
                    <a:lnTo>
                      <a:pt x="151" y="109"/>
                    </a:lnTo>
                    <a:lnTo>
                      <a:pt x="163" y="109"/>
                    </a:lnTo>
                    <a:lnTo>
                      <a:pt x="169" y="115"/>
                    </a:lnTo>
                    <a:lnTo>
                      <a:pt x="169" y="121"/>
                    </a:lnTo>
                    <a:lnTo>
                      <a:pt x="175" y="121"/>
                    </a:lnTo>
                    <a:lnTo>
                      <a:pt x="181" y="127"/>
                    </a:lnTo>
                    <a:lnTo>
                      <a:pt x="187" y="127"/>
                    </a:lnTo>
                    <a:lnTo>
                      <a:pt x="193" y="133"/>
                    </a:lnTo>
                    <a:lnTo>
                      <a:pt x="199" y="139"/>
                    </a:lnTo>
                    <a:lnTo>
                      <a:pt x="205" y="139"/>
                    </a:lnTo>
                    <a:lnTo>
                      <a:pt x="217" y="145"/>
                    </a:lnTo>
                    <a:lnTo>
                      <a:pt x="217" y="151"/>
                    </a:lnTo>
                    <a:lnTo>
                      <a:pt x="223" y="151"/>
                    </a:lnTo>
                    <a:lnTo>
                      <a:pt x="229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6" name="Freeform 232"/>
              <p:cNvSpPr>
                <a:spLocks noChangeAspect="1"/>
              </p:cNvSpPr>
              <p:nvPr/>
            </p:nvSpPr>
            <p:spPr bwMode="auto">
              <a:xfrm>
                <a:off x="1873" y="5031"/>
                <a:ext cx="247" cy="132"/>
              </a:xfrm>
              <a:custGeom>
                <a:avLst/>
                <a:gdLst>
                  <a:gd name="T0" fmla="*/ 0 w 247"/>
                  <a:gd name="T1" fmla="*/ 0 h 132"/>
                  <a:gd name="T2" fmla="*/ 6 w 247"/>
                  <a:gd name="T3" fmla="*/ 6 h 132"/>
                  <a:gd name="T4" fmla="*/ 12 w 247"/>
                  <a:gd name="T5" fmla="*/ 6 h 132"/>
                  <a:gd name="T6" fmla="*/ 18 w 247"/>
                  <a:gd name="T7" fmla="*/ 12 h 132"/>
                  <a:gd name="T8" fmla="*/ 24 w 247"/>
                  <a:gd name="T9" fmla="*/ 12 h 132"/>
                  <a:gd name="T10" fmla="*/ 24 w 247"/>
                  <a:gd name="T11" fmla="*/ 12 h 132"/>
                  <a:gd name="T12" fmla="*/ 30 w 247"/>
                  <a:gd name="T13" fmla="*/ 18 h 132"/>
                  <a:gd name="T14" fmla="*/ 36 w 247"/>
                  <a:gd name="T15" fmla="*/ 24 h 132"/>
                  <a:gd name="T16" fmla="*/ 42 w 247"/>
                  <a:gd name="T17" fmla="*/ 24 h 132"/>
                  <a:gd name="T18" fmla="*/ 48 w 247"/>
                  <a:gd name="T19" fmla="*/ 30 h 132"/>
                  <a:gd name="T20" fmla="*/ 48 w 247"/>
                  <a:gd name="T21" fmla="*/ 30 h 132"/>
                  <a:gd name="T22" fmla="*/ 54 w 247"/>
                  <a:gd name="T23" fmla="*/ 36 h 132"/>
                  <a:gd name="T24" fmla="*/ 60 w 247"/>
                  <a:gd name="T25" fmla="*/ 36 h 132"/>
                  <a:gd name="T26" fmla="*/ 60 w 247"/>
                  <a:gd name="T27" fmla="*/ 36 h 132"/>
                  <a:gd name="T28" fmla="*/ 72 w 247"/>
                  <a:gd name="T29" fmla="*/ 42 h 132"/>
                  <a:gd name="T30" fmla="*/ 72 w 247"/>
                  <a:gd name="T31" fmla="*/ 42 h 132"/>
                  <a:gd name="T32" fmla="*/ 78 w 247"/>
                  <a:gd name="T33" fmla="*/ 48 h 132"/>
                  <a:gd name="T34" fmla="*/ 84 w 247"/>
                  <a:gd name="T35" fmla="*/ 54 h 132"/>
                  <a:gd name="T36" fmla="*/ 84 w 247"/>
                  <a:gd name="T37" fmla="*/ 54 h 132"/>
                  <a:gd name="T38" fmla="*/ 90 w 247"/>
                  <a:gd name="T39" fmla="*/ 54 h 132"/>
                  <a:gd name="T40" fmla="*/ 96 w 247"/>
                  <a:gd name="T41" fmla="*/ 60 h 132"/>
                  <a:gd name="T42" fmla="*/ 102 w 247"/>
                  <a:gd name="T43" fmla="*/ 60 h 132"/>
                  <a:gd name="T44" fmla="*/ 109 w 247"/>
                  <a:gd name="T45" fmla="*/ 66 h 132"/>
                  <a:gd name="T46" fmla="*/ 109 w 247"/>
                  <a:gd name="T47" fmla="*/ 66 h 132"/>
                  <a:gd name="T48" fmla="*/ 115 w 247"/>
                  <a:gd name="T49" fmla="*/ 72 h 132"/>
                  <a:gd name="T50" fmla="*/ 121 w 247"/>
                  <a:gd name="T51" fmla="*/ 78 h 132"/>
                  <a:gd name="T52" fmla="*/ 127 w 247"/>
                  <a:gd name="T53" fmla="*/ 78 h 132"/>
                  <a:gd name="T54" fmla="*/ 133 w 247"/>
                  <a:gd name="T55" fmla="*/ 78 h 132"/>
                  <a:gd name="T56" fmla="*/ 139 w 247"/>
                  <a:gd name="T57" fmla="*/ 84 h 132"/>
                  <a:gd name="T58" fmla="*/ 139 w 247"/>
                  <a:gd name="T59" fmla="*/ 84 h 132"/>
                  <a:gd name="T60" fmla="*/ 145 w 247"/>
                  <a:gd name="T61" fmla="*/ 90 h 132"/>
                  <a:gd name="T62" fmla="*/ 151 w 247"/>
                  <a:gd name="T63" fmla="*/ 90 h 132"/>
                  <a:gd name="T64" fmla="*/ 157 w 247"/>
                  <a:gd name="T65" fmla="*/ 90 h 132"/>
                  <a:gd name="T66" fmla="*/ 163 w 247"/>
                  <a:gd name="T67" fmla="*/ 96 h 132"/>
                  <a:gd name="T68" fmla="*/ 163 w 247"/>
                  <a:gd name="T69" fmla="*/ 96 h 132"/>
                  <a:gd name="T70" fmla="*/ 169 w 247"/>
                  <a:gd name="T71" fmla="*/ 102 h 132"/>
                  <a:gd name="T72" fmla="*/ 175 w 247"/>
                  <a:gd name="T73" fmla="*/ 102 h 132"/>
                  <a:gd name="T74" fmla="*/ 181 w 247"/>
                  <a:gd name="T75" fmla="*/ 108 h 132"/>
                  <a:gd name="T76" fmla="*/ 187 w 247"/>
                  <a:gd name="T77" fmla="*/ 108 h 132"/>
                  <a:gd name="T78" fmla="*/ 193 w 247"/>
                  <a:gd name="T79" fmla="*/ 114 h 132"/>
                  <a:gd name="T80" fmla="*/ 193 w 247"/>
                  <a:gd name="T81" fmla="*/ 114 h 132"/>
                  <a:gd name="T82" fmla="*/ 199 w 247"/>
                  <a:gd name="T83" fmla="*/ 114 h 132"/>
                  <a:gd name="T84" fmla="*/ 205 w 247"/>
                  <a:gd name="T85" fmla="*/ 120 h 132"/>
                  <a:gd name="T86" fmla="*/ 211 w 247"/>
                  <a:gd name="T87" fmla="*/ 120 h 132"/>
                  <a:gd name="T88" fmla="*/ 217 w 247"/>
                  <a:gd name="T89" fmla="*/ 120 h 132"/>
                  <a:gd name="T90" fmla="*/ 223 w 247"/>
                  <a:gd name="T91" fmla="*/ 126 h 132"/>
                  <a:gd name="T92" fmla="*/ 229 w 247"/>
                  <a:gd name="T93" fmla="*/ 126 h 132"/>
                  <a:gd name="T94" fmla="*/ 229 w 247"/>
                  <a:gd name="T95" fmla="*/ 126 h 132"/>
                  <a:gd name="T96" fmla="*/ 241 w 247"/>
                  <a:gd name="T97" fmla="*/ 132 h 132"/>
                  <a:gd name="T98" fmla="*/ 247 w 247"/>
                  <a:gd name="T99" fmla="*/ 132 h 13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132"/>
                  <a:gd name="T152" fmla="*/ 247 w 247"/>
                  <a:gd name="T153" fmla="*/ 132 h 13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132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6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9" y="66"/>
                    </a:lnTo>
                    <a:lnTo>
                      <a:pt x="115" y="72"/>
                    </a:lnTo>
                    <a:lnTo>
                      <a:pt x="121" y="78"/>
                    </a:lnTo>
                    <a:lnTo>
                      <a:pt x="127" y="78"/>
                    </a:lnTo>
                    <a:lnTo>
                      <a:pt x="133" y="78"/>
                    </a:lnTo>
                    <a:lnTo>
                      <a:pt x="139" y="84"/>
                    </a:lnTo>
                    <a:lnTo>
                      <a:pt x="145" y="90"/>
                    </a:lnTo>
                    <a:lnTo>
                      <a:pt x="151" y="90"/>
                    </a:lnTo>
                    <a:lnTo>
                      <a:pt x="157" y="90"/>
                    </a:lnTo>
                    <a:lnTo>
                      <a:pt x="163" y="96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81" y="108"/>
                    </a:lnTo>
                    <a:lnTo>
                      <a:pt x="187" y="108"/>
                    </a:lnTo>
                    <a:lnTo>
                      <a:pt x="193" y="114"/>
                    </a:lnTo>
                    <a:lnTo>
                      <a:pt x="199" y="114"/>
                    </a:lnTo>
                    <a:lnTo>
                      <a:pt x="205" y="120"/>
                    </a:lnTo>
                    <a:lnTo>
                      <a:pt x="211" y="120"/>
                    </a:lnTo>
                    <a:lnTo>
                      <a:pt x="217" y="120"/>
                    </a:lnTo>
                    <a:lnTo>
                      <a:pt x="223" y="126"/>
                    </a:lnTo>
                    <a:lnTo>
                      <a:pt x="229" y="126"/>
                    </a:lnTo>
                    <a:lnTo>
                      <a:pt x="241" y="132"/>
                    </a:lnTo>
                    <a:lnTo>
                      <a:pt x="247" y="1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7" name="Freeform 233"/>
              <p:cNvSpPr>
                <a:spLocks noChangeAspect="1"/>
              </p:cNvSpPr>
              <p:nvPr/>
            </p:nvSpPr>
            <p:spPr bwMode="auto">
              <a:xfrm>
                <a:off x="2120" y="5061"/>
                <a:ext cx="247" cy="115"/>
              </a:xfrm>
              <a:custGeom>
                <a:avLst/>
                <a:gdLst>
                  <a:gd name="T0" fmla="*/ 0 w 247"/>
                  <a:gd name="T1" fmla="*/ 102 h 115"/>
                  <a:gd name="T2" fmla="*/ 6 w 247"/>
                  <a:gd name="T3" fmla="*/ 109 h 115"/>
                  <a:gd name="T4" fmla="*/ 6 w 247"/>
                  <a:gd name="T5" fmla="*/ 109 h 115"/>
                  <a:gd name="T6" fmla="*/ 12 w 247"/>
                  <a:gd name="T7" fmla="*/ 109 h 115"/>
                  <a:gd name="T8" fmla="*/ 24 w 247"/>
                  <a:gd name="T9" fmla="*/ 109 h 115"/>
                  <a:gd name="T10" fmla="*/ 30 w 247"/>
                  <a:gd name="T11" fmla="*/ 115 h 115"/>
                  <a:gd name="T12" fmla="*/ 36 w 247"/>
                  <a:gd name="T13" fmla="*/ 115 h 115"/>
                  <a:gd name="T14" fmla="*/ 36 w 247"/>
                  <a:gd name="T15" fmla="*/ 115 h 115"/>
                  <a:gd name="T16" fmla="*/ 42 w 247"/>
                  <a:gd name="T17" fmla="*/ 115 h 115"/>
                  <a:gd name="T18" fmla="*/ 54 w 247"/>
                  <a:gd name="T19" fmla="*/ 115 h 115"/>
                  <a:gd name="T20" fmla="*/ 60 w 247"/>
                  <a:gd name="T21" fmla="*/ 115 h 115"/>
                  <a:gd name="T22" fmla="*/ 66 w 247"/>
                  <a:gd name="T23" fmla="*/ 115 h 115"/>
                  <a:gd name="T24" fmla="*/ 72 w 247"/>
                  <a:gd name="T25" fmla="*/ 115 h 115"/>
                  <a:gd name="T26" fmla="*/ 84 w 247"/>
                  <a:gd name="T27" fmla="*/ 115 h 115"/>
                  <a:gd name="T28" fmla="*/ 90 w 247"/>
                  <a:gd name="T29" fmla="*/ 115 h 115"/>
                  <a:gd name="T30" fmla="*/ 96 w 247"/>
                  <a:gd name="T31" fmla="*/ 115 h 115"/>
                  <a:gd name="T32" fmla="*/ 96 w 247"/>
                  <a:gd name="T33" fmla="*/ 115 h 115"/>
                  <a:gd name="T34" fmla="*/ 108 w 247"/>
                  <a:gd name="T35" fmla="*/ 115 h 115"/>
                  <a:gd name="T36" fmla="*/ 114 w 247"/>
                  <a:gd name="T37" fmla="*/ 109 h 115"/>
                  <a:gd name="T38" fmla="*/ 120 w 247"/>
                  <a:gd name="T39" fmla="*/ 109 h 115"/>
                  <a:gd name="T40" fmla="*/ 126 w 247"/>
                  <a:gd name="T41" fmla="*/ 109 h 115"/>
                  <a:gd name="T42" fmla="*/ 126 w 247"/>
                  <a:gd name="T43" fmla="*/ 102 h 115"/>
                  <a:gd name="T44" fmla="*/ 138 w 247"/>
                  <a:gd name="T45" fmla="*/ 102 h 115"/>
                  <a:gd name="T46" fmla="*/ 138 w 247"/>
                  <a:gd name="T47" fmla="*/ 96 h 115"/>
                  <a:gd name="T48" fmla="*/ 144 w 247"/>
                  <a:gd name="T49" fmla="*/ 96 h 115"/>
                  <a:gd name="T50" fmla="*/ 151 w 247"/>
                  <a:gd name="T51" fmla="*/ 90 h 115"/>
                  <a:gd name="T52" fmla="*/ 157 w 247"/>
                  <a:gd name="T53" fmla="*/ 90 h 115"/>
                  <a:gd name="T54" fmla="*/ 157 w 247"/>
                  <a:gd name="T55" fmla="*/ 90 h 115"/>
                  <a:gd name="T56" fmla="*/ 163 w 247"/>
                  <a:gd name="T57" fmla="*/ 84 h 115"/>
                  <a:gd name="T58" fmla="*/ 169 w 247"/>
                  <a:gd name="T59" fmla="*/ 84 h 115"/>
                  <a:gd name="T60" fmla="*/ 175 w 247"/>
                  <a:gd name="T61" fmla="*/ 78 h 115"/>
                  <a:gd name="T62" fmla="*/ 175 w 247"/>
                  <a:gd name="T63" fmla="*/ 78 h 115"/>
                  <a:gd name="T64" fmla="*/ 181 w 247"/>
                  <a:gd name="T65" fmla="*/ 72 h 115"/>
                  <a:gd name="T66" fmla="*/ 187 w 247"/>
                  <a:gd name="T67" fmla="*/ 66 h 115"/>
                  <a:gd name="T68" fmla="*/ 193 w 247"/>
                  <a:gd name="T69" fmla="*/ 66 h 115"/>
                  <a:gd name="T70" fmla="*/ 193 w 247"/>
                  <a:gd name="T71" fmla="*/ 60 h 115"/>
                  <a:gd name="T72" fmla="*/ 199 w 247"/>
                  <a:gd name="T73" fmla="*/ 54 h 115"/>
                  <a:gd name="T74" fmla="*/ 199 w 247"/>
                  <a:gd name="T75" fmla="*/ 54 h 115"/>
                  <a:gd name="T76" fmla="*/ 205 w 247"/>
                  <a:gd name="T77" fmla="*/ 48 h 115"/>
                  <a:gd name="T78" fmla="*/ 211 w 247"/>
                  <a:gd name="T79" fmla="*/ 48 h 115"/>
                  <a:gd name="T80" fmla="*/ 211 w 247"/>
                  <a:gd name="T81" fmla="*/ 42 h 115"/>
                  <a:gd name="T82" fmla="*/ 217 w 247"/>
                  <a:gd name="T83" fmla="*/ 36 h 115"/>
                  <a:gd name="T84" fmla="*/ 223 w 247"/>
                  <a:gd name="T85" fmla="*/ 30 h 115"/>
                  <a:gd name="T86" fmla="*/ 223 w 247"/>
                  <a:gd name="T87" fmla="*/ 30 h 115"/>
                  <a:gd name="T88" fmla="*/ 229 w 247"/>
                  <a:gd name="T89" fmla="*/ 24 h 115"/>
                  <a:gd name="T90" fmla="*/ 229 w 247"/>
                  <a:gd name="T91" fmla="*/ 24 h 115"/>
                  <a:gd name="T92" fmla="*/ 235 w 247"/>
                  <a:gd name="T93" fmla="*/ 12 h 115"/>
                  <a:gd name="T94" fmla="*/ 235 w 247"/>
                  <a:gd name="T95" fmla="*/ 12 h 115"/>
                  <a:gd name="T96" fmla="*/ 241 w 247"/>
                  <a:gd name="T97" fmla="*/ 6 h 115"/>
                  <a:gd name="T98" fmla="*/ 241 w 247"/>
                  <a:gd name="T99" fmla="*/ 6 h 115"/>
                  <a:gd name="T100" fmla="*/ 247 w 247"/>
                  <a:gd name="T101" fmla="*/ 0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"/>
                  <a:gd name="T154" fmla="*/ 0 h 115"/>
                  <a:gd name="T155" fmla="*/ 247 w 247"/>
                  <a:gd name="T156" fmla="*/ 115 h 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" h="115">
                    <a:moveTo>
                      <a:pt x="0" y="102"/>
                    </a:moveTo>
                    <a:lnTo>
                      <a:pt x="6" y="109"/>
                    </a:lnTo>
                    <a:lnTo>
                      <a:pt x="12" y="109"/>
                    </a:lnTo>
                    <a:lnTo>
                      <a:pt x="24" y="109"/>
                    </a:lnTo>
                    <a:lnTo>
                      <a:pt x="30" y="115"/>
                    </a:lnTo>
                    <a:lnTo>
                      <a:pt x="36" y="115"/>
                    </a:lnTo>
                    <a:lnTo>
                      <a:pt x="42" y="115"/>
                    </a:lnTo>
                    <a:lnTo>
                      <a:pt x="54" y="115"/>
                    </a:lnTo>
                    <a:lnTo>
                      <a:pt x="60" y="115"/>
                    </a:lnTo>
                    <a:lnTo>
                      <a:pt x="66" y="115"/>
                    </a:lnTo>
                    <a:lnTo>
                      <a:pt x="72" y="115"/>
                    </a:lnTo>
                    <a:lnTo>
                      <a:pt x="84" y="115"/>
                    </a:lnTo>
                    <a:lnTo>
                      <a:pt x="90" y="115"/>
                    </a:lnTo>
                    <a:lnTo>
                      <a:pt x="96" y="115"/>
                    </a:lnTo>
                    <a:lnTo>
                      <a:pt x="108" y="115"/>
                    </a:lnTo>
                    <a:lnTo>
                      <a:pt x="114" y="109"/>
                    </a:lnTo>
                    <a:lnTo>
                      <a:pt x="120" y="109"/>
                    </a:lnTo>
                    <a:lnTo>
                      <a:pt x="126" y="109"/>
                    </a:lnTo>
                    <a:lnTo>
                      <a:pt x="126" y="102"/>
                    </a:lnTo>
                    <a:lnTo>
                      <a:pt x="138" y="102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1" y="90"/>
                    </a:lnTo>
                    <a:lnTo>
                      <a:pt x="157" y="90"/>
                    </a:lnTo>
                    <a:lnTo>
                      <a:pt x="163" y="84"/>
                    </a:lnTo>
                    <a:lnTo>
                      <a:pt x="169" y="84"/>
                    </a:lnTo>
                    <a:lnTo>
                      <a:pt x="175" y="78"/>
                    </a:lnTo>
                    <a:lnTo>
                      <a:pt x="181" y="72"/>
                    </a:lnTo>
                    <a:lnTo>
                      <a:pt x="187" y="66"/>
                    </a:lnTo>
                    <a:lnTo>
                      <a:pt x="193" y="66"/>
                    </a:lnTo>
                    <a:lnTo>
                      <a:pt x="193" y="60"/>
                    </a:lnTo>
                    <a:lnTo>
                      <a:pt x="199" y="54"/>
                    </a:lnTo>
                    <a:lnTo>
                      <a:pt x="205" y="48"/>
                    </a:lnTo>
                    <a:lnTo>
                      <a:pt x="211" y="48"/>
                    </a:lnTo>
                    <a:lnTo>
                      <a:pt x="211" y="42"/>
                    </a:lnTo>
                    <a:lnTo>
                      <a:pt x="217" y="36"/>
                    </a:lnTo>
                    <a:lnTo>
                      <a:pt x="223" y="30"/>
                    </a:lnTo>
                    <a:lnTo>
                      <a:pt x="229" y="24"/>
                    </a:lnTo>
                    <a:lnTo>
                      <a:pt x="235" y="12"/>
                    </a:lnTo>
                    <a:lnTo>
                      <a:pt x="241" y="6"/>
                    </a:lnTo>
                    <a:lnTo>
                      <a:pt x="2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8" name="Freeform 235"/>
              <p:cNvSpPr>
                <a:spLocks noChangeAspect="1"/>
              </p:cNvSpPr>
              <p:nvPr/>
            </p:nvSpPr>
            <p:spPr bwMode="auto">
              <a:xfrm>
                <a:off x="2367" y="4826"/>
                <a:ext cx="144" cy="235"/>
              </a:xfrm>
              <a:custGeom>
                <a:avLst/>
                <a:gdLst>
                  <a:gd name="T0" fmla="*/ 0 w 144"/>
                  <a:gd name="T1" fmla="*/ 235 h 235"/>
                  <a:gd name="T2" fmla="*/ 6 w 144"/>
                  <a:gd name="T3" fmla="*/ 229 h 235"/>
                  <a:gd name="T4" fmla="*/ 6 w 144"/>
                  <a:gd name="T5" fmla="*/ 229 h 235"/>
                  <a:gd name="T6" fmla="*/ 12 w 144"/>
                  <a:gd name="T7" fmla="*/ 217 h 235"/>
                  <a:gd name="T8" fmla="*/ 12 w 144"/>
                  <a:gd name="T9" fmla="*/ 217 h 235"/>
                  <a:gd name="T10" fmla="*/ 18 w 144"/>
                  <a:gd name="T11" fmla="*/ 211 h 235"/>
                  <a:gd name="T12" fmla="*/ 18 w 144"/>
                  <a:gd name="T13" fmla="*/ 211 h 235"/>
                  <a:gd name="T14" fmla="*/ 24 w 144"/>
                  <a:gd name="T15" fmla="*/ 205 h 235"/>
                  <a:gd name="T16" fmla="*/ 24 w 144"/>
                  <a:gd name="T17" fmla="*/ 199 h 235"/>
                  <a:gd name="T18" fmla="*/ 30 w 144"/>
                  <a:gd name="T19" fmla="*/ 199 h 235"/>
                  <a:gd name="T20" fmla="*/ 30 w 144"/>
                  <a:gd name="T21" fmla="*/ 187 h 235"/>
                  <a:gd name="T22" fmla="*/ 36 w 144"/>
                  <a:gd name="T23" fmla="*/ 187 h 235"/>
                  <a:gd name="T24" fmla="*/ 36 w 144"/>
                  <a:gd name="T25" fmla="*/ 181 h 235"/>
                  <a:gd name="T26" fmla="*/ 42 w 144"/>
                  <a:gd name="T27" fmla="*/ 175 h 235"/>
                  <a:gd name="T28" fmla="*/ 42 w 144"/>
                  <a:gd name="T29" fmla="*/ 175 h 235"/>
                  <a:gd name="T30" fmla="*/ 48 w 144"/>
                  <a:gd name="T31" fmla="*/ 169 h 235"/>
                  <a:gd name="T32" fmla="*/ 48 w 144"/>
                  <a:gd name="T33" fmla="*/ 163 h 235"/>
                  <a:gd name="T34" fmla="*/ 54 w 144"/>
                  <a:gd name="T35" fmla="*/ 157 h 235"/>
                  <a:gd name="T36" fmla="*/ 54 w 144"/>
                  <a:gd name="T37" fmla="*/ 151 h 235"/>
                  <a:gd name="T38" fmla="*/ 60 w 144"/>
                  <a:gd name="T39" fmla="*/ 151 h 235"/>
                  <a:gd name="T40" fmla="*/ 60 w 144"/>
                  <a:gd name="T41" fmla="*/ 145 h 235"/>
                  <a:gd name="T42" fmla="*/ 66 w 144"/>
                  <a:gd name="T43" fmla="*/ 139 h 235"/>
                  <a:gd name="T44" fmla="*/ 66 w 144"/>
                  <a:gd name="T45" fmla="*/ 133 h 235"/>
                  <a:gd name="T46" fmla="*/ 72 w 144"/>
                  <a:gd name="T47" fmla="*/ 127 h 235"/>
                  <a:gd name="T48" fmla="*/ 72 w 144"/>
                  <a:gd name="T49" fmla="*/ 127 h 235"/>
                  <a:gd name="T50" fmla="*/ 78 w 144"/>
                  <a:gd name="T51" fmla="*/ 121 h 235"/>
                  <a:gd name="T52" fmla="*/ 78 w 144"/>
                  <a:gd name="T53" fmla="*/ 115 h 235"/>
                  <a:gd name="T54" fmla="*/ 78 w 144"/>
                  <a:gd name="T55" fmla="*/ 115 h 235"/>
                  <a:gd name="T56" fmla="*/ 84 w 144"/>
                  <a:gd name="T57" fmla="*/ 103 h 235"/>
                  <a:gd name="T58" fmla="*/ 90 w 144"/>
                  <a:gd name="T59" fmla="*/ 97 h 235"/>
                  <a:gd name="T60" fmla="*/ 90 w 144"/>
                  <a:gd name="T61" fmla="*/ 97 h 235"/>
                  <a:gd name="T62" fmla="*/ 96 w 144"/>
                  <a:gd name="T63" fmla="*/ 91 h 235"/>
                  <a:gd name="T64" fmla="*/ 96 w 144"/>
                  <a:gd name="T65" fmla="*/ 85 h 235"/>
                  <a:gd name="T66" fmla="*/ 96 w 144"/>
                  <a:gd name="T67" fmla="*/ 85 h 235"/>
                  <a:gd name="T68" fmla="*/ 102 w 144"/>
                  <a:gd name="T69" fmla="*/ 73 h 235"/>
                  <a:gd name="T70" fmla="*/ 102 w 144"/>
                  <a:gd name="T71" fmla="*/ 73 h 235"/>
                  <a:gd name="T72" fmla="*/ 108 w 144"/>
                  <a:gd name="T73" fmla="*/ 67 h 235"/>
                  <a:gd name="T74" fmla="*/ 108 w 144"/>
                  <a:gd name="T75" fmla="*/ 61 h 235"/>
                  <a:gd name="T76" fmla="*/ 108 w 144"/>
                  <a:gd name="T77" fmla="*/ 61 h 235"/>
                  <a:gd name="T78" fmla="*/ 114 w 144"/>
                  <a:gd name="T79" fmla="*/ 48 h 235"/>
                  <a:gd name="T80" fmla="*/ 120 w 144"/>
                  <a:gd name="T81" fmla="*/ 48 h 235"/>
                  <a:gd name="T82" fmla="*/ 120 w 144"/>
                  <a:gd name="T83" fmla="*/ 42 h 235"/>
                  <a:gd name="T84" fmla="*/ 126 w 144"/>
                  <a:gd name="T85" fmla="*/ 36 h 235"/>
                  <a:gd name="T86" fmla="*/ 126 w 144"/>
                  <a:gd name="T87" fmla="*/ 30 h 235"/>
                  <a:gd name="T88" fmla="*/ 126 w 144"/>
                  <a:gd name="T89" fmla="*/ 30 h 235"/>
                  <a:gd name="T90" fmla="*/ 132 w 144"/>
                  <a:gd name="T91" fmla="*/ 18 h 235"/>
                  <a:gd name="T92" fmla="*/ 132 w 144"/>
                  <a:gd name="T93" fmla="*/ 18 h 235"/>
                  <a:gd name="T94" fmla="*/ 138 w 144"/>
                  <a:gd name="T95" fmla="*/ 12 h 235"/>
                  <a:gd name="T96" fmla="*/ 138 w 144"/>
                  <a:gd name="T97" fmla="*/ 6 h 235"/>
                  <a:gd name="T98" fmla="*/ 138 w 144"/>
                  <a:gd name="T99" fmla="*/ 6 h 235"/>
                  <a:gd name="T100" fmla="*/ 144 w 144"/>
                  <a:gd name="T101" fmla="*/ 0 h 23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"/>
                  <a:gd name="T154" fmla="*/ 0 h 235"/>
                  <a:gd name="T155" fmla="*/ 144 w 144"/>
                  <a:gd name="T156" fmla="*/ 235 h 23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" h="235">
                    <a:moveTo>
                      <a:pt x="0" y="235"/>
                    </a:moveTo>
                    <a:lnTo>
                      <a:pt x="6" y="229"/>
                    </a:lnTo>
                    <a:lnTo>
                      <a:pt x="12" y="217"/>
                    </a:lnTo>
                    <a:lnTo>
                      <a:pt x="18" y="211"/>
                    </a:lnTo>
                    <a:lnTo>
                      <a:pt x="24" y="205"/>
                    </a:lnTo>
                    <a:lnTo>
                      <a:pt x="24" y="199"/>
                    </a:lnTo>
                    <a:lnTo>
                      <a:pt x="30" y="199"/>
                    </a:lnTo>
                    <a:lnTo>
                      <a:pt x="30" y="187"/>
                    </a:lnTo>
                    <a:lnTo>
                      <a:pt x="36" y="187"/>
                    </a:lnTo>
                    <a:lnTo>
                      <a:pt x="36" y="181"/>
                    </a:lnTo>
                    <a:lnTo>
                      <a:pt x="42" y="175"/>
                    </a:lnTo>
                    <a:lnTo>
                      <a:pt x="48" y="169"/>
                    </a:lnTo>
                    <a:lnTo>
                      <a:pt x="48" y="163"/>
                    </a:lnTo>
                    <a:lnTo>
                      <a:pt x="54" y="157"/>
                    </a:lnTo>
                    <a:lnTo>
                      <a:pt x="54" y="151"/>
                    </a:lnTo>
                    <a:lnTo>
                      <a:pt x="60" y="151"/>
                    </a:lnTo>
                    <a:lnTo>
                      <a:pt x="60" y="145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72" y="127"/>
                    </a:lnTo>
                    <a:lnTo>
                      <a:pt x="78" y="121"/>
                    </a:lnTo>
                    <a:lnTo>
                      <a:pt x="78" y="115"/>
                    </a:lnTo>
                    <a:lnTo>
                      <a:pt x="84" y="103"/>
                    </a:lnTo>
                    <a:lnTo>
                      <a:pt x="90" y="97"/>
                    </a:lnTo>
                    <a:lnTo>
                      <a:pt x="96" y="91"/>
                    </a:lnTo>
                    <a:lnTo>
                      <a:pt x="96" y="85"/>
                    </a:lnTo>
                    <a:lnTo>
                      <a:pt x="102" y="73"/>
                    </a:lnTo>
                    <a:lnTo>
                      <a:pt x="108" y="67"/>
                    </a:lnTo>
                    <a:lnTo>
                      <a:pt x="108" y="61"/>
                    </a:lnTo>
                    <a:lnTo>
                      <a:pt x="114" y="48"/>
                    </a:lnTo>
                    <a:lnTo>
                      <a:pt x="120" y="48"/>
                    </a:lnTo>
                    <a:lnTo>
                      <a:pt x="120" y="42"/>
                    </a:lnTo>
                    <a:lnTo>
                      <a:pt x="126" y="36"/>
                    </a:lnTo>
                    <a:lnTo>
                      <a:pt x="126" y="30"/>
                    </a:lnTo>
                    <a:lnTo>
                      <a:pt x="132" y="18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9" name="Freeform 236"/>
              <p:cNvSpPr>
                <a:spLocks noChangeAspect="1"/>
              </p:cNvSpPr>
              <p:nvPr/>
            </p:nvSpPr>
            <p:spPr bwMode="auto">
              <a:xfrm>
                <a:off x="2511" y="4598"/>
                <a:ext cx="139" cy="228"/>
              </a:xfrm>
              <a:custGeom>
                <a:avLst/>
                <a:gdLst>
                  <a:gd name="T0" fmla="*/ 0 w 139"/>
                  <a:gd name="T1" fmla="*/ 228 h 228"/>
                  <a:gd name="T2" fmla="*/ 6 w 139"/>
                  <a:gd name="T3" fmla="*/ 216 h 228"/>
                  <a:gd name="T4" fmla="*/ 6 w 139"/>
                  <a:gd name="T5" fmla="*/ 216 h 228"/>
                  <a:gd name="T6" fmla="*/ 6 w 139"/>
                  <a:gd name="T7" fmla="*/ 210 h 228"/>
                  <a:gd name="T8" fmla="*/ 12 w 139"/>
                  <a:gd name="T9" fmla="*/ 204 h 228"/>
                  <a:gd name="T10" fmla="*/ 12 w 139"/>
                  <a:gd name="T11" fmla="*/ 204 h 228"/>
                  <a:gd name="T12" fmla="*/ 18 w 139"/>
                  <a:gd name="T13" fmla="*/ 198 h 228"/>
                  <a:gd name="T14" fmla="*/ 18 w 139"/>
                  <a:gd name="T15" fmla="*/ 186 h 228"/>
                  <a:gd name="T16" fmla="*/ 18 w 139"/>
                  <a:gd name="T17" fmla="*/ 186 h 228"/>
                  <a:gd name="T18" fmla="*/ 24 w 139"/>
                  <a:gd name="T19" fmla="*/ 180 h 228"/>
                  <a:gd name="T20" fmla="*/ 30 w 139"/>
                  <a:gd name="T21" fmla="*/ 174 h 228"/>
                  <a:gd name="T22" fmla="*/ 30 w 139"/>
                  <a:gd name="T23" fmla="*/ 174 h 228"/>
                  <a:gd name="T24" fmla="*/ 30 w 139"/>
                  <a:gd name="T25" fmla="*/ 162 h 228"/>
                  <a:gd name="T26" fmla="*/ 36 w 139"/>
                  <a:gd name="T27" fmla="*/ 162 h 228"/>
                  <a:gd name="T28" fmla="*/ 36 w 139"/>
                  <a:gd name="T29" fmla="*/ 156 h 228"/>
                  <a:gd name="T30" fmla="*/ 42 w 139"/>
                  <a:gd name="T31" fmla="*/ 150 h 228"/>
                  <a:gd name="T32" fmla="*/ 42 w 139"/>
                  <a:gd name="T33" fmla="*/ 144 h 228"/>
                  <a:gd name="T34" fmla="*/ 42 w 139"/>
                  <a:gd name="T35" fmla="*/ 144 h 228"/>
                  <a:gd name="T36" fmla="*/ 49 w 139"/>
                  <a:gd name="T37" fmla="*/ 132 h 228"/>
                  <a:gd name="T38" fmla="*/ 49 w 139"/>
                  <a:gd name="T39" fmla="*/ 132 h 228"/>
                  <a:gd name="T40" fmla="*/ 55 w 139"/>
                  <a:gd name="T41" fmla="*/ 126 h 228"/>
                  <a:gd name="T42" fmla="*/ 55 w 139"/>
                  <a:gd name="T43" fmla="*/ 120 h 228"/>
                  <a:gd name="T44" fmla="*/ 61 w 139"/>
                  <a:gd name="T45" fmla="*/ 114 h 228"/>
                  <a:gd name="T46" fmla="*/ 61 w 139"/>
                  <a:gd name="T47" fmla="*/ 114 h 228"/>
                  <a:gd name="T48" fmla="*/ 67 w 139"/>
                  <a:gd name="T49" fmla="*/ 102 h 228"/>
                  <a:gd name="T50" fmla="*/ 67 w 139"/>
                  <a:gd name="T51" fmla="*/ 102 h 228"/>
                  <a:gd name="T52" fmla="*/ 67 w 139"/>
                  <a:gd name="T53" fmla="*/ 96 h 228"/>
                  <a:gd name="T54" fmla="*/ 73 w 139"/>
                  <a:gd name="T55" fmla="*/ 90 h 228"/>
                  <a:gd name="T56" fmla="*/ 73 w 139"/>
                  <a:gd name="T57" fmla="*/ 90 h 228"/>
                  <a:gd name="T58" fmla="*/ 79 w 139"/>
                  <a:gd name="T59" fmla="*/ 78 h 228"/>
                  <a:gd name="T60" fmla="*/ 79 w 139"/>
                  <a:gd name="T61" fmla="*/ 72 h 228"/>
                  <a:gd name="T62" fmla="*/ 79 w 139"/>
                  <a:gd name="T63" fmla="*/ 72 h 228"/>
                  <a:gd name="T64" fmla="*/ 85 w 139"/>
                  <a:gd name="T65" fmla="*/ 66 h 228"/>
                  <a:gd name="T66" fmla="*/ 91 w 139"/>
                  <a:gd name="T67" fmla="*/ 60 h 228"/>
                  <a:gd name="T68" fmla="*/ 91 w 139"/>
                  <a:gd name="T69" fmla="*/ 60 h 228"/>
                  <a:gd name="T70" fmla="*/ 91 w 139"/>
                  <a:gd name="T71" fmla="*/ 48 h 228"/>
                  <a:gd name="T72" fmla="*/ 97 w 139"/>
                  <a:gd name="T73" fmla="*/ 42 h 228"/>
                  <a:gd name="T74" fmla="*/ 97 w 139"/>
                  <a:gd name="T75" fmla="*/ 42 h 228"/>
                  <a:gd name="T76" fmla="*/ 103 w 139"/>
                  <a:gd name="T77" fmla="*/ 36 h 228"/>
                  <a:gd name="T78" fmla="*/ 103 w 139"/>
                  <a:gd name="T79" fmla="*/ 30 h 228"/>
                  <a:gd name="T80" fmla="*/ 103 w 139"/>
                  <a:gd name="T81" fmla="*/ 30 h 228"/>
                  <a:gd name="T82" fmla="*/ 109 w 139"/>
                  <a:gd name="T83" fmla="*/ 18 h 228"/>
                  <a:gd name="T84" fmla="*/ 115 w 139"/>
                  <a:gd name="T85" fmla="*/ 12 h 228"/>
                  <a:gd name="T86" fmla="*/ 115 w 139"/>
                  <a:gd name="T87" fmla="*/ 12 h 228"/>
                  <a:gd name="T88" fmla="*/ 115 w 139"/>
                  <a:gd name="T89" fmla="*/ 6 h 228"/>
                  <a:gd name="T90" fmla="*/ 121 w 139"/>
                  <a:gd name="T91" fmla="*/ 0 h 228"/>
                  <a:gd name="T92" fmla="*/ 127 w 139"/>
                  <a:gd name="T93" fmla="*/ 6 h 228"/>
                  <a:gd name="T94" fmla="*/ 127 w 139"/>
                  <a:gd name="T95" fmla="*/ 6 h 228"/>
                  <a:gd name="T96" fmla="*/ 133 w 139"/>
                  <a:gd name="T97" fmla="*/ 12 h 228"/>
                  <a:gd name="T98" fmla="*/ 133 w 139"/>
                  <a:gd name="T99" fmla="*/ 18 h 228"/>
                  <a:gd name="T100" fmla="*/ 139 w 139"/>
                  <a:gd name="T101" fmla="*/ 1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9"/>
                  <a:gd name="T154" fmla="*/ 0 h 228"/>
                  <a:gd name="T155" fmla="*/ 139 w 139"/>
                  <a:gd name="T156" fmla="*/ 228 h 22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9" h="228">
                    <a:moveTo>
                      <a:pt x="0" y="228"/>
                    </a:moveTo>
                    <a:lnTo>
                      <a:pt x="6" y="216"/>
                    </a:lnTo>
                    <a:lnTo>
                      <a:pt x="6" y="210"/>
                    </a:lnTo>
                    <a:lnTo>
                      <a:pt x="12" y="204"/>
                    </a:lnTo>
                    <a:lnTo>
                      <a:pt x="18" y="198"/>
                    </a:lnTo>
                    <a:lnTo>
                      <a:pt x="18" y="186"/>
                    </a:lnTo>
                    <a:lnTo>
                      <a:pt x="24" y="180"/>
                    </a:lnTo>
                    <a:lnTo>
                      <a:pt x="30" y="174"/>
                    </a:lnTo>
                    <a:lnTo>
                      <a:pt x="30" y="162"/>
                    </a:lnTo>
                    <a:lnTo>
                      <a:pt x="36" y="162"/>
                    </a:lnTo>
                    <a:lnTo>
                      <a:pt x="36" y="156"/>
                    </a:lnTo>
                    <a:lnTo>
                      <a:pt x="42" y="150"/>
                    </a:lnTo>
                    <a:lnTo>
                      <a:pt x="42" y="144"/>
                    </a:lnTo>
                    <a:lnTo>
                      <a:pt x="49" y="132"/>
                    </a:lnTo>
                    <a:lnTo>
                      <a:pt x="55" y="126"/>
                    </a:lnTo>
                    <a:lnTo>
                      <a:pt x="55" y="120"/>
                    </a:lnTo>
                    <a:lnTo>
                      <a:pt x="61" y="114"/>
                    </a:lnTo>
                    <a:lnTo>
                      <a:pt x="67" y="102"/>
                    </a:lnTo>
                    <a:lnTo>
                      <a:pt x="67" y="96"/>
                    </a:lnTo>
                    <a:lnTo>
                      <a:pt x="73" y="90"/>
                    </a:lnTo>
                    <a:lnTo>
                      <a:pt x="79" y="78"/>
                    </a:lnTo>
                    <a:lnTo>
                      <a:pt x="79" y="72"/>
                    </a:lnTo>
                    <a:lnTo>
                      <a:pt x="85" y="66"/>
                    </a:lnTo>
                    <a:lnTo>
                      <a:pt x="91" y="60"/>
                    </a:lnTo>
                    <a:lnTo>
                      <a:pt x="91" y="48"/>
                    </a:lnTo>
                    <a:lnTo>
                      <a:pt x="97" y="42"/>
                    </a:lnTo>
                    <a:lnTo>
                      <a:pt x="103" y="36"/>
                    </a:lnTo>
                    <a:lnTo>
                      <a:pt x="103" y="30"/>
                    </a:lnTo>
                    <a:lnTo>
                      <a:pt x="109" y="18"/>
                    </a:lnTo>
                    <a:lnTo>
                      <a:pt x="115" y="12"/>
                    </a:lnTo>
                    <a:lnTo>
                      <a:pt x="115" y="6"/>
                    </a:lnTo>
                    <a:lnTo>
                      <a:pt x="121" y="0"/>
                    </a:lnTo>
                    <a:lnTo>
                      <a:pt x="127" y="6"/>
                    </a:lnTo>
                    <a:lnTo>
                      <a:pt x="133" y="12"/>
                    </a:lnTo>
                    <a:lnTo>
                      <a:pt x="133" y="18"/>
                    </a:lnTo>
                    <a:lnTo>
                      <a:pt x="139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0" name="Freeform 237"/>
              <p:cNvSpPr>
                <a:spLocks noChangeAspect="1"/>
              </p:cNvSpPr>
              <p:nvPr/>
            </p:nvSpPr>
            <p:spPr bwMode="auto">
              <a:xfrm>
                <a:off x="2650" y="4616"/>
                <a:ext cx="162" cy="222"/>
              </a:xfrm>
              <a:custGeom>
                <a:avLst/>
                <a:gdLst>
                  <a:gd name="T0" fmla="*/ 0 w 162"/>
                  <a:gd name="T1" fmla="*/ 0 h 222"/>
                  <a:gd name="T2" fmla="*/ 6 w 162"/>
                  <a:gd name="T3" fmla="*/ 12 h 222"/>
                  <a:gd name="T4" fmla="*/ 6 w 162"/>
                  <a:gd name="T5" fmla="*/ 12 h 222"/>
                  <a:gd name="T6" fmla="*/ 12 w 162"/>
                  <a:gd name="T7" fmla="*/ 18 h 222"/>
                  <a:gd name="T8" fmla="*/ 12 w 162"/>
                  <a:gd name="T9" fmla="*/ 18 h 222"/>
                  <a:gd name="T10" fmla="*/ 18 w 162"/>
                  <a:gd name="T11" fmla="*/ 24 h 222"/>
                  <a:gd name="T12" fmla="*/ 18 w 162"/>
                  <a:gd name="T13" fmla="*/ 30 h 222"/>
                  <a:gd name="T14" fmla="*/ 24 w 162"/>
                  <a:gd name="T15" fmla="*/ 30 h 222"/>
                  <a:gd name="T16" fmla="*/ 24 w 162"/>
                  <a:gd name="T17" fmla="*/ 42 h 222"/>
                  <a:gd name="T18" fmla="*/ 24 w 162"/>
                  <a:gd name="T19" fmla="*/ 42 h 222"/>
                  <a:gd name="T20" fmla="*/ 30 w 162"/>
                  <a:gd name="T21" fmla="*/ 48 h 222"/>
                  <a:gd name="T22" fmla="*/ 36 w 162"/>
                  <a:gd name="T23" fmla="*/ 48 h 222"/>
                  <a:gd name="T24" fmla="*/ 36 w 162"/>
                  <a:gd name="T25" fmla="*/ 54 h 222"/>
                  <a:gd name="T26" fmla="*/ 42 w 162"/>
                  <a:gd name="T27" fmla="*/ 60 h 222"/>
                  <a:gd name="T28" fmla="*/ 42 w 162"/>
                  <a:gd name="T29" fmla="*/ 60 h 222"/>
                  <a:gd name="T30" fmla="*/ 48 w 162"/>
                  <a:gd name="T31" fmla="*/ 72 h 222"/>
                  <a:gd name="T32" fmla="*/ 48 w 162"/>
                  <a:gd name="T33" fmla="*/ 72 h 222"/>
                  <a:gd name="T34" fmla="*/ 54 w 162"/>
                  <a:gd name="T35" fmla="*/ 78 h 222"/>
                  <a:gd name="T36" fmla="*/ 54 w 162"/>
                  <a:gd name="T37" fmla="*/ 78 h 222"/>
                  <a:gd name="T38" fmla="*/ 60 w 162"/>
                  <a:gd name="T39" fmla="*/ 84 h 222"/>
                  <a:gd name="T40" fmla="*/ 66 w 162"/>
                  <a:gd name="T41" fmla="*/ 90 h 222"/>
                  <a:gd name="T42" fmla="*/ 66 w 162"/>
                  <a:gd name="T43" fmla="*/ 96 h 222"/>
                  <a:gd name="T44" fmla="*/ 72 w 162"/>
                  <a:gd name="T45" fmla="*/ 102 h 222"/>
                  <a:gd name="T46" fmla="*/ 72 w 162"/>
                  <a:gd name="T47" fmla="*/ 102 h 222"/>
                  <a:gd name="T48" fmla="*/ 78 w 162"/>
                  <a:gd name="T49" fmla="*/ 108 h 222"/>
                  <a:gd name="T50" fmla="*/ 78 w 162"/>
                  <a:gd name="T51" fmla="*/ 114 h 222"/>
                  <a:gd name="T52" fmla="*/ 84 w 162"/>
                  <a:gd name="T53" fmla="*/ 114 h 222"/>
                  <a:gd name="T54" fmla="*/ 90 w 162"/>
                  <a:gd name="T55" fmla="*/ 120 h 222"/>
                  <a:gd name="T56" fmla="*/ 90 w 162"/>
                  <a:gd name="T57" fmla="*/ 126 h 222"/>
                  <a:gd name="T58" fmla="*/ 96 w 162"/>
                  <a:gd name="T59" fmla="*/ 132 h 222"/>
                  <a:gd name="T60" fmla="*/ 96 w 162"/>
                  <a:gd name="T61" fmla="*/ 132 h 222"/>
                  <a:gd name="T62" fmla="*/ 102 w 162"/>
                  <a:gd name="T63" fmla="*/ 138 h 222"/>
                  <a:gd name="T64" fmla="*/ 102 w 162"/>
                  <a:gd name="T65" fmla="*/ 144 h 222"/>
                  <a:gd name="T66" fmla="*/ 108 w 162"/>
                  <a:gd name="T67" fmla="*/ 144 h 222"/>
                  <a:gd name="T68" fmla="*/ 108 w 162"/>
                  <a:gd name="T69" fmla="*/ 150 h 222"/>
                  <a:gd name="T70" fmla="*/ 114 w 162"/>
                  <a:gd name="T71" fmla="*/ 156 h 222"/>
                  <a:gd name="T72" fmla="*/ 120 w 162"/>
                  <a:gd name="T73" fmla="*/ 162 h 222"/>
                  <a:gd name="T74" fmla="*/ 120 w 162"/>
                  <a:gd name="T75" fmla="*/ 162 h 222"/>
                  <a:gd name="T76" fmla="*/ 126 w 162"/>
                  <a:gd name="T77" fmla="*/ 168 h 222"/>
                  <a:gd name="T78" fmla="*/ 126 w 162"/>
                  <a:gd name="T79" fmla="*/ 174 h 222"/>
                  <a:gd name="T80" fmla="*/ 132 w 162"/>
                  <a:gd name="T81" fmla="*/ 180 h 222"/>
                  <a:gd name="T82" fmla="*/ 132 w 162"/>
                  <a:gd name="T83" fmla="*/ 180 h 222"/>
                  <a:gd name="T84" fmla="*/ 132 w 162"/>
                  <a:gd name="T85" fmla="*/ 186 h 222"/>
                  <a:gd name="T86" fmla="*/ 138 w 162"/>
                  <a:gd name="T87" fmla="*/ 192 h 222"/>
                  <a:gd name="T88" fmla="*/ 138 w 162"/>
                  <a:gd name="T89" fmla="*/ 192 h 222"/>
                  <a:gd name="T90" fmla="*/ 144 w 162"/>
                  <a:gd name="T91" fmla="*/ 198 h 222"/>
                  <a:gd name="T92" fmla="*/ 150 w 162"/>
                  <a:gd name="T93" fmla="*/ 204 h 222"/>
                  <a:gd name="T94" fmla="*/ 150 w 162"/>
                  <a:gd name="T95" fmla="*/ 210 h 222"/>
                  <a:gd name="T96" fmla="*/ 156 w 162"/>
                  <a:gd name="T97" fmla="*/ 216 h 222"/>
                  <a:gd name="T98" fmla="*/ 156 w 162"/>
                  <a:gd name="T99" fmla="*/ 216 h 222"/>
                  <a:gd name="T100" fmla="*/ 162 w 162"/>
                  <a:gd name="T101" fmla="*/ 222 h 2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22"/>
                  <a:gd name="T155" fmla="*/ 162 w 162"/>
                  <a:gd name="T156" fmla="*/ 222 h 2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22">
                    <a:moveTo>
                      <a:pt x="0" y="0"/>
                    </a:move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24" y="42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72"/>
                    </a:lnTo>
                    <a:lnTo>
                      <a:pt x="54" y="78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66" y="96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84" y="114"/>
                    </a:lnTo>
                    <a:lnTo>
                      <a:pt x="90" y="120"/>
                    </a:lnTo>
                    <a:lnTo>
                      <a:pt x="90" y="126"/>
                    </a:lnTo>
                    <a:lnTo>
                      <a:pt x="96" y="132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8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20" y="162"/>
                    </a:lnTo>
                    <a:lnTo>
                      <a:pt x="126" y="168"/>
                    </a:lnTo>
                    <a:lnTo>
                      <a:pt x="126" y="174"/>
                    </a:lnTo>
                    <a:lnTo>
                      <a:pt x="132" y="180"/>
                    </a:lnTo>
                    <a:lnTo>
                      <a:pt x="132" y="186"/>
                    </a:lnTo>
                    <a:lnTo>
                      <a:pt x="138" y="192"/>
                    </a:lnTo>
                    <a:lnTo>
                      <a:pt x="144" y="198"/>
                    </a:lnTo>
                    <a:lnTo>
                      <a:pt x="150" y="204"/>
                    </a:lnTo>
                    <a:lnTo>
                      <a:pt x="150" y="210"/>
                    </a:lnTo>
                    <a:lnTo>
                      <a:pt x="156" y="216"/>
                    </a:lnTo>
                    <a:lnTo>
                      <a:pt x="162" y="2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" name="Freeform 238"/>
              <p:cNvSpPr>
                <a:spLocks noChangeAspect="1"/>
              </p:cNvSpPr>
              <p:nvPr/>
            </p:nvSpPr>
            <p:spPr bwMode="auto">
              <a:xfrm>
                <a:off x="2812" y="4838"/>
                <a:ext cx="127" cy="163"/>
              </a:xfrm>
              <a:custGeom>
                <a:avLst/>
                <a:gdLst>
                  <a:gd name="T0" fmla="*/ 0 w 127"/>
                  <a:gd name="T1" fmla="*/ 0 h 163"/>
                  <a:gd name="T2" fmla="*/ 0 w 127"/>
                  <a:gd name="T3" fmla="*/ 0 h 163"/>
                  <a:gd name="T4" fmla="*/ 6 w 127"/>
                  <a:gd name="T5" fmla="*/ 6 h 163"/>
                  <a:gd name="T6" fmla="*/ 12 w 127"/>
                  <a:gd name="T7" fmla="*/ 12 h 163"/>
                  <a:gd name="T8" fmla="*/ 12 w 127"/>
                  <a:gd name="T9" fmla="*/ 18 h 163"/>
                  <a:gd name="T10" fmla="*/ 18 w 127"/>
                  <a:gd name="T11" fmla="*/ 24 h 163"/>
                  <a:gd name="T12" fmla="*/ 18 w 127"/>
                  <a:gd name="T13" fmla="*/ 24 h 163"/>
                  <a:gd name="T14" fmla="*/ 24 w 127"/>
                  <a:gd name="T15" fmla="*/ 30 h 163"/>
                  <a:gd name="T16" fmla="*/ 24 w 127"/>
                  <a:gd name="T17" fmla="*/ 30 h 163"/>
                  <a:gd name="T18" fmla="*/ 30 w 127"/>
                  <a:gd name="T19" fmla="*/ 36 h 163"/>
                  <a:gd name="T20" fmla="*/ 30 w 127"/>
                  <a:gd name="T21" fmla="*/ 43 h 163"/>
                  <a:gd name="T22" fmla="*/ 37 w 127"/>
                  <a:gd name="T23" fmla="*/ 49 h 163"/>
                  <a:gd name="T24" fmla="*/ 43 w 127"/>
                  <a:gd name="T25" fmla="*/ 55 h 163"/>
                  <a:gd name="T26" fmla="*/ 43 w 127"/>
                  <a:gd name="T27" fmla="*/ 55 h 163"/>
                  <a:gd name="T28" fmla="*/ 49 w 127"/>
                  <a:gd name="T29" fmla="*/ 61 h 163"/>
                  <a:gd name="T30" fmla="*/ 49 w 127"/>
                  <a:gd name="T31" fmla="*/ 61 h 163"/>
                  <a:gd name="T32" fmla="*/ 55 w 127"/>
                  <a:gd name="T33" fmla="*/ 73 h 163"/>
                  <a:gd name="T34" fmla="*/ 55 w 127"/>
                  <a:gd name="T35" fmla="*/ 73 h 163"/>
                  <a:gd name="T36" fmla="*/ 61 w 127"/>
                  <a:gd name="T37" fmla="*/ 79 h 163"/>
                  <a:gd name="T38" fmla="*/ 61 w 127"/>
                  <a:gd name="T39" fmla="*/ 85 h 163"/>
                  <a:gd name="T40" fmla="*/ 67 w 127"/>
                  <a:gd name="T41" fmla="*/ 85 h 163"/>
                  <a:gd name="T42" fmla="*/ 73 w 127"/>
                  <a:gd name="T43" fmla="*/ 91 h 163"/>
                  <a:gd name="T44" fmla="*/ 73 w 127"/>
                  <a:gd name="T45" fmla="*/ 91 h 163"/>
                  <a:gd name="T46" fmla="*/ 79 w 127"/>
                  <a:gd name="T47" fmla="*/ 103 h 163"/>
                  <a:gd name="T48" fmla="*/ 79 w 127"/>
                  <a:gd name="T49" fmla="*/ 103 h 163"/>
                  <a:gd name="T50" fmla="*/ 85 w 127"/>
                  <a:gd name="T51" fmla="*/ 109 h 163"/>
                  <a:gd name="T52" fmla="*/ 85 w 127"/>
                  <a:gd name="T53" fmla="*/ 115 h 163"/>
                  <a:gd name="T54" fmla="*/ 85 w 127"/>
                  <a:gd name="T55" fmla="*/ 115 h 163"/>
                  <a:gd name="T56" fmla="*/ 91 w 127"/>
                  <a:gd name="T57" fmla="*/ 121 h 163"/>
                  <a:gd name="T58" fmla="*/ 91 w 127"/>
                  <a:gd name="T59" fmla="*/ 127 h 163"/>
                  <a:gd name="T60" fmla="*/ 97 w 127"/>
                  <a:gd name="T61" fmla="*/ 133 h 163"/>
                  <a:gd name="T62" fmla="*/ 103 w 127"/>
                  <a:gd name="T63" fmla="*/ 133 h 163"/>
                  <a:gd name="T64" fmla="*/ 103 w 127"/>
                  <a:gd name="T65" fmla="*/ 139 h 163"/>
                  <a:gd name="T66" fmla="*/ 109 w 127"/>
                  <a:gd name="T67" fmla="*/ 145 h 163"/>
                  <a:gd name="T68" fmla="*/ 109 w 127"/>
                  <a:gd name="T69" fmla="*/ 145 h 163"/>
                  <a:gd name="T70" fmla="*/ 115 w 127"/>
                  <a:gd name="T71" fmla="*/ 157 h 163"/>
                  <a:gd name="T72" fmla="*/ 115 w 127"/>
                  <a:gd name="T73" fmla="*/ 157 h 163"/>
                  <a:gd name="T74" fmla="*/ 121 w 127"/>
                  <a:gd name="T75" fmla="*/ 163 h 163"/>
                  <a:gd name="T76" fmla="*/ 127 w 127"/>
                  <a:gd name="T77" fmla="*/ 163 h 16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7"/>
                  <a:gd name="T118" fmla="*/ 0 h 163"/>
                  <a:gd name="T119" fmla="*/ 127 w 127"/>
                  <a:gd name="T120" fmla="*/ 163 h 16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7" h="163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3"/>
                    </a:lnTo>
                    <a:lnTo>
                      <a:pt x="37" y="49"/>
                    </a:lnTo>
                    <a:lnTo>
                      <a:pt x="43" y="55"/>
                    </a:lnTo>
                    <a:lnTo>
                      <a:pt x="49" y="61"/>
                    </a:lnTo>
                    <a:lnTo>
                      <a:pt x="55" y="73"/>
                    </a:lnTo>
                    <a:lnTo>
                      <a:pt x="61" y="79"/>
                    </a:lnTo>
                    <a:lnTo>
                      <a:pt x="61" y="85"/>
                    </a:lnTo>
                    <a:lnTo>
                      <a:pt x="67" y="85"/>
                    </a:lnTo>
                    <a:lnTo>
                      <a:pt x="73" y="91"/>
                    </a:lnTo>
                    <a:lnTo>
                      <a:pt x="79" y="103"/>
                    </a:lnTo>
                    <a:lnTo>
                      <a:pt x="85" y="109"/>
                    </a:lnTo>
                    <a:lnTo>
                      <a:pt x="85" y="115"/>
                    </a:lnTo>
                    <a:lnTo>
                      <a:pt x="91" y="121"/>
                    </a:lnTo>
                    <a:lnTo>
                      <a:pt x="91" y="127"/>
                    </a:lnTo>
                    <a:lnTo>
                      <a:pt x="97" y="133"/>
                    </a:lnTo>
                    <a:lnTo>
                      <a:pt x="103" y="133"/>
                    </a:lnTo>
                    <a:lnTo>
                      <a:pt x="103" y="139"/>
                    </a:lnTo>
                    <a:lnTo>
                      <a:pt x="109" y="145"/>
                    </a:lnTo>
                    <a:lnTo>
                      <a:pt x="115" y="157"/>
                    </a:lnTo>
                    <a:lnTo>
                      <a:pt x="121" y="163"/>
                    </a:lnTo>
                    <a:lnTo>
                      <a:pt x="127" y="1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2" name="Freeform 239"/>
              <p:cNvSpPr>
                <a:spLocks noChangeAspect="1"/>
              </p:cNvSpPr>
              <p:nvPr/>
            </p:nvSpPr>
            <p:spPr bwMode="auto">
              <a:xfrm>
                <a:off x="1416" y="4977"/>
                <a:ext cx="222" cy="150"/>
              </a:xfrm>
              <a:custGeom>
                <a:avLst/>
                <a:gdLst>
                  <a:gd name="T0" fmla="*/ 0 w 222"/>
                  <a:gd name="T1" fmla="*/ 0 h 150"/>
                  <a:gd name="T2" fmla="*/ 6 w 222"/>
                  <a:gd name="T3" fmla="*/ 6 h 150"/>
                  <a:gd name="T4" fmla="*/ 6 w 222"/>
                  <a:gd name="T5" fmla="*/ 6 h 150"/>
                  <a:gd name="T6" fmla="*/ 18 w 222"/>
                  <a:gd name="T7" fmla="*/ 12 h 150"/>
                  <a:gd name="T8" fmla="*/ 18 w 222"/>
                  <a:gd name="T9" fmla="*/ 18 h 150"/>
                  <a:gd name="T10" fmla="*/ 24 w 222"/>
                  <a:gd name="T11" fmla="*/ 18 h 150"/>
                  <a:gd name="T12" fmla="*/ 30 w 222"/>
                  <a:gd name="T13" fmla="*/ 24 h 150"/>
                  <a:gd name="T14" fmla="*/ 30 w 222"/>
                  <a:gd name="T15" fmla="*/ 24 h 150"/>
                  <a:gd name="T16" fmla="*/ 36 w 222"/>
                  <a:gd name="T17" fmla="*/ 30 h 150"/>
                  <a:gd name="T18" fmla="*/ 42 w 222"/>
                  <a:gd name="T19" fmla="*/ 30 h 150"/>
                  <a:gd name="T20" fmla="*/ 48 w 222"/>
                  <a:gd name="T21" fmla="*/ 36 h 150"/>
                  <a:gd name="T22" fmla="*/ 54 w 222"/>
                  <a:gd name="T23" fmla="*/ 36 h 150"/>
                  <a:gd name="T24" fmla="*/ 54 w 222"/>
                  <a:gd name="T25" fmla="*/ 36 h 150"/>
                  <a:gd name="T26" fmla="*/ 60 w 222"/>
                  <a:gd name="T27" fmla="*/ 42 h 150"/>
                  <a:gd name="T28" fmla="*/ 66 w 222"/>
                  <a:gd name="T29" fmla="*/ 48 h 150"/>
                  <a:gd name="T30" fmla="*/ 66 w 222"/>
                  <a:gd name="T31" fmla="*/ 48 h 150"/>
                  <a:gd name="T32" fmla="*/ 78 w 222"/>
                  <a:gd name="T33" fmla="*/ 54 h 150"/>
                  <a:gd name="T34" fmla="*/ 78 w 222"/>
                  <a:gd name="T35" fmla="*/ 54 h 150"/>
                  <a:gd name="T36" fmla="*/ 84 w 222"/>
                  <a:gd name="T37" fmla="*/ 60 h 150"/>
                  <a:gd name="T38" fmla="*/ 90 w 222"/>
                  <a:gd name="T39" fmla="*/ 60 h 150"/>
                  <a:gd name="T40" fmla="*/ 90 w 222"/>
                  <a:gd name="T41" fmla="*/ 66 h 150"/>
                  <a:gd name="T42" fmla="*/ 96 w 222"/>
                  <a:gd name="T43" fmla="*/ 66 h 150"/>
                  <a:gd name="T44" fmla="*/ 102 w 222"/>
                  <a:gd name="T45" fmla="*/ 66 h 150"/>
                  <a:gd name="T46" fmla="*/ 108 w 222"/>
                  <a:gd name="T47" fmla="*/ 72 h 150"/>
                  <a:gd name="T48" fmla="*/ 108 w 222"/>
                  <a:gd name="T49" fmla="*/ 78 h 150"/>
                  <a:gd name="T50" fmla="*/ 114 w 222"/>
                  <a:gd name="T51" fmla="*/ 78 h 150"/>
                  <a:gd name="T52" fmla="*/ 120 w 222"/>
                  <a:gd name="T53" fmla="*/ 84 h 150"/>
                  <a:gd name="T54" fmla="*/ 120 w 222"/>
                  <a:gd name="T55" fmla="*/ 84 h 150"/>
                  <a:gd name="T56" fmla="*/ 132 w 222"/>
                  <a:gd name="T57" fmla="*/ 90 h 150"/>
                  <a:gd name="T58" fmla="*/ 132 w 222"/>
                  <a:gd name="T59" fmla="*/ 90 h 150"/>
                  <a:gd name="T60" fmla="*/ 138 w 222"/>
                  <a:gd name="T61" fmla="*/ 96 h 150"/>
                  <a:gd name="T62" fmla="*/ 144 w 222"/>
                  <a:gd name="T63" fmla="*/ 96 h 150"/>
                  <a:gd name="T64" fmla="*/ 144 w 222"/>
                  <a:gd name="T65" fmla="*/ 102 h 150"/>
                  <a:gd name="T66" fmla="*/ 150 w 222"/>
                  <a:gd name="T67" fmla="*/ 102 h 150"/>
                  <a:gd name="T68" fmla="*/ 156 w 222"/>
                  <a:gd name="T69" fmla="*/ 108 h 150"/>
                  <a:gd name="T70" fmla="*/ 162 w 222"/>
                  <a:gd name="T71" fmla="*/ 108 h 150"/>
                  <a:gd name="T72" fmla="*/ 168 w 222"/>
                  <a:gd name="T73" fmla="*/ 114 h 150"/>
                  <a:gd name="T74" fmla="*/ 168 w 222"/>
                  <a:gd name="T75" fmla="*/ 114 h 150"/>
                  <a:gd name="T76" fmla="*/ 174 w 222"/>
                  <a:gd name="T77" fmla="*/ 120 h 150"/>
                  <a:gd name="T78" fmla="*/ 180 w 222"/>
                  <a:gd name="T79" fmla="*/ 120 h 150"/>
                  <a:gd name="T80" fmla="*/ 180 w 222"/>
                  <a:gd name="T81" fmla="*/ 126 h 150"/>
                  <a:gd name="T82" fmla="*/ 192 w 222"/>
                  <a:gd name="T83" fmla="*/ 132 h 150"/>
                  <a:gd name="T84" fmla="*/ 192 w 222"/>
                  <a:gd name="T85" fmla="*/ 132 h 150"/>
                  <a:gd name="T86" fmla="*/ 198 w 222"/>
                  <a:gd name="T87" fmla="*/ 132 h 150"/>
                  <a:gd name="T88" fmla="*/ 204 w 222"/>
                  <a:gd name="T89" fmla="*/ 138 h 150"/>
                  <a:gd name="T90" fmla="*/ 204 w 222"/>
                  <a:gd name="T91" fmla="*/ 138 h 150"/>
                  <a:gd name="T92" fmla="*/ 210 w 222"/>
                  <a:gd name="T93" fmla="*/ 144 h 150"/>
                  <a:gd name="T94" fmla="*/ 216 w 222"/>
                  <a:gd name="T95" fmla="*/ 144 h 150"/>
                  <a:gd name="T96" fmla="*/ 222 w 222"/>
                  <a:gd name="T97" fmla="*/ 150 h 150"/>
                  <a:gd name="T98" fmla="*/ 222 w 222"/>
                  <a:gd name="T99" fmla="*/ 150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2"/>
                  <a:gd name="T151" fmla="*/ 0 h 150"/>
                  <a:gd name="T152" fmla="*/ 222 w 222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2" h="150">
                    <a:moveTo>
                      <a:pt x="0" y="0"/>
                    </a:moveTo>
                    <a:lnTo>
                      <a:pt x="6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60" y="42"/>
                    </a:lnTo>
                    <a:lnTo>
                      <a:pt x="66" y="48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0" y="60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08" y="78"/>
                    </a:lnTo>
                    <a:lnTo>
                      <a:pt x="114" y="78"/>
                    </a:lnTo>
                    <a:lnTo>
                      <a:pt x="120" y="84"/>
                    </a:lnTo>
                    <a:lnTo>
                      <a:pt x="132" y="9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44" y="102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74" y="120"/>
                    </a:lnTo>
                    <a:lnTo>
                      <a:pt x="180" y="120"/>
                    </a:lnTo>
                    <a:lnTo>
                      <a:pt x="180" y="126"/>
                    </a:lnTo>
                    <a:lnTo>
                      <a:pt x="192" y="132"/>
                    </a:lnTo>
                    <a:lnTo>
                      <a:pt x="198" y="132"/>
                    </a:lnTo>
                    <a:lnTo>
                      <a:pt x="204" y="138"/>
                    </a:lnTo>
                    <a:lnTo>
                      <a:pt x="210" y="144"/>
                    </a:lnTo>
                    <a:lnTo>
                      <a:pt x="216" y="144"/>
                    </a:lnTo>
                    <a:lnTo>
                      <a:pt x="222" y="1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3" name="Freeform 240"/>
              <p:cNvSpPr>
                <a:spLocks noChangeAspect="1"/>
              </p:cNvSpPr>
              <p:nvPr/>
            </p:nvSpPr>
            <p:spPr bwMode="auto">
              <a:xfrm>
                <a:off x="1638" y="5127"/>
                <a:ext cx="235" cy="157"/>
              </a:xfrm>
              <a:custGeom>
                <a:avLst/>
                <a:gdLst>
                  <a:gd name="T0" fmla="*/ 0 w 235"/>
                  <a:gd name="T1" fmla="*/ 0 h 157"/>
                  <a:gd name="T2" fmla="*/ 6 w 235"/>
                  <a:gd name="T3" fmla="*/ 6 h 157"/>
                  <a:gd name="T4" fmla="*/ 12 w 235"/>
                  <a:gd name="T5" fmla="*/ 12 h 157"/>
                  <a:gd name="T6" fmla="*/ 12 w 235"/>
                  <a:gd name="T7" fmla="*/ 12 h 157"/>
                  <a:gd name="T8" fmla="*/ 24 w 235"/>
                  <a:gd name="T9" fmla="*/ 18 h 157"/>
                  <a:gd name="T10" fmla="*/ 24 w 235"/>
                  <a:gd name="T11" fmla="*/ 18 h 157"/>
                  <a:gd name="T12" fmla="*/ 30 w 235"/>
                  <a:gd name="T13" fmla="*/ 18 h 157"/>
                  <a:gd name="T14" fmla="*/ 36 w 235"/>
                  <a:gd name="T15" fmla="*/ 24 h 157"/>
                  <a:gd name="T16" fmla="*/ 36 w 235"/>
                  <a:gd name="T17" fmla="*/ 24 h 157"/>
                  <a:gd name="T18" fmla="*/ 42 w 235"/>
                  <a:gd name="T19" fmla="*/ 30 h 157"/>
                  <a:gd name="T20" fmla="*/ 48 w 235"/>
                  <a:gd name="T21" fmla="*/ 30 h 157"/>
                  <a:gd name="T22" fmla="*/ 55 w 235"/>
                  <a:gd name="T23" fmla="*/ 36 h 157"/>
                  <a:gd name="T24" fmla="*/ 61 w 235"/>
                  <a:gd name="T25" fmla="*/ 43 h 157"/>
                  <a:gd name="T26" fmla="*/ 61 w 235"/>
                  <a:gd name="T27" fmla="*/ 43 h 157"/>
                  <a:gd name="T28" fmla="*/ 67 w 235"/>
                  <a:gd name="T29" fmla="*/ 49 h 157"/>
                  <a:gd name="T30" fmla="*/ 73 w 235"/>
                  <a:gd name="T31" fmla="*/ 49 h 157"/>
                  <a:gd name="T32" fmla="*/ 79 w 235"/>
                  <a:gd name="T33" fmla="*/ 49 h 157"/>
                  <a:gd name="T34" fmla="*/ 85 w 235"/>
                  <a:gd name="T35" fmla="*/ 55 h 157"/>
                  <a:gd name="T36" fmla="*/ 85 w 235"/>
                  <a:gd name="T37" fmla="*/ 55 h 157"/>
                  <a:gd name="T38" fmla="*/ 91 w 235"/>
                  <a:gd name="T39" fmla="*/ 61 h 157"/>
                  <a:gd name="T40" fmla="*/ 97 w 235"/>
                  <a:gd name="T41" fmla="*/ 67 h 157"/>
                  <a:gd name="T42" fmla="*/ 97 w 235"/>
                  <a:gd name="T43" fmla="*/ 67 h 157"/>
                  <a:gd name="T44" fmla="*/ 109 w 235"/>
                  <a:gd name="T45" fmla="*/ 73 h 157"/>
                  <a:gd name="T46" fmla="*/ 109 w 235"/>
                  <a:gd name="T47" fmla="*/ 73 h 157"/>
                  <a:gd name="T48" fmla="*/ 115 w 235"/>
                  <a:gd name="T49" fmla="*/ 79 h 157"/>
                  <a:gd name="T50" fmla="*/ 121 w 235"/>
                  <a:gd name="T51" fmla="*/ 79 h 157"/>
                  <a:gd name="T52" fmla="*/ 121 w 235"/>
                  <a:gd name="T53" fmla="*/ 79 h 157"/>
                  <a:gd name="T54" fmla="*/ 127 w 235"/>
                  <a:gd name="T55" fmla="*/ 85 h 157"/>
                  <a:gd name="T56" fmla="*/ 127 w 235"/>
                  <a:gd name="T57" fmla="*/ 85 h 157"/>
                  <a:gd name="T58" fmla="*/ 139 w 235"/>
                  <a:gd name="T59" fmla="*/ 91 h 157"/>
                  <a:gd name="T60" fmla="*/ 139 w 235"/>
                  <a:gd name="T61" fmla="*/ 97 h 157"/>
                  <a:gd name="T62" fmla="*/ 145 w 235"/>
                  <a:gd name="T63" fmla="*/ 97 h 157"/>
                  <a:gd name="T64" fmla="*/ 151 w 235"/>
                  <a:gd name="T65" fmla="*/ 103 h 157"/>
                  <a:gd name="T66" fmla="*/ 151 w 235"/>
                  <a:gd name="T67" fmla="*/ 103 h 157"/>
                  <a:gd name="T68" fmla="*/ 157 w 235"/>
                  <a:gd name="T69" fmla="*/ 109 h 157"/>
                  <a:gd name="T70" fmla="*/ 163 w 235"/>
                  <a:gd name="T71" fmla="*/ 109 h 157"/>
                  <a:gd name="T72" fmla="*/ 169 w 235"/>
                  <a:gd name="T73" fmla="*/ 109 h 157"/>
                  <a:gd name="T74" fmla="*/ 175 w 235"/>
                  <a:gd name="T75" fmla="*/ 115 h 157"/>
                  <a:gd name="T76" fmla="*/ 175 w 235"/>
                  <a:gd name="T77" fmla="*/ 115 h 157"/>
                  <a:gd name="T78" fmla="*/ 181 w 235"/>
                  <a:gd name="T79" fmla="*/ 121 h 157"/>
                  <a:gd name="T80" fmla="*/ 187 w 235"/>
                  <a:gd name="T81" fmla="*/ 127 h 157"/>
                  <a:gd name="T82" fmla="*/ 193 w 235"/>
                  <a:gd name="T83" fmla="*/ 127 h 157"/>
                  <a:gd name="T84" fmla="*/ 199 w 235"/>
                  <a:gd name="T85" fmla="*/ 133 h 157"/>
                  <a:gd name="T86" fmla="*/ 199 w 235"/>
                  <a:gd name="T87" fmla="*/ 133 h 157"/>
                  <a:gd name="T88" fmla="*/ 205 w 235"/>
                  <a:gd name="T89" fmla="*/ 139 h 157"/>
                  <a:gd name="T90" fmla="*/ 211 w 235"/>
                  <a:gd name="T91" fmla="*/ 139 h 157"/>
                  <a:gd name="T92" fmla="*/ 211 w 235"/>
                  <a:gd name="T93" fmla="*/ 139 h 157"/>
                  <a:gd name="T94" fmla="*/ 223 w 235"/>
                  <a:gd name="T95" fmla="*/ 145 h 157"/>
                  <a:gd name="T96" fmla="*/ 223 w 235"/>
                  <a:gd name="T97" fmla="*/ 145 h 157"/>
                  <a:gd name="T98" fmla="*/ 229 w 235"/>
                  <a:gd name="T99" fmla="*/ 151 h 157"/>
                  <a:gd name="T100" fmla="*/ 235 w 235"/>
                  <a:gd name="T101" fmla="*/ 157 h 1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35"/>
                  <a:gd name="T154" fmla="*/ 0 h 157"/>
                  <a:gd name="T155" fmla="*/ 235 w 235"/>
                  <a:gd name="T156" fmla="*/ 157 h 1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35" h="157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5" y="36"/>
                    </a:lnTo>
                    <a:lnTo>
                      <a:pt x="61" y="43"/>
                    </a:lnTo>
                    <a:lnTo>
                      <a:pt x="67" y="49"/>
                    </a:lnTo>
                    <a:lnTo>
                      <a:pt x="73" y="49"/>
                    </a:lnTo>
                    <a:lnTo>
                      <a:pt x="79" y="49"/>
                    </a:lnTo>
                    <a:lnTo>
                      <a:pt x="85" y="55"/>
                    </a:lnTo>
                    <a:lnTo>
                      <a:pt x="91" y="61"/>
                    </a:lnTo>
                    <a:lnTo>
                      <a:pt x="97" y="67"/>
                    </a:lnTo>
                    <a:lnTo>
                      <a:pt x="109" y="73"/>
                    </a:lnTo>
                    <a:lnTo>
                      <a:pt x="115" y="79"/>
                    </a:lnTo>
                    <a:lnTo>
                      <a:pt x="121" y="79"/>
                    </a:lnTo>
                    <a:lnTo>
                      <a:pt x="127" y="85"/>
                    </a:lnTo>
                    <a:lnTo>
                      <a:pt x="139" y="91"/>
                    </a:lnTo>
                    <a:lnTo>
                      <a:pt x="139" y="97"/>
                    </a:lnTo>
                    <a:lnTo>
                      <a:pt x="145" y="97"/>
                    </a:lnTo>
                    <a:lnTo>
                      <a:pt x="151" y="103"/>
                    </a:lnTo>
                    <a:lnTo>
                      <a:pt x="157" y="109"/>
                    </a:lnTo>
                    <a:lnTo>
                      <a:pt x="163" y="109"/>
                    </a:lnTo>
                    <a:lnTo>
                      <a:pt x="169" y="109"/>
                    </a:lnTo>
                    <a:lnTo>
                      <a:pt x="175" y="115"/>
                    </a:lnTo>
                    <a:lnTo>
                      <a:pt x="181" y="121"/>
                    </a:lnTo>
                    <a:lnTo>
                      <a:pt x="187" y="127"/>
                    </a:lnTo>
                    <a:lnTo>
                      <a:pt x="193" y="127"/>
                    </a:lnTo>
                    <a:lnTo>
                      <a:pt x="199" y="133"/>
                    </a:lnTo>
                    <a:lnTo>
                      <a:pt x="205" y="139"/>
                    </a:lnTo>
                    <a:lnTo>
                      <a:pt x="211" y="139"/>
                    </a:lnTo>
                    <a:lnTo>
                      <a:pt x="223" y="145"/>
                    </a:lnTo>
                    <a:lnTo>
                      <a:pt x="229" y="151"/>
                    </a:lnTo>
                    <a:lnTo>
                      <a:pt x="23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4" name="Freeform 241"/>
              <p:cNvSpPr>
                <a:spLocks noChangeAspect="1"/>
              </p:cNvSpPr>
              <p:nvPr/>
            </p:nvSpPr>
            <p:spPr bwMode="auto">
              <a:xfrm>
                <a:off x="1873" y="5284"/>
                <a:ext cx="247" cy="132"/>
              </a:xfrm>
              <a:custGeom>
                <a:avLst/>
                <a:gdLst>
                  <a:gd name="T0" fmla="*/ 0 w 247"/>
                  <a:gd name="T1" fmla="*/ 0 h 132"/>
                  <a:gd name="T2" fmla="*/ 0 w 247"/>
                  <a:gd name="T3" fmla="*/ 0 h 132"/>
                  <a:gd name="T4" fmla="*/ 6 w 247"/>
                  <a:gd name="T5" fmla="*/ 6 h 132"/>
                  <a:gd name="T6" fmla="*/ 12 w 247"/>
                  <a:gd name="T7" fmla="*/ 6 h 132"/>
                  <a:gd name="T8" fmla="*/ 18 w 247"/>
                  <a:gd name="T9" fmla="*/ 12 h 132"/>
                  <a:gd name="T10" fmla="*/ 24 w 247"/>
                  <a:gd name="T11" fmla="*/ 12 h 132"/>
                  <a:gd name="T12" fmla="*/ 24 w 247"/>
                  <a:gd name="T13" fmla="*/ 12 h 132"/>
                  <a:gd name="T14" fmla="*/ 30 w 247"/>
                  <a:gd name="T15" fmla="*/ 18 h 132"/>
                  <a:gd name="T16" fmla="*/ 36 w 247"/>
                  <a:gd name="T17" fmla="*/ 24 h 132"/>
                  <a:gd name="T18" fmla="*/ 42 w 247"/>
                  <a:gd name="T19" fmla="*/ 24 h 132"/>
                  <a:gd name="T20" fmla="*/ 48 w 247"/>
                  <a:gd name="T21" fmla="*/ 30 h 132"/>
                  <a:gd name="T22" fmla="*/ 48 w 247"/>
                  <a:gd name="T23" fmla="*/ 30 h 132"/>
                  <a:gd name="T24" fmla="*/ 54 w 247"/>
                  <a:gd name="T25" fmla="*/ 36 h 132"/>
                  <a:gd name="T26" fmla="*/ 60 w 247"/>
                  <a:gd name="T27" fmla="*/ 36 h 132"/>
                  <a:gd name="T28" fmla="*/ 60 w 247"/>
                  <a:gd name="T29" fmla="*/ 36 h 132"/>
                  <a:gd name="T30" fmla="*/ 72 w 247"/>
                  <a:gd name="T31" fmla="*/ 42 h 132"/>
                  <a:gd name="T32" fmla="*/ 72 w 247"/>
                  <a:gd name="T33" fmla="*/ 42 h 132"/>
                  <a:gd name="T34" fmla="*/ 78 w 247"/>
                  <a:gd name="T35" fmla="*/ 48 h 132"/>
                  <a:gd name="T36" fmla="*/ 84 w 247"/>
                  <a:gd name="T37" fmla="*/ 54 h 132"/>
                  <a:gd name="T38" fmla="*/ 84 w 247"/>
                  <a:gd name="T39" fmla="*/ 54 h 132"/>
                  <a:gd name="T40" fmla="*/ 90 w 247"/>
                  <a:gd name="T41" fmla="*/ 60 h 132"/>
                  <a:gd name="T42" fmla="*/ 96 w 247"/>
                  <a:gd name="T43" fmla="*/ 60 h 132"/>
                  <a:gd name="T44" fmla="*/ 102 w 247"/>
                  <a:gd name="T45" fmla="*/ 60 h 132"/>
                  <a:gd name="T46" fmla="*/ 109 w 247"/>
                  <a:gd name="T47" fmla="*/ 66 h 132"/>
                  <a:gd name="T48" fmla="*/ 109 w 247"/>
                  <a:gd name="T49" fmla="*/ 66 h 132"/>
                  <a:gd name="T50" fmla="*/ 115 w 247"/>
                  <a:gd name="T51" fmla="*/ 72 h 132"/>
                  <a:gd name="T52" fmla="*/ 121 w 247"/>
                  <a:gd name="T53" fmla="*/ 72 h 132"/>
                  <a:gd name="T54" fmla="*/ 121 w 247"/>
                  <a:gd name="T55" fmla="*/ 78 h 132"/>
                  <a:gd name="T56" fmla="*/ 133 w 247"/>
                  <a:gd name="T57" fmla="*/ 78 h 132"/>
                  <a:gd name="T58" fmla="*/ 133 w 247"/>
                  <a:gd name="T59" fmla="*/ 84 h 132"/>
                  <a:gd name="T60" fmla="*/ 139 w 247"/>
                  <a:gd name="T61" fmla="*/ 84 h 132"/>
                  <a:gd name="T62" fmla="*/ 145 w 247"/>
                  <a:gd name="T63" fmla="*/ 90 h 132"/>
                  <a:gd name="T64" fmla="*/ 151 w 247"/>
                  <a:gd name="T65" fmla="*/ 90 h 132"/>
                  <a:gd name="T66" fmla="*/ 157 w 247"/>
                  <a:gd name="T67" fmla="*/ 90 h 132"/>
                  <a:gd name="T68" fmla="*/ 163 w 247"/>
                  <a:gd name="T69" fmla="*/ 96 h 132"/>
                  <a:gd name="T70" fmla="*/ 163 w 247"/>
                  <a:gd name="T71" fmla="*/ 96 h 132"/>
                  <a:gd name="T72" fmla="*/ 169 w 247"/>
                  <a:gd name="T73" fmla="*/ 102 h 132"/>
                  <a:gd name="T74" fmla="*/ 175 w 247"/>
                  <a:gd name="T75" fmla="*/ 102 h 132"/>
                  <a:gd name="T76" fmla="*/ 175 w 247"/>
                  <a:gd name="T77" fmla="*/ 108 h 132"/>
                  <a:gd name="T78" fmla="*/ 187 w 247"/>
                  <a:gd name="T79" fmla="*/ 108 h 132"/>
                  <a:gd name="T80" fmla="*/ 193 w 247"/>
                  <a:gd name="T81" fmla="*/ 114 h 132"/>
                  <a:gd name="T82" fmla="*/ 193 w 247"/>
                  <a:gd name="T83" fmla="*/ 114 h 132"/>
                  <a:gd name="T84" fmla="*/ 199 w 247"/>
                  <a:gd name="T85" fmla="*/ 114 h 132"/>
                  <a:gd name="T86" fmla="*/ 205 w 247"/>
                  <a:gd name="T87" fmla="*/ 120 h 132"/>
                  <a:gd name="T88" fmla="*/ 211 w 247"/>
                  <a:gd name="T89" fmla="*/ 120 h 132"/>
                  <a:gd name="T90" fmla="*/ 217 w 247"/>
                  <a:gd name="T91" fmla="*/ 120 h 132"/>
                  <a:gd name="T92" fmla="*/ 223 w 247"/>
                  <a:gd name="T93" fmla="*/ 126 h 132"/>
                  <a:gd name="T94" fmla="*/ 229 w 247"/>
                  <a:gd name="T95" fmla="*/ 126 h 132"/>
                  <a:gd name="T96" fmla="*/ 229 w 247"/>
                  <a:gd name="T97" fmla="*/ 126 h 132"/>
                  <a:gd name="T98" fmla="*/ 241 w 247"/>
                  <a:gd name="T99" fmla="*/ 132 h 132"/>
                  <a:gd name="T100" fmla="*/ 247 w 247"/>
                  <a:gd name="T101" fmla="*/ 132 h 1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"/>
                  <a:gd name="T154" fmla="*/ 0 h 132"/>
                  <a:gd name="T155" fmla="*/ 247 w 247"/>
                  <a:gd name="T156" fmla="*/ 132 h 1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" h="132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6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9" y="66"/>
                    </a:lnTo>
                    <a:lnTo>
                      <a:pt x="115" y="72"/>
                    </a:lnTo>
                    <a:lnTo>
                      <a:pt x="121" y="72"/>
                    </a:lnTo>
                    <a:lnTo>
                      <a:pt x="121" y="78"/>
                    </a:lnTo>
                    <a:lnTo>
                      <a:pt x="133" y="78"/>
                    </a:lnTo>
                    <a:lnTo>
                      <a:pt x="133" y="84"/>
                    </a:lnTo>
                    <a:lnTo>
                      <a:pt x="139" y="84"/>
                    </a:lnTo>
                    <a:lnTo>
                      <a:pt x="145" y="90"/>
                    </a:lnTo>
                    <a:lnTo>
                      <a:pt x="151" y="90"/>
                    </a:lnTo>
                    <a:lnTo>
                      <a:pt x="157" y="90"/>
                    </a:lnTo>
                    <a:lnTo>
                      <a:pt x="163" y="96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75" y="108"/>
                    </a:lnTo>
                    <a:lnTo>
                      <a:pt x="187" y="108"/>
                    </a:lnTo>
                    <a:lnTo>
                      <a:pt x="193" y="114"/>
                    </a:lnTo>
                    <a:lnTo>
                      <a:pt x="199" y="114"/>
                    </a:lnTo>
                    <a:lnTo>
                      <a:pt x="205" y="120"/>
                    </a:lnTo>
                    <a:lnTo>
                      <a:pt x="211" y="120"/>
                    </a:lnTo>
                    <a:lnTo>
                      <a:pt x="217" y="120"/>
                    </a:lnTo>
                    <a:lnTo>
                      <a:pt x="223" y="126"/>
                    </a:lnTo>
                    <a:lnTo>
                      <a:pt x="229" y="126"/>
                    </a:lnTo>
                    <a:lnTo>
                      <a:pt x="241" y="132"/>
                    </a:lnTo>
                    <a:lnTo>
                      <a:pt x="247" y="1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5" name="Freeform 242"/>
              <p:cNvSpPr>
                <a:spLocks noChangeAspect="1"/>
              </p:cNvSpPr>
              <p:nvPr/>
            </p:nvSpPr>
            <p:spPr bwMode="auto">
              <a:xfrm>
                <a:off x="2120" y="5314"/>
                <a:ext cx="247" cy="114"/>
              </a:xfrm>
              <a:custGeom>
                <a:avLst/>
                <a:gdLst>
                  <a:gd name="T0" fmla="*/ 0 w 247"/>
                  <a:gd name="T1" fmla="*/ 102 h 114"/>
                  <a:gd name="T2" fmla="*/ 0 w 247"/>
                  <a:gd name="T3" fmla="*/ 108 h 114"/>
                  <a:gd name="T4" fmla="*/ 6 w 247"/>
                  <a:gd name="T5" fmla="*/ 108 h 114"/>
                  <a:gd name="T6" fmla="*/ 12 w 247"/>
                  <a:gd name="T7" fmla="*/ 108 h 114"/>
                  <a:gd name="T8" fmla="*/ 24 w 247"/>
                  <a:gd name="T9" fmla="*/ 108 h 114"/>
                  <a:gd name="T10" fmla="*/ 30 w 247"/>
                  <a:gd name="T11" fmla="*/ 114 h 114"/>
                  <a:gd name="T12" fmla="*/ 30 w 247"/>
                  <a:gd name="T13" fmla="*/ 114 h 114"/>
                  <a:gd name="T14" fmla="*/ 36 w 247"/>
                  <a:gd name="T15" fmla="*/ 114 h 114"/>
                  <a:gd name="T16" fmla="*/ 42 w 247"/>
                  <a:gd name="T17" fmla="*/ 114 h 114"/>
                  <a:gd name="T18" fmla="*/ 54 w 247"/>
                  <a:gd name="T19" fmla="*/ 114 h 114"/>
                  <a:gd name="T20" fmla="*/ 60 w 247"/>
                  <a:gd name="T21" fmla="*/ 114 h 114"/>
                  <a:gd name="T22" fmla="*/ 66 w 247"/>
                  <a:gd name="T23" fmla="*/ 114 h 114"/>
                  <a:gd name="T24" fmla="*/ 72 w 247"/>
                  <a:gd name="T25" fmla="*/ 114 h 114"/>
                  <a:gd name="T26" fmla="*/ 84 w 247"/>
                  <a:gd name="T27" fmla="*/ 114 h 114"/>
                  <a:gd name="T28" fmla="*/ 90 w 247"/>
                  <a:gd name="T29" fmla="*/ 114 h 114"/>
                  <a:gd name="T30" fmla="*/ 96 w 247"/>
                  <a:gd name="T31" fmla="*/ 114 h 114"/>
                  <a:gd name="T32" fmla="*/ 102 w 247"/>
                  <a:gd name="T33" fmla="*/ 114 h 114"/>
                  <a:gd name="T34" fmla="*/ 108 w 247"/>
                  <a:gd name="T35" fmla="*/ 114 h 114"/>
                  <a:gd name="T36" fmla="*/ 114 w 247"/>
                  <a:gd name="T37" fmla="*/ 108 h 114"/>
                  <a:gd name="T38" fmla="*/ 120 w 247"/>
                  <a:gd name="T39" fmla="*/ 108 h 114"/>
                  <a:gd name="T40" fmla="*/ 126 w 247"/>
                  <a:gd name="T41" fmla="*/ 108 h 114"/>
                  <a:gd name="T42" fmla="*/ 126 w 247"/>
                  <a:gd name="T43" fmla="*/ 102 h 114"/>
                  <a:gd name="T44" fmla="*/ 138 w 247"/>
                  <a:gd name="T45" fmla="*/ 102 h 114"/>
                  <a:gd name="T46" fmla="*/ 144 w 247"/>
                  <a:gd name="T47" fmla="*/ 96 h 114"/>
                  <a:gd name="T48" fmla="*/ 144 w 247"/>
                  <a:gd name="T49" fmla="*/ 96 h 114"/>
                  <a:gd name="T50" fmla="*/ 151 w 247"/>
                  <a:gd name="T51" fmla="*/ 96 h 114"/>
                  <a:gd name="T52" fmla="*/ 157 w 247"/>
                  <a:gd name="T53" fmla="*/ 90 h 114"/>
                  <a:gd name="T54" fmla="*/ 157 w 247"/>
                  <a:gd name="T55" fmla="*/ 90 h 114"/>
                  <a:gd name="T56" fmla="*/ 169 w 247"/>
                  <a:gd name="T57" fmla="*/ 84 h 114"/>
                  <a:gd name="T58" fmla="*/ 169 w 247"/>
                  <a:gd name="T59" fmla="*/ 84 h 114"/>
                  <a:gd name="T60" fmla="*/ 175 w 247"/>
                  <a:gd name="T61" fmla="*/ 78 h 114"/>
                  <a:gd name="T62" fmla="*/ 175 w 247"/>
                  <a:gd name="T63" fmla="*/ 78 h 114"/>
                  <a:gd name="T64" fmla="*/ 181 w 247"/>
                  <a:gd name="T65" fmla="*/ 72 h 114"/>
                  <a:gd name="T66" fmla="*/ 187 w 247"/>
                  <a:gd name="T67" fmla="*/ 66 h 114"/>
                  <a:gd name="T68" fmla="*/ 193 w 247"/>
                  <a:gd name="T69" fmla="*/ 66 h 114"/>
                  <a:gd name="T70" fmla="*/ 193 w 247"/>
                  <a:gd name="T71" fmla="*/ 60 h 114"/>
                  <a:gd name="T72" fmla="*/ 199 w 247"/>
                  <a:gd name="T73" fmla="*/ 54 h 114"/>
                  <a:gd name="T74" fmla="*/ 205 w 247"/>
                  <a:gd name="T75" fmla="*/ 54 h 114"/>
                  <a:gd name="T76" fmla="*/ 205 w 247"/>
                  <a:gd name="T77" fmla="*/ 48 h 114"/>
                  <a:gd name="T78" fmla="*/ 211 w 247"/>
                  <a:gd name="T79" fmla="*/ 42 h 114"/>
                  <a:gd name="T80" fmla="*/ 211 w 247"/>
                  <a:gd name="T81" fmla="*/ 42 h 114"/>
                  <a:gd name="T82" fmla="*/ 217 w 247"/>
                  <a:gd name="T83" fmla="*/ 36 h 114"/>
                  <a:gd name="T84" fmla="*/ 223 w 247"/>
                  <a:gd name="T85" fmla="*/ 30 h 114"/>
                  <a:gd name="T86" fmla="*/ 223 w 247"/>
                  <a:gd name="T87" fmla="*/ 30 h 114"/>
                  <a:gd name="T88" fmla="*/ 229 w 247"/>
                  <a:gd name="T89" fmla="*/ 24 h 114"/>
                  <a:gd name="T90" fmla="*/ 229 w 247"/>
                  <a:gd name="T91" fmla="*/ 24 h 114"/>
                  <a:gd name="T92" fmla="*/ 235 w 247"/>
                  <a:gd name="T93" fmla="*/ 12 h 114"/>
                  <a:gd name="T94" fmla="*/ 235 w 247"/>
                  <a:gd name="T95" fmla="*/ 12 h 114"/>
                  <a:gd name="T96" fmla="*/ 241 w 247"/>
                  <a:gd name="T97" fmla="*/ 6 h 114"/>
                  <a:gd name="T98" fmla="*/ 241 w 247"/>
                  <a:gd name="T99" fmla="*/ 6 h 114"/>
                  <a:gd name="T100" fmla="*/ 247 w 247"/>
                  <a:gd name="T101" fmla="*/ 0 h 1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"/>
                  <a:gd name="T154" fmla="*/ 0 h 114"/>
                  <a:gd name="T155" fmla="*/ 247 w 247"/>
                  <a:gd name="T156" fmla="*/ 114 h 1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" h="114">
                    <a:moveTo>
                      <a:pt x="0" y="102"/>
                    </a:moveTo>
                    <a:lnTo>
                      <a:pt x="0" y="108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24" y="108"/>
                    </a:lnTo>
                    <a:lnTo>
                      <a:pt x="30" y="114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0" y="114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96" y="114"/>
                    </a:lnTo>
                    <a:lnTo>
                      <a:pt x="102" y="114"/>
                    </a:lnTo>
                    <a:lnTo>
                      <a:pt x="108" y="114"/>
                    </a:lnTo>
                    <a:lnTo>
                      <a:pt x="114" y="108"/>
                    </a:lnTo>
                    <a:lnTo>
                      <a:pt x="120" y="108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38" y="102"/>
                    </a:lnTo>
                    <a:lnTo>
                      <a:pt x="144" y="96"/>
                    </a:lnTo>
                    <a:lnTo>
                      <a:pt x="151" y="96"/>
                    </a:lnTo>
                    <a:lnTo>
                      <a:pt x="157" y="90"/>
                    </a:lnTo>
                    <a:lnTo>
                      <a:pt x="169" y="84"/>
                    </a:lnTo>
                    <a:lnTo>
                      <a:pt x="175" y="78"/>
                    </a:lnTo>
                    <a:lnTo>
                      <a:pt x="181" y="72"/>
                    </a:lnTo>
                    <a:lnTo>
                      <a:pt x="187" y="66"/>
                    </a:lnTo>
                    <a:lnTo>
                      <a:pt x="193" y="66"/>
                    </a:lnTo>
                    <a:lnTo>
                      <a:pt x="193" y="60"/>
                    </a:lnTo>
                    <a:lnTo>
                      <a:pt x="199" y="54"/>
                    </a:lnTo>
                    <a:lnTo>
                      <a:pt x="205" y="54"/>
                    </a:lnTo>
                    <a:lnTo>
                      <a:pt x="205" y="48"/>
                    </a:lnTo>
                    <a:lnTo>
                      <a:pt x="211" y="42"/>
                    </a:lnTo>
                    <a:lnTo>
                      <a:pt x="217" y="36"/>
                    </a:lnTo>
                    <a:lnTo>
                      <a:pt x="223" y="30"/>
                    </a:lnTo>
                    <a:lnTo>
                      <a:pt x="229" y="24"/>
                    </a:lnTo>
                    <a:lnTo>
                      <a:pt x="235" y="12"/>
                    </a:lnTo>
                    <a:lnTo>
                      <a:pt x="241" y="6"/>
                    </a:lnTo>
                    <a:lnTo>
                      <a:pt x="2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6" name="Freeform 243"/>
              <p:cNvSpPr>
                <a:spLocks noChangeAspect="1"/>
              </p:cNvSpPr>
              <p:nvPr/>
            </p:nvSpPr>
            <p:spPr bwMode="auto">
              <a:xfrm>
                <a:off x="2367" y="5073"/>
                <a:ext cx="144" cy="241"/>
              </a:xfrm>
              <a:custGeom>
                <a:avLst/>
                <a:gdLst>
                  <a:gd name="T0" fmla="*/ 0 w 144"/>
                  <a:gd name="T1" fmla="*/ 241 h 241"/>
                  <a:gd name="T2" fmla="*/ 6 w 144"/>
                  <a:gd name="T3" fmla="*/ 235 h 241"/>
                  <a:gd name="T4" fmla="*/ 6 w 144"/>
                  <a:gd name="T5" fmla="*/ 235 h 241"/>
                  <a:gd name="T6" fmla="*/ 12 w 144"/>
                  <a:gd name="T7" fmla="*/ 223 h 241"/>
                  <a:gd name="T8" fmla="*/ 12 w 144"/>
                  <a:gd name="T9" fmla="*/ 223 h 241"/>
                  <a:gd name="T10" fmla="*/ 18 w 144"/>
                  <a:gd name="T11" fmla="*/ 217 h 241"/>
                  <a:gd name="T12" fmla="*/ 18 w 144"/>
                  <a:gd name="T13" fmla="*/ 217 h 241"/>
                  <a:gd name="T14" fmla="*/ 24 w 144"/>
                  <a:gd name="T15" fmla="*/ 211 h 241"/>
                  <a:gd name="T16" fmla="*/ 24 w 144"/>
                  <a:gd name="T17" fmla="*/ 205 h 241"/>
                  <a:gd name="T18" fmla="*/ 30 w 144"/>
                  <a:gd name="T19" fmla="*/ 199 h 241"/>
                  <a:gd name="T20" fmla="*/ 36 w 144"/>
                  <a:gd name="T21" fmla="*/ 193 h 241"/>
                  <a:gd name="T22" fmla="*/ 36 w 144"/>
                  <a:gd name="T23" fmla="*/ 193 h 241"/>
                  <a:gd name="T24" fmla="*/ 36 w 144"/>
                  <a:gd name="T25" fmla="*/ 187 h 241"/>
                  <a:gd name="T26" fmla="*/ 42 w 144"/>
                  <a:gd name="T27" fmla="*/ 181 h 241"/>
                  <a:gd name="T28" fmla="*/ 42 w 144"/>
                  <a:gd name="T29" fmla="*/ 181 h 241"/>
                  <a:gd name="T30" fmla="*/ 48 w 144"/>
                  <a:gd name="T31" fmla="*/ 169 h 241"/>
                  <a:gd name="T32" fmla="*/ 48 w 144"/>
                  <a:gd name="T33" fmla="*/ 169 h 241"/>
                  <a:gd name="T34" fmla="*/ 54 w 144"/>
                  <a:gd name="T35" fmla="*/ 163 h 241"/>
                  <a:gd name="T36" fmla="*/ 60 w 144"/>
                  <a:gd name="T37" fmla="*/ 157 h 241"/>
                  <a:gd name="T38" fmla="*/ 60 w 144"/>
                  <a:gd name="T39" fmla="*/ 157 h 241"/>
                  <a:gd name="T40" fmla="*/ 60 w 144"/>
                  <a:gd name="T41" fmla="*/ 151 h 241"/>
                  <a:gd name="T42" fmla="*/ 66 w 144"/>
                  <a:gd name="T43" fmla="*/ 145 h 241"/>
                  <a:gd name="T44" fmla="*/ 66 w 144"/>
                  <a:gd name="T45" fmla="*/ 139 h 241"/>
                  <a:gd name="T46" fmla="*/ 72 w 144"/>
                  <a:gd name="T47" fmla="*/ 133 h 241"/>
                  <a:gd name="T48" fmla="*/ 72 w 144"/>
                  <a:gd name="T49" fmla="*/ 133 h 241"/>
                  <a:gd name="T50" fmla="*/ 78 w 144"/>
                  <a:gd name="T51" fmla="*/ 127 h 241"/>
                  <a:gd name="T52" fmla="*/ 78 w 144"/>
                  <a:gd name="T53" fmla="*/ 121 h 241"/>
                  <a:gd name="T54" fmla="*/ 78 w 144"/>
                  <a:gd name="T55" fmla="*/ 121 h 241"/>
                  <a:gd name="T56" fmla="*/ 84 w 144"/>
                  <a:gd name="T57" fmla="*/ 109 h 241"/>
                  <a:gd name="T58" fmla="*/ 90 w 144"/>
                  <a:gd name="T59" fmla="*/ 109 h 241"/>
                  <a:gd name="T60" fmla="*/ 90 w 144"/>
                  <a:gd name="T61" fmla="*/ 103 h 241"/>
                  <a:gd name="T62" fmla="*/ 96 w 144"/>
                  <a:gd name="T63" fmla="*/ 97 h 241"/>
                  <a:gd name="T64" fmla="*/ 96 w 144"/>
                  <a:gd name="T65" fmla="*/ 90 h 241"/>
                  <a:gd name="T66" fmla="*/ 96 w 144"/>
                  <a:gd name="T67" fmla="*/ 84 h 241"/>
                  <a:gd name="T68" fmla="*/ 102 w 144"/>
                  <a:gd name="T69" fmla="*/ 78 h 241"/>
                  <a:gd name="T70" fmla="*/ 102 w 144"/>
                  <a:gd name="T71" fmla="*/ 78 h 241"/>
                  <a:gd name="T72" fmla="*/ 108 w 144"/>
                  <a:gd name="T73" fmla="*/ 72 h 241"/>
                  <a:gd name="T74" fmla="*/ 108 w 144"/>
                  <a:gd name="T75" fmla="*/ 66 h 241"/>
                  <a:gd name="T76" fmla="*/ 114 w 144"/>
                  <a:gd name="T77" fmla="*/ 66 h 241"/>
                  <a:gd name="T78" fmla="*/ 114 w 144"/>
                  <a:gd name="T79" fmla="*/ 54 h 241"/>
                  <a:gd name="T80" fmla="*/ 120 w 144"/>
                  <a:gd name="T81" fmla="*/ 54 h 241"/>
                  <a:gd name="T82" fmla="*/ 120 w 144"/>
                  <a:gd name="T83" fmla="*/ 48 h 241"/>
                  <a:gd name="T84" fmla="*/ 126 w 144"/>
                  <a:gd name="T85" fmla="*/ 42 h 241"/>
                  <a:gd name="T86" fmla="*/ 126 w 144"/>
                  <a:gd name="T87" fmla="*/ 36 h 241"/>
                  <a:gd name="T88" fmla="*/ 126 w 144"/>
                  <a:gd name="T89" fmla="*/ 36 h 241"/>
                  <a:gd name="T90" fmla="*/ 132 w 144"/>
                  <a:gd name="T91" fmla="*/ 24 h 241"/>
                  <a:gd name="T92" fmla="*/ 132 w 144"/>
                  <a:gd name="T93" fmla="*/ 24 h 241"/>
                  <a:gd name="T94" fmla="*/ 138 w 144"/>
                  <a:gd name="T95" fmla="*/ 18 h 241"/>
                  <a:gd name="T96" fmla="*/ 138 w 144"/>
                  <a:gd name="T97" fmla="*/ 12 h 241"/>
                  <a:gd name="T98" fmla="*/ 138 w 144"/>
                  <a:gd name="T99" fmla="*/ 12 h 241"/>
                  <a:gd name="T100" fmla="*/ 144 w 144"/>
                  <a:gd name="T101" fmla="*/ 0 h 2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"/>
                  <a:gd name="T154" fmla="*/ 0 h 241"/>
                  <a:gd name="T155" fmla="*/ 144 w 144"/>
                  <a:gd name="T156" fmla="*/ 241 h 2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" h="241">
                    <a:moveTo>
                      <a:pt x="0" y="241"/>
                    </a:moveTo>
                    <a:lnTo>
                      <a:pt x="6" y="235"/>
                    </a:lnTo>
                    <a:lnTo>
                      <a:pt x="12" y="223"/>
                    </a:lnTo>
                    <a:lnTo>
                      <a:pt x="18" y="217"/>
                    </a:lnTo>
                    <a:lnTo>
                      <a:pt x="24" y="211"/>
                    </a:lnTo>
                    <a:lnTo>
                      <a:pt x="24" y="205"/>
                    </a:lnTo>
                    <a:lnTo>
                      <a:pt x="30" y="199"/>
                    </a:lnTo>
                    <a:lnTo>
                      <a:pt x="36" y="193"/>
                    </a:lnTo>
                    <a:lnTo>
                      <a:pt x="36" y="187"/>
                    </a:lnTo>
                    <a:lnTo>
                      <a:pt x="42" y="181"/>
                    </a:lnTo>
                    <a:lnTo>
                      <a:pt x="48" y="169"/>
                    </a:lnTo>
                    <a:lnTo>
                      <a:pt x="54" y="163"/>
                    </a:lnTo>
                    <a:lnTo>
                      <a:pt x="60" y="157"/>
                    </a:lnTo>
                    <a:lnTo>
                      <a:pt x="60" y="151"/>
                    </a:lnTo>
                    <a:lnTo>
                      <a:pt x="66" y="145"/>
                    </a:lnTo>
                    <a:lnTo>
                      <a:pt x="66" y="139"/>
                    </a:lnTo>
                    <a:lnTo>
                      <a:pt x="72" y="133"/>
                    </a:lnTo>
                    <a:lnTo>
                      <a:pt x="78" y="127"/>
                    </a:lnTo>
                    <a:lnTo>
                      <a:pt x="78" y="121"/>
                    </a:lnTo>
                    <a:lnTo>
                      <a:pt x="84" y="109"/>
                    </a:lnTo>
                    <a:lnTo>
                      <a:pt x="90" y="109"/>
                    </a:lnTo>
                    <a:lnTo>
                      <a:pt x="90" y="103"/>
                    </a:lnTo>
                    <a:lnTo>
                      <a:pt x="96" y="97"/>
                    </a:lnTo>
                    <a:lnTo>
                      <a:pt x="96" y="90"/>
                    </a:lnTo>
                    <a:lnTo>
                      <a:pt x="96" y="84"/>
                    </a:lnTo>
                    <a:lnTo>
                      <a:pt x="102" y="78"/>
                    </a:lnTo>
                    <a:lnTo>
                      <a:pt x="108" y="72"/>
                    </a:lnTo>
                    <a:lnTo>
                      <a:pt x="108" y="66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0" y="48"/>
                    </a:lnTo>
                    <a:lnTo>
                      <a:pt x="126" y="42"/>
                    </a:lnTo>
                    <a:lnTo>
                      <a:pt x="126" y="36"/>
                    </a:lnTo>
                    <a:lnTo>
                      <a:pt x="132" y="24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7" name="Freeform 244"/>
              <p:cNvSpPr>
                <a:spLocks noChangeAspect="1"/>
              </p:cNvSpPr>
              <p:nvPr/>
            </p:nvSpPr>
            <p:spPr bwMode="auto">
              <a:xfrm>
                <a:off x="2511" y="4850"/>
                <a:ext cx="139" cy="223"/>
              </a:xfrm>
              <a:custGeom>
                <a:avLst/>
                <a:gdLst>
                  <a:gd name="T0" fmla="*/ 0 w 139"/>
                  <a:gd name="T1" fmla="*/ 223 h 223"/>
                  <a:gd name="T2" fmla="*/ 6 w 139"/>
                  <a:gd name="T3" fmla="*/ 217 h 223"/>
                  <a:gd name="T4" fmla="*/ 6 w 139"/>
                  <a:gd name="T5" fmla="*/ 217 h 223"/>
                  <a:gd name="T6" fmla="*/ 6 w 139"/>
                  <a:gd name="T7" fmla="*/ 211 h 223"/>
                  <a:gd name="T8" fmla="*/ 12 w 139"/>
                  <a:gd name="T9" fmla="*/ 205 h 223"/>
                  <a:gd name="T10" fmla="*/ 12 w 139"/>
                  <a:gd name="T11" fmla="*/ 205 h 223"/>
                  <a:gd name="T12" fmla="*/ 18 w 139"/>
                  <a:gd name="T13" fmla="*/ 193 h 223"/>
                  <a:gd name="T14" fmla="*/ 18 w 139"/>
                  <a:gd name="T15" fmla="*/ 193 h 223"/>
                  <a:gd name="T16" fmla="*/ 24 w 139"/>
                  <a:gd name="T17" fmla="*/ 187 h 223"/>
                  <a:gd name="T18" fmla="*/ 24 w 139"/>
                  <a:gd name="T19" fmla="*/ 181 h 223"/>
                  <a:gd name="T20" fmla="*/ 30 w 139"/>
                  <a:gd name="T21" fmla="*/ 175 h 223"/>
                  <a:gd name="T22" fmla="*/ 30 w 139"/>
                  <a:gd name="T23" fmla="*/ 175 h 223"/>
                  <a:gd name="T24" fmla="*/ 36 w 139"/>
                  <a:gd name="T25" fmla="*/ 163 h 223"/>
                  <a:gd name="T26" fmla="*/ 36 w 139"/>
                  <a:gd name="T27" fmla="*/ 163 h 223"/>
                  <a:gd name="T28" fmla="*/ 36 w 139"/>
                  <a:gd name="T29" fmla="*/ 157 h 223"/>
                  <a:gd name="T30" fmla="*/ 42 w 139"/>
                  <a:gd name="T31" fmla="*/ 151 h 223"/>
                  <a:gd name="T32" fmla="*/ 42 w 139"/>
                  <a:gd name="T33" fmla="*/ 145 h 223"/>
                  <a:gd name="T34" fmla="*/ 49 w 139"/>
                  <a:gd name="T35" fmla="*/ 145 h 223"/>
                  <a:gd name="T36" fmla="*/ 49 w 139"/>
                  <a:gd name="T37" fmla="*/ 133 h 223"/>
                  <a:gd name="T38" fmla="*/ 49 w 139"/>
                  <a:gd name="T39" fmla="*/ 133 h 223"/>
                  <a:gd name="T40" fmla="*/ 55 w 139"/>
                  <a:gd name="T41" fmla="*/ 127 h 223"/>
                  <a:gd name="T42" fmla="*/ 61 w 139"/>
                  <a:gd name="T43" fmla="*/ 121 h 223"/>
                  <a:gd name="T44" fmla="*/ 61 w 139"/>
                  <a:gd name="T45" fmla="*/ 115 h 223"/>
                  <a:gd name="T46" fmla="*/ 61 w 139"/>
                  <a:gd name="T47" fmla="*/ 109 h 223"/>
                  <a:gd name="T48" fmla="*/ 67 w 139"/>
                  <a:gd name="T49" fmla="*/ 103 h 223"/>
                  <a:gd name="T50" fmla="*/ 67 w 139"/>
                  <a:gd name="T51" fmla="*/ 103 h 223"/>
                  <a:gd name="T52" fmla="*/ 73 w 139"/>
                  <a:gd name="T53" fmla="*/ 97 h 223"/>
                  <a:gd name="T54" fmla="*/ 73 w 139"/>
                  <a:gd name="T55" fmla="*/ 91 h 223"/>
                  <a:gd name="T56" fmla="*/ 73 w 139"/>
                  <a:gd name="T57" fmla="*/ 91 h 223"/>
                  <a:gd name="T58" fmla="*/ 79 w 139"/>
                  <a:gd name="T59" fmla="*/ 79 h 223"/>
                  <a:gd name="T60" fmla="*/ 79 w 139"/>
                  <a:gd name="T61" fmla="*/ 73 h 223"/>
                  <a:gd name="T62" fmla="*/ 79 w 139"/>
                  <a:gd name="T63" fmla="*/ 73 h 223"/>
                  <a:gd name="T64" fmla="*/ 85 w 139"/>
                  <a:gd name="T65" fmla="*/ 67 h 223"/>
                  <a:gd name="T66" fmla="*/ 91 w 139"/>
                  <a:gd name="T67" fmla="*/ 61 h 223"/>
                  <a:gd name="T68" fmla="*/ 91 w 139"/>
                  <a:gd name="T69" fmla="*/ 61 h 223"/>
                  <a:gd name="T70" fmla="*/ 91 w 139"/>
                  <a:gd name="T71" fmla="*/ 49 h 223"/>
                  <a:gd name="T72" fmla="*/ 97 w 139"/>
                  <a:gd name="T73" fmla="*/ 43 h 223"/>
                  <a:gd name="T74" fmla="*/ 97 w 139"/>
                  <a:gd name="T75" fmla="*/ 43 h 223"/>
                  <a:gd name="T76" fmla="*/ 103 w 139"/>
                  <a:gd name="T77" fmla="*/ 37 h 223"/>
                  <a:gd name="T78" fmla="*/ 103 w 139"/>
                  <a:gd name="T79" fmla="*/ 31 h 223"/>
                  <a:gd name="T80" fmla="*/ 103 w 139"/>
                  <a:gd name="T81" fmla="*/ 24 h 223"/>
                  <a:gd name="T82" fmla="*/ 109 w 139"/>
                  <a:gd name="T83" fmla="*/ 18 h 223"/>
                  <a:gd name="T84" fmla="*/ 115 w 139"/>
                  <a:gd name="T85" fmla="*/ 12 h 223"/>
                  <a:gd name="T86" fmla="*/ 115 w 139"/>
                  <a:gd name="T87" fmla="*/ 12 h 223"/>
                  <a:gd name="T88" fmla="*/ 115 w 139"/>
                  <a:gd name="T89" fmla="*/ 6 h 223"/>
                  <a:gd name="T90" fmla="*/ 121 w 139"/>
                  <a:gd name="T91" fmla="*/ 0 h 223"/>
                  <a:gd name="T92" fmla="*/ 127 w 139"/>
                  <a:gd name="T93" fmla="*/ 6 h 223"/>
                  <a:gd name="T94" fmla="*/ 127 w 139"/>
                  <a:gd name="T95" fmla="*/ 6 h 223"/>
                  <a:gd name="T96" fmla="*/ 133 w 139"/>
                  <a:gd name="T97" fmla="*/ 12 h 223"/>
                  <a:gd name="T98" fmla="*/ 133 w 139"/>
                  <a:gd name="T99" fmla="*/ 18 h 223"/>
                  <a:gd name="T100" fmla="*/ 139 w 139"/>
                  <a:gd name="T101" fmla="*/ 18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9"/>
                  <a:gd name="T154" fmla="*/ 0 h 223"/>
                  <a:gd name="T155" fmla="*/ 139 w 139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9" h="223">
                    <a:moveTo>
                      <a:pt x="0" y="223"/>
                    </a:moveTo>
                    <a:lnTo>
                      <a:pt x="6" y="217"/>
                    </a:lnTo>
                    <a:lnTo>
                      <a:pt x="6" y="211"/>
                    </a:lnTo>
                    <a:lnTo>
                      <a:pt x="12" y="205"/>
                    </a:lnTo>
                    <a:lnTo>
                      <a:pt x="18" y="193"/>
                    </a:lnTo>
                    <a:lnTo>
                      <a:pt x="24" y="187"/>
                    </a:lnTo>
                    <a:lnTo>
                      <a:pt x="24" y="181"/>
                    </a:lnTo>
                    <a:lnTo>
                      <a:pt x="30" y="175"/>
                    </a:lnTo>
                    <a:lnTo>
                      <a:pt x="36" y="163"/>
                    </a:lnTo>
                    <a:lnTo>
                      <a:pt x="36" y="157"/>
                    </a:lnTo>
                    <a:lnTo>
                      <a:pt x="42" y="151"/>
                    </a:lnTo>
                    <a:lnTo>
                      <a:pt x="42" y="145"/>
                    </a:lnTo>
                    <a:lnTo>
                      <a:pt x="49" y="145"/>
                    </a:lnTo>
                    <a:lnTo>
                      <a:pt x="49" y="133"/>
                    </a:lnTo>
                    <a:lnTo>
                      <a:pt x="55" y="127"/>
                    </a:lnTo>
                    <a:lnTo>
                      <a:pt x="61" y="121"/>
                    </a:lnTo>
                    <a:lnTo>
                      <a:pt x="61" y="115"/>
                    </a:lnTo>
                    <a:lnTo>
                      <a:pt x="61" y="109"/>
                    </a:lnTo>
                    <a:lnTo>
                      <a:pt x="67" y="103"/>
                    </a:lnTo>
                    <a:lnTo>
                      <a:pt x="73" y="97"/>
                    </a:lnTo>
                    <a:lnTo>
                      <a:pt x="73" y="91"/>
                    </a:lnTo>
                    <a:lnTo>
                      <a:pt x="79" y="79"/>
                    </a:lnTo>
                    <a:lnTo>
                      <a:pt x="79" y="73"/>
                    </a:lnTo>
                    <a:lnTo>
                      <a:pt x="85" y="67"/>
                    </a:lnTo>
                    <a:lnTo>
                      <a:pt x="91" y="61"/>
                    </a:lnTo>
                    <a:lnTo>
                      <a:pt x="91" y="49"/>
                    </a:lnTo>
                    <a:lnTo>
                      <a:pt x="97" y="43"/>
                    </a:lnTo>
                    <a:lnTo>
                      <a:pt x="103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9" y="18"/>
                    </a:lnTo>
                    <a:lnTo>
                      <a:pt x="115" y="12"/>
                    </a:lnTo>
                    <a:lnTo>
                      <a:pt x="115" y="6"/>
                    </a:lnTo>
                    <a:lnTo>
                      <a:pt x="121" y="0"/>
                    </a:lnTo>
                    <a:lnTo>
                      <a:pt x="127" y="6"/>
                    </a:lnTo>
                    <a:lnTo>
                      <a:pt x="133" y="12"/>
                    </a:lnTo>
                    <a:lnTo>
                      <a:pt x="133" y="18"/>
                    </a:lnTo>
                    <a:lnTo>
                      <a:pt x="139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8" name="Freeform 245"/>
              <p:cNvSpPr>
                <a:spLocks noChangeAspect="1"/>
              </p:cNvSpPr>
              <p:nvPr/>
            </p:nvSpPr>
            <p:spPr bwMode="auto">
              <a:xfrm>
                <a:off x="2650" y="4868"/>
                <a:ext cx="162" cy="223"/>
              </a:xfrm>
              <a:custGeom>
                <a:avLst/>
                <a:gdLst>
                  <a:gd name="T0" fmla="*/ 0 w 162"/>
                  <a:gd name="T1" fmla="*/ 0 h 223"/>
                  <a:gd name="T2" fmla="*/ 6 w 162"/>
                  <a:gd name="T3" fmla="*/ 6 h 223"/>
                  <a:gd name="T4" fmla="*/ 6 w 162"/>
                  <a:gd name="T5" fmla="*/ 13 h 223"/>
                  <a:gd name="T6" fmla="*/ 6 w 162"/>
                  <a:gd name="T7" fmla="*/ 19 h 223"/>
                  <a:gd name="T8" fmla="*/ 12 w 162"/>
                  <a:gd name="T9" fmla="*/ 19 h 223"/>
                  <a:gd name="T10" fmla="*/ 12 w 162"/>
                  <a:gd name="T11" fmla="*/ 25 h 223"/>
                  <a:gd name="T12" fmla="*/ 18 w 162"/>
                  <a:gd name="T13" fmla="*/ 31 h 223"/>
                  <a:gd name="T14" fmla="*/ 18 w 162"/>
                  <a:gd name="T15" fmla="*/ 31 h 223"/>
                  <a:gd name="T16" fmla="*/ 24 w 162"/>
                  <a:gd name="T17" fmla="*/ 43 h 223"/>
                  <a:gd name="T18" fmla="*/ 24 w 162"/>
                  <a:gd name="T19" fmla="*/ 43 h 223"/>
                  <a:gd name="T20" fmla="*/ 30 w 162"/>
                  <a:gd name="T21" fmla="*/ 49 h 223"/>
                  <a:gd name="T22" fmla="*/ 36 w 162"/>
                  <a:gd name="T23" fmla="*/ 49 h 223"/>
                  <a:gd name="T24" fmla="*/ 36 w 162"/>
                  <a:gd name="T25" fmla="*/ 55 h 223"/>
                  <a:gd name="T26" fmla="*/ 42 w 162"/>
                  <a:gd name="T27" fmla="*/ 61 h 223"/>
                  <a:gd name="T28" fmla="*/ 42 w 162"/>
                  <a:gd name="T29" fmla="*/ 61 h 223"/>
                  <a:gd name="T30" fmla="*/ 48 w 162"/>
                  <a:gd name="T31" fmla="*/ 73 h 223"/>
                  <a:gd name="T32" fmla="*/ 48 w 162"/>
                  <a:gd name="T33" fmla="*/ 73 h 223"/>
                  <a:gd name="T34" fmla="*/ 54 w 162"/>
                  <a:gd name="T35" fmla="*/ 79 h 223"/>
                  <a:gd name="T36" fmla="*/ 54 w 162"/>
                  <a:gd name="T37" fmla="*/ 85 h 223"/>
                  <a:gd name="T38" fmla="*/ 60 w 162"/>
                  <a:gd name="T39" fmla="*/ 85 h 223"/>
                  <a:gd name="T40" fmla="*/ 66 w 162"/>
                  <a:gd name="T41" fmla="*/ 91 h 223"/>
                  <a:gd name="T42" fmla="*/ 66 w 162"/>
                  <a:gd name="T43" fmla="*/ 91 h 223"/>
                  <a:gd name="T44" fmla="*/ 72 w 162"/>
                  <a:gd name="T45" fmla="*/ 103 h 223"/>
                  <a:gd name="T46" fmla="*/ 72 w 162"/>
                  <a:gd name="T47" fmla="*/ 103 h 223"/>
                  <a:gd name="T48" fmla="*/ 78 w 162"/>
                  <a:gd name="T49" fmla="*/ 109 h 223"/>
                  <a:gd name="T50" fmla="*/ 78 w 162"/>
                  <a:gd name="T51" fmla="*/ 115 h 223"/>
                  <a:gd name="T52" fmla="*/ 84 w 162"/>
                  <a:gd name="T53" fmla="*/ 115 h 223"/>
                  <a:gd name="T54" fmla="*/ 90 w 162"/>
                  <a:gd name="T55" fmla="*/ 121 h 223"/>
                  <a:gd name="T56" fmla="*/ 90 w 162"/>
                  <a:gd name="T57" fmla="*/ 127 h 223"/>
                  <a:gd name="T58" fmla="*/ 96 w 162"/>
                  <a:gd name="T59" fmla="*/ 133 h 223"/>
                  <a:gd name="T60" fmla="*/ 96 w 162"/>
                  <a:gd name="T61" fmla="*/ 133 h 223"/>
                  <a:gd name="T62" fmla="*/ 102 w 162"/>
                  <a:gd name="T63" fmla="*/ 139 h 223"/>
                  <a:gd name="T64" fmla="*/ 102 w 162"/>
                  <a:gd name="T65" fmla="*/ 145 h 223"/>
                  <a:gd name="T66" fmla="*/ 108 w 162"/>
                  <a:gd name="T67" fmla="*/ 145 h 223"/>
                  <a:gd name="T68" fmla="*/ 108 w 162"/>
                  <a:gd name="T69" fmla="*/ 151 h 223"/>
                  <a:gd name="T70" fmla="*/ 108 w 162"/>
                  <a:gd name="T71" fmla="*/ 157 h 223"/>
                  <a:gd name="T72" fmla="*/ 114 w 162"/>
                  <a:gd name="T73" fmla="*/ 163 h 223"/>
                  <a:gd name="T74" fmla="*/ 120 w 162"/>
                  <a:gd name="T75" fmla="*/ 163 h 223"/>
                  <a:gd name="T76" fmla="*/ 120 w 162"/>
                  <a:gd name="T77" fmla="*/ 169 h 223"/>
                  <a:gd name="T78" fmla="*/ 126 w 162"/>
                  <a:gd name="T79" fmla="*/ 175 h 223"/>
                  <a:gd name="T80" fmla="*/ 126 w 162"/>
                  <a:gd name="T81" fmla="*/ 175 h 223"/>
                  <a:gd name="T82" fmla="*/ 132 w 162"/>
                  <a:gd name="T83" fmla="*/ 187 h 223"/>
                  <a:gd name="T84" fmla="*/ 132 w 162"/>
                  <a:gd name="T85" fmla="*/ 187 h 223"/>
                  <a:gd name="T86" fmla="*/ 138 w 162"/>
                  <a:gd name="T87" fmla="*/ 193 h 223"/>
                  <a:gd name="T88" fmla="*/ 138 w 162"/>
                  <a:gd name="T89" fmla="*/ 193 h 223"/>
                  <a:gd name="T90" fmla="*/ 144 w 162"/>
                  <a:gd name="T91" fmla="*/ 199 h 223"/>
                  <a:gd name="T92" fmla="*/ 150 w 162"/>
                  <a:gd name="T93" fmla="*/ 205 h 223"/>
                  <a:gd name="T94" fmla="*/ 150 w 162"/>
                  <a:gd name="T95" fmla="*/ 205 h 223"/>
                  <a:gd name="T96" fmla="*/ 156 w 162"/>
                  <a:gd name="T97" fmla="*/ 217 h 223"/>
                  <a:gd name="T98" fmla="*/ 156 w 162"/>
                  <a:gd name="T99" fmla="*/ 217 h 223"/>
                  <a:gd name="T100" fmla="*/ 162 w 162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23"/>
                  <a:gd name="T155" fmla="*/ 162 w 162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23">
                    <a:moveTo>
                      <a:pt x="0" y="0"/>
                    </a:moveTo>
                    <a:lnTo>
                      <a:pt x="6" y="6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12" y="19"/>
                    </a:lnTo>
                    <a:lnTo>
                      <a:pt x="12" y="25"/>
                    </a:lnTo>
                    <a:lnTo>
                      <a:pt x="18" y="31"/>
                    </a:lnTo>
                    <a:lnTo>
                      <a:pt x="24" y="43"/>
                    </a:lnTo>
                    <a:lnTo>
                      <a:pt x="30" y="49"/>
                    </a:lnTo>
                    <a:lnTo>
                      <a:pt x="36" y="49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8" y="73"/>
                    </a:lnTo>
                    <a:lnTo>
                      <a:pt x="54" y="79"/>
                    </a:lnTo>
                    <a:lnTo>
                      <a:pt x="54" y="85"/>
                    </a:lnTo>
                    <a:lnTo>
                      <a:pt x="60" y="85"/>
                    </a:lnTo>
                    <a:lnTo>
                      <a:pt x="66" y="91"/>
                    </a:lnTo>
                    <a:lnTo>
                      <a:pt x="72" y="103"/>
                    </a:lnTo>
                    <a:lnTo>
                      <a:pt x="78" y="109"/>
                    </a:lnTo>
                    <a:lnTo>
                      <a:pt x="78" y="115"/>
                    </a:lnTo>
                    <a:lnTo>
                      <a:pt x="84" y="115"/>
                    </a:lnTo>
                    <a:lnTo>
                      <a:pt x="90" y="121"/>
                    </a:lnTo>
                    <a:lnTo>
                      <a:pt x="90" y="127"/>
                    </a:lnTo>
                    <a:lnTo>
                      <a:pt x="96" y="133"/>
                    </a:lnTo>
                    <a:lnTo>
                      <a:pt x="102" y="139"/>
                    </a:lnTo>
                    <a:lnTo>
                      <a:pt x="102" y="145"/>
                    </a:lnTo>
                    <a:lnTo>
                      <a:pt x="108" y="145"/>
                    </a:lnTo>
                    <a:lnTo>
                      <a:pt x="108" y="151"/>
                    </a:lnTo>
                    <a:lnTo>
                      <a:pt x="108" y="157"/>
                    </a:lnTo>
                    <a:lnTo>
                      <a:pt x="114" y="163"/>
                    </a:lnTo>
                    <a:lnTo>
                      <a:pt x="120" y="163"/>
                    </a:lnTo>
                    <a:lnTo>
                      <a:pt x="120" y="169"/>
                    </a:lnTo>
                    <a:lnTo>
                      <a:pt x="126" y="175"/>
                    </a:lnTo>
                    <a:lnTo>
                      <a:pt x="132" y="187"/>
                    </a:lnTo>
                    <a:lnTo>
                      <a:pt x="138" y="193"/>
                    </a:lnTo>
                    <a:lnTo>
                      <a:pt x="144" y="199"/>
                    </a:lnTo>
                    <a:lnTo>
                      <a:pt x="150" y="205"/>
                    </a:lnTo>
                    <a:lnTo>
                      <a:pt x="156" y="217"/>
                    </a:lnTo>
                    <a:lnTo>
                      <a:pt x="162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9" name="Freeform 246"/>
              <p:cNvSpPr>
                <a:spLocks noChangeAspect="1"/>
              </p:cNvSpPr>
              <p:nvPr/>
            </p:nvSpPr>
            <p:spPr bwMode="auto">
              <a:xfrm>
                <a:off x="2812" y="5091"/>
                <a:ext cx="127" cy="163"/>
              </a:xfrm>
              <a:custGeom>
                <a:avLst/>
                <a:gdLst>
                  <a:gd name="T0" fmla="*/ 0 w 127"/>
                  <a:gd name="T1" fmla="*/ 0 h 163"/>
                  <a:gd name="T2" fmla="*/ 0 w 127"/>
                  <a:gd name="T3" fmla="*/ 0 h 163"/>
                  <a:gd name="T4" fmla="*/ 6 w 127"/>
                  <a:gd name="T5" fmla="*/ 6 h 163"/>
                  <a:gd name="T6" fmla="*/ 12 w 127"/>
                  <a:gd name="T7" fmla="*/ 12 h 163"/>
                  <a:gd name="T8" fmla="*/ 12 w 127"/>
                  <a:gd name="T9" fmla="*/ 18 h 163"/>
                  <a:gd name="T10" fmla="*/ 18 w 127"/>
                  <a:gd name="T11" fmla="*/ 24 h 163"/>
                  <a:gd name="T12" fmla="*/ 18 w 127"/>
                  <a:gd name="T13" fmla="*/ 24 h 163"/>
                  <a:gd name="T14" fmla="*/ 24 w 127"/>
                  <a:gd name="T15" fmla="*/ 30 h 163"/>
                  <a:gd name="T16" fmla="*/ 24 w 127"/>
                  <a:gd name="T17" fmla="*/ 30 h 163"/>
                  <a:gd name="T18" fmla="*/ 30 w 127"/>
                  <a:gd name="T19" fmla="*/ 36 h 163"/>
                  <a:gd name="T20" fmla="*/ 30 w 127"/>
                  <a:gd name="T21" fmla="*/ 42 h 163"/>
                  <a:gd name="T22" fmla="*/ 37 w 127"/>
                  <a:gd name="T23" fmla="*/ 48 h 163"/>
                  <a:gd name="T24" fmla="*/ 43 w 127"/>
                  <a:gd name="T25" fmla="*/ 54 h 163"/>
                  <a:gd name="T26" fmla="*/ 43 w 127"/>
                  <a:gd name="T27" fmla="*/ 54 h 163"/>
                  <a:gd name="T28" fmla="*/ 49 w 127"/>
                  <a:gd name="T29" fmla="*/ 60 h 163"/>
                  <a:gd name="T30" fmla="*/ 49 w 127"/>
                  <a:gd name="T31" fmla="*/ 60 h 163"/>
                  <a:gd name="T32" fmla="*/ 55 w 127"/>
                  <a:gd name="T33" fmla="*/ 66 h 163"/>
                  <a:gd name="T34" fmla="*/ 55 w 127"/>
                  <a:gd name="T35" fmla="*/ 72 h 163"/>
                  <a:gd name="T36" fmla="*/ 61 w 127"/>
                  <a:gd name="T37" fmla="*/ 79 h 163"/>
                  <a:gd name="T38" fmla="*/ 61 w 127"/>
                  <a:gd name="T39" fmla="*/ 85 h 163"/>
                  <a:gd name="T40" fmla="*/ 61 w 127"/>
                  <a:gd name="T41" fmla="*/ 85 h 163"/>
                  <a:gd name="T42" fmla="*/ 67 w 127"/>
                  <a:gd name="T43" fmla="*/ 91 h 163"/>
                  <a:gd name="T44" fmla="*/ 73 w 127"/>
                  <a:gd name="T45" fmla="*/ 97 h 163"/>
                  <a:gd name="T46" fmla="*/ 73 w 127"/>
                  <a:gd name="T47" fmla="*/ 103 h 163"/>
                  <a:gd name="T48" fmla="*/ 79 w 127"/>
                  <a:gd name="T49" fmla="*/ 103 h 163"/>
                  <a:gd name="T50" fmla="*/ 79 w 127"/>
                  <a:gd name="T51" fmla="*/ 109 h 163"/>
                  <a:gd name="T52" fmla="*/ 85 w 127"/>
                  <a:gd name="T53" fmla="*/ 115 h 163"/>
                  <a:gd name="T54" fmla="*/ 85 w 127"/>
                  <a:gd name="T55" fmla="*/ 115 h 163"/>
                  <a:gd name="T56" fmla="*/ 91 w 127"/>
                  <a:gd name="T57" fmla="*/ 121 h 163"/>
                  <a:gd name="T58" fmla="*/ 91 w 127"/>
                  <a:gd name="T59" fmla="*/ 127 h 163"/>
                  <a:gd name="T60" fmla="*/ 97 w 127"/>
                  <a:gd name="T61" fmla="*/ 133 h 163"/>
                  <a:gd name="T62" fmla="*/ 103 w 127"/>
                  <a:gd name="T63" fmla="*/ 133 h 163"/>
                  <a:gd name="T64" fmla="*/ 103 w 127"/>
                  <a:gd name="T65" fmla="*/ 139 h 163"/>
                  <a:gd name="T66" fmla="*/ 109 w 127"/>
                  <a:gd name="T67" fmla="*/ 145 h 163"/>
                  <a:gd name="T68" fmla="*/ 109 w 127"/>
                  <a:gd name="T69" fmla="*/ 145 h 163"/>
                  <a:gd name="T70" fmla="*/ 115 w 127"/>
                  <a:gd name="T71" fmla="*/ 151 h 163"/>
                  <a:gd name="T72" fmla="*/ 115 w 127"/>
                  <a:gd name="T73" fmla="*/ 157 h 163"/>
                  <a:gd name="T74" fmla="*/ 121 w 127"/>
                  <a:gd name="T75" fmla="*/ 163 h 163"/>
                  <a:gd name="T76" fmla="*/ 127 w 127"/>
                  <a:gd name="T77" fmla="*/ 163 h 16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7"/>
                  <a:gd name="T118" fmla="*/ 0 h 163"/>
                  <a:gd name="T119" fmla="*/ 127 w 127"/>
                  <a:gd name="T120" fmla="*/ 163 h 16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7" h="163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7" y="48"/>
                    </a:lnTo>
                    <a:lnTo>
                      <a:pt x="43" y="54"/>
                    </a:lnTo>
                    <a:lnTo>
                      <a:pt x="49" y="60"/>
                    </a:lnTo>
                    <a:lnTo>
                      <a:pt x="55" y="66"/>
                    </a:lnTo>
                    <a:lnTo>
                      <a:pt x="55" y="72"/>
                    </a:lnTo>
                    <a:lnTo>
                      <a:pt x="61" y="79"/>
                    </a:lnTo>
                    <a:lnTo>
                      <a:pt x="61" y="85"/>
                    </a:lnTo>
                    <a:lnTo>
                      <a:pt x="67" y="91"/>
                    </a:lnTo>
                    <a:lnTo>
                      <a:pt x="73" y="97"/>
                    </a:lnTo>
                    <a:lnTo>
                      <a:pt x="73" y="103"/>
                    </a:lnTo>
                    <a:lnTo>
                      <a:pt x="79" y="103"/>
                    </a:lnTo>
                    <a:lnTo>
                      <a:pt x="79" y="109"/>
                    </a:lnTo>
                    <a:lnTo>
                      <a:pt x="85" y="115"/>
                    </a:lnTo>
                    <a:lnTo>
                      <a:pt x="91" y="121"/>
                    </a:lnTo>
                    <a:lnTo>
                      <a:pt x="91" y="127"/>
                    </a:lnTo>
                    <a:lnTo>
                      <a:pt x="97" y="133"/>
                    </a:lnTo>
                    <a:lnTo>
                      <a:pt x="103" y="133"/>
                    </a:lnTo>
                    <a:lnTo>
                      <a:pt x="103" y="139"/>
                    </a:lnTo>
                    <a:lnTo>
                      <a:pt x="109" y="145"/>
                    </a:lnTo>
                    <a:lnTo>
                      <a:pt x="115" y="151"/>
                    </a:lnTo>
                    <a:lnTo>
                      <a:pt x="115" y="157"/>
                    </a:lnTo>
                    <a:lnTo>
                      <a:pt x="121" y="163"/>
                    </a:lnTo>
                    <a:lnTo>
                      <a:pt x="127" y="1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0" name="Freeform 247"/>
              <p:cNvSpPr>
                <a:spLocks noChangeAspect="1"/>
              </p:cNvSpPr>
              <p:nvPr/>
            </p:nvSpPr>
            <p:spPr bwMode="auto">
              <a:xfrm>
                <a:off x="1416" y="5236"/>
                <a:ext cx="222" cy="144"/>
              </a:xfrm>
              <a:custGeom>
                <a:avLst/>
                <a:gdLst>
                  <a:gd name="T0" fmla="*/ 0 w 222"/>
                  <a:gd name="T1" fmla="*/ 0 h 144"/>
                  <a:gd name="T2" fmla="*/ 6 w 222"/>
                  <a:gd name="T3" fmla="*/ 0 h 144"/>
                  <a:gd name="T4" fmla="*/ 6 w 222"/>
                  <a:gd name="T5" fmla="*/ 0 h 144"/>
                  <a:gd name="T6" fmla="*/ 18 w 222"/>
                  <a:gd name="T7" fmla="*/ 6 h 144"/>
                  <a:gd name="T8" fmla="*/ 18 w 222"/>
                  <a:gd name="T9" fmla="*/ 6 h 144"/>
                  <a:gd name="T10" fmla="*/ 24 w 222"/>
                  <a:gd name="T11" fmla="*/ 12 h 144"/>
                  <a:gd name="T12" fmla="*/ 30 w 222"/>
                  <a:gd name="T13" fmla="*/ 18 h 144"/>
                  <a:gd name="T14" fmla="*/ 30 w 222"/>
                  <a:gd name="T15" fmla="*/ 18 h 144"/>
                  <a:gd name="T16" fmla="*/ 36 w 222"/>
                  <a:gd name="T17" fmla="*/ 24 h 144"/>
                  <a:gd name="T18" fmla="*/ 42 w 222"/>
                  <a:gd name="T19" fmla="*/ 24 h 144"/>
                  <a:gd name="T20" fmla="*/ 48 w 222"/>
                  <a:gd name="T21" fmla="*/ 30 h 144"/>
                  <a:gd name="T22" fmla="*/ 54 w 222"/>
                  <a:gd name="T23" fmla="*/ 30 h 144"/>
                  <a:gd name="T24" fmla="*/ 54 w 222"/>
                  <a:gd name="T25" fmla="*/ 30 h 144"/>
                  <a:gd name="T26" fmla="*/ 60 w 222"/>
                  <a:gd name="T27" fmla="*/ 36 h 144"/>
                  <a:gd name="T28" fmla="*/ 60 w 222"/>
                  <a:gd name="T29" fmla="*/ 36 h 144"/>
                  <a:gd name="T30" fmla="*/ 66 w 222"/>
                  <a:gd name="T31" fmla="*/ 42 h 144"/>
                  <a:gd name="T32" fmla="*/ 72 w 222"/>
                  <a:gd name="T33" fmla="*/ 48 h 144"/>
                  <a:gd name="T34" fmla="*/ 78 w 222"/>
                  <a:gd name="T35" fmla="*/ 48 h 144"/>
                  <a:gd name="T36" fmla="*/ 84 w 222"/>
                  <a:gd name="T37" fmla="*/ 54 h 144"/>
                  <a:gd name="T38" fmla="*/ 84 w 222"/>
                  <a:gd name="T39" fmla="*/ 54 h 144"/>
                  <a:gd name="T40" fmla="*/ 90 w 222"/>
                  <a:gd name="T41" fmla="*/ 60 h 144"/>
                  <a:gd name="T42" fmla="*/ 96 w 222"/>
                  <a:gd name="T43" fmla="*/ 60 h 144"/>
                  <a:gd name="T44" fmla="*/ 102 w 222"/>
                  <a:gd name="T45" fmla="*/ 66 h 144"/>
                  <a:gd name="T46" fmla="*/ 108 w 222"/>
                  <a:gd name="T47" fmla="*/ 66 h 144"/>
                  <a:gd name="T48" fmla="*/ 108 w 222"/>
                  <a:gd name="T49" fmla="*/ 72 h 144"/>
                  <a:gd name="T50" fmla="*/ 114 w 222"/>
                  <a:gd name="T51" fmla="*/ 72 h 144"/>
                  <a:gd name="T52" fmla="*/ 120 w 222"/>
                  <a:gd name="T53" fmla="*/ 78 h 144"/>
                  <a:gd name="T54" fmla="*/ 120 w 222"/>
                  <a:gd name="T55" fmla="*/ 78 h 144"/>
                  <a:gd name="T56" fmla="*/ 132 w 222"/>
                  <a:gd name="T57" fmla="*/ 84 h 144"/>
                  <a:gd name="T58" fmla="*/ 132 w 222"/>
                  <a:gd name="T59" fmla="*/ 84 h 144"/>
                  <a:gd name="T60" fmla="*/ 138 w 222"/>
                  <a:gd name="T61" fmla="*/ 90 h 144"/>
                  <a:gd name="T62" fmla="*/ 144 w 222"/>
                  <a:gd name="T63" fmla="*/ 90 h 144"/>
                  <a:gd name="T64" fmla="*/ 144 w 222"/>
                  <a:gd name="T65" fmla="*/ 96 h 144"/>
                  <a:gd name="T66" fmla="*/ 150 w 222"/>
                  <a:gd name="T67" fmla="*/ 96 h 144"/>
                  <a:gd name="T68" fmla="*/ 156 w 222"/>
                  <a:gd name="T69" fmla="*/ 102 h 144"/>
                  <a:gd name="T70" fmla="*/ 162 w 222"/>
                  <a:gd name="T71" fmla="*/ 102 h 144"/>
                  <a:gd name="T72" fmla="*/ 168 w 222"/>
                  <a:gd name="T73" fmla="*/ 108 h 144"/>
                  <a:gd name="T74" fmla="*/ 168 w 222"/>
                  <a:gd name="T75" fmla="*/ 108 h 144"/>
                  <a:gd name="T76" fmla="*/ 174 w 222"/>
                  <a:gd name="T77" fmla="*/ 114 h 144"/>
                  <a:gd name="T78" fmla="*/ 174 w 222"/>
                  <a:gd name="T79" fmla="*/ 114 h 144"/>
                  <a:gd name="T80" fmla="*/ 180 w 222"/>
                  <a:gd name="T81" fmla="*/ 120 h 144"/>
                  <a:gd name="T82" fmla="*/ 186 w 222"/>
                  <a:gd name="T83" fmla="*/ 120 h 144"/>
                  <a:gd name="T84" fmla="*/ 192 w 222"/>
                  <a:gd name="T85" fmla="*/ 126 h 144"/>
                  <a:gd name="T86" fmla="*/ 198 w 222"/>
                  <a:gd name="T87" fmla="*/ 132 h 144"/>
                  <a:gd name="T88" fmla="*/ 198 w 222"/>
                  <a:gd name="T89" fmla="*/ 132 h 144"/>
                  <a:gd name="T90" fmla="*/ 204 w 222"/>
                  <a:gd name="T91" fmla="*/ 132 h 144"/>
                  <a:gd name="T92" fmla="*/ 210 w 222"/>
                  <a:gd name="T93" fmla="*/ 138 h 144"/>
                  <a:gd name="T94" fmla="*/ 216 w 222"/>
                  <a:gd name="T95" fmla="*/ 138 h 144"/>
                  <a:gd name="T96" fmla="*/ 222 w 222"/>
                  <a:gd name="T97" fmla="*/ 144 h 144"/>
                  <a:gd name="T98" fmla="*/ 222 w 222"/>
                  <a:gd name="T99" fmla="*/ 144 h 1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2"/>
                  <a:gd name="T151" fmla="*/ 0 h 144"/>
                  <a:gd name="T152" fmla="*/ 222 w 222"/>
                  <a:gd name="T153" fmla="*/ 144 h 1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2" h="144">
                    <a:moveTo>
                      <a:pt x="0" y="0"/>
                    </a:moveTo>
                    <a:lnTo>
                      <a:pt x="6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08" y="72"/>
                    </a:lnTo>
                    <a:lnTo>
                      <a:pt x="114" y="72"/>
                    </a:lnTo>
                    <a:lnTo>
                      <a:pt x="120" y="7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44" y="90"/>
                    </a:lnTo>
                    <a:lnTo>
                      <a:pt x="144" y="96"/>
                    </a:lnTo>
                    <a:lnTo>
                      <a:pt x="150" y="96"/>
                    </a:lnTo>
                    <a:lnTo>
                      <a:pt x="156" y="102"/>
                    </a:lnTo>
                    <a:lnTo>
                      <a:pt x="162" y="102"/>
                    </a:lnTo>
                    <a:lnTo>
                      <a:pt x="168" y="108"/>
                    </a:lnTo>
                    <a:lnTo>
                      <a:pt x="174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2" y="126"/>
                    </a:lnTo>
                    <a:lnTo>
                      <a:pt x="198" y="132"/>
                    </a:lnTo>
                    <a:lnTo>
                      <a:pt x="204" y="132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22" y="1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" name="Freeform 248"/>
              <p:cNvSpPr>
                <a:spLocks noChangeAspect="1"/>
              </p:cNvSpPr>
              <p:nvPr/>
            </p:nvSpPr>
            <p:spPr bwMode="auto">
              <a:xfrm>
                <a:off x="1638" y="5380"/>
                <a:ext cx="235" cy="157"/>
              </a:xfrm>
              <a:custGeom>
                <a:avLst/>
                <a:gdLst>
                  <a:gd name="T0" fmla="*/ 0 w 235"/>
                  <a:gd name="T1" fmla="*/ 0 h 157"/>
                  <a:gd name="T2" fmla="*/ 6 w 235"/>
                  <a:gd name="T3" fmla="*/ 6 h 157"/>
                  <a:gd name="T4" fmla="*/ 12 w 235"/>
                  <a:gd name="T5" fmla="*/ 12 h 157"/>
                  <a:gd name="T6" fmla="*/ 12 w 235"/>
                  <a:gd name="T7" fmla="*/ 12 h 157"/>
                  <a:gd name="T8" fmla="*/ 24 w 235"/>
                  <a:gd name="T9" fmla="*/ 18 h 157"/>
                  <a:gd name="T10" fmla="*/ 24 w 235"/>
                  <a:gd name="T11" fmla="*/ 18 h 157"/>
                  <a:gd name="T12" fmla="*/ 30 w 235"/>
                  <a:gd name="T13" fmla="*/ 18 h 157"/>
                  <a:gd name="T14" fmla="*/ 36 w 235"/>
                  <a:gd name="T15" fmla="*/ 24 h 157"/>
                  <a:gd name="T16" fmla="*/ 36 w 235"/>
                  <a:gd name="T17" fmla="*/ 24 h 157"/>
                  <a:gd name="T18" fmla="*/ 42 w 235"/>
                  <a:gd name="T19" fmla="*/ 30 h 157"/>
                  <a:gd name="T20" fmla="*/ 48 w 235"/>
                  <a:gd name="T21" fmla="*/ 30 h 157"/>
                  <a:gd name="T22" fmla="*/ 55 w 235"/>
                  <a:gd name="T23" fmla="*/ 36 h 157"/>
                  <a:gd name="T24" fmla="*/ 61 w 235"/>
                  <a:gd name="T25" fmla="*/ 42 h 157"/>
                  <a:gd name="T26" fmla="*/ 61 w 235"/>
                  <a:gd name="T27" fmla="*/ 42 h 157"/>
                  <a:gd name="T28" fmla="*/ 67 w 235"/>
                  <a:gd name="T29" fmla="*/ 48 h 157"/>
                  <a:gd name="T30" fmla="*/ 73 w 235"/>
                  <a:gd name="T31" fmla="*/ 48 h 157"/>
                  <a:gd name="T32" fmla="*/ 79 w 235"/>
                  <a:gd name="T33" fmla="*/ 54 h 157"/>
                  <a:gd name="T34" fmla="*/ 79 w 235"/>
                  <a:gd name="T35" fmla="*/ 54 h 157"/>
                  <a:gd name="T36" fmla="*/ 85 w 235"/>
                  <a:gd name="T37" fmla="*/ 54 h 157"/>
                  <a:gd name="T38" fmla="*/ 91 w 235"/>
                  <a:gd name="T39" fmla="*/ 60 h 157"/>
                  <a:gd name="T40" fmla="*/ 91 w 235"/>
                  <a:gd name="T41" fmla="*/ 60 h 157"/>
                  <a:gd name="T42" fmla="*/ 97 w 235"/>
                  <a:gd name="T43" fmla="*/ 66 h 157"/>
                  <a:gd name="T44" fmla="*/ 103 w 235"/>
                  <a:gd name="T45" fmla="*/ 72 h 157"/>
                  <a:gd name="T46" fmla="*/ 109 w 235"/>
                  <a:gd name="T47" fmla="*/ 72 h 157"/>
                  <a:gd name="T48" fmla="*/ 115 w 235"/>
                  <a:gd name="T49" fmla="*/ 79 h 157"/>
                  <a:gd name="T50" fmla="*/ 115 w 235"/>
                  <a:gd name="T51" fmla="*/ 79 h 157"/>
                  <a:gd name="T52" fmla="*/ 121 w 235"/>
                  <a:gd name="T53" fmla="*/ 85 h 157"/>
                  <a:gd name="T54" fmla="*/ 127 w 235"/>
                  <a:gd name="T55" fmla="*/ 85 h 157"/>
                  <a:gd name="T56" fmla="*/ 127 w 235"/>
                  <a:gd name="T57" fmla="*/ 85 h 157"/>
                  <a:gd name="T58" fmla="*/ 139 w 235"/>
                  <a:gd name="T59" fmla="*/ 91 h 157"/>
                  <a:gd name="T60" fmla="*/ 139 w 235"/>
                  <a:gd name="T61" fmla="*/ 91 h 157"/>
                  <a:gd name="T62" fmla="*/ 145 w 235"/>
                  <a:gd name="T63" fmla="*/ 97 h 157"/>
                  <a:gd name="T64" fmla="*/ 151 w 235"/>
                  <a:gd name="T65" fmla="*/ 103 h 157"/>
                  <a:gd name="T66" fmla="*/ 151 w 235"/>
                  <a:gd name="T67" fmla="*/ 103 h 157"/>
                  <a:gd name="T68" fmla="*/ 157 w 235"/>
                  <a:gd name="T69" fmla="*/ 109 h 157"/>
                  <a:gd name="T70" fmla="*/ 163 w 235"/>
                  <a:gd name="T71" fmla="*/ 109 h 157"/>
                  <a:gd name="T72" fmla="*/ 169 w 235"/>
                  <a:gd name="T73" fmla="*/ 115 h 157"/>
                  <a:gd name="T74" fmla="*/ 175 w 235"/>
                  <a:gd name="T75" fmla="*/ 115 h 157"/>
                  <a:gd name="T76" fmla="*/ 175 w 235"/>
                  <a:gd name="T77" fmla="*/ 115 h 157"/>
                  <a:gd name="T78" fmla="*/ 181 w 235"/>
                  <a:gd name="T79" fmla="*/ 121 h 157"/>
                  <a:gd name="T80" fmla="*/ 187 w 235"/>
                  <a:gd name="T81" fmla="*/ 127 h 157"/>
                  <a:gd name="T82" fmla="*/ 193 w 235"/>
                  <a:gd name="T83" fmla="*/ 127 h 157"/>
                  <a:gd name="T84" fmla="*/ 199 w 235"/>
                  <a:gd name="T85" fmla="*/ 133 h 157"/>
                  <a:gd name="T86" fmla="*/ 199 w 235"/>
                  <a:gd name="T87" fmla="*/ 133 h 157"/>
                  <a:gd name="T88" fmla="*/ 205 w 235"/>
                  <a:gd name="T89" fmla="*/ 139 h 157"/>
                  <a:gd name="T90" fmla="*/ 211 w 235"/>
                  <a:gd name="T91" fmla="*/ 139 h 157"/>
                  <a:gd name="T92" fmla="*/ 211 w 235"/>
                  <a:gd name="T93" fmla="*/ 145 h 157"/>
                  <a:gd name="T94" fmla="*/ 223 w 235"/>
                  <a:gd name="T95" fmla="*/ 145 h 157"/>
                  <a:gd name="T96" fmla="*/ 223 w 235"/>
                  <a:gd name="T97" fmla="*/ 145 h 157"/>
                  <a:gd name="T98" fmla="*/ 229 w 235"/>
                  <a:gd name="T99" fmla="*/ 151 h 157"/>
                  <a:gd name="T100" fmla="*/ 235 w 235"/>
                  <a:gd name="T101" fmla="*/ 157 h 1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35"/>
                  <a:gd name="T154" fmla="*/ 0 h 157"/>
                  <a:gd name="T155" fmla="*/ 235 w 235"/>
                  <a:gd name="T156" fmla="*/ 157 h 1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35" h="157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5" y="36"/>
                    </a:lnTo>
                    <a:lnTo>
                      <a:pt x="61" y="42"/>
                    </a:lnTo>
                    <a:lnTo>
                      <a:pt x="67" y="48"/>
                    </a:lnTo>
                    <a:lnTo>
                      <a:pt x="73" y="48"/>
                    </a:lnTo>
                    <a:lnTo>
                      <a:pt x="79" y="54"/>
                    </a:lnTo>
                    <a:lnTo>
                      <a:pt x="85" y="54"/>
                    </a:lnTo>
                    <a:lnTo>
                      <a:pt x="91" y="60"/>
                    </a:lnTo>
                    <a:lnTo>
                      <a:pt x="97" y="66"/>
                    </a:lnTo>
                    <a:lnTo>
                      <a:pt x="103" y="72"/>
                    </a:lnTo>
                    <a:lnTo>
                      <a:pt x="109" y="72"/>
                    </a:lnTo>
                    <a:lnTo>
                      <a:pt x="115" y="79"/>
                    </a:lnTo>
                    <a:lnTo>
                      <a:pt x="121" y="85"/>
                    </a:lnTo>
                    <a:lnTo>
                      <a:pt x="127" y="85"/>
                    </a:lnTo>
                    <a:lnTo>
                      <a:pt x="139" y="91"/>
                    </a:lnTo>
                    <a:lnTo>
                      <a:pt x="145" y="97"/>
                    </a:lnTo>
                    <a:lnTo>
                      <a:pt x="151" y="103"/>
                    </a:lnTo>
                    <a:lnTo>
                      <a:pt x="157" y="109"/>
                    </a:lnTo>
                    <a:lnTo>
                      <a:pt x="163" y="109"/>
                    </a:lnTo>
                    <a:lnTo>
                      <a:pt x="169" y="115"/>
                    </a:lnTo>
                    <a:lnTo>
                      <a:pt x="175" y="115"/>
                    </a:lnTo>
                    <a:lnTo>
                      <a:pt x="181" y="121"/>
                    </a:lnTo>
                    <a:lnTo>
                      <a:pt x="187" y="127"/>
                    </a:lnTo>
                    <a:lnTo>
                      <a:pt x="193" y="127"/>
                    </a:lnTo>
                    <a:lnTo>
                      <a:pt x="199" y="133"/>
                    </a:lnTo>
                    <a:lnTo>
                      <a:pt x="205" y="139"/>
                    </a:lnTo>
                    <a:lnTo>
                      <a:pt x="211" y="139"/>
                    </a:lnTo>
                    <a:lnTo>
                      <a:pt x="211" y="145"/>
                    </a:lnTo>
                    <a:lnTo>
                      <a:pt x="223" y="145"/>
                    </a:lnTo>
                    <a:lnTo>
                      <a:pt x="229" y="151"/>
                    </a:lnTo>
                    <a:lnTo>
                      <a:pt x="23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2" name="Freeform 249"/>
              <p:cNvSpPr>
                <a:spLocks noChangeAspect="1"/>
              </p:cNvSpPr>
              <p:nvPr/>
            </p:nvSpPr>
            <p:spPr bwMode="auto">
              <a:xfrm>
                <a:off x="1873" y="5537"/>
                <a:ext cx="247" cy="132"/>
              </a:xfrm>
              <a:custGeom>
                <a:avLst/>
                <a:gdLst>
                  <a:gd name="T0" fmla="*/ 0 w 247"/>
                  <a:gd name="T1" fmla="*/ 0 h 132"/>
                  <a:gd name="T2" fmla="*/ 0 w 247"/>
                  <a:gd name="T3" fmla="*/ 0 h 132"/>
                  <a:gd name="T4" fmla="*/ 6 w 247"/>
                  <a:gd name="T5" fmla="*/ 6 h 132"/>
                  <a:gd name="T6" fmla="*/ 6 w 247"/>
                  <a:gd name="T7" fmla="*/ 6 h 132"/>
                  <a:gd name="T8" fmla="*/ 18 w 247"/>
                  <a:gd name="T9" fmla="*/ 12 h 132"/>
                  <a:gd name="T10" fmla="*/ 18 w 247"/>
                  <a:gd name="T11" fmla="*/ 12 h 132"/>
                  <a:gd name="T12" fmla="*/ 24 w 247"/>
                  <a:gd name="T13" fmla="*/ 12 h 132"/>
                  <a:gd name="T14" fmla="*/ 30 w 247"/>
                  <a:gd name="T15" fmla="*/ 18 h 132"/>
                  <a:gd name="T16" fmla="*/ 30 w 247"/>
                  <a:gd name="T17" fmla="*/ 18 h 132"/>
                  <a:gd name="T18" fmla="*/ 42 w 247"/>
                  <a:gd name="T19" fmla="*/ 24 h 132"/>
                  <a:gd name="T20" fmla="*/ 42 w 247"/>
                  <a:gd name="T21" fmla="*/ 30 h 132"/>
                  <a:gd name="T22" fmla="*/ 48 w 247"/>
                  <a:gd name="T23" fmla="*/ 30 h 132"/>
                  <a:gd name="T24" fmla="*/ 54 w 247"/>
                  <a:gd name="T25" fmla="*/ 36 h 132"/>
                  <a:gd name="T26" fmla="*/ 54 w 247"/>
                  <a:gd name="T27" fmla="*/ 36 h 132"/>
                  <a:gd name="T28" fmla="*/ 60 w 247"/>
                  <a:gd name="T29" fmla="*/ 42 h 132"/>
                  <a:gd name="T30" fmla="*/ 66 w 247"/>
                  <a:gd name="T31" fmla="*/ 42 h 132"/>
                  <a:gd name="T32" fmla="*/ 72 w 247"/>
                  <a:gd name="T33" fmla="*/ 42 h 132"/>
                  <a:gd name="T34" fmla="*/ 78 w 247"/>
                  <a:gd name="T35" fmla="*/ 48 h 132"/>
                  <a:gd name="T36" fmla="*/ 84 w 247"/>
                  <a:gd name="T37" fmla="*/ 54 h 132"/>
                  <a:gd name="T38" fmla="*/ 84 w 247"/>
                  <a:gd name="T39" fmla="*/ 54 h 132"/>
                  <a:gd name="T40" fmla="*/ 90 w 247"/>
                  <a:gd name="T41" fmla="*/ 60 h 132"/>
                  <a:gd name="T42" fmla="*/ 96 w 247"/>
                  <a:gd name="T43" fmla="*/ 60 h 132"/>
                  <a:gd name="T44" fmla="*/ 102 w 247"/>
                  <a:gd name="T45" fmla="*/ 60 h 132"/>
                  <a:gd name="T46" fmla="*/ 109 w 247"/>
                  <a:gd name="T47" fmla="*/ 66 h 132"/>
                  <a:gd name="T48" fmla="*/ 109 w 247"/>
                  <a:gd name="T49" fmla="*/ 66 h 132"/>
                  <a:gd name="T50" fmla="*/ 115 w 247"/>
                  <a:gd name="T51" fmla="*/ 72 h 132"/>
                  <a:gd name="T52" fmla="*/ 121 w 247"/>
                  <a:gd name="T53" fmla="*/ 72 h 132"/>
                  <a:gd name="T54" fmla="*/ 121 w 247"/>
                  <a:gd name="T55" fmla="*/ 78 h 132"/>
                  <a:gd name="T56" fmla="*/ 133 w 247"/>
                  <a:gd name="T57" fmla="*/ 78 h 132"/>
                  <a:gd name="T58" fmla="*/ 133 w 247"/>
                  <a:gd name="T59" fmla="*/ 84 h 132"/>
                  <a:gd name="T60" fmla="*/ 139 w 247"/>
                  <a:gd name="T61" fmla="*/ 84 h 132"/>
                  <a:gd name="T62" fmla="*/ 145 w 247"/>
                  <a:gd name="T63" fmla="*/ 90 h 132"/>
                  <a:gd name="T64" fmla="*/ 145 w 247"/>
                  <a:gd name="T65" fmla="*/ 90 h 132"/>
                  <a:gd name="T66" fmla="*/ 157 w 247"/>
                  <a:gd name="T67" fmla="*/ 96 h 132"/>
                  <a:gd name="T68" fmla="*/ 163 w 247"/>
                  <a:gd name="T69" fmla="*/ 96 h 132"/>
                  <a:gd name="T70" fmla="*/ 163 w 247"/>
                  <a:gd name="T71" fmla="*/ 96 h 132"/>
                  <a:gd name="T72" fmla="*/ 169 w 247"/>
                  <a:gd name="T73" fmla="*/ 102 h 132"/>
                  <a:gd name="T74" fmla="*/ 175 w 247"/>
                  <a:gd name="T75" fmla="*/ 102 h 132"/>
                  <a:gd name="T76" fmla="*/ 175 w 247"/>
                  <a:gd name="T77" fmla="*/ 108 h 132"/>
                  <a:gd name="T78" fmla="*/ 187 w 247"/>
                  <a:gd name="T79" fmla="*/ 108 h 132"/>
                  <a:gd name="T80" fmla="*/ 193 w 247"/>
                  <a:gd name="T81" fmla="*/ 114 h 132"/>
                  <a:gd name="T82" fmla="*/ 193 w 247"/>
                  <a:gd name="T83" fmla="*/ 114 h 132"/>
                  <a:gd name="T84" fmla="*/ 199 w 247"/>
                  <a:gd name="T85" fmla="*/ 114 h 132"/>
                  <a:gd name="T86" fmla="*/ 205 w 247"/>
                  <a:gd name="T87" fmla="*/ 120 h 132"/>
                  <a:gd name="T88" fmla="*/ 205 w 247"/>
                  <a:gd name="T89" fmla="*/ 120 h 132"/>
                  <a:gd name="T90" fmla="*/ 217 w 247"/>
                  <a:gd name="T91" fmla="*/ 126 h 132"/>
                  <a:gd name="T92" fmla="*/ 223 w 247"/>
                  <a:gd name="T93" fmla="*/ 126 h 132"/>
                  <a:gd name="T94" fmla="*/ 223 w 247"/>
                  <a:gd name="T95" fmla="*/ 126 h 132"/>
                  <a:gd name="T96" fmla="*/ 229 w 247"/>
                  <a:gd name="T97" fmla="*/ 132 h 132"/>
                  <a:gd name="T98" fmla="*/ 241 w 247"/>
                  <a:gd name="T99" fmla="*/ 132 h 132"/>
                  <a:gd name="T100" fmla="*/ 247 w 247"/>
                  <a:gd name="T101" fmla="*/ 132 h 1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"/>
                  <a:gd name="T154" fmla="*/ 0 h 132"/>
                  <a:gd name="T155" fmla="*/ 247 w 247"/>
                  <a:gd name="T156" fmla="*/ 132 h 1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" h="132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9" y="66"/>
                    </a:lnTo>
                    <a:lnTo>
                      <a:pt x="115" y="72"/>
                    </a:lnTo>
                    <a:lnTo>
                      <a:pt x="121" y="72"/>
                    </a:lnTo>
                    <a:lnTo>
                      <a:pt x="121" y="78"/>
                    </a:lnTo>
                    <a:lnTo>
                      <a:pt x="133" y="78"/>
                    </a:lnTo>
                    <a:lnTo>
                      <a:pt x="133" y="84"/>
                    </a:lnTo>
                    <a:lnTo>
                      <a:pt x="139" y="84"/>
                    </a:lnTo>
                    <a:lnTo>
                      <a:pt x="145" y="90"/>
                    </a:lnTo>
                    <a:lnTo>
                      <a:pt x="157" y="96"/>
                    </a:lnTo>
                    <a:lnTo>
                      <a:pt x="163" y="96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75" y="108"/>
                    </a:lnTo>
                    <a:lnTo>
                      <a:pt x="187" y="108"/>
                    </a:lnTo>
                    <a:lnTo>
                      <a:pt x="193" y="114"/>
                    </a:lnTo>
                    <a:lnTo>
                      <a:pt x="199" y="114"/>
                    </a:lnTo>
                    <a:lnTo>
                      <a:pt x="205" y="120"/>
                    </a:lnTo>
                    <a:lnTo>
                      <a:pt x="217" y="126"/>
                    </a:lnTo>
                    <a:lnTo>
                      <a:pt x="223" y="126"/>
                    </a:lnTo>
                    <a:lnTo>
                      <a:pt x="229" y="132"/>
                    </a:lnTo>
                    <a:lnTo>
                      <a:pt x="241" y="132"/>
                    </a:lnTo>
                    <a:lnTo>
                      <a:pt x="247" y="1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3" name="Freeform 250"/>
              <p:cNvSpPr>
                <a:spLocks noChangeAspect="1"/>
              </p:cNvSpPr>
              <p:nvPr/>
            </p:nvSpPr>
            <p:spPr bwMode="auto">
              <a:xfrm>
                <a:off x="2120" y="5567"/>
                <a:ext cx="247" cy="120"/>
              </a:xfrm>
              <a:custGeom>
                <a:avLst/>
                <a:gdLst>
                  <a:gd name="T0" fmla="*/ 0 w 247"/>
                  <a:gd name="T1" fmla="*/ 102 h 120"/>
                  <a:gd name="T2" fmla="*/ 0 w 247"/>
                  <a:gd name="T3" fmla="*/ 102 h 120"/>
                  <a:gd name="T4" fmla="*/ 6 w 247"/>
                  <a:gd name="T5" fmla="*/ 108 h 120"/>
                  <a:gd name="T6" fmla="*/ 12 w 247"/>
                  <a:gd name="T7" fmla="*/ 108 h 120"/>
                  <a:gd name="T8" fmla="*/ 24 w 247"/>
                  <a:gd name="T9" fmla="*/ 114 h 120"/>
                  <a:gd name="T10" fmla="*/ 24 w 247"/>
                  <a:gd name="T11" fmla="*/ 114 h 120"/>
                  <a:gd name="T12" fmla="*/ 30 w 247"/>
                  <a:gd name="T13" fmla="*/ 114 h 120"/>
                  <a:gd name="T14" fmla="*/ 36 w 247"/>
                  <a:gd name="T15" fmla="*/ 114 h 120"/>
                  <a:gd name="T16" fmla="*/ 42 w 247"/>
                  <a:gd name="T17" fmla="*/ 114 h 120"/>
                  <a:gd name="T18" fmla="*/ 54 w 247"/>
                  <a:gd name="T19" fmla="*/ 114 h 120"/>
                  <a:gd name="T20" fmla="*/ 60 w 247"/>
                  <a:gd name="T21" fmla="*/ 120 h 120"/>
                  <a:gd name="T22" fmla="*/ 66 w 247"/>
                  <a:gd name="T23" fmla="*/ 120 h 120"/>
                  <a:gd name="T24" fmla="*/ 72 w 247"/>
                  <a:gd name="T25" fmla="*/ 120 h 120"/>
                  <a:gd name="T26" fmla="*/ 84 w 247"/>
                  <a:gd name="T27" fmla="*/ 114 h 120"/>
                  <a:gd name="T28" fmla="*/ 90 w 247"/>
                  <a:gd name="T29" fmla="*/ 114 h 120"/>
                  <a:gd name="T30" fmla="*/ 96 w 247"/>
                  <a:gd name="T31" fmla="*/ 114 h 120"/>
                  <a:gd name="T32" fmla="*/ 108 w 247"/>
                  <a:gd name="T33" fmla="*/ 114 h 120"/>
                  <a:gd name="T34" fmla="*/ 108 w 247"/>
                  <a:gd name="T35" fmla="*/ 114 h 120"/>
                  <a:gd name="T36" fmla="*/ 114 w 247"/>
                  <a:gd name="T37" fmla="*/ 108 h 120"/>
                  <a:gd name="T38" fmla="*/ 120 w 247"/>
                  <a:gd name="T39" fmla="*/ 108 h 120"/>
                  <a:gd name="T40" fmla="*/ 126 w 247"/>
                  <a:gd name="T41" fmla="*/ 108 h 120"/>
                  <a:gd name="T42" fmla="*/ 132 w 247"/>
                  <a:gd name="T43" fmla="*/ 102 h 120"/>
                  <a:gd name="T44" fmla="*/ 138 w 247"/>
                  <a:gd name="T45" fmla="*/ 102 h 120"/>
                  <a:gd name="T46" fmla="*/ 144 w 247"/>
                  <a:gd name="T47" fmla="*/ 96 h 120"/>
                  <a:gd name="T48" fmla="*/ 144 w 247"/>
                  <a:gd name="T49" fmla="*/ 96 h 120"/>
                  <a:gd name="T50" fmla="*/ 151 w 247"/>
                  <a:gd name="T51" fmla="*/ 96 h 120"/>
                  <a:gd name="T52" fmla="*/ 157 w 247"/>
                  <a:gd name="T53" fmla="*/ 90 h 120"/>
                  <a:gd name="T54" fmla="*/ 157 w 247"/>
                  <a:gd name="T55" fmla="*/ 90 h 120"/>
                  <a:gd name="T56" fmla="*/ 169 w 247"/>
                  <a:gd name="T57" fmla="*/ 84 h 120"/>
                  <a:gd name="T58" fmla="*/ 169 w 247"/>
                  <a:gd name="T59" fmla="*/ 84 h 120"/>
                  <a:gd name="T60" fmla="*/ 175 w 247"/>
                  <a:gd name="T61" fmla="*/ 78 h 120"/>
                  <a:gd name="T62" fmla="*/ 181 w 247"/>
                  <a:gd name="T63" fmla="*/ 72 h 120"/>
                  <a:gd name="T64" fmla="*/ 181 w 247"/>
                  <a:gd name="T65" fmla="*/ 72 h 120"/>
                  <a:gd name="T66" fmla="*/ 187 w 247"/>
                  <a:gd name="T67" fmla="*/ 66 h 120"/>
                  <a:gd name="T68" fmla="*/ 193 w 247"/>
                  <a:gd name="T69" fmla="*/ 66 h 120"/>
                  <a:gd name="T70" fmla="*/ 193 w 247"/>
                  <a:gd name="T71" fmla="*/ 60 h 120"/>
                  <a:gd name="T72" fmla="*/ 199 w 247"/>
                  <a:gd name="T73" fmla="*/ 60 h 120"/>
                  <a:gd name="T74" fmla="*/ 205 w 247"/>
                  <a:gd name="T75" fmla="*/ 54 h 120"/>
                  <a:gd name="T76" fmla="*/ 205 w 247"/>
                  <a:gd name="T77" fmla="*/ 48 h 120"/>
                  <a:gd name="T78" fmla="*/ 211 w 247"/>
                  <a:gd name="T79" fmla="*/ 42 h 120"/>
                  <a:gd name="T80" fmla="*/ 211 w 247"/>
                  <a:gd name="T81" fmla="*/ 42 h 120"/>
                  <a:gd name="T82" fmla="*/ 217 w 247"/>
                  <a:gd name="T83" fmla="*/ 36 h 120"/>
                  <a:gd name="T84" fmla="*/ 223 w 247"/>
                  <a:gd name="T85" fmla="*/ 36 h 120"/>
                  <a:gd name="T86" fmla="*/ 223 w 247"/>
                  <a:gd name="T87" fmla="*/ 30 h 120"/>
                  <a:gd name="T88" fmla="*/ 229 w 247"/>
                  <a:gd name="T89" fmla="*/ 24 h 120"/>
                  <a:gd name="T90" fmla="*/ 229 w 247"/>
                  <a:gd name="T91" fmla="*/ 24 h 120"/>
                  <a:gd name="T92" fmla="*/ 235 w 247"/>
                  <a:gd name="T93" fmla="*/ 18 h 120"/>
                  <a:gd name="T94" fmla="*/ 235 w 247"/>
                  <a:gd name="T95" fmla="*/ 12 h 120"/>
                  <a:gd name="T96" fmla="*/ 241 w 247"/>
                  <a:gd name="T97" fmla="*/ 6 h 120"/>
                  <a:gd name="T98" fmla="*/ 241 w 247"/>
                  <a:gd name="T99" fmla="*/ 6 h 120"/>
                  <a:gd name="T100" fmla="*/ 247 w 247"/>
                  <a:gd name="T101" fmla="*/ 0 h 1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"/>
                  <a:gd name="T154" fmla="*/ 0 h 120"/>
                  <a:gd name="T155" fmla="*/ 247 w 247"/>
                  <a:gd name="T156" fmla="*/ 120 h 1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" h="120">
                    <a:moveTo>
                      <a:pt x="0" y="102"/>
                    </a:moveTo>
                    <a:lnTo>
                      <a:pt x="0" y="102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0" y="114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96" y="114"/>
                    </a:lnTo>
                    <a:lnTo>
                      <a:pt x="108" y="114"/>
                    </a:lnTo>
                    <a:lnTo>
                      <a:pt x="114" y="108"/>
                    </a:lnTo>
                    <a:lnTo>
                      <a:pt x="120" y="108"/>
                    </a:lnTo>
                    <a:lnTo>
                      <a:pt x="126" y="108"/>
                    </a:lnTo>
                    <a:lnTo>
                      <a:pt x="132" y="102"/>
                    </a:lnTo>
                    <a:lnTo>
                      <a:pt x="138" y="102"/>
                    </a:lnTo>
                    <a:lnTo>
                      <a:pt x="144" y="96"/>
                    </a:lnTo>
                    <a:lnTo>
                      <a:pt x="151" y="96"/>
                    </a:lnTo>
                    <a:lnTo>
                      <a:pt x="157" y="90"/>
                    </a:lnTo>
                    <a:lnTo>
                      <a:pt x="169" y="84"/>
                    </a:lnTo>
                    <a:lnTo>
                      <a:pt x="175" y="78"/>
                    </a:lnTo>
                    <a:lnTo>
                      <a:pt x="181" y="72"/>
                    </a:lnTo>
                    <a:lnTo>
                      <a:pt x="187" y="66"/>
                    </a:lnTo>
                    <a:lnTo>
                      <a:pt x="193" y="66"/>
                    </a:lnTo>
                    <a:lnTo>
                      <a:pt x="193" y="60"/>
                    </a:lnTo>
                    <a:lnTo>
                      <a:pt x="199" y="60"/>
                    </a:lnTo>
                    <a:lnTo>
                      <a:pt x="205" y="54"/>
                    </a:lnTo>
                    <a:lnTo>
                      <a:pt x="205" y="48"/>
                    </a:lnTo>
                    <a:lnTo>
                      <a:pt x="211" y="42"/>
                    </a:lnTo>
                    <a:lnTo>
                      <a:pt x="217" y="36"/>
                    </a:lnTo>
                    <a:lnTo>
                      <a:pt x="223" y="36"/>
                    </a:lnTo>
                    <a:lnTo>
                      <a:pt x="223" y="30"/>
                    </a:lnTo>
                    <a:lnTo>
                      <a:pt x="229" y="24"/>
                    </a:lnTo>
                    <a:lnTo>
                      <a:pt x="235" y="18"/>
                    </a:lnTo>
                    <a:lnTo>
                      <a:pt x="235" y="12"/>
                    </a:lnTo>
                    <a:lnTo>
                      <a:pt x="241" y="6"/>
                    </a:lnTo>
                    <a:lnTo>
                      <a:pt x="2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4" name="Freeform 251"/>
              <p:cNvSpPr>
                <a:spLocks noChangeAspect="1"/>
              </p:cNvSpPr>
              <p:nvPr/>
            </p:nvSpPr>
            <p:spPr bwMode="auto">
              <a:xfrm>
                <a:off x="2367" y="5326"/>
                <a:ext cx="144" cy="241"/>
              </a:xfrm>
              <a:custGeom>
                <a:avLst/>
                <a:gdLst>
                  <a:gd name="T0" fmla="*/ 0 w 144"/>
                  <a:gd name="T1" fmla="*/ 241 h 241"/>
                  <a:gd name="T2" fmla="*/ 6 w 144"/>
                  <a:gd name="T3" fmla="*/ 235 h 241"/>
                  <a:gd name="T4" fmla="*/ 6 w 144"/>
                  <a:gd name="T5" fmla="*/ 229 h 241"/>
                  <a:gd name="T6" fmla="*/ 12 w 144"/>
                  <a:gd name="T7" fmla="*/ 229 h 241"/>
                  <a:gd name="T8" fmla="*/ 12 w 144"/>
                  <a:gd name="T9" fmla="*/ 223 h 241"/>
                  <a:gd name="T10" fmla="*/ 18 w 144"/>
                  <a:gd name="T11" fmla="*/ 217 h 241"/>
                  <a:gd name="T12" fmla="*/ 18 w 144"/>
                  <a:gd name="T13" fmla="*/ 217 h 241"/>
                  <a:gd name="T14" fmla="*/ 24 w 144"/>
                  <a:gd name="T15" fmla="*/ 211 h 241"/>
                  <a:gd name="T16" fmla="*/ 24 w 144"/>
                  <a:gd name="T17" fmla="*/ 205 h 241"/>
                  <a:gd name="T18" fmla="*/ 30 w 144"/>
                  <a:gd name="T19" fmla="*/ 199 h 241"/>
                  <a:gd name="T20" fmla="*/ 36 w 144"/>
                  <a:gd name="T21" fmla="*/ 193 h 241"/>
                  <a:gd name="T22" fmla="*/ 36 w 144"/>
                  <a:gd name="T23" fmla="*/ 193 h 241"/>
                  <a:gd name="T24" fmla="*/ 42 w 144"/>
                  <a:gd name="T25" fmla="*/ 187 h 241"/>
                  <a:gd name="T26" fmla="*/ 42 w 144"/>
                  <a:gd name="T27" fmla="*/ 181 h 241"/>
                  <a:gd name="T28" fmla="*/ 42 w 144"/>
                  <a:gd name="T29" fmla="*/ 181 h 241"/>
                  <a:gd name="T30" fmla="*/ 48 w 144"/>
                  <a:gd name="T31" fmla="*/ 169 h 241"/>
                  <a:gd name="T32" fmla="*/ 48 w 144"/>
                  <a:gd name="T33" fmla="*/ 169 h 241"/>
                  <a:gd name="T34" fmla="*/ 54 w 144"/>
                  <a:gd name="T35" fmla="*/ 163 h 241"/>
                  <a:gd name="T36" fmla="*/ 60 w 144"/>
                  <a:gd name="T37" fmla="*/ 157 h 241"/>
                  <a:gd name="T38" fmla="*/ 60 w 144"/>
                  <a:gd name="T39" fmla="*/ 157 h 241"/>
                  <a:gd name="T40" fmla="*/ 66 w 144"/>
                  <a:gd name="T41" fmla="*/ 145 h 241"/>
                  <a:gd name="T42" fmla="*/ 66 w 144"/>
                  <a:gd name="T43" fmla="*/ 145 h 241"/>
                  <a:gd name="T44" fmla="*/ 66 w 144"/>
                  <a:gd name="T45" fmla="*/ 139 h 241"/>
                  <a:gd name="T46" fmla="*/ 72 w 144"/>
                  <a:gd name="T47" fmla="*/ 133 h 241"/>
                  <a:gd name="T48" fmla="*/ 72 w 144"/>
                  <a:gd name="T49" fmla="*/ 133 h 241"/>
                  <a:gd name="T50" fmla="*/ 78 w 144"/>
                  <a:gd name="T51" fmla="*/ 126 h 241"/>
                  <a:gd name="T52" fmla="*/ 78 w 144"/>
                  <a:gd name="T53" fmla="*/ 120 h 241"/>
                  <a:gd name="T54" fmla="*/ 84 w 144"/>
                  <a:gd name="T55" fmla="*/ 114 h 241"/>
                  <a:gd name="T56" fmla="*/ 84 w 144"/>
                  <a:gd name="T57" fmla="*/ 108 h 241"/>
                  <a:gd name="T58" fmla="*/ 90 w 144"/>
                  <a:gd name="T59" fmla="*/ 108 h 241"/>
                  <a:gd name="T60" fmla="*/ 90 w 144"/>
                  <a:gd name="T61" fmla="*/ 102 h 241"/>
                  <a:gd name="T62" fmla="*/ 96 w 144"/>
                  <a:gd name="T63" fmla="*/ 96 h 241"/>
                  <a:gd name="T64" fmla="*/ 96 w 144"/>
                  <a:gd name="T65" fmla="*/ 90 h 241"/>
                  <a:gd name="T66" fmla="*/ 102 w 144"/>
                  <a:gd name="T67" fmla="*/ 84 h 241"/>
                  <a:gd name="T68" fmla="*/ 102 w 144"/>
                  <a:gd name="T69" fmla="*/ 78 h 241"/>
                  <a:gd name="T70" fmla="*/ 102 w 144"/>
                  <a:gd name="T71" fmla="*/ 78 h 241"/>
                  <a:gd name="T72" fmla="*/ 108 w 144"/>
                  <a:gd name="T73" fmla="*/ 72 h 241"/>
                  <a:gd name="T74" fmla="*/ 108 w 144"/>
                  <a:gd name="T75" fmla="*/ 66 h 241"/>
                  <a:gd name="T76" fmla="*/ 114 w 144"/>
                  <a:gd name="T77" fmla="*/ 66 h 241"/>
                  <a:gd name="T78" fmla="*/ 114 w 144"/>
                  <a:gd name="T79" fmla="*/ 54 h 241"/>
                  <a:gd name="T80" fmla="*/ 120 w 144"/>
                  <a:gd name="T81" fmla="*/ 54 h 241"/>
                  <a:gd name="T82" fmla="*/ 120 w 144"/>
                  <a:gd name="T83" fmla="*/ 48 h 241"/>
                  <a:gd name="T84" fmla="*/ 126 w 144"/>
                  <a:gd name="T85" fmla="*/ 42 h 241"/>
                  <a:gd name="T86" fmla="*/ 126 w 144"/>
                  <a:gd name="T87" fmla="*/ 36 h 241"/>
                  <a:gd name="T88" fmla="*/ 126 w 144"/>
                  <a:gd name="T89" fmla="*/ 30 h 241"/>
                  <a:gd name="T90" fmla="*/ 132 w 144"/>
                  <a:gd name="T91" fmla="*/ 24 h 241"/>
                  <a:gd name="T92" fmla="*/ 132 w 144"/>
                  <a:gd name="T93" fmla="*/ 24 h 241"/>
                  <a:gd name="T94" fmla="*/ 138 w 144"/>
                  <a:gd name="T95" fmla="*/ 18 h 241"/>
                  <a:gd name="T96" fmla="*/ 138 w 144"/>
                  <a:gd name="T97" fmla="*/ 12 h 241"/>
                  <a:gd name="T98" fmla="*/ 144 w 144"/>
                  <a:gd name="T99" fmla="*/ 12 h 241"/>
                  <a:gd name="T100" fmla="*/ 144 w 144"/>
                  <a:gd name="T101" fmla="*/ 0 h 2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"/>
                  <a:gd name="T154" fmla="*/ 0 h 241"/>
                  <a:gd name="T155" fmla="*/ 144 w 144"/>
                  <a:gd name="T156" fmla="*/ 241 h 2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" h="241">
                    <a:moveTo>
                      <a:pt x="0" y="241"/>
                    </a:moveTo>
                    <a:lnTo>
                      <a:pt x="6" y="235"/>
                    </a:lnTo>
                    <a:lnTo>
                      <a:pt x="6" y="229"/>
                    </a:lnTo>
                    <a:lnTo>
                      <a:pt x="12" y="229"/>
                    </a:lnTo>
                    <a:lnTo>
                      <a:pt x="12" y="223"/>
                    </a:lnTo>
                    <a:lnTo>
                      <a:pt x="18" y="217"/>
                    </a:lnTo>
                    <a:lnTo>
                      <a:pt x="24" y="211"/>
                    </a:lnTo>
                    <a:lnTo>
                      <a:pt x="24" y="205"/>
                    </a:lnTo>
                    <a:lnTo>
                      <a:pt x="30" y="199"/>
                    </a:lnTo>
                    <a:lnTo>
                      <a:pt x="36" y="193"/>
                    </a:lnTo>
                    <a:lnTo>
                      <a:pt x="42" y="187"/>
                    </a:lnTo>
                    <a:lnTo>
                      <a:pt x="42" y="181"/>
                    </a:lnTo>
                    <a:lnTo>
                      <a:pt x="48" y="169"/>
                    </a:lnTo>
                    <a:lnTo>
                      <a:pt x="54" y="163"/>
                    </a:lnTo>
                    <a:lnTo>
                      <a:pt x="60" y="157"/>
                    </a:lnTo>
                    <a:lnTo>
                      <a:pt x="66" y="145"/>
                    </a:lnTo>
                    <a:lnTo>
                      <a:pt x="66" y="139"/>
                    </a:lnTo>
                    <a:lnTo>
                      <a:pt x="72" y="133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90" y="108"/>
                    </a:lnTo>
                    <a:lnTo>
                      <a:pt x="90" y="102"/>
                    </a:lnTo>
                    <a:lnTo>
                      <a:pt x="96" y="96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102" y="78"/>
                    </a:lnTo>
                    <a:lnTo>
                      <a:pt x="108" y="72"/>
                    </a:lnTo>
                    <a:lnTo>
                      <a:pt x="108" y="66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0" y="48"/>
                    </a:lnTo>
                    <a:lnTo>
                      <a:pt x="126" y="42"/>
                    </a:lnTo>
                    <a:lnTo>
                      <a:pt x="126" y="36"/>
                    </a:lnTo>
                    <a:lnTo>
                      <a:pt x="126" y="30"/>
                    </a:lnTo>
                    <a:lnTo>
                      <a:pt x="132" y="24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44" y="12"/>
                    </a:lnTo>
                    <a:lnTo>
                      <a:pt x="1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5" name="Freeform 252"/>
              <p:cNvSpPr>
                <a:spLocks noChangeAspect="1"/>
              </p:cNvSpPr>
              <p:nvPr/>
            </p:nvSpPr>
            <p:spPr bwMode="auto">
              <a:xfrm>
                <a:off x="2511" y="5103"/>
                <a:ext cx="133" cy="223"/>
              </a:xfrm>
              <a:custGeom>
                <a:avLst/>
                <a:gdLst>
                  <a:gd name="T0" fmla="*/ 0 w 133"/>
                  <a:gd name="T1" fmla="*/ 223 h 223"/>
                  <a:gd name="T2" fmla="*/ 6 w 133"/>
                  <a:gd name="T3" fmla="*/ 217 h 223"/>
                  <a:gd name="T4" fmla="*/ 6 w 133"/>
                  <a:gd name="T5" fmla="*/ 217 h 223"/>
                  <a:gd name="T6" fmla="*/ 12 w 133"/>
                  <a:gd name="T7" fmla="*/ 211 h 223"/>
                  <a:gd name="T8" fmla="*/ 12 w 133"/>
                  <a:gd name="T9" fmla="*/ 205 h 223"/>
                  <a:gd name="T10" fmla="*/ 12 w 133"/>
                  <a:gd name="T11" fmla="*/ 205 h 223"/>
                  <a:gd name="T12" fmla="*/ 18 w 133"/>
                  <a:gd name="T13" fmla="*/ 193 h 223"/>
                  <a:gd name="T14" fmla="*/ 18 w 133"/>
                  <a:gd name="T15" fmla="*/ 193 h 223"/>
                  <a:gd name="T16" fmla="*/ 24 w 133"/>
                  <a:gd name="T17" fmla="*/ 187 h 223"/>
                  <a:gd name="T18" fmla="*/ 24 w 133"/>
                  <a:gd name="T19" fmla="*/ 181 h 223"/>
                  <a:gd name="T20" fmla="*/ 30 w 133"/>
                  <a:gd name="T21" fmla="*/ 175 h 223"/>
                  <a:gd name="T22" fmla="*/ 30 w 133"/>
                  <a:gd name="T23" fmla="*/ 169 h 223"/>
                  <a:gd name="T24" fmla="*/ 36 w 133"/>
                  <a:gd name="T25" fmla="*/ 163 h 223"/>
                  <a:gd name="T26" fmla="*/ 36 w 133"/>
                  <a:gd name="T27" fmla="*/ 163 h 223"/>
                  <a:gd name="T28" fmla="*/ 36 w 133"/>
                  <a:gd name="T29" fmla="*/ 157 h 223"/>
                  <a:gd name="T30" fmla="*/ 42 w 133"/>
                  <a:gd name="T31" fmla="*/ 151 h 223"/>
                  <a:gd name="T32" fmla="*/ 42 w 133"/>
                  <a:gd name="T33" fmla="*/ 145 h 223"/>
                  <a:gd name="T34" fmla="*/ 49 w 133"/>
                  <a:gd name="T35" fmla="*/ 139 h 223"/>
                  <a:gd name="T36" fmla="*/ 49 w 133"/>
                  <a:gd name="T37" fmla="*/ 133 h 223"/>
                  <a:gd name="T38" fmla="*/ 49 w 133"/>
                  <a:gd name="T39" fmla="*/ 133 h 223"/>
                  <a:gd name="T40" fmla="*/ 55 w 133"/>
                  <a:gd name="T41" fmla="*/ 127 h 223"/>
                  <a:gd name="T42" fmla="*/ 61 w 133"/>
                  <a:gd name="T43" fmla="*/ 121 h 223"/>
                  <a:gd name="T44" fmla="*/ 61 w 133"/>
                  <a:gd name="T45" fmla="*/ 121 h 223"/>
                  <a:gd name="T46" fmla="*/ 61 w 133"/>
                  <a:gd name="T47" fmla="*/ 109 h 223"/>
                  <a:gd name="T48" fmla="*/ 67 w 133"/>
                  <a:gd name="T49" fmla="*/ 103 h 223"/>
                  <a:gd name="T50" fmla="*/ 67 w 133"/>
                  <a:gd name="T51" fmla="*/ 103 h 223"/>
                  <a:gd name="T52" fmla="*/ 73 w 133"/>
                  <a:gd name="T53" fmla="*/ 97 h 223"/>
                  <a:gd name="T54" fmla="*/ 73 w 133"/>
                  <a:gd name="T55" fmla="*/ 91 h 223"/>
                  <a:gd name="T56" fmla="*/ 73 w 133"/>
                  <a:gd name="T57" fmla="*/ 91 h 223"/>
                  <a:gd name="T58" fmla="*/ 79 w 133"/>
                  <a:gd name="T59" fmla="*/ 79 h 223"/>
                  <a:gd name="T60" fmla="*/ 79 w 133"/>
                  <a:gd name="T61" fmla="*/ 73 h 223"/>
                  <a:gd name="T62" fmla="*/ 85 w 133"/>
                  <a:gd name="T63" fmla="*/ 73 h 223"/>
                  <a:gd name="T64" fmla="*/ 85 w 133"/>
                  <a:gd name="T65" fmla="*/ 67 h 223"/>
                  <a:gd name="T66" fmla="*/ 91 w 133"/>
                  <a:gd name="T67" fmla="*/ 60 h 223"/>
                  <a:gd name="T68" fmla="*/ 91 w 133"/>
                  <a:gd name="T69" fmla="*/ 54 h 223"/>
                  <a:gd name="T70" fmla="*/ 97 w 133"/>
                  <a:gd name="T71" fmla="*/ 48 h 223"/>
                  <a:gd name="T72" fmla="*/ 97 w 133"/>
                  <a:gd name="T73" fmla="*/ 42 h 223"/>
                  <a:gd name="T74" fmla="*/ 97 w 133"/>
                  <a:gd name="T75" fmla="*/ 42 h 223"/>
                  <a:gd name="T76" fmla="*/ 103 w 133"/>
                  <a:gd name="T77" fmla="*/ 36 h 223"/>
                  <a:gd name="T78" fmla="*/ 103 w 133"/>
                  <a:gd name="T79" fmla="*/ 30 h 223"/>
                  <a:gd name="T80" fmla="*/ 103 w 133"/>
                  <a:gd name="T81" fmla="*/ 24 h 223"/>
                  <a:gd name="T82" fmla="*/ 109 w 133"/>
                  <a:gd name="T83" fmla="*/ 18 h 223"/>
                  <a:gd name="T84" fmla="*/ 115 w 133"/>
                  <a:gd name="T85" fmla="*/ 12 h 223"/>
                  <a:gd name="T86" fmla="*/ 115 w 133"/>
                  <a:gd name="T87" fmla="*/ 12 h 223"/>
                  <a:gd name="T88" fmla="*/ 115 w 133"/>
                  <a:gd name="T89" fmla="*/ 6 h 223"/>
                  <a:gd name="T90" fmla="*/ 121 w 133"/>
                  <a:gd name="T91" fmla="*/ 0 h 223"/>
                  <a:gd name="T92" fmla="*/ 127 w 133"/>
                  <a:gd name="T93" fmla="*/ 6 h 223"/>
                  <a:gd name="T94" fmla="*/ 127 w 133"/>
                  <a:gd name="T95" fmla="*/ 6 h 223"/>
                  <a:gd name="T96" fmla="*/ 127 w 133"/>
                  <a:gd name="T97" fmla="*/ 12 h 223"/>
                  <a:gd name="T98" fmla="*/ 133 w 133"/>
                  <a:gd name="T99" fmla="*/ 18 h 223"/>
                  <a:gd name="T100" fmla="*/ 133 w 133"/>
                  <a:gd name="T101" fmla="*/ 18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223"/>
                  <a:gd name="T155" fmla="*/ 133 w 133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223">
                    <a:moveTo>
                      <a:pt x="0" y="223"/>
                    </a:moveTo>
                    <a:lnTo>
                      <a:pt x="6" y="217"/>
                    </a:lnTo>
                    <a:lnTo>
                      <a:pt x="12" y="211"/>
                    </a:lnTo>
                    <a:lnTo>
                      <a:pt x="12" y="205"/>
                    </a:lnTo>
                    <a:lnTo>
                      <a:pt x="18" y="193"/>
                    </a:lnTo>
                    <a:lnTo>
                      <a:pt x="24" y="187"/>
                    </a:lnTo>
                    <a:lnTo>
                      <a:pt x="24" y="181"/>
                    </a:lnTo>
                    <a:lnTo>
                      <a:pt x="30" y="175"/>
                    </a:lnTo>
                    <a:lnTo>
                      <a:pt x="30" y="169"/>
                    </a:lnTo>
                    <a:lnTo>
                      <a:pt x="36" y="163"/>
                    </a:lnTo>
                    <a:lnTo>
                      <a:pt x="36" y="157"/>
                    </a:lnTo>
                    <a:lnTo>
                      <a:pt x="42" y="151"/>
                    </a:lnTo>
                    <a:lnTo>
                      <a:pt x="42" y="145"/>
                    </a:lnTo>
                    <a:lnTo>
                      <a:pt x="49" y="139"/>
                    </a:lnTo>
                    <a:lnTo>
                      <a:pt x="49" y="133"/>
                    </a:lnTo>
                    <a:lnTo>
                      <a:pt x="55" y="127"/>
                    </a:lnTo>
                    <a:lnTo>
                      <a:pt x="61" y="121"/>
                    </a:lnTo>
                    <a:lnTo>
                      <a:pt x="61" y="109"/>
                    </a:lnTo>
                    <a:lnTo>
                      <a:pt x="67" y="103"/>
                    </a:lnTo>
                    <a:lnTo>
                      <a:pt x="73" y="97"/>
                    </a:lnTo>
                    <a:lnTo>
                      <a:pt x="73" y="91"/>
                    </a:lnTo>
                    <a:lnTo>
                      <a:pt x="79" y="79"/>
                    </a:lnTo>
                    <a:lnTo>
                      <a:pt x="79" y="73"/>
                    </a:lnTo>
                    <a:lnTo>
                      <a:pt x="85" y="73"/>
                    </a:lnTo>
                    <a:lnTo>
                      <a:pt x="85" y="67"/>
                    </a:lnTo>
                    <a:lnTo>
                      <a:pt x="91" y="60"/>
                    </a:lnTo>
                    <a:lnTo>
                      <a:pt x="91" y="54"/>
                    </a:lnTo>
                    <a:lnTo>
                      <a:pt x="97" y="48"/>
                    </a:lnTo>
                    <a:lnTo>
                      <a:pt x="97" y="42"/>
                    </a:lnTo>
                    <a:lnTo>
                      <a:pt x="103" y="36"/>
                    </a:lnTo>
                    <a:lnTo>
                      <a:pt x="103" y="30"/>
                    </a:lnTo>
                    <a:lnTo>
                      <a:pt x="103" y="24"/>
                    </a:lnTo>
                    <a:lnTo>
                      <a:pt x="109" y="18"/>
                    </a:lnTo>
                    <a:lnTo>
                      <a:pt x="115" y="12"/>
                    </a:lnTo>
                    <a:lnTo>
                      <a:pt x="115" y="6"/>
                    </a:lnTo>
                    <a:lnTo>
                      <a:pt x="121" y="0"/>
                    </a:lnTo>
                    <a:lnTo>
                      <a:pt x="127" y="6"/>
                    </a:lnTo>
                    <a:lnTo>
                      <a:pt x="127" y="12"/>
                    </a:lnTo>
                    <a:lnTo>
                      <a:pt x="133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6" name="Freeform 253"/>
              <p:cNvSpPr>
                <a:spLocks noChangeAspect="1"/>
              </p:cNvSpPr>
              <p:nvPr/>
            </p:nvSpPr>
            <p:spPr bwMode="auto">
              <a:xfrm>
                <a:off x="2644" y="5121"/>
                <a:ext cx="168" cy="223"/>
              </a:xfrm>
              <a:custGeom>
                <a:avLst/>
                <a:gdLst>
                  <a:gd name="T0" fmla="*/ 0 w 168"/>
                  <a:gd name="T1" fmla="*/ 0 h 223"/>
                  <a:gd name="T2" fmla="*/ 6 w 168"/>
                  <a:gd name="T3" fmla="*/ 6 h 223"/>
                  <a:gd name="T4" fmla="*/ 12 w 168"/>
                  <a:gd name="T5" fmla="*/ 12 h 223"/>
                  <a:gd name="T6" fmla="*/ 12 w 168"/>
                  <a:gd name="T7" fmla="*/ 18 h 223"/>
                  <a:gd name="T8" fmla="*/ 18 w 168"/>
                  <a:gd name="T9" fmla="*/ 18 h 223"/>
                  <a:gd name="T10" fmla="*/ 18 w 168"/>
                  <a:gd name="T11" fmla="*/ 24 h 223"/>
                  <a:gd name="T12" fmla="*/ 24 w 168"/>
                  <a:gd name="T13" fmla="*/ 30 h 223"/>
                  <a:gd name="T14" fmla="*/ 24 w 168"/>
                  <a:gd name="T15" fmla="*/ 30 h 223"/>
                  <a:gd name="T16" fmla="*/ 30 w 168"/>
                  <a:gd name="T17" fmla="*/ 36 h 223"/>
                  <a:gd name="T18" fmla="*/ 30 w 168"/>
                  <a:gd name="T19" fmla="*/ 42 h 223"/>
                  <a:gd name="T20" fmla="*/ 36 w 168"/>
                  <a:gd name="T21" fmla="*/ 49 h 223"/>
                  <a:gd name="T22" fmla="*/ 42 w 168"/>
                  <a:gd name="T23" fmla="*/ 55 h 223"/>
                  <a:gd name="T24" fmla="*/ 42 w 168"/>
                  <a:gd name="T25" fmla="*/ 55 h 223"/>
                  <a:gd name="T26" fmla="*/ 48 w 168"/>
                  <a:gd name="T27" fmla="*/ 61 h 223"/>
                  <a:gd name="T28" fmla="*/ 48 w 168"/>
                  <a:gd name="T29" fmla="*/ 61 h 223"/>
                  <a:gd name="T30" fmla="*/ 54 w 168"/>
                  <a:gd name="T31" fmla="*/ 73 h 223"/>
                  <a:gd name="T32" fmla="*/ 54 w 168"/>
                  <a:gd name="T33" fmla="*/ 73 h 223"/>
                  <a:gd name="T34" fmla="*/ 60 w 168"/>
                  <a:gd name="T35" fmla="*/ 79 h 223"/>
                  <a:gd name="T36" fmla="*/ 60 w 168"/>
                  <a:gd name="T37" fmla="*/ 85 h 223"/>
                  <a:gd name="T38" fmla="*/ 66 w 168"/>
                  <a:gd name="T39" fmla="*/ 85 h 223"/>
                  <a:gd name="T40" fmla="*/ 72 w 168"/>
                  <a:gd name="T41" fmla="*/ 91 h 223"/>
                  <a:gd name="T42" fmla="*/ 72 w 168"/>
                  <a:gd name="T43" fmla="*/ 91 h 223"/>
                  <a:gd name="T44" fmla="*/ 78 w 168"/>
                  <a:gd name="T45" fmla="*/ 103 h 223"/>
                  <a:gd name="T46" fmla="*/ 78 w 168"/>
                  <a:gd name="T47" fmla="*/ 103 h 223"/>
                  <a:gd name="T48" fmla="*/ 84 w 168"/>
                  <a:gd name="T49" fmla="*/ 109 h 223"/>
                  <a:gd name="T50" fmla="*/ 84 w 168"/>
                  <a:gd name="T51" fmla="*/ 115 h 223"/>
                  <a:gd name="T52" fmla="*/ 90 w 168"/>
                  <a:gd name="T53" fmla="*/ 115 h 223"/>
                  <a:gd name="T54" fmla="*/ 96 w 168"/>
                  <a:gd name="T55" fmla="*/ 121 h 223"/>
                  <a:gd name="T56" fmla="*/ 96 w 168"/>
                  <a:gd name="T57" fmla="*/ 121 h 223"/>
                  <a:gd name="T58" fmla="*/ 96 w 168"/>
                  <a:gd name="T59" fmla="*/ 133 h 223"/>
                  <a:gd name="T60" fmla="*/ 102 w 168"/>
                  <a:gd name="T61" fmla="*/ 133 h 223"/>
                  <a:gd name="T62" fmla="*/ 102 w 168"/>
                  <a:gd name="T63" fmla="*/ 139 h 223"/>
                  <a:gd name="T64" fmla="*/ 108 w 168"/>
                  <a:gd name="T65" fmla="*/ 145 h 223"/>
                  <a:gd name="T66" fmla="*/ 108 w 168"/>
                  <a:gd name="T67" fmla="*/ 145 h 223"/>
                  <a:gd name="T68" fmla="*/ 114 w 168"/>
                  <a:gd name="T69" fmla="*/ 151 h 223"/>
                  <a:gd name="T70" fmla="*/ 114 w 168"/>
                  <a:gd name="T71" fmla="*/ 157 h 223"/>
                  <a:gd name="T72" fmla="*/ 120 w 168"/>
                  <a:gd name="T73" fmla="*/ 163 h 223"/>
                  <a:gd name="T74" fmla="*/ 126 w 168"/>
                  <a:gd name="T75" fmla="*/ 163 h 223"/>
                  <a:gd name="T76" fmla="*/ 126 w 168"/>
                  <a:gd name="T77" fmla="*/ 169 h 223"/>
                  <a:gd name="T78" fmla="*/ 132 w 168"/>
                  <a:gd name="T79" fmla="*/ 175 h 223"/>
                  <a:gd name="T80" fmla="*/ 132 w 168"/>
                  <a:gd name="T81" fmla="*/ 175 h 223"/>
                  <a:gd name="T82" fmla="*/ 138 w 168"/>
                  <a:gd name="T83" fmla="*/ 187 h 223"/>
                  <a:gd name="T84" fmla="*/ 138 w 168"/>
                  <a:gd name="T85" fmla="*/ 187 h 223"/>
                  <a:gd name="T86" fmla="*/ 144 w 168"/>
                  <a:gd name="T87" fmla="*/ 193 h 223"/>
                  <a:gd name="T88" fmla="*/ 144 w 168"/>
                  <a:gd name="T89" fmla="*/ 193 h 223"/>
                  <a:gd name="T90" fmla="*/ 150 w 168"/>
                  <a:gd name="T91" fmla="*/ 199 h 223"/>
                  <a:gd name="T92" fmla="*/ 156 w 168"/>
                  <a:gd name="T93" fmla="*/ 205 h 223"/>
                  <a:gd name="T94" fmla="*/ 156 w 168"/>
                  <a:gd name="T95" fmla="*/ 205 h 223"/>
                  <a:gd name="T96" fmla="*/ 162 w 168"/>
                  <a:gd name="T97" fmla="*/ 217 h 223"/>
                  <a:gd name="T98" fmla="*/ 162 w 168"/>
                  <a:gd name="T99" fmla="*/ 217 h 223"/>
                  <a:gd name="T100" fmla="*/ 168 w 168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223"/>
                  <a:gd name="T155" fmla="*/ 168 w 168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223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9"/>
                    </a:lnTo>
                    <a:lnTo>
                      <a:pt x="42" y="55"/>
                    </a:lnTo>
                    <a:lnTo>
                      <a:pt x="48" y="61"/>
                    </a:lnTo>
                    <a:lnTo>
                      <a:pt x="54" y="73"/>
                    </a:lnTo>
                    <a:lnTo>
                      <a:pt x="60" y="79"/>
                    </a:lnTo>
                    <a:lnTo>
                      <a:pt x="60" y="85"/>
                    </a:lnTo>
                    <a:lnTo>
                      <a:pt x="66" y="85"/>
                    </a:lnTo>
                    <a:lnTo>
                      <a:pt x="72" y="91"/>
                    </a:lnTo>
                    <a:lnTo>
                      <a:pt x="78" y="103"/>
                    </a:lnTo>
                    <a:lnTo>
                      <a:pt x="84" y="109"/>
                    </a:lnTo>
                    <a:lnTo>
                      <a:pt x="84" y="115"/>
                    </a:lnTo>
                    <a:lnTo>
                      <a:pt x="90" y="115"/>
                    </a:lnTo>
                    <a:lnTo>
                      <a:pt x="96" y="121"/>
                    </a:lnTo>
                    <a:lnTo>
                      <a:pt x="96" y="133"/>
                    </a:lnTo>
                    <a:lnTo>
                      <a:pt x="102" y="133"/>
                    </a:lnTo>
                    <a:lnTo>
                      <a:pt x="102" y="139"/>
                    </a:lnTo>
                    <a:lnTo>
                      <a:pt x="108" y="145"/>
                    </a:lnTo>
                    <a:lnTo>
                      <a:pt x="114" y="151"/>
                    </a:lnTo>
                    <a:lnTo>
                      <a:pt x="114" y="157"/>
                    </a:lnTo>
                    <a:lnTo>
                      <a:pt x="120" y="163"/>
                    </a:lnTo>
                    <a:lnTo>
                      <a:pt x="126" y="163"/>
                    </a:lnTo>
                    <a:lnTo>
                      <a:pt x="126" y="169"/>
                    </a:lnTo>
                    <a:lnTo>
                      <a:pt x="132" y="175"/>
                    </a:lnTo>
                    <a:lnTo>
                      <a:pt x="138" y="187"/>
                    </a:lnTo>
                    <a:lnTo>
                      <a:pt x="144" y="193"/>
                    </a:lnTo>
                    <a:lnTo>
                      <a:pt x="150" y="199"/>
                    </a:lnTo>
                    <a:lnTo>
                      <a:pt x="156" y="205"/>
                    </a:lnTo>
                    <a:lnTo>
                      <a:pt x="162" y="217"/>
                    </a:lnTo>
                    <a:lnTo>
                      <a:pt x="168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7" name="Freeform 254"/>
              <p:cNvSpPr>
                <a:spLocks noChangeAspect="1"/>
              </p:cNvSpPr>
              <p:nvPr/>
            </p:nvSpPr>
            <p:spPr bwMode="auto">
              <a:xfrm>
                <a:off x="2812" y="5344"/>
                <a:ext cx="127" cy="163"/>
              </a:xfrm>
              <a:custGeom>
                <a:avLst/>
                <a:gdLst>
                  <a:gd name="T0" fmla="*/ 0 w 127"/>
                  <a:gd name="T1" fmla="*/ 0 h 163"/>
                  <a:gd name="T2" fmla="*/ 0 w 127"/>
                  <a:gd name="T3" fmla="*/ 0 h 163"/>
                  <a:gd name="T4" fmla="*/ 6 w 127"/>
                  <a:gd name="T5" fmla="*/ 6 h 163"/>
                  <a:gd name="T6" fmla="*/ 12 w 127"/>
                  <a:gd name="T7" fmla="*/ 12 h 163"/>
                  <a:gd name="T8" fmla="*/ 12 w 127"/>
                  <a:gd name="T9" fmla="*/ 12 h 163"/>
                  <a:gd name="T10" fmla="*/ 18 w 127"/>
                  <a:gd name="T11" fmla="*/ 24 h 163"/>
                  <a:gd name="T12" fmla="*/ 18 w 127"/>
                  <a:gd name="T13" fmla="*/ 24 h 163"/>
                  <a:gd name="T14" fmla="*/ 24 w 127"/>
                  <a:gd name="T15" fmla="*/ 30 h 163"/>
                  <a:gd name="T16" fmla="*/ 24 w 127"/>
                  <a:gd name="T17" fmla="*/ 30 h 163"/>
                  <a:gd name="T18" fmla="*/ 30 w 127"/>
                  <a:gd name="T19" fmla="*/ 36 h 163"/>
                  <a:gd name="T20" fmla="*/ 30 w 127"/>
                  <a:gd name="T21" fmla="*/ 42 h 163"/>
                  <a:gd name="T22" fmla="*/ 37 w 127"/>
                  <a:gd name="T23" fmla="*/ 48 h 163"/>
                  <a:gd name="T24" fmla="*/ 43 w 127"/>
                  <a:gd name="T25" fmla="*/ 54 h 163"/>
                  <a:gd name="T26" fmla="*/ 43 w 127"/>
                  <a:gd name="T27" fmla="*/ 54 h 163"/>
                  <a:gd name="T28" fmla="*/ 43 w 127"/>
                  <a:gd name="T29" fmla="*/ 60 h 163"/>
                  <a:gd name="T30" fmla="*/ 49 w 127"/>
                  <a:gd name="T31" fmla="*/ 66 h 163"/>
                  <a:gd name="T32" fmla="*/ 49 w 127"/>
                  <a:gd name="T33" fmla="*/ 66 h 163"/>
                  <a:gd name="T34" fmla="*/ 55 w 127"/>
                  <a:gd name="T35" fmla="*/ 72 h 163"/>
                  <a:gd name="T36" fmla="*/ 55 w 127"/>
                  <a:gd name="T37" fmla="*/ 78 h 163"/>
                  <a:gd name="T38" fmla="*/ 61 w 127"/>
                  <a:gd name="T39" fmla="*/ 84 h 163"/>
                  <a:gd name="T40" fmla="*/ 61 w 127"/>
                  <a:gd name="T41" fmla="*/ 84 h 163"/>
                  <a:gd name="T42" fmla="*/ 67 w 127"/>
                  <a:gd name="T43" fmla="*/ 90 h 163"/>
                  <a:gd name="T44" fmla="*/ 73 w 127"/>
                  <a:gd name="T45" fmla="*/ 96 h 163"/>
                  <a:gd name="T46" fmla="*/ 73 w 127"/>
                  <a:gd name="T47" fmla="*/ 96 h 163"/>
                  <a:gd name="T48" fmla="*/ 79 w 127"/>
                  <a:gd name="T49" fmla="*/ 102 h 163"/>
                  <a:gd name="T50" fmla="*/ 79 w 127"/>
                  <a:gd name="T51" fmla="*/ 108 h 163"/>
                  <a:gd name="T52" fmla="*/ 85 w 127"/>
                  <a:gd name="T53" fmla="*/ 115 h 163"/>
                  <a:gd name="T54" fmla="*/ 85 w 127"/>
                  <a:gd name="T55" fmla="*/ 115 h 163"/>
                  <a:gd name="T56" fmla="*/ 91 w 127"/>
                  <a:gd name="T57" fmla="*/ 121 h 163"/>
                  <a:gd name="T58" fmla="*/ 91 w 127"/>
                  <a:gd name="T59" fmla="*/ 127 h 163"/>
                  <a:gd name="T60" fmla="*/ 97 w 127"/>
                  <a:gd name="T61" fmla="*/ 127 h 163"/>
                  <a:gd name="T62" fmla="*/ 103 w 127"/>
                  <a:gd name="T63" fmla="*/ 133 h 163"/>
                  <a:gd name="T64" fmla="*/ 103 w 127"/>
                  <a:gd name="T65" fmla="*/ 139 h 163"/>
                  <a:gd name="T66" fmla="*/ 109 w 127"/>
                  <a:gd name="T67" fmla="*/ 145 h 163"/>
                  <a:gd name="T68" fmla="*/ 109 w 127"/>
                  <a:gd name="T69" fmla="*/ 145 h 163"/>
                  <a:gd name="T70" fmla="*/ 115 w 127"/>
                  <a:gd name="T71" fmla="*/ 151 h 163"/>
                  <a:gd name="T72" fmla="*/ 115 w 127"/>
                  <a:gd name="T73" fmla="*/ 157 h 163"/>
                  <a:gd name="T74" fmla="*/ 121 w 127"/>
                  <a:gd name="T75" fmla="*/ 163 h 163"/>
                  <a:gd name="T76" fmla="*/ 127 w 127"/>
                  <a:gd name="T77" fmla="*/ 163 h 16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7"/>
                  <a:gd name="T118" fmla="*/ 0 h 163"/>
                  <a:gd name="T119" fmla="*/ 127 w 127"/>
                  <a:gd name="T120" fmla="*/ 163 h 16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7" h="163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7" y="48"/>
                    </a:lnTo>
                    <a:lnTo>
                      <a:pt x="43" y="54"/>
                    </a:lnTo>
                    <a:lnTo>
                      <a:pt x="43" y="60"/>
                    </a:lnTo>
                    <a:lnTo>
                      <a:pt x="49" y="66"/>
                    </a:lnTo>
                    <a:lnTo>
                      <a:pt x="55" y="72"/>
                    </a:lnTo>
                    <a:lnTo>
                      <a:pt x="55" y="78"/>
                    </a:lnTo>
                    <a:lnTo>
                      <a:pt x="61" y="84"/>
                    </a:lnTo>
                    <a:lnTo>
                      <a:pt x="67" y="90"/>
                    </a:lnTo>
                    <a:lnTo>
                      <a:pt x="73" y="96"/>
                    </a:lnTo>
                    <a:lnTo>
                      <a:pt x="79" y="102"/>
                    </a:lnTo>
                    <a:lnTo>
                      <a:pt x="79" y="108"/>
                    </a:lnTo>
                    <a:lnTo>
                      <a:pt x="85" y="115"/>
                    </a:lnTo>
                    <a:lnTo>
                      <a:pt x="91" y="121"/>
                    </a:lnTo>
                    <a:lnTo>
                      <a:pt x="91" y="127"/>
                    </a:lnTo>
                    <a:lnTo>
                      <a:pt x="97" y="127"/>
                    </a:lnTo>
                    <a:lnTo>
                      <a:pt x="103" y="133"/>
                    </a:lnTo>
                    <a:lnTo>
                      <a:pt x="103" y="139"/>
                    </a:lnTo>
                    <a:lnTo>
                      <a:pt x="109" y="145"/>
                    </a:lnTo>
                    <a:lnTo>
                      <a:pt x="115" y="151"/>
                    </a:lnTo>
                    <a:lnTo>
                      <a:pt x="115" y="157"/>
                    </a:lnTo>
                    <a:lnTo>
                      <a:pt x="121" y="163"/>
                    </a:lnTo>
                    <a:lnTo>
                      <a:pt x="127" y="1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8" name="Freeform 255"/>
              <p:cNvSpPr>
                <a:spLocks noChangeAspect="1"/>
              </p:cNvSpPr>
              <p:nvPr/>
            </p:nvSpPr>
            <p:spPr bwMode="auto">
              <a:xfrm>
                <a:off x="1416" y="5489"/>
                <a:ext cx="222" cy="144"/>
              </a:xfrm>
              <a:custGeom>
                <a:avLst/>
                <a:gdLst>
                  <a:gd name="T0" fmla="*/ 0 w 222"/>
                  <a:gd name="T1" fmla="*/ 0 h 144"/>
                  <a:gd name="T2" fmla="*/ 6 w 222"/>
                  <a:gd name="T3" fmla="*/ 0 h 144"/>
                  <a:gd name="T4" fmla="*/ 6 w 222"/>
                  <a:gd name="T5" fmla="*/ 0 h 144"/>
                  <a:gd name="T6" fmla="*/ 12 w 222"/>
                  <a:gd name="T7" fmla="*/ 6 h 144"/>
                  <a:gd name="T8" fmla="*/ 18 w 222"/>
                  <a:gd name="T9" fmla="*/ 6 h 144"/>
                  <a:gd name="T10" fmla="*/ 24 w 222"/>
                  <a:gd name="T11" fmla="*/ 12 h 144"/>
                  <a:gd name="T12" fmla="*/ 24 w 222"/>
                  <a:gd name="T13" fmla="*/ 18 h 144"/>
                  <a:gd name="T14" fmla="*/ 30 w 222"/>
                  <a:gd name="T15" fmla="*/ 18 h 144"/>
                  <a:gd name="T16" fmla="*/ 36 w 222"/>
                  <a:gd name="T17" fmla="*/ 24 h 144"/>
                  <a:gd name="T18" fmla="*/ 36 w 222"/>
                  <a:gd name="T19" fmla="*/ 24 h 144"/>
                  <a:gd name="T20" fmla="*/ 48 w 222"/>
                  <a:gd name="T21" fmla="*/ 30 h 144"/>
                  <a:gd name="T22" fmla="*/ 48 w 222"/>
                  <a:gd name="T23" fmla="*/ 30 h 144"/>
                  <a:gd name="T24" fmla="*/ 54 w 222"/>
                  <a:gd name="T25" fmla="*/ 36 h 144"/>
                  <a:gd name="T26" fmla="*/ 60 w 222"/>
                  <a:gd name="T27" fmla="*/ 36 h 144"/>
                  <a:gd name="T28" fmla="*/ 60 w 222"/>
                  <a:gd name="T29" fmla="*/ 36 h 144"/>
                  <a:gd name="T30" fmla="*/ 66 w 222"/>
                  <a:gd name="T31" fmla="*/ 42 h 144"/>
                  <a:gd name="T32" fmla="*/ 72 w 222"/>
                  <a:gd name="T33" fmla="*/ 48 h 144"/>
                  <a:gd name="T34" fmla="*/ 78 w 222"/>
                  <a:gd name="T35" fmla="*/ 48 h 144"/>
                  <a:gd name="T36" fmla="*/ 84 w 222"/>
                  <a:gd name="T37" fmla="*/ 54 h 144"/>
                  <a:gd name="T38" fmla="*/ 84 w 222"/>
                  <a:gd name="T39" fmla="*/ 54 h 144"/>
                  <a:gd name="T40" fmla="*/ 90 w 222"/>
                  <a:gd name="T41" fmla="*/ 60 h 144"/>
                  <a:gd name="T42" fmla="*/ 96 w 222"/>
                  <a:gd name="T43" fmla="*/ 60 h 144"/>
                  <a:gd name="T44" fmla="*/ 102 w 222"/>
                  <a:gd name="T45" fmla="*/ 66 h 144"/>
                  <a:gd name="T46" fmla="*/ 108 w 222"/>
                  <a:gd name="T47" fmla="*/ 66 h 144"/>
                  <a:gd name="T48" fmla="*/ 108 w 222"/>
                  <a:gd name="T49" fmla="*/ 66 h 144"/>
                  <a:gd name="T50" fmla="*/ 114 w 222"/>
                  <a:gd name="T51" fmla="*/ 72 h 144"/>
                  <a:gd name="T52" fmla="*/ 120 w 222"/>
                  <a:gd name="T53" fmla="*/ 78 h 144"/>
                  <a:gd name="T54" fmla="*/ 120 w 222"/>
                  <a:gd name="T55" fmla="*/ 78 h 144"/>
                  <a:gd name="T56" fmla="*/ 132 w 222"/>
                  <a:gd name="T57" fmla="*/ 84 h 144"/>
                  <a:gd name="T58" fmla="*/ 132 w 222"/>
                  <a:gd name="T59" fmla="*/ 84 h 144"/>
                  <a:gd name="T60" fmla="*/ 138 w 222"/>
                  <a:gd name="T61" fmla="*/ 90 h 144"/>
                  <a:gd name="T62" fmla="*/ 138 w 222"/>
                  <a:gd name="T63" fmla="*/ 90 h 144"/>
                  <a:gd name="T64" fmla="*/ 144 w 222"/>
                  <a:gd name="T65" fmla="*/ 96 h 144"/>
                  <a:gd name="T66" fmla="*/ 150 w 222"/>
                  <a:gd name="T67" fmla="*/ 102 h 144"/>
                  <a:gd name="T68" fmla="*/ 150 w 222"/>
                  <a:gd name="T69" fmla="*/ 102 h 144"/>
                  <a:gd name="T70" fmla="*/ 162 w 222"/>
                  <a:gd name="T71" fmla="*/ 102 h 144"/>
                  <a:gd name="T72" fmla="*/ 162 w 222"/>
                  <a:gd name="T73" fmla="*/ 108 h 144"/>
                  <a:gd name="T74" fmla="*/ 168 w 222"/>
                  <a:gd name="T75" fmla="*/ 108 h 144"/>
                  <a:gd name="T76" fmla="*/ 174 w 222"/>
                  <a:gd name="T77" fmla="*/ 114 h 144"/>
                  <a:gd name="T78" fmla="*/ 174 w 222"/>
                  <a:gd name="T79" fmla="*/ 114 h 144"/>
                  <a:gd name="T80" fmla="*/ 180 w 222"/>
                  <a:gd name="T81" fmla="*/ 120 h 144"/>
                  <a:gd name="T82" fmla="*/ 186 w 222"/>
                  <a:gd name="T83" fmla="*/ 120 h 144"/>
                  <a:gd name="T84" fmla="*/ 192 w 222"/>
                  <a:gd name="T85" fmla="*/ 126 h 144"/>
                  <a:gd name="T86" fmla="*/ 198 w 222"/>
                  <a:gd name="T87" fmla="*/ 132 h 144"/>
                  <a:gd name="T88" fmla="*/ 198 w 222"/>
                  <a:gd name="T89" fmla="*/ 132 h 144"/>
                  <a:gd name="T90" fmla="*/ 204 w 222"/>
                  <a:gd name="T91" fmla="*/ 132 h 144"/>
                  <a:gd name="T92" fmla="*/ 210 w 222"/>
                  <a:gd name="T93" fmla="*/ 138 h 144"/>
                  <a:gd name="T94" fmla="*/ 216 w 222"/>
                  <a:gd name="T95" fmla="*/ 138 h 144"/>
                  <a:gd name="T96" fmla="*/ 222 w 222"/>
                  <a:gd name="T97" fmla="*/ 144 h 144"/>
                  <a:gd name="T98" fmla="*/ 222 w 222"/>
                  <a:gd name="T99" fmla="*/ 144 h 1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2"/>
                  <a:gd name="T151" fmla="*/ 0 h 144"/>
                  <a:gd name="T152" fmla="*/ 222 w 222"/>
                  <a:gd name="T153" fmla="*/ 144 h 1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2" h="144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72"/>
                    </a:lnTo>
                    <a:lnTo>
                      <a:pt x="120" y="7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08"/>
                    </a:lnTo>
                    <a:lnTo>
                      <a:pt x="174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2" y="126"/>
                    </a:lnTo>
                    <a:lnTo>
                      <a:pt x="198" y="132"/>
                    </a:lnTo>
                    <a:lnTo>
                      <a:pt x="204" y="132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22" y="1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9" name="Freeform 256"/>
              <p:cNvSpPr>
                <a:spLocks noChangeAspect="1"/>
              </p:cNvSpPr>
              <p:nvPr/>
            </p:nvSpPr>
            <p:spPr bwMode="auto">
              <a:xfrm>
                <a:off x="1638" y="5633"/>
                <a:ext cx="229" cy="151"/>
              </a:xfrm>
              <a:custGeom>
                <a:avLst/>
                <a:gdLst>
                  <a:gd name="T0" fmla="*/ 0 w 229"/>
                  <a:gd name="T1" fmla="*/ 0 h 151"/>
                  <a:gd name="T2" fmla="*/ 6 w 229"/>
                  <a:gd name="T3" fmla="*/ 6 h 151"/>
                  <a:gd name="T4" fmla="*/ 12 w 229"/>
                  <a:gd name="T5" fmla="*/ 6 h 151"/>
                  <a:gd name="T6" fmla="*/ 12 w 229"/>
                  <a:gd name="T7" fmla="*/ 12 h 151"/>
                  <a:gd name="T8" fmla="*/ 24 w 229"/>
                  <a:gd name="T9" fmla="*/ 18 h 151"/>
                  <a:gd name="T10" fmla="*/ 24 w 229"/>
                  <a:gd name="T11" fmla="*/ 18 h 151"/>
                  <a:gd name="T12" fmla="*/ 30 w 229"/>
                  <a:gd name="T13" fmla="*/ 24 h 151"/>
                  <a:gd name="T14" fmla="*/ 30 w 229"/>
                  <a:gd name="T15" fmla="*/ 24 h 151"/>
                  <a:gd name="T16" fmla="*/ 36 w 229"/>
                  <a:gd name="T17" fmla="*/ 24 h 151"/>
                  <a:gd name="T18" fmla="*/ 42 w 229"/>
                  <a:gd name="T19" fmla="*/ 30 h 151"/>
                  <a:gd name="T20" fmla="*/ 42 w 229"/>
                  <a:gd name="T21" fmla="*/ 30 h 151"/>
                  <a:gd name="T22" fmla="*/ 55 w 229"/>
                  <a:gd name="T23" fmla="*/ 36 h 151"/>
                  <a:gd name="T24" fmla="*/ 55 w 229"/>
                  <a:gd name="T25" fmla="*/ 36 h 151"/>
                  <a:gd name="T26" fmla="*/ 61 w 229"/>
                  <a:gd name="T27" fmla="*/ 42 h 151"/>
                  <a:gd name="T28" fmla="*/ 67 w 229"/>
                  <a:gd name="T29" fmla="*/ 48 h 151"/>
                  <a:gd name="T30" fmla="*/ 67 w 229"/>
                  <a:gd name="T31" fmla="*/ 48 h 151"/>
                  <a:gd name="T32" fmla="*/ 79 w 229"/>
                  <a:gd name="T33" fmla="*/ 54 h 151"/>
                  <a:gd name="T34" fmla="*/ 79 w 229"/>
                  <a:gd name="T35" fmla="*/ 54 h 151"/>
                  <a:gd name="T36" fmla="*/ 85 w 229"/>
                  <a:gd name="T37" fmla="*/ 54 h 151"/>
                  <a:gd name="T38" fmla="*/ 91 w 229"/>
                  <a:gd name="T39" fmla="*/ 60 h 151"/>
                  <a:gd name="T40" fmla="*/ 91 w 229"/>
                  <a:gd name="T41" fmla="*/ 60 h 151"/>
                  <a:gd name="T42" fmla="*/ 97 w 229"/>
                  <a:gd name="T43" fmla="*/ 66 h 151"/>
                  <a:gd name="T44" fmla="*/ 103 w 229"/>
                  <a:gd name="T45" fmla="*/ 72 h 151"/>
                  <a:gd name="T46" fmla="*/ 109 w 229"/>
                  <a:gd name="T47" fmla="*/ 72 h 151"/>
                  <a:gd name="T48" fmla="*/ 115 w 229"/>
                  <a:gd name="T49" fmla="*/ 78 h 151"/>
                  <a:gd name="T50" fmla="*/ 115 w 229"/>
                  <a:gd name="T51" fmla="*/ 78 h 151"/>
                  <a:gd name="T52" fmla="*/ 121 w 229"/>
                  <a:gd name="T53" fmla="*/ 84 h 151"/>
                  <a:gd name="T54" fmla="*/ 127 w 229"/>
                  <a:gd name="T55" fmla="*/ 84 h 151"/>
                  <a:gd name="T56" fmla="*/ 127 w 229"/>
                  <a:gd name="T57" fmla="*/ 84 h 151"/>
                  <a:gd name="T58" fmla="*/ 139 w 229"/>
                  <a:gd name="T59" fmla="*/ 90 h 151"/>
                  <a:gd name="T60" fmla="*/ 139 w 229"/>
                  <a:gd name="T61" fmla="*/ 90 h 151"/>
                  <a:gd name="T62" fmla="*/ 145 w 229"/>
                  <a:gd name="T63" fmla="*/ 96 h 151"/>
                  <a:gd name="T64" fmla="*/ 151 w 229"/>
                  <a:gd name="T65" fmla="*/ 102 h 151"/>
                  <a:gd name="T66" fmla="*/ 151 w 229"/>
                  <a:gd name="T67" fmla="*/ 102 h 151"/>
                  <a:gd name="T68" fmla="*/ 157 w 229"/>
                  <a:gd name="T69" fmla="*/ 108 h 151"/>
                  <a:gd name="T70" fmla="*/ 163 w 229"/>
                  <a:gd name="T71" fmla="*/ 108 h 151"/>
                  <a:gd name="T72" fmla="*/ 169 w 229"/>
                  <a:gd name="T73" fmla="*/ 115 h 151"/>
                  <a:gd name="T74" fmla="*/ 169 w 229"/>
                  <a:gd name="T75" fmla="*/ 115 h 151"/>
                  <a:gd name="T76" fmla="*/ 175 w 229"/>
                  <a:gd name="T77" fmla="*/ 121 h 151"/>
                  <a:gd name="T78" fmla="*/ 181 w 229"/>
                  <a:gd name="T79" fmla="*/ 121 h 151"/>
                  <a:gd name="T80" fmla="*/ 181 w 229"/>
                  <a:gd name="T81" fmla="*/ 121 h 151"/>
                  <a:gd name="T82" fmla="*/ 193 w 229"/>
                  <a:gd name="T83" fmla="*/ 127 h 151"/>
                  <a:gd name="T84" fmla="*/ 193 w 229"/>
                  <a:gd name="T85" fmla="*/ 133 h 151"/>
                  <a:gd name="T86" fmla="*/ 199 w 229"/>
                  <a:gd name="T87" fmla="*/ 133 h 151"/>
                  <a:gd name="T88" fmla="*/ 205 w 229"/>
                  <a:gd name="T89" fmla="*/ 139 h 151"/>
                  <a:gd name="T90" fmla="*/ 205 w 229"/>
                  <a:gd name="T91" fmla="*/ 139 h 151"/>
                  <a:gd name="T92" fmla="*/ 211 w 229"/>
                  <a:gd name="T93" fmla="*/ 145 h 151"/>
                  <a:gd name="T94" fmla="*/ 217 w 229"/>
                  <a:gd name="T95" fmla="*/ 145 h 151"/>
                  <a:gd name="T96" fmla="*/ 223 w 229"/>
                  <a:gd name="T97" fmla="*/ 145 h 151"/>
                  <a:gd name="T98" fmla="*/ 229 w 229"/>
                  <a:gd name="T99" fmla="*/ 151 h 151"/>
                  <a:gd name="T100" fmla="*/ 229 w 229"/>
                  <a:gd name="T101" fmla="*/ 151 h 1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9"/>
                  <a:gd name="T154" fmla="*/ 0 h 151"/>
                  <a:gd name="T155" fmla="*/ 229 w 229"/>
                  <a:gd name="T156" fmla="*/ 151 h 1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9" h="151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55" y="36"/>
                    </a:lnTo>
                    <a:lnTo>
                      <a:pt x="61" y="42"/>
                    </a:lnTo>
                    <a:lnTo>
                      <a:pt x="67" y="48"/>
                    </a:lnTo>
                    <a:lnTo>
                      <a:pt x="79" y="54"/>
                    </a:lnTo>
                    <a:lnTo>
                      <a:pt x="85" y="54"/>
                    </a:lnTo>
                    <a:lnTo>
                      <a:pt x="91" y="60"/>
                    </a:lnTo>
                    <a:lnTo>
                      <a:pt x="97" y="66"/>
                    </a:lnTo>
                    <a:lnTo>
                      <a:pt x="103" y="72"/>
                    </a:lnTo>
                    <a:lnTo>
                      <a:pt x="109" y="72"/>
                    </a:lnTo>
                    <a:lnTo>
                      <a:pt x="115" y="78"/>
                    </a:lnTo>
                    <a:lnTo>
                      <a:pt x="121" y="84"/>
                    </a:lnTo>
                    <a:lnTo>
                      <a:pt x="127" y="84"/>
                    </a:lnTo>
                    <a:lnTo>
                      <a:pt x="139" y="90"/>
                    </a:lnTo>
                    <a:lnTo>
                      <a:pt x="145" y="96"/>
                    </a:lnTo>
                    <a:lnTo>
                      <a:pt x="151" y="102"/>
                    </a:lnTo>
                    <a:lnTo>
                      <a:pt x="157" y="108"/>
                    </a:lnTo>
                    <a:lnTo>
                      <a:pt x="163" y="108"/>
                    </a:lnTo>
                    <a:lnTo>
                      <a:pt x="169" y="115"/>
                    </a:lnTo>
                    <a:lnTo>
                      <a:pt x="175" y="121"/>
                    </a:lnTo>
                    <a:lnTo>
                      <a:pt x="181" y="121"/>
                    </a:lnTo>
                    <a:lnTo>
                      <a:pt x="193" y="127"/>
                    </a:lnTo>
                    <a:lnTo>
                      <a:pt x="193" y="133"/>
                    </a:lnTo>
                    <a:lnTo>
                      <a:pt x="199" y="133"/>
                    </a:lnTo>
                    <a:lnTo>
                      <a:pt x="205" y="139"/>
                    </a:lnTo>
                    <a:lnTo>
                      <a:pt x="211" y="145"/>
                    </a:lnTo>
                    <a:lnTo>
                      <a:pt x="217" y="145"/>
                    </a:lnTo>
                    <a:lnTo>
                      <a:pt x="223" y="145"/>
                    </a:lnTo>
                    <a:lnTo>
                      <a:pt x="229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0" name="Freeform 257"/>
              <p:cNvSpPr>
                <a:spLocks noChangeAspect="1"/>
              </p:cNvSpPr>
              <p:nvPr/>
            </p:nvSpPr>
            <p:spPr bwMode="auto">
              <a:xfrm>
                <a:off x="1867" y="5784"/>
                <a:ext cx="247" cy="138"/>
              </a:xfrm>
              <a:custGeom>
                <a:avLst/>
                <a:gdLst>
                  <a:gd name="T0" fmla="*/ 0 w 247"/>
                  <a:gd name="T1" fmla="*/ 0 h 138"/>
                  <a:gd name="T2" fmla="*/ 6 w 247"/>
                  <a:gd name="T3" fmla="*/ 6 h 138"/>
                  <a:gd name="T4" fmla="*/ 12 w 247"/>
                  <a:gd name="T5" fmla="*/ 12 h 138"/>
                  <a:gd name="T6" fmla="*/ 12 w 247"/>
                  <a:gd name="T7" fmla="*/ 12 h 138"/>
                  <a:gd name="T8" fmla="*/ 24 w 247"/>
                  <a:gd name="T9" fmla="*/ 18 h 138"/>
                  <a:gd name="T10" fmla="*/ 24 w 247"/>
                  <a:gd name="T11" fmla="*/ 18 h 138"/>
                  <a:gd name="T12" fmla="*/ 30 w 247"/>
                  <a:gd name="T13" fmla="*/ 24 h 138"/>
                  <a:gd name="T14" fmla="*/ 36 w 247"/>
                  <a:gd name="T15" fmla="*/ 24 h 138"/>
                  <a:gd name="T16" fmla="*/ 36 w 247"/>
                  <a:gd name="T17" fmla="*/ 24 h 138"/>
                  <a:gd name="T18" fmla="*/ 48 w 247"/>
                  <a:gd name="T19" fmla="*/ 30 h 138"/>
                  <a:gd name="T20" fmla="*/ 48 w 247"/>
                  <a:gd name="T21" fmla="*/ 36 h 138"/>
                  <a:gd name="T22" fmla="*/ 54 w 247"/>
                  <a:gd name="T23" fmla="*/ 36 h 138"/>
                  <a:gd name="T24" fmla="*/ 60 w 247"/>
                  <a:gd name="T25" fmla="*/ 42 h 138"/>
                  <a:gd name="T26" fmla="*/ 60 w 247"/>
                  <a:gd name="T27" fmla="*/ 42 h 138"/>
                  <a:gd name="T28" fmla="*/ 66 w 247"/>
                  <a:gd name="T29" fmla="*/ 48 h 138"/>
                  <a:gd name="T30" fmla="*/ 72 w 247"/>
                  <a:gd name="T31" fmla="*/ 48 h 138"/>
                  <a:gd name="T32" fmla="*/ 78 w 247"/>
                  <a:gd name="T33" fmla="*/ 48 h 138"/>
                  <a:gd name="T34" fmla="*/ 84 w 247"/>
                  <a:gd name="T35" fmla="*/ 54 h 138"/>
                  <a:gd name="T36" fmla="*/ 84 w 247"/>
                  <a:gd name="T37" fmla="*/ 54 h 138"/>
                  <a:gd name="T38" fmla="*/ 90 w 247"/>
                  <a:gd name="T39" fmla="*/ 60 h 138"/>
                  <a:gd name="T40" fmla="*/ 96 w 247"/>
                  <a:gd name="T41" fmla="*/ 66 h 138"/>
                  <a:gd name="T42" fmla="*/ 96 w 247"/>
                  <a:gd name="T43" fmla="*/ 66 h 138"/>
                  <a:gd name="T44" fmla="*/ 108 w 247"/>
                  <a:gd name="T45" fmla="*/ 72 h 138"/>
                  <a:gd name="T46" fmla="*/ 108 w 247"/>
                  <a:gd name="T47" fmla="*/ 72 h 138"/>
                  <a:gd name="T48" fmla="*/ 115 w 247"/>
                  <a:gd name="T49" fmla="*/ 72 h 138"/>
                  <a:gd name="T50" fmla="*/ 121 w 247"/>
                  <a:gd name="T51" fmla="*/ 78 h 138"/>
                  <a:gd name="T52" fmla="*/ 121 w 247"/>
                  <a:gd name="T53" fmla="*/ 78 h 138"/>
                  <a:gd name="T54" fmla="*/ 127 w 247"/>
                  <a:gd name="T55" fmla="*/ 84 h 138"/>
                  <a:gd name="T56" fmla="*/ 139 w 247"/>
                  <a:gd name="T57" fmla="*/ 84 h 138"/>
                  <a:gd name="T58" fmla="*/ 139 w 247"/>
                  <a:gd name="T59" fmla="*/ 84 h 138"/>
                  <a:gd name="T60" fmla="*/ 145 w 247"/>
                  <a:gd name="T61" fmla="*/ 90 h 138"/>
                  <a:gd name="T62" fmla="*/ 151 w 247"/>
                  <a:gd name="T63" fmla="*/ 96 h 138"/>
                  <a:gd name="T64" fmla="*/ 151 w 247"/>
                  <a:gd name="T65" fmla="*/ 96 h 138"/>
                  <a:gd name="T66" fmla="*/ 163 w 247"/>
                  <a:gd name="T67" fmla="*/ 102 h 138"/>
                  <a:gd name="T68" fmla="*/ 163 w 247"/>
                  <a:gd name="T69" fmla="*/ 102 h 138"/>
                  <a:gd name="T70" fmla="*/ 169 w 247"/>
                  <a:gd name="T71" fmla="*/ 102 h 138"/>
                  <a:gd name="T72" fmla="*/ 175 w 247"/>
                  <a:gd name="T73" fmla="*/ 108 h 138"/>
                  <a:gd name="T74" fmla="*/ 181 w 247"/>
                  <a:gd name="T75" fmla="*/ 108 h 138"/>
                  <a:gd name="T76" fmla="*/ 181 w 247"/>
                  <a:gd name="T77" fmla="*/ 114 h 138"/>
                  <a:gd name="T78" fmla="*/ 193 w 247"/>
                  <a:gd name="T79" fmla="*/ 114 h 138"/>
                  <a:gd name="T80" fmla="*/ 193 w 247"/>
                  <a:gd name="T81" fmla="*/ 120 h 138"/>
                  <a:gd name="T82" fmla="*/ 199 w 247"/>
                  <a:gd name="T83" fmla="*/ 120 h 138"/>
                  <a:gd name="T84" fmla="*/ 205 w 247"/>
                  <a:gd name="T85" fmla="*/ 126 h 138"/>
                  <a:gd name="T86" fmla="*/ 211 w 247"/>
                  <a:gd name="T87" fmla="*/ 126 h 138"/>
                  <a:gd name="T88" fmla="*/ 211 w 247"/>
                  <a:gd name="T89" fmla="*/ 126 h 138"/>
                  <a:gd name="T90" fmla="*/ 223 w 247"/>
                  <a:gd name="T91" fmla="*/ 132 h 138"/>
                  <a:gd name="T92" fmla="*/ 229 w 247"/>
                  <a:gd name="T93" fmla="*/ 132 h 138"/>
                  <a:gd name="T94" fmla="*/ 229 w 247"/>
                  <a:gd name="T95" fmla="*/ 132 h 138"/>
                  <a:gd name="T96" fmla="*/ 235 w 247"/>
                  <a:gd name="T97" fmla="*/ 138 h 138"/>
                  <a:gd name="T98" fmla="*/ 247 w 247"/>
                  <a:gd name="T99" fmla="*/ 138 h 138"/>
                  <a:gd name="T100" fmla="*/ 247 w 247"/>
                  <a:gd name="T101" fmla="*/ 138 h 13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"/>
                  <a:gd name="T154" fmla="*/ 0 h 138"/>
                  <a:gd name="T155" fmla="*/ 247 w 247"/>
                  <a:gd name="T156" fmla="*/ 138 h 13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" h="138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60" y="42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6" y="66"/>
                    </a:lnTo>
                    <a:lnTo>
                      <a:pt x="108" y="72"/>
                    </a:lnTo>
                    <a:lnTo>
                      <a:pt x="115" y="72"/>
                    </a:lnTo>
                    <a:lnTo>
                      <a:pt x="121" y="78"/>
                    </a:lnTo>
                    <a:lnTo>
                      <a:pt x="127" y="84"/>
                    </a:lnTo>
                    <a:lnTo>
                      <a:pt x="139" y="84"/>
                    </a:lnTo>
                    <a:lnTo>
                      <a:pt x="145" y="90"/>
                    </a:lnTo>
                    <a:lnTo>
                      <a:pt x="151" y="96"/>
                    </a:lnTo>
                    <a:lnTo>
                      <a:pt x="163" y="102"/>
                    </a:lnTo>
                    <a:lnTo>
                      <a:pt x="169" y="102"/>
                    </a:lnTo>
                    <a:lnTo>
                      <a:pt x="175" y="108"/>
                    </a:lnTo>
                    <a:lnTo>
                      <a:pt x="181" y="108"/>
                    </a:lnTo>
                    <a:lnTo>
                      <a:pt x="181" y="114"/>
                    </a:lnTo>
                    <a:lnTo>
                      <a:pt x="193" y="114"/>
                    </a:lnTo>
                    <a:lnTo>
                      <a:pt x="193" y="120"/>
                    </a:lnTo>
                    <a:lnTo>
                      <a:pt x="199" y="120"/>
                    </a:lnTo>
                    <a:lnTo>
                      <a:pt x="205" y="126"/>
                    </a:lnTo>
                    <a:lnTo>
                      <a:pt x="211" y="126"/>
                    </a:lnTo>
                    <a:lnTo>
                      <a:pt x="223" y="132"/>
                    </a:lnTo>
                    <a:lnTo>
                      <a:pt x="229" y="132"/>
                    </a:lnTo>
                    <a:lnTo>
                      <a:pt x="235" y="138"/>
                    </a:lnTo>
                    <a:lnTo>
                      <a:pt x="247" y="1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1" name="Freeform 258"/>
              <p:cNvSpPr>
                <a:spLocks noChangeAspect="1"/>
              </p:cNvSpPr>
              <p:nvPr/>
            </p:nvSpPr>
            <p:spPr bwMode="auto">
              <a:xfrm>
                <a:off x="2114" y="5820"/>
                <a:ext cx="253" cy="120"/>
              </a:xfrm>
              <a:custGeom>
                <a:avLst/>
                <a:gdLst>
                  <a:gd name="T0" fmla="*/ 0 w 253"/>
                  <a:gd name="T1" fmla="*/ 102 h 120"/>
                  <a:gd name="T2" fmla="*/ 6 w 253"/>
                  <a:gd name="T3" fmla="*/ 108 h 120"/>
                  <a:gd name="T4" fmla="*/ 12 w 253"/>
                  <a:gd name="T5" fmla="*/ 108 h 120"/>
                  <a:gd name="T6" fmla="*/ 18 w 253"/>
                  <a:gd name="T7" fmla="*/ 108 h 120"/>
                  <a:gd name="T8" fmla="*/ 24 w 253"/>
                  <a:gd name="T9" fmla="*/ 114 h 120"/>
                  <a:gd name="T10" fmla="*/ 30 w 253"/>
                  <a:gd name="T11" fmla="*/ 114 h 120"/>
                  <a:gd name="T12" fmla="*/ 36 w 253"/>
                  <a:gd name="T13" fmla="*/ 114 h 120"/>
                  <a:gd name="T14" fmla="*/ 42 w 253"/>
                  <a:gd name="T15" fmla="*/ 114 h 120"/>
                  <a:gd name="T16" fmla="*/ 48 w 253"/>
                  <a:gd name="T17" fmla="*/ 114 h 120"/>
                  <a:gd name="T18" fmla="*/ 60 w 253"/>
                  <a:gd name="T19" fmla="*/ 120 h 120"/>
                  <a:gd name="T20" fmla="*/ 66 w 253"/>
                  <a:gd name="T21" fmla="*/ 120 h 120"/>
                  <a:gd name="T22" fmla="*/ 72 w 253"/>
                  <a:gd name="T23" fmla="*/ 120 h 120"/>
                  <a:gd name="T24" fmla="*/ 78 w 253"/>
                  <a:gd name="T25" fmla="*/ 120 h 120"/>
                  <a:gd name="T26" fmla="*/ 90 w 253"/>
                  <a:gd name="T27" fmla="*/ 120 h 120"/>
                  <a:gd name="T28" fmla="*/ 96 w 253"/>
                  <a:gd name="T29" fmla="*/ 114 h 120"/>
                  <a:gd name="T30" fmla="*/ 102 w 253"/>
                  <a:gd name="T31" fmla="*/ 114 h 120"/>
                  <a:gd name="T32" fmla="*/ 114 w 253"/>
                  <a:gd name="T33" fmla="*/ 114 h 120"/>
                  <a:gd name="T34" fmla="*/ 120 w 253"/>
                  <a:gd name="T35" fmla="*/ 114 h 120"/>
                  <a:gd name="T36" fmla="*/ 120 w 253"/>
                  <a:gd name="T37" fmla="*/ 114 h 120"/>
                  <a:gd name="T38" fmla="*/ 126 w 253"/>
                  <a:gd name="T39" fmla="*/ 108 h 120"/>
                  <a:gd name="T40" fmla="*/ 132 w 253"/>
                  <a:gd name="T41" fmla="*/ 108 h 120"/>
                  <a:gd name="T42" fmla="*/ 138 w 253"/>
                  <a:gd name="T43" fmla="*/ 102 h 120"/>
                  <a:gd name="T44" fmla="*/ 144 w 253"/>
                  <a:gd name="T45" fmla="*/ 102 h 120"/>
                  <a:gd name="T46" fmla="*/ 150 w 253"/>
                  <a:gd name="T47" fmla="*/ 96 h 120"/>
                  <a:gd name="T48" fmla="*/ 150 w 253"/>
                  <a:gd name="T49" fmla="*/ 96 h 120"/>
                  <a:gd name="T50" fmla="*/ 157 w 253"/>
                  <a:gd name="T51" fmla="*/ 96 h 120"/>
                  <a:gd name="T52" fmla="*/ 163 w 253"/>
                  <a:gd name="T53" fmla="*/ 90 h 120"/>
                  <a:gd name="T54" fmla="*/ 169 w 253"/>
                  <a:gd name="T55" fmla="*/ 90 h 120"/>
                  <a:gd name="T56" fmla="*/ 175 w 253"/>
                  <a:gd name="T57" fmla="*/ 84 h 120"/>
                  <a:gd name="T58" fmla="*/ 175 w 253"/>
                  <a:gd name="T59" fmla="*/ 84 h 120"/>
                  <a:gd name="T60" fmla="*/ 181 w 253"/>
                  <a:gd name="T61" fmla="*/ 78 h 120"/>
                  <a:gd name="T62" fmla="*/ 187 w 253"/>
                  <a:gd name="T63" fmla="*/ 72 h 120"/>
                  <a:gd name="T64" fmla="*/ 187 w 253"/>
                  <a:gd name="T65" fmla="*/ 72 h 120"/>
                  <a:gd name="T66" fmla="*/ 193 w 253"/>
                  <a:gd name="T67" fmla="*/ 66 h 120"/>
                  <a:gd name="T68" fmla="*/ 199 w 253"/>
                  <a:gd name="T69" fmla="*/ 66 h 120"/>
                  <a:gd name="T70" fmla="*/ 205 w 253"/>
                  <a:gd name="T71" fmla="*/ 60 h 120"/>
                  <a:gd name="T72" fmla="*/ 205 w 253"/>
                  <a:gd name="T73" fmla="*/ 60 h 120"/>
                  <a:gd name="T74" fmla="*/ 211 w 253"/>
                  <a:gd name="T75" fmla="*/ 48 h 120"/>
                  <a:gd name="T76" fmla="*/ 211 w 253"/>
                  <a:gd name="T77" fmla="*/ 48 h 120"/>
                  <a:gd name="T78" fmla="*/ 217 w 253"/>
                  <a:gd name="T79" fmla="*/ 42 h 120"/>
                  <a:gd name="T80" fmla="*/ 217 w 253"/>
                  <a:gd name="T81" fmla="*/ 42 h 120"/>
                  <a:gd name="T82" fmla="*/ 223 w 253"/>
                  <a:gd name="T83" fmla="*/ 36 h 120"/>
                  <a:gd name="T84" fmla="*/ 229 w 253"/>
                  <a:gd name="T85" fmla="*/ 36 h 120"/>
                  <a:gd name="T86" fmla="*/ 229 w 253"/>
                  <a:gd name="T87" fmla="*/ 30 h 120"/>
                  <a:gd name="T88" fmla="*/ 235 w 253"/>
                  <a:gd name="T89" fmla="*/ 24 h 120"/>
                  <a:gd name="T90" fmla="*/ 235 w 253"/>
                  <a:gd name="T91" fmla="*/ 18 h 120"/>
                  <a:gd name="T92" fmla="*/ 241 w 253"/>
                  <a:gd name="T93" fmla="*/ 18 h 120"/>
                  <a:gd name="T94" fmla="*/ 247 w 253"/>
                  <a:gd name="T95" fmla="*/ 12 h 120"/>
                  <a:gd name="T96" fmla="*/ 247 w 253"/>
                  <a:gd name="T97" fmla="*/ 6 h 120"/>
                  <a:gd name="T98" fmla="*/ 253 w 253"/>
                  <a:gd name="T99" fmla="*/ 6 h 120"/>
                  <a:gd name="T100" fmla="*/ 253 w 253"/>
                  <a:gd name="T101" fmla="*/ 0 h 1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3"/>
                  <a:gd name="T154" fmla="*/ 0 h 120"/>
                  <a:gd name="T155" fmla="*/ 253 w 253"/>
                  <a:gd name="T156" fmla="*/ 120 h 1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3" h="120">
                    <a:moveTo>
                      <a:pt x="0" y="102"/>
                    </a:moveTo>
                    <a:lnTo>
                      <a:pt x="6" y="10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24" y="114"/>
                    </a:lnTo>
                    <a:lnTo>
                      <a:pt x="30" y="114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90" y="120"/>
                    </a:lnTo>
                    <a:lnTo>
                      <a:pt x="96" y="114"/>
                    </a:lnTo>
                    <a:lnTo>
                      <a:pt x="102" y="114"/>
                    </a:lnTo>
                    <a:lnTo>
                      <a:pt x="114" y="114"/>
                    </a:lnTo>
                    <a:lnTo>
                      <a:pt x="120" y="114"/>
                    </a:lnTo>
                    <a:lnTo>
                      <a:pt x="126" y="108"/>
                    </a:lnTo>
                    <a:lnTo>
                      <a:pt x="132" y="108"/>
                    </a:lnTo>
                    <a:lnTo>
                      <a:pt x="138" y="102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7" y="96"/>
                    </a:lnTo>
                    <a:lnTo>
                      <a:pt x="163" y="90"/>
                    </a:lnTo>
                    <a:lnTo>
                      <a:pt x="169" y="90"/>
                    </a:lnTo>
                    <a:lnTo>
                      <a:pt x="175" y="84"/>
                    </a:lnTo>
                    <a:lnTo>
                      <a:pt x="181" y="78"/>
                    </a:lnTo>
                    <a:lnTo>
                      <a:pt x="187" y="72"/>
                    </a:lnTo>
                    <a:lnTo>
                      <a:pt x="193" y="66"/>
                    </a:lnTo>
                    <a:lnTo>
                      <a:pt x="199" y="66"/>
                    </a:lnTo>
                    <a:lnTo>
                      <a:pt x="205" y="60"/>
                    </a:lnTo>
                    <a:lnTo>
                      <a:pt x="211" y="48"/>
                    </a:lnTo>
                    <a:lnTo>
                      <a:pt x="217" y="42"/>
                    </a:lnTo>
                    <a:lnTo>
                      <a:pt x="223" y="36"/>
                    </a:lnTo>
                    <a:lnTo>
                      <a:pt x="229" y="36"/>
                    </a:lnTo>
                    <a:lnTo>
                      <a:pt x="229" y="30"/>
                    </a:lnTo>
                    <a:lnTo>
                      <a:pt x="235" y="24"/>
                    </a:lnTo>
                    <a:lnTo>
                      <a:pt x="235" y="18"/>
                    </a:lnTo>
                    <a:lnTo>
                      <a:pt x="241" y="18"/>
                    </a:lnTo>
                    <a:lnTo>
                      <a:pt x="247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" name="Freeform 259"/>
              <p:cNvSpPr>
                <a:spLocks noChangeAspect="1"/>
              </p:cNvSpPr>
              <p:nvPr/>
            </p:nvSpPr>
            <p:spPr bwMode="auto">
              <a:xfrm>
                <a:off x="2367" y="5579"/>
                <a:ext cx="144" cy="241"/>
              </a:xfrm>
              <a:custGeom>
                <a:avLst/>
                <a:gdLst>
                  <a:gd name="T0" fmla="*/ 0 w 144"/>
                  <a:gd name="T1" fmla="*/ 241 h 241"/>
                  <a:gd name="T2" fmla="*/ 6 w 144"/>
                  <a:gd name="T3" fmla="*/ 235 h 241"/>
                  <a:gd name="T4" fmla="*/ 6 w 144"/>
                  <a:gd name="T5" fmla="*/ 229 h 241"/>
                  <a:gd name="T6" fmla="*/ 12 w 144"/>
                  <a:gd name="T7" fmla="*/ 229 h 241"/>
                  <a:gd name="T8" fmla="*/ 12 w 144"/>
                  <a:gd name="T9" fmla="*/ 223 h 241"/>
                  <a:gd name="T10" fmla="*/ 18 w 144"/>
                  <a:gd name="T11" fmla="*/ 217 h 241"/>
                  <a:gd name="T12" fmla="*/ 18 w 144"/>
                  <a:gd name="T13" fmla="*/ 217 h 241"/>
                  <a:gd name="T14" fmla="*/ 24 w 144"/>
                  <a:gd name="T15" fmla="*/ 205 h 241"/>
                  <a:gd name="T16" fmla="*/ 24 w 144"/>
                  <a:gd name="T17" fmla="*/ 205 h 241"/>
                  <a:gd name="T18" fmla="*/ 30 w 144"/>
                  <a:gd name="T19" fmla="*/ 199 h 241"/>
                  <a:gd name="T20" fmla="*/ 36 w 144"/>
                  <a:gd name="T21" fmla="*/ 193 h 241"/>
                  <a:gd name="T22" fmla="*/ 36 w 144"/>
                  <a:gd name="T23" fmla="*/ 193 h 241"/>
                  <a:gd name="T24" fmla="*/ 42 w 144"/>
                  <a:gd name="T25" fmla="*/ 187 h 241"/>
                  <a:gd name="T26" fmla="*/ 42 w 144"/>
                  <a:gd name="T27" fmla="*/ 181 h 241"/>
                  <a:gd name="T28" fmla="*/ 42 w 144"/>
                  <a:gd name="T29" fmla="*/ 175 h 241"/>
                  <a:gd name="T30" fmla="*/ 48 w 144"/>
                  <a:gd name="T31" fmla="*/ 169 h 241"/>
                  <a:gd name="T32" fmla="*/ 48 w 144"/>
                  <a:gd name="T33" fmla="*/ 169 h 241"/>
                  <a:gd name="T34" fmla="*/ 54 w 144"/>
                  <a:gd name="T35" fmla="*/ 162 h 241"/>
                  <a:gd name="T36" fmla="*/ 60 w 144"/>
                  <a:gd name="T37" fmla="*/ 156 h 241"/>
                  <a:gd name="T38" fmla="*/ 60 w 144"/>
                  <a:gd name="T39" fmla="*/ 156 h 241"/>
                  <a:gd name="T40" fmla="*/ 66 w 144"/>
                  <a:gd name="T41" fmla="*/ 144 h 241"/>
                  <a:gd name="T42" fmla="*/ 66 w 144"/>
                  <a:gd name="T43" fmla="*/ 144 h 241"/>
                  <a:gd name="T44" fmla="*/ 66 w 144"/>
                  <a:gd name="T45" fmla="*/ 138 h 241"/>
                  <a:gd name="T46" fmla="*/ 72 w 144"/>
                  <a:gd name="T47" fmla="*/ 132 h 241"/>
                  <a:gd name="T48" fmla="*/ 72 w 144"/>
                  <a:gd name="T49" fmla="*/ 132 h 241"/>
                  <a:gd name="T50" fmla="*/ 78 w 144"/>
                  <a:gd name="T51" fmla="*/ 126 h 241"/>
                  <a:gd name="T52" fmla="*/ 78 w 144"/>
                  <a:gd name="T53" fmla="*/ 120 h 241"/>
                  <a:gd name="T54" fmla="*/ 84 w 144"/>
                  <a:gd name="T55" fmla="*/ 114 h 241"/>
                  <a:gd name="T56" fmla="*/ 84 w 144"/>
                  <a:gd name="T57" fmla="*/ 108 h 241"/>
                  <a:gd name="T58" fmla="*/ 90 w 144"/>
                  <a:gd name="T59" fmla="*/ 108 h 241"/>
                  <a:gd name="T60" fmla="*/ 90 w 144"/>
                  <a:gd name="T61" fmla="*/ 102 h 241"/>
                  <a:gd name="T62" fmla="*/ 96 w 144"/>
                  <a:gd name="T63" fmla="*/ 96 h 241"/>
                  <a:gd name="T64" fmla="*/ 96 w 144"/>
                  <a:gd name="T65" fmla="*/ 90 h 241"/>
                  <a:gd name="T66" fmla="*/ 102 w 144"/>
                  <a:gd name="T67" fmla="*/ 84 h 241"/>
                  <a:gd name="T68" fmla="*/ 102 w 144"/>
                  <a:gd name="T69" fmla="*/ 78 h 241"/>
                  <a:gd name="T70" fmla="*/ 102 w 144"/>
                  <a:gd name="T71" fmla="*/ 78 h 241"/>
                  <a:gd name="T72" fmla="*/ 108 w 144"/>
                  <a:gd name="T73" fmla="*/ 72 h 241"/>
                  <a:gd name="T74" fmla="*/ 108 w 144"/>
                  <a:gd name="T75" fmla="*/ 66 h 241"/>
                  <a:gd name="T76" fmla="*/ 114 w 144"/>
                  <a:gd name="T77" fmla="*/ 60 h 241"/>
                  <a:gd name="T78" fmla="*/ 114 w 144"/>
                  <a:gd name="T79" fmla="*/ 54 h 241"/>
                  <a:gd name="T80" fmla="*/ 120 w 144"/>
                  <a:gd name="T81" fmla="*/ 54 h 241"/>
                  <a:gd name="T82" fmla="*/ 120 w 144"/>
                  <a:gd name="T83" fmla="*/ 48 h 241"/>
                  <a:gd name="T84" fmla="*/ 126 w 144"/>
                  <a:gd name="T85" fmla="*/ 42 h 241"/>
                  <a:gd name="T86" fmla="*/ 126 w 144"/>
                  <a:gd name="T87" fmla="*/ 36 h 241"/>
                  <a:gd name="T88" fmla="*/ 132 w 144"/>
                  <a:gd name="T89" fmla="*/ 30 h 241"/>
                  <a:gd name="T90" fmla="*/ 132 w 144"/>
                  <a:gd name="T91" fmla="*/ 24 h 241"/>
                  <a:gd name="T92" fmla="*/ 132 w 144"/>
                  <a:gd name="T93" fmla="*/ 24 h 241"/>
                  <a:gd name="T94" fmla="*/ 138 w 144"/>
                  <a:gd name="T95" fmla="*/ 18 h 241"/>
                  <a:gd name="T96" fmla="*/ 138 w 144"/>
                  <a:gd name="T97" fmla="*/ 12 h 241"/>
                  <a:gd name="T98" fmla="*/ 144 w 144"/>
                  <a:gd name="T99" fmla="*/ 12 h 241"/>
                  <a:gd name="T100" fmla="*/ 144 w 144"/>
                  <a:gd name="T101" fmla="*/ 0 h 2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"/>
                  <a:gd name="T154" fmla="*/ 0 h 241"/>
                  <a:gd name="T155" fmla="*/ 144 w 144"/>
                  <a:gd name="T156" fmla="*/ 241 h 2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" h="241">
                    <a:moveTo>
                      <a:pt x="0" y="241"/>
                    </a:moveTo>
                    <a:lnTo>
                      <a:pt x="6" y="235"/>
                    </a:lnTo>
                    <a:lnTo>
                      <a:pt x="6" y="229"/>
                    </a:lnTo>
                    <a:lnTo>
                      <a:pt x="12" y="229"/>
                    </a:lnTo>
                    <a:lnTo>
                      <a:pt x="12" y="223"/>
                    </a:lnTo>
                    <a:lnTo>
                      <a:pt x="18" y="217"/>
                    </a:lnTo>
                    <a:lnTo>
                      <a:pt x="24" y="205"/>
                    </a:lnTo>
                    <a:lnTo>
                      <a:pt x="30" y="199"/>
                    </a:lnTo>
                    <a:lnTo>
                      <a:pt x="36" y="193"/>
                    </a:lnTo>
                    <a:lnTo>
                      <a:pt x="42" y="187"/>
                    </a:lnTo>
                    <a:lnTo>
                      <a:pt x="42" y="181"/>
                    </a:lnTo>
                    <a:lnTo>
                      <a:pt x="42" y="175"/>
                    </a:lnTo>
                    <a:lnTo>
                      <a:pt x="48" y="169"/>
                    </a:lnTo>
                    <a:lnTo>
                      <a:pt x="54" y="162"/>
                    </a:lnTo>
                    <a:lnTo>
                      <a:pt x="60" y="156"/>
                    </a:lnTo>
                    <a:lnTo>
                      <a:pt x="66" y="144"/>
                    </a:lnTo>
                    <a:lnTo>
                      <a:pt x="66" y="138"/>
                    </a:lnTo>
                    <a:lnTo>
                      <a:pt x="72" y="132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90" y="108"/>
                    </a:lnTo>
                    <a:lnTo>
                      <a:pt x="90" y="102"/>
                    </a:lnTo>
                    <a:lnTo>
                      <a:pt x="96" y="96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102" y="78"/>
                    </a:lnTo>
                    <a:lnTo>
                      <a:pt x="108" y="72"/>
                    </a:lnTo>
                    <a:lnTo>
                      <a:pt x="108" y="66"/>
                    </a:lnTo>
                    <a:lnTo>
                      <a:pt x="114" y="60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0" y="48"/>
                    </a:lnTo>
                    <a:lnTo>
                      <a:pt x="126" y="42"/>
                    </a:lnTo>
                    <a:lnTo>
                      <a:pt x="126" y="36"/>
                    </a:lnTo>
                    <a:lnTo>
                      <a:pt x="132" y="30"/>
                    </a:lnTo>
                    <a:lnTo>
                      <a:pt x="132" y="24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44" y="12"/>
                    </a:lnTo>
                    <a:lnTo>
                      <a:pt x="1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3" name="Freeform 260"/>
              <p:cNvSpPr>
                <a:spLocks noChangeAspect="1"/>
              </p:cNvSpPr>
              <p:nvPr/>
            </p:nvSpPr>
            <p:spPr bwMode="auto">
              <a:xfrm>
                <a:off x="2511" y="5356"/>
                <a:ext cx="133" cy="223"/>
              </a:xfrm>
              <a:custGeom>
                <a:avLst/>
                <a:gdLst>
                  <a:gd name="T0" fmla="*/ 0 w 133"/>
                  <a:gd name="T1" fmla="*/ 223 h 223"/>
                  <a:gd name="T2" fmla="*/ 6 w 133"/>
                  <a:gd name="T3" fmla="*/ 217 h 223"/>
                  <a:gd name="T4" fmla="*/ 6 w 133"/>
                  <a:gd name="T5" fmla="*/ 217 h 223"/>
                  <a:gd name="T6" fmla="*/ 12 w 133"/>
                  <a:gd name="T7" fmla="*/ 211 h 223"/>
                  <a:gd name="T8" fmla="*/ 12 w 133"/>
                  <a:gd name="T9" fmla="*/ 205 h 223"/>
                  <a:gd name="T10" fmla="*/ 12 w 133"/>
                  <a:gd name="T11" fmla="*/ 199 h 223"/>
                  <a:gd name="T12" fmla="*/ 18 w 133"/>
                  <a:gd name="T13" fmla="*/ 193 h 223"/>
                  <a:gd name="T14" fmla="*/ 18 w 133"/>
                  <a:gd name="T15" fmla="*/ 193 h 223"/>
                  <a:gd name="T16" fmla="*/ 24 w 133"/>
                  <a:gd name="T17" fmla="*/ 187 h 223"/>
                  <a:gd name="T18" fmla="*/ 24 w 133"/>
                  <a:gd name="T19" fmla="*/ 181 h 223"/>
                  <a:gd name="T20" fmla="*/ 30 w 133"/>
                  <a:gd name="T21" fmla="*/ 175 h 223"/>
                  <a:gd name="T22" fmla="*/ 30 w 133"/>
                  <a:gd name="T23" fmla="*/ 169 h 223"/>
                  <a:gd name="T24" fmla="*/ 36 w 133"/>
                  <a:gd name="T25" fmla="*/ 163 h 223"/>
                  <a:gd name="T26" fmla="*/ 36 w 133"/>
                  <a:gd name="T27" fmla="*/ 163 h 223"/>
                  <a:gd name="T28" fmla="*/ 36 w 133"/>
                  <a:gd name="T29" fmla="*/ 157 h 223"/>
                  <a:gd name="T30" fmla="*/ 42 w 133"/>
                  <a:gd name="T31" fmla="*/ 151 h 223"/>
                  <a:gd name="T32" fmla="*/ 42 w 133"/>
                  <a:gd name="T33" fmla="*/ 151 h 223"/>
                  <a:gd name="T34" fmla="*/ 49 w 133"/>
                  <a:gd name="T35" fmla="*/ 139 h 223"/>
                  <a:gd name="T36" fmla="*/ 49 w 133"/>
                  <a:gd name="T37" fmla="*/ 133 h 223"/>
                  <a:gd name="T38" fmla="*/ 49 w 133"/>
                  <a:gd name="T39" fmla="*/ 133 h 223"/>
                  <a:gd name="T40" fmla="*/ 55 w 133"/>
                  <a:gd name="T41" fmla="*/ 127 h 223"/>
                  <a:gd name="T42" fmla="*/ 61 w 133"/>
                  <a:gd name="T43" fmla="*/ 121 h 223"/>
                  <a:gd name="T44" fmla="*/ 61 w 133"/>
                  <a:gd name="T45" fmla="*/ 115 h 223"/>
                  <a:gd name="T46" fmla="*/ 61 w 133"/>
                  <a:gd name="T47" fmla="*/ 109 h 223"/>
                  <a:gd name="T48" fmla="*/ 67 w 133"/>
                  <a:gd name="T49" fmla="*/ 103 h 223"/>
                  <a:gd name="T50" fmla="*/ 67 w 133"/>
                  <a:gd name="T51" fmla="*/ 103 h 223"/>
                  <a:gd name="T52" fmla="*/ 73 w 133"/>
                  <a:gd name="T53" fmla="*/ 96 h 223"/>
                  <a:gd name="T54" fmla="*/ 73 w 133"/>
                  <a:gd name="T55" fmla="*/ 90 h 223"/>
                  <a:gd name="T56" fmla="*/ 73 w 133"/>
                  <a:gd name="T57" fmla="*/ 84 h 223"/>
                  <a:gd name="T58" fmla="*/ 79 w 133"/>
                  <a:gd name="T59" fmla="*/ 78 h 223"/>
                  <a:gd name="T60" fmla="*/ 79 w 133"/>
                  <a:gd name="T61" fmla="*/ 72 h 223"/>
                  <a:gd name="T62" fmla="*/ 85 w 133"/>
                  <a:gd name="T63" fmla="*/ 72 h 223"/>
                  <a:gd name="T64" fmla="*/ 85 w 133"/>
                  <a:gd name="T65" fmla="*/ 66 h 223"/>
                  <a:gd name="T66" fmla="*/ 91 w 133"/>
                  <a:gd name="T67" fmla="*/ 60 h 223"/>
                  <a:gd name="T68" fmla="*/ 91 w 133"/>
                  <a:gd name="T69" fmla="*/ 54 h 223"/>
                  <a:gd name="T70" fmla="*/ 97 w 133"/>
                  <a:gd name="T71" fmla="*/ 48 h 223"/>
                  <a:gd name="T72" fmla="*/ 97 w 133"/>
                  <a:gd name="T73" fmla="*/ 42 h 223"/>
                  <a:gd name="T74" fmla="*/ 97 w 133"/>
                  <a:gd name="T75" fmla="*/ 42 h 223"/>
                  <a:gd name="T76" fmla="*/ 103 w 133"/>
                  <a:gd name="T77" fmla="*/ 36 h 223"/>
                  <a:gd name="T78" fmla="*/ 103 w 133"/>
                  <a:gd name="T79" fmla="*/ 30 h 223"/>
                  <a:gd name="T80" fmla="*/ 109 w 133"/>
                  <a:gd name="T81" fmla="*/ 24 h 223"/>
                  <a:gd name="T82" fmla="*/ 109 w 133"/>
                  <a:gd name="T83" fmla="*/ 18 h 223"/>
                  <a:gd name="T84" fmla="*/ 115 w 133"/>
                  <a:gd name="T85" fmla="*/ 12 h 223"/>
                  <a:gd name="T86" fmla="*/ 115 w 133"/>
                  <a:gd name="T87" fmla="*/ 12 h 223"/>
                  <a:gd name="T88" fmla="*/ 115 w 133"/>
                  <a:gd name="T89" fmla="*/ 0 h 223"/>
                  <a:gd name="T90" fmla="*/ 121 w 133"/>
                  <a:gd name="T91" fmla="*/ 0 h 223"/>
                  <a:gd name="T92" fmla="*/ 121 w 133"/>
                  <a:gd name="T93" fmla="*/ 0 h 223"/>
                  <a:gd name="T94" fmla="*/ 127 w 133"/>
                  <a:gd name="T95" fmla="*/ 6 h 223"/>
                  <a:gd name="T96" fmla="*/ 127 w 133"/>
                  <a:gd name="T97" fmla="*/ 12 h 223"/>
                  <a:gd name="T98" fmla="*/ 133 w 133"/>
                  <a:gd name="T99" fmla="*/ 18 h 223"/>
                  <a:gd name="T100" fmla="*/ 133 w 133"/>
                  <a:gd name="T101" fmla="*/ 18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223"/>
                  <a:gd name="T155" fmla="*/ 133 w 133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223">
                    <a:moveTo>
                      <a:pt x="0" y="223"/>
                    </a:moveTo>
                    <a:lnTo>
                      <a:pt x="6" y="217"/>
                    </a:lnTo>
                    <a:lnTo>
                      <a:pt x="12" y="211"/>
                    </a:lnTo>
                    <a:lnTo>
                      <a:pt x="12" y="205"/>
                    </a:lnTo>
                    <a:lnTo>
                      <a:pt x="12" y="199"/>
                    </a:lnTo>
                    <a:lnTo>
                      <a:pt x="18" y="193"/>
                    </a:lnTo>
                    <a:lnTo>
                      <a:pt x="24" y="187"/>
                    </a:lnTo>
                    <a:lnTo>
                      <a:pt x="24" y="181"/>
                    </a:lnTo>
                    <a:lnTo>
                      <a:pt x="30" y="175"/>
                    </a:lnTo>
                    <a:lnTo>
                      <a:pt x="30" y="169"/>
                    </a:lnTo>
                    <a:lnTo>
                      <a:pt x="36" y="163"/>
                    </a:lnTo>
                    <a:lnTo>
                      <a:pt x="36" y="157"/>
                    </a:lnTo>
                    <a:lnTo>
                      <a:pt x="42" y="151"/>
                    </a:lnTo>
                    <a:lnTo>
                      <a:pt x="49" y="139"/>
                    </a:lnTo>
                    <a:lnTo>
                      <a:pt x="49" y="133"/>
                    </a:lnTo>
                    <a:lnTo>
                      <a:pt x="55" y="127"/>
                    </a:lnTo>
                    <a:lnTo>
                      <a:pt x="61" y="121"/>
                    </a:lnTo>
                    <a:lnTo>
                      <a:pt x="61" y="115"/>
                    </a:lnTo>
                    <a:lnTo>
                      <a:pt x="61" y="109"/>
                    </a:lnTo>
                    <a:lnTo>
                      <a:pt x="67" y="103"/>
                    </a:lnTo>
                    <a:lnTo>
                      <a:pt x="73" y="96"/>
                    </a:lnTo>
                    <a:lnTo>
                      <a:pt x="73" y="90"/>
                    </a:lnTo>
                    <a:lnTo>
                      <a:pt x="73" y="84"/>
                    </a:lnTo>
                    <a:lnTo>
                      <a:pt x="79" y="78"/>
                    </a:lnTo>
                    <a:lnTo>
                      <a:pt x="79" y="72"/>
                    </a:lnTo>
                    <a:lnTo>
                      <a:pt x="85" y="72"/>
                    </a:lnTo>
                    <a:lnTo>
                      <a:pt x="85" y="66"/>
                    </a:lnTo>
                    <a:lnTo>
                      <a:pt x="91" y="60"/>
                    </a:lnTo>
                    <a:lnTo>
                      <a:pt x="91" y="54"/>
                    </a:lnTo>
                    <a:lnTo>
                      <a:pt x="97" y="48"/>
                    </a:lnTo>
                    <a:lnTo>
                      <a:pt x="97" y="42"/>
                    </a:lnTo>
                    <a:lnTo>
                      <a:pt x="103" y="36"/>
                    </a:lnTo>
                    <a:lnTo>
                      <a:pt x="103" y="30"/>
                    </a:lnTo>
                    <a:lnTo>
                      <a:pt x="109" y="24"/>
                    </a:lnTo>
                    <a:lnTo>
                      <a:pt x="109" y="18"/>
                    </a:lnTo>
                    <a:lnTo>
                      <a:pt x="115" y="12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7" y="6"/>
                    </a:lnTo>
                    <a:lnTo>
                      <a:pt x="127" y="12"/>
                    </a:lnTo>
                    <a:lnTo>
                      <a:pt x="133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4" name="Freeform 261"/>
              <p:cNvSpPr>
                <a:spLocks noChangeAspect="1"/>
              </p:cNvSpPr>
              <p:nvPr/>
            </p:nvSpPr>
            <p:spPr bwMode="auto">
              <a:xfrm>
                <a:off x="2644" y="5374"/>
                <a:ext cx="168" cy="223"/>
              </a:xfrm>
              <a:custGeom>
                <a:avLst/>
                <a:gdLst>
                  <a:gd name="T0" fmla="*/ 0 w 168"/>
                  <a:gd name="T1" fmla="*/ 0 h 223"/>
                  <a:gd name="T2" fmla="*/ 6 w 168"/>
                  <a:gd name="T3" fmla="*/ 6 h 223"/>
                  <a:gd name="T4" fmla="*/ 12 w 168"/>
                  <a:gd name="T5" fmla="*/ 12 h 223"/>
                  <a:gd name="T6" fmla="*/ 12 w 168"/>
                  <a:gd name="T7" fmla="*/ 18 h 223"/>
                  <a:gd name="T8" fmla="*/ 18 w 168"/>
                  <a:gd name="T9" fmla="*/ 18 h 223"/>
                  <a:gd name="T10" fmla="*/ 18 w 168"/>
                  <a:gd name="T11" fmla="*/ 24 h 223"/>
                  <a:gd name="T12" fmla="*/ 24 w 168"/>
                  <a:gd name="T13" fmla="*/ 30 h 223"/>
                  <a:gd name="T14" fmla="*/ 24 w 168"/>
                  <a:gd name="T15" fmla="*/ 30 h 223"/>
                  <a:gd name="T16" fmla="*/ 30 w 168"/>
                  <a:gd name="T17" fmla="*/ 36 h 223"/>
                  <a:gd name="T18" fmla="*/ 30 w 168"/>
                  <a:gd name="T19" fmla="*/ 42 h 223"/>
                  <a:gd name="T20" fmla="*/ 36 w 168"/>
                  <a:gd name="T21" fmla="*/ 48 h 223"/>
                  <a:gd name="T22" fmla="*/ 42 w 168"/>
                  <a:gd name="T23" fmla="*/ 54 h 223"/>
                  <a:gd name="T24" fmla="*/ 42 w 168"/>
                  <a:gd name="T25" fmla="*/ 54 h 223"/>
                  <a:gd name="T26" fmla="*/ 48 w 168"/>
                  <a:gd name="T27" fmla="*/ 60 h 223"/>
                  <a:gd name="T28" fmla="*/ 48 w 168"/>
                  <a:gd name="T29" fmla="*/ 60 h 223"/>
                  <a:gd name="T30" fmla="*/ 54 w 168"/>
                  <a:gd name="T31" fmla="*/ 66 h 223"/>
                  <a:gd name="T32" fmla="*/ 54 w 168"/>
                  <a:gd name="T33" fmla="*/ 72 h 223"/>
                  <a:gd name="T34" fmla="*/ 60 w 168"/>
                  <a:gd name="T35" fmla="*/ 78 h 223"/>
                  <a:gd name="T36" fmla="*/ 60 w 168"/>
                  <a:gd name="T37" fmla="*/ 85 h 223"/>
                  <a:gd name="T38" fmla="*/ 66 w 168"/>
                  <a:gd name="T39" fmla="*/ 85 h 223"/>
                  <a:gd name="T40" fmla="*/ 72 w 168"/>
                  <a:gd name="T41" fmla="*/ 91 h 223"/>
                  <a:gd name="T42" fmla="*/ 72 w 168"/>
                  <a:gd name="T43" fmla="*/ 91 h 223"/>
                  <a:gd name="T44" fmla="*/ 78 w 168"/>
                  <a:gd name="T45" fmla="*/ 97 h 223"/>
                  <a:gd name="T46" fmla="*/ 78 w 168"/>
                  <a:gd name="T47" fmla="*/ 103 h 223"/>
                  <a:gd name="T48" fmla="*/ 78 w 168"/>
                  <a:gd name="T49" fmla="*/ 109 h 223"/>
                  <a:gd name="T50" fmla="*/ 84 w 168"/>
                  <a:gd name="T51" fmla="*/ 115 h 223"/>
                  <a:gd name="T52" fmla="*/ 84 w 168"/>
                  <a:gd name="T53" fmla="*/ 115 h 223"/>
                  <a:gd name="T54" fmla="*/ 90 w 168"/>
                  <a:gd name="T55" fmla="*/ 121 h 223"/>
                  <a:gd name="T56" fmla="*/ 96 w 168"/>
                  <a:gd name="T57" fmla="*/ 127 h 223"/>
                  <a:gd name="T58" fmla="*/ 96 w 168"/>
                  <a:gd name="T59" fmla="*/ 133 h 223"/>
                  <a:gd name="T60" fmla="*/ 102 w 168"/>
                  <a:gd name="T61" fmla="*/ 133 h 223"/>
                  <a:gd name="T62" fmla="*/ 102 w 168"/>
                  <a:gd name="T63" fmla="*/ 139 h 223"/>
                  <a:gd name="T64" fmla="*/ 108 w 168"/>
                  <a:gd name="T65" fmla="*/ 145 h 223"/>
                  <a:gd name="T66" fmla="*/ 108 w 168"/>
                  <a:gd name="T67" fmla="*/ 145 h 223"/>
                  <a:gd name="T68" fmla="*/ 114 w 168"/>
                  <a:gd name="T69" fmla="*/ 151 h 223"/>
                  <a:gd name="T70" fmla="*/ 114 w 168"/>
                  <a:gd name="T71" fmla="*/ 157 h 223"/>
                  <a:gd name="T72" fmla="*/ 120 w 168"/>
                  <a:gd name="T73" fmla="*/ 163 h 223"/>
                  <a:gd name="T74" fmla="*/ 126 w 168"/>
                  <a:gd name="T75" fmla="*/ 163 h 223"/>
                  <a:gd name="T76" fmla="*/ 126 w 168"/>
                  <a:gd name="T77" fmla="*/ 169 h 223"/>
                  <a:gd name="T78" fmla="*/ 132 w 168"/>
                  <a:gd name="T79" fmla="*/ 175 h 223"/>
                  <a:gd name="T80" fmla="*/ 132 w 168"/>
                  <a:gd name="T81" fmla="*/ 175 h 223"/>
                  <a:gd name="T82" fmla="*/ 138 w 168"/>
                  <a:gd name="T83" fmla="*/ 181 h 223"/>
                  <a:gd name="T84" fmla="*/ 138 w 168"/>
                  <a:gd name="T85" fmla="*/ 187 h 223"/>
                  <a:gd name="T86" fmla="*/ 144 w 168"/>
                  <a:gd name="T87" fmla="*/ 193 h 223"/>
                  <a:gd name="T88" fmla="*/ 144 w 168"/>
                  <a:gd name="T89" fmla="*/ 193 h 223"/>
                  <a:gd name="T90" fmla="*/ 150 w 168"/>
                  <a:gd name="T91" fmla="*/ 199 h 223"/>
                  <a:gd name="T92" fmla="*/ 156 w 168"/>
                  <a:gd name="T93" fmla="*/ 205 h 223"/>
                  <a:gd name="T94" fmla="*/ 156 w 168"/>
                  <a:gd name="T95" fmla="*/ 205 h 223"/>
                  <a:gd name="T96" fmla="*/ 162 w 168"/>
                  <a:gd name="T97" fmla="*/ 217 h 223"/>
                  <a:gd name="T98" fmla="*/ 162 w 168"/>
                  <a:gd name="T99" fmla="*/ 217 h 223"/>
                  <a:gd name="T100" fmla="*/ 168 w 168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223"/>
                  <a:gd name="T155" fmla="*/ 168 w 168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223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8" y="60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60" y="78"/>
                    </a:lnTo>
                    <a:lnTo>
                      <a:pt x="60" y="85"/>
                    </a:lnTo>
                    <a:lnTo>
                      <a:pt x="66" y="85"/>
                    </a:lnTo>
                    <a:lnTo>
                      <a:pt x="72" y="91"/>
                    </a:lnTo>
                    <a:lnTo>
                      <a:pt x="78" y="97"/>
                    </a:lnTo>
                    <a:lnTo>
                      <a:pt x="78" y="103"/>
                    </a:lnTo>
                    <a:lnTo>
                      <a:pt x="78" y="109"/>
                    </a:lnTo>
                    <a:lnTo>
                      <a:pt x="84" y="115"/>
                    </a:lnTo>
                    <a:lnTo>
                      <a:pt x="90" y="121"/>
                    </a:lnTo>
                    <a:lnTo>
                      <a:pt x="96" y="127"/>
                    </a:lnTo>
                    <a:lnTo>
                      <a:pt x="96" y="133"/>
                    </a:lnTo>
                    <a:lnTo>
                      <a:pt x="102" y="133"/>
                    </a:lnTo>
                    <a:lnTo>
                      <a:pt x="102" y="139"/>
                    </a:lnTo>
                    <a:lnTo>
                      <a:pt x="108" y="145"/>
                    </a:lnTo>
                    <a:lnTo>
                      <a:pt x="114" y="151"/>
                    </a:lnTo>
                    <a:lnTo>
                      <a:pt x="114" y="157"/>
                    </a:lnTo>
                    <a:lnTo>
                      <a:pt x="120" y="163"/>
                    </a:lnTo>
                    <a:lnTo>
                      <a:pt x="126" y="163"/>
                    </a:lnTo>
                    <a:lnTo>
                      <a:pt x="126" y="169"/>
                    </a:lnTo>
                    <a:lnTo>
                      <a:pt x="132" y="175"/>
                    </a:lnTo>
                    <a:lnTo>
                      <a:pt x="138" y="181"/>
                    </a:lnTo>
                    <a:lnTo>
                      <a:pt x="138" y="187"/>
                    </a:lnTo>
                    <a:lnTo>
                      <a:pt x="144" y="193"/>
                    </a:lnTo>
                    <a:lnTo>
                      <a:pt x="150" y="199"/>
                    </a:lnTo>
                    <a:lnTo>
                      <a:pt x="156" y="205"/>
                    </a:lnTo>
                    <a:lnTo>
                      <a:pt x="162" y="217"/>
                    </a:lnTo>
                    <a:lnTo>
                      <a:pt x="168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5" name="Freeform 262"/>
              <p:cNvSpPr>
                <a:spLocks noChangeAspect="1"/>
              </p:cNvSpPr>
              <p:nvPr/>
            </p:nvSpPr>
            <p:spPr bwMode="auto">
              <a:xfrm>
                <a:off x="2812" y="5597"/>
                <a:ext cx="127" cy="169"/>
              </a:xfrm>
              <a:custGeom>
                <a:avLst/>
                <a:gdLst>
                  <a:gd name="T0" fmla="*/ 0 w 127"/>
                  <a:gd name="T1" fmla="*/ 0 h 169"/>
                  <a:gd name="T2" fmla="*/ 0 w 127"/>
                  <a:gd name="T3" fmla="*/ 0 h 169"/>
                  <a:gd name="T4" fmla="*/ 6 w 127"/>
                  <a:gd name="T5" fmla="*/ 6 h 169"/>
                  <a:gd name="T6" fmla="*/ 12 w 127"/>
                  <a:gd name="T7" fmla="*/ 12 h 169"/>
                  <a:gd name="T8" fmla="*/ 12 w 127"/>
                  <a:gd name="T9" fmla="*/ 12 h 169"/>
                  <a:gd name="T10" fmla="*/ 18 w 127"/>
                  <a:gd name="T11" fmla="*/ 24 h 169"/>
                  <a:gd name="T12" fmla="*/ 18 w 127"/>
                  <a:gd name="T13" fmla="*/ 24 h 169"/>
                  <a:gd name="T14" fmla="*/ 24 w 127"/>
                  <a:gd name="T15" fmla="*/ 30 h 169"/>
                  <a:gd name="T16" fmla="*/ 24 w 127"/>
                  <a:gd name="T17" fmla="*/ 36 h 169"/>
                  <a:gd name="T18" fmla="*/ 24 w 127"/>
                  <a:gd name="T19" fmla="*/ 36 h 169"/>
                  <a:gd name="T20" fmla="*/ 30 w 127"/>
                  <a:gd name="T21" fmla="*/ 42 h 169"/>
                  <a:gd name="T22" fmla="*/ 30 w 127"/>
                  <a:gd name="T23" fmla="*/ 42 h 169"/>
                  <a:gd name="T24" fmla="*/ 37 w 127"/>
                  <a:gd name="T25" fmla="*/ 54 h 169"/>
                  <a:gd name="T26" fmla="*/ 43 w 127"/>
                  <a:gd name="T27" fmla="*/ 54 h 169"/>
                  <a:gd name="T28" fmla="*/ 43 w 127"/>
                  <a:gd name="T29" fmla="*/ 60 h 169"/>
                  <a:gd name="T30" fmla="*/ 49 w 127"/>
                  <a:gd name="T31" fmla="*/ 66 h 169"/>
                  <a:gd name="T32" fmla="*/ 49 w 127"/>
                  <a:gd name="T33" fmla="*/ 66 h 169"/>
                  <a:gd name="T34" fmla="*/ 55 w 127"/>
                  <a:gd name="T35" fmla="*/ 72 h 169"/>
                  <a:gd name="T36" fmla="*/ 55 w 127"/>
                  <a:gd name="T37" fmla="*/ 72 h 169"/>
                  <a:gd name="T38" fmla="*/ 61 w 127"/>
                  <a:gd name="T39" fmla="*/ 84 h 169"/>
                  <a:gd name="T40" fmla="*/ 61 w 127"/>
                  <a:gd name="T41" fmla="*/ 84 h 169"/>
                  <a:gd name="T42" fmla="*/ 67 w 127"/>
                  <a:gd name="T43" fmla="*/ 90 h 169"/>
                  <a:gd name="T44" fmla="*/ 73 w 127"/>
                  <a:gd name="T45" fmla="*/ 96 h 169"/>
                  <a:gd name="T46" fmla="*/ 73 w 127"/>
                  <a:gd name="T47" fmla="*/ 96 h 169"/>
                  <a:gd name="T48" fmla="*/ 79 w 127"/>
                  <a:gd name="T49" fmla="*/ 102 h 169"/>
                  <a:gd name="T50" fmla="*/ 79 w 127"/>
                  <a:gd name="T51" fmla="*/ 108 h 169"/>
                  <a:gd name="T52" fmla="*/ 85 w 127"/>
                  <a:gd name="T53" fmla="*/ 114 h 169"/>
                  <a:gd name="T54" fmla="*/ 85 w 127"/>
                  <a:gd name="T55" fmla="*/ 114 h 169"/>
                  <a:gd name="T56" fmla="*/ 91 w 127"/>
                  <a:gd name="T57" fmla="*/ 120 h 169"/>
                  <a:gd name="T58" fmla="*/ 91 w 127"/>
                  <a:gd name="T59" fmla="*/ 126 h 169"/>
                  <a:gd name="T60" fmla="*/ 97 w 127"/>
                  <a:gd name="T61" fmla="*/ 126 h 169"/>
                  <a:gd name="T62" fmla="*/ 103 w 127"/>
                  <a:gd name="T63" fmla="*/ 138 h 169"/>
                  <a:gd name="T64" fmla="*/ 103 w 127"/>
                  <a:gd name="T65" fmla="*/ 138 h 169"/>
                  <a:gd name="T66" fmla="*/ 109 w 127"/>
                  <a:gd name="T67" fmla="*/ 144 h 169"/>
                  <a:gd name="T68" fmla="*/ 109 w 127"/>
                  <a:gd name="T69" fmla="*/ 144 h 169"/>
                  <a:gd name="T70" fmla="*/ 115 w 127"/>
                  <a:gd name="T71" fmla="*/ 151 h 169"/>
                  <a:gd name="T72" fmla="*/ 115 w 127"/>
                  <a:gd name="T73" fmla="*/ 157 h 169"/>
                  <a:gd name="T74" fmla="*/ 121 w 127"/>
                  <a:gd name="T75" fmla="*/ 157 h 169"/>
                  <a:gd name="T76" fmla="*/ 127 w 127"/>
                  <a:gd name="T77" fmla="*/ 169 h 1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7"/>
                  <a:gd name="T118" fmla="*/ 0 h 169"/>
                  <a:gd name="T119" fmla="*/ 127 w 127"/>
                  <a:gd name="T120" fmla="*/ 169 h 1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7" h="169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7" y="54"/>
                    </a:lnTo>
                    <a:lnTo>
                      <a:pt x="43" y="54"/>
                    </a:lnTo>
                    <a:lnTo>
                      <a:pt x="43" y="60"/>
                    </a:lnTo>
                    <a:lnTo>
                      <a:pt x="49" y="66"/>
                    </a:lnTo>
                    <a:lnTo>
                      <a:pt x="55" y="72"/>
                    </a:lnTo>
                    <a:lnTo>
                      <a:pt x="61" y="84"/>
                    </a:lnTo>
                    <a:lnTo>
                      <a:pt x="67" y="90"/>
                    </a:lnTo>
                    <a:lnTo>
                      <a:pt x="73" y="96"/>
                    </a:lnTo>
                    <a:lnTo>
                      <a:pt x="79" y="102"/>
                    </a:lnTo>
                    <a:lnTo>
                      <a:pt x="79" y="108"/>
                    </a:lnTo>
                    <a:lnTo>
                      <a:pt x="85" y="114"/>
                    </a:lnTo>
                    <a:lnTo>
                      <a:pt x="91" y="120"/>
                    </a:lnTo>
                    <a:lnTo>
                      <a:pt x="91" y="126"/>
                    </a:lnTo>
                    <a:lnTo>
                      <a:pt x="97" y="126"/>
                    </a:lnTo>
                    <a:lnTo>
                      <a:pt x="103" y="138"/>
                    </a:lnTo>
                    <a:lnTo>
                      <a:pt x="109" y="144"/>
                    </a:lnTo>
                    <a:lnTo>
                      <a:pt x="115" y="151"/>
                    </a:lnTo>
                    <a:lnTo>
                      <a:pt x="115" y="157"/>
                    </a:lnTo>
                    <a:lnTo>
                      <a:pt x="121" y="157"/>
                    </a:lnTo>
                    <a:lnTo>
                      <a:pt x="127" y="1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6" name="Freeform 263"/>
              <p:cNvSpPr>
                <a:spLocks noChangeAspect="1"/>
              </p:cNvSpPr>
              <p:nvPr/>
            </p:nvSpPr>
            <p:spPr bwMode="auto">
              <a:xfrm>
                <a:off x="2776" y="5802"/>
                <a:ext cx="163" cy="216"/>
              </a:xfrm>
              <a:custGeom>
                <a:avLst/>
                <a:gdLst>
                  <a:gd name="T0" fmla="*/ 163 w 163"/>
                  <a:gd name="T1" fmla="*/ 216 h 216"/>
                  <a:gd name="T2" fmla="*/ 157 w 163"/>
                  <a:gd name="T3" fmla="*/ 216 h 216"/>
                  <a:gd name="T4" fmla="*/ 157 w 163"/>
                  <a:gd name="T5" fmla="*/ 204 h 216"/>
                  <a:gd name="T6" fmla="*/ 151 w 163"/>
                  <a:gd name="T7" fmla="*/ 204 h 216"/>
                  <a:gd name="T8" fmla="*/ 151 w 163"/>
                  <a:gd name="T9" fmla="*/ 198 h 216"/>
                  <a:gd name="T10" fmla="*/ 145 w 163"/>
                  <a:gd name="T11" fmla="*/ 192 h 216"/>
                  <a:gd name="T12" fmla="*/ 145 w 163"/>
                  <a:gd name="T13" fmla="*/ 192 h 216"/>
                  <a:gd name="T14" fmla="*/ 139 w 163"/>
                  <a:gd name="T15" fmla="*/ 186 h 216"/>
                  <a:gd name="T16" fmla="*/ 139 w 163"/>
                  <a:gd name="T17" fmla="*/ 180 h 216"/>
                  <a:gd name="T18" fmla="*/ 133 w 163"/>
                  <a:gd name="T19" fmla="*/ 174 h 216"/>
                  <a:gd name="T20" fmla="*/ 127 w 163"/>
                  <a:gd name="T21" fmla="*/ 174 h 216"/>
                  <a:gd name="T22" fmla="*/ 127 w 163"/>
                  <a:gd name="T23" fmla="*/ 168 h 216"/>
                  <a:gd name="T24" fmla="*/ 121 w 163"/>
                  <a:gd name="T25" fmla="*/ 162 h 216"/>
                  <a:gd name="T26" fmla="*/ 121 w 163"/>
                  <a:gd name="T27" fmla="*/ 162 h 216"/>
                  <a:gd name="T28" fmla="*/ 115 w 163"/>
                  <a:gd name="T29" fmla="*/ 156 h 216"/>
                  <a:gd name="T30" fmla="*/ 115 w 163"/>
                  <a:gd name="T31" fmla="*/ 150 h 216"/>
                  <a:gd name="T32" fmla="*/ 109 w 163"/>
                  <a:gd name="T33" fmla="*/ 144 h 216"/>
                  <a:gd name="T34" fmla="*/ 109 w 163"/>
                  <a:gd name="T35" fmla="*/ 144 h 216"/>
                  <a:gd name="T36" fmla="*/ 103 w 163"/>
                  <a:gd name="T37" fmla="*/ 138 h 216"/>
                  <a:gd name="T38" fmla="*/ 97 w 163"/>
                  <a:gd name="T39" fmla="*/ 132 h 216"/>
                  <a:gd name="T40" fmla="*/ 97 w 163"/>
                  <a:gd name="T41" fmla="*/ 132 h 216"/>
                  <a:gd name="T42" fmla="*/ 91 w 163"/>
                  <a:gd name="T43" fmla="*/ 120 h 216"/>
                  <a:gd name="T44" fmla="*/ 91 w 163"/>
                  <a:gd name="T45" fmla="*/ 120 h 216"/>
                  <a:gd name="T46" fmla="*/ 85 w 163"/>
                  <a:gd name="T47" fmla="*/ 114 h 216"/>
                  <a:gd name="T48" fmla="*/ 85 w 163"/>
                  <a:gd name="T49" fmla="*/ 114 h 216"/>
                  <a:gd name="T50" fmla="*/ 79 w 163"/>
                  <a:gd name="T51" fmla="*/ 108 h 216"/>
                  <a:gd name="T52" fmla="*/ 79 w 163"/>
                  <a:gd name="T53" fmla="*/ 102 h 216"/>
                  <a:gd name="T54" fmla="*/ 73 w 163"/>
                  <a:gd name="T55" fmla="*/ 102 h 216"/>
                  <a:gd name="T56" fmla="*/ 66 w 163"/>
                  <a:gd name="T57" fmla="*/ 90 h 216"/>
                  <a:gd name="T58" fmla="*/ 66 w 163"/>
                  <a:gd name="T59" fmla="*/ 90 h 216"/>
                  <a:gd name="T60" fmla="*/ 60 w 163"/>
                  <a:gd name="T61" fmla="*/ 84 h 216"/>
                  <a:gd name="T62" fmla="*/ 60 w 163"/>
                  <a:gd name="T63" fmla="*/ 84 h 216"/>
                  <a:gd name="T64" fmla="*/ 54 w 163"/>
                  <a:gd name="T65" fmla="*/ 78 h 216"/>
                  <a:gd name="T66" fmla="*/ 54 w 163"/>
                  <a:gd name="T67" fmla="*/ 72 h 216"/>
                  <a:gd name="T68" fmla="*/ 48 w 163"/>
                  <a:gd name="T69" fmla="*/ 66 h 216"/>
                  <a:gd name="T70" fmla="*/ 48 w 163"/>
                  <a:gd name="T71" fmla="*/ 60 h 216"/>
                  <a:gd name="T72" fmla="*/ 42 w 163"/>
                  <a:gd name="T73" fmla="*/ 60 h 216"/>
                  <a:gd name="T74" fmla="*/ 42 w 163"/>
                  <a:gd name="T75" fmla="*/ 54 h 216"/>
                  <a:gd name="T76" fmla="*/ 36 w 163"/>
                  <a:gd name="T77" fmla="*/ 54 h 216"/>
                  <a:gd name="T78" fmla="*/ 36 w 163"/>
                  <a:gd name="T79" fmla="*/ 48 h 216"/>
                  <a:gd name="T80" fmla="*/ 30 w 163"/>
                  <a:gd name="T81" fmla="*/ 42 h 216"/>
                  <a:gd name="T82" fmla="*/ 30 w 163"/>
                  <a:gd name="T83" fmla="*/ 36 h 216"/>
                  <a:gd name="T84" fmla="*/ 24 w 163"/>
                  <a:gd name="T85" fmla="*/ 30 h 216"/>
                  <a:gd name="T86" fmla="*/ 24 w 163"/>
                  <a:gd name="T87" fmla="*/ 30 h 216"/>
                  <a:gd name="T88" fmla="*/ 18 w 163"/>
                  <a:gd name="T89" fmla="*/ 24 h 216"/>
                  <a:gd name="T90" fmla="*/ 12 w 163"/>
                  <a:gd name="T91" fmla="*/ 18 h 216"/>
                  <a:gd name="T92" fmla="*/ 12 w 163"/>
                  <a:gd name="T93" fmla="*/ 18 h 216"/>
                  <a:gd name="T94" fmla="*/ 6 w 163"/>
                  <a:gd name="T95" fmla="*/ 12 h 216"/>
                  <a:gd name="T96" fmla="*/ 6 w 163"/>
                  <a:gd name="T97" fmla="*/ 6 h 216"/>
                  <a:gd name="T98" fmla="*/ 0 w 163"/>
                  <a:gd name="T99" fmla="*/ 0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3"/>
                  <a:gd name="T151" fmla="*/ 0 h 216"/>
                  <a:gd name="T152" fmla="*/ 163 w 163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3" h="216">
                    <a:moveTo>
                      <a:pt x="163" y="216"/>
                    </a:moveTo>
                    <a:lnTo>
                      <a:pt x="157" y="216"/>
                    </a:lnTo>
                    <a:lnTo>
                      <a:pt x="157" y="204"/>
                    </a:lnTo>
                    <a:lnTo>
                      <a:pt x="151" y="204"/>
                    </a:lnTo>
                    <a:lnTo>
                      <a:pt x="151" y="198"/>
                    </a:lnTo>
                    <a:lnTo>
                      <a:pt x="145" y="192"/>
                    </a:lnTo>
                    <a:lnTo>
                      <a:pt x="139" y="186"/>
                    </a:lnTo>
                    <a:lnTo>
                      <a:pt x="139" y="180"/>
                    </a:lnTo>
                    <a:lnTo>
                      <a:pt x="133" y="174"/>
                    </a:lnTo>
                    <a:lnTo>
                      <a:pt x="127" y="174"/>
                    </a:lnTo>
                    <a:lnTo>
                      <a:pt x="127" y="168"/>
                    </a:lnTo>
                    <a:lnTo>
                      <a:pt x="121" y="162"/>
                    </a:lnTo>
                    <a:lnTo>
                      <a:pt x="115" y="156"/>
                    </a:lnTo>
                    <a:lnTo>
                      <a:pt x="115" y="150"/>
                    </a:lnTo>
                    <a:lnTo>
                      <a:pt x="109" y="144"/>
                    </a:lnTo>
                    <a:lnTo>
                      <a:pt x="103" y="138"/>
                    </a:lnTo>
                    <a:lnTo>
                      <a:pt x="97" y="132"/>
                    </a:lnTo>
                    <a:lnTo>
                      <a:pt x="91" y="120"/>
                    </a:lnTo>
                    <a:lnTo>
                      <a:pt x="85" y="114"/>
                    </a:lnTo>
                    <a:lnTo>
                      <a:pt x="79" y="108"/>
                    </a:lnTo>
                    <a:lnTo>
                      <a:pt x="79" y="102"/>
                    </a:lnTo>
                    <a:lnTo>
                      <a:pt x="73" y="102"/>
                    </a:lnTo>
                    <a:lnTo>
                      <a:pt x="66" y="90"/>
                    </a:lnTo>
                    <a:lnTo>
                      <a:pt x="60" y="84"/>
                    </a:lnTo>
                    <a:lnTo>
                      <a:pt x="54" y="78"/>
                    </a:lnTo>
                    <a:lnTo>
                      <a:pt x="54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7" name="Freeform 264"/>
              <p:cNvSpPr>
                <a:spLocks noChangeAspect="1"/>
              </p:cNvSpPr>
              <p:nvPr/>
            </p:nvSpPr>
            <p:spPr bwMode="auto">
              <a:xfrm>
                <a:off x="2620" y="5609"/>
                <a:ext cx="156" cy="193"/>
              </a:xfrm>
              <a:custGeom>
                <a:avLst/>
                <a:gdLst>
                  <a:gd name="T0" fmla="*/ 156 w 156"/>
                  <a:gd name="T1" fmla="*/ 193 h 193"/>
                  <a:gd name="T2" fmla="*/ 156 w 156"/>
                  <a:gd name="T3" fmla="*/ 193 h 193"/>
                  <a:gd name="T4" fmla="*/ 150 w 156"/>
                  <a:gd name="T5" fmla="*/ 187 h 193"/>
                  <a:gd name="T6" fmla="*/ 150 w 156"/>
                  <a:gd name="T7" fmla="*/ 181 h 193"/>
                  <a:gd name="T8" fmla="*/ 144 w 156"/>
                  <a:gd name="T9" fmla="*/ 175 h 193"/>
                  <a:gd name="T10" fmla="*/ 138 w 156"/>
                  <a:gd name="T11" fmla="*/ 175 h 193"/>
                  <a:gd name="T12" fmla="*/ 138 w 156"/>
                  <a:gd name="T13" fmla="*/ 169 h 193"/>
                  <a:gd name="T14" fmla="*/ 132 w 156"/>
                  <a:gd name="T15" fmla="*/ 163 h 193"/>
                  <a:gd name="T16" fmla="*/ 132 w 156"/>
                  <a:gd name="T17" fmla="*/ 163 h 193"/>
                  <a:gd name="T18" fmla="*/ 126 w 156"/>
                  <a:gd name="T19" fmla="*/ 157 h 193"/>
                  <a:gd name="T20" fmla="*/ 126 w 156"/>
                  <a:gd name="T21" fmla="*/ 151 h 193"/>
                  <a:gd name="T22" fmla="*/ 120 w 156"/>
                  <a:gd name="T23" fmla="*/ 145 h 193"/>
                  <a:gd name="T24" fmla="*/ 120 w 156"/>
                  <a:gd name="T25" fmla="*/ 145 h 193"/>
                  <a:gd name="T26" fmla="*/ 114 w 156"/>
                  <a:gd name="T27" fmla="*/ 139 h 193"/>
                  <a:gd name="T28" fmla="*/ 108 w 156"/>
                  <a:gd name="T29" fmla="*/ 132 h 193"/>
                  <a:gd name="T30" fmla="*/ 108 w 156"/>
                  <a:gd name="T31" fmla="*/ 132 h 193"/>
                  <a:gd name="T32" fmla="*/ 102 w 156"/>
                  <a:gd name="T33" fmla="*/ 126 h 193"/>
                  <a:gd name="T34" fmla="*/ 102 w 156"/>
                  <a:gd name="T35" fmla="*/ 120 h 193"/>
                  <a:gd name="T36" fmla="*/ 96 w 156"/>
                  <a:gd name="T37" fmla="*/ 114 h 193"/>
                  <a:gd name="T38" fmla="*/ 96 w 156"/>
                  <a:gd name="T39" fmla="*/ 114 h 193"/>
                  <a:gd name="T40" fmla="*/ 90 w 156"/>
                  <a:gd name="T41" fmla="*/ 108 h 193"/>
                  <a:gd name="T42" fmla="*/ 84 w 156"/>
                  <a:gd name="T43" fmla="*/ 102 h 193"/>
                  <a:gd name="T44" fmla="*/ 84 w 156"/>
                  <a:gd name="T45" fmla="*/ 102 h 193"/>
                  <a:gd name="T46" fmla="*/ 84 w 156"/>
                  <a:gd name="T47" fmla="*/ 96 h 193"/>
                  <a:gd name="T48" fmla="*/ 78 w 156"/>
                  <a:gd name="T49" fmla="*/ 90 h 193"/>
                  <a:gd name="T50" fmla="*/ 78 w 156"/>
                  <a:gd name="T51" fmla="*/ 84 h 193"/>
                  <a:gd name="T52" fmla="*/ 72 w 156"/>
                  <a:gd name="T53" fmla="*/ 78 h 193"/>
                  <a:gd name="T54" fmla="*/ 72 w 156"/>
                  <a:gd name="T55" fmla="*/ 78 h 193"/>
                  <a:gd name="T56" fmla="*/ 66 w 156"/>
                  <a:gd name="T57" fmla="*/ 72 h 193"/>
                  <a:gd name="T58" fmla="*/ 66 w 156"/>
                  <a:gd name="T59" fmla="*/ 72 h 193"/>
                  <a:gd name="T60" fmla="*/ 60 w 156"/>
                  <a:gd name="T61" fmla="*/ 60 h 193"/>
                  <a:gd name="T62" fmla="*/ 54 w 156"/>
                  <a:gd name="T63" fmla="*/ 60 h 193"/>
                  <a:gd name="T64" fmla="*/ 54 w 156"/>
                  <a:gd name="T65" fmla="*/ 54 h 193"/>
                  <a:gd name="T66" fmla="*/ 48 w 156"/>
                  <a:gd name="T67" fmla="*/ 48 h 193"/>
                  <a:gd name="T68" fmla="*/ 48 w 156"/>
                  <a:gd name="T69" fmla="*/ 48 h 193"/>
                  <a:gd name="T70" fmla="*/ 42 w 156"/>
                  <a:gd name="T71" fmla="*/ 42 h 193"/>
                  <a:gd name="T72" fmla="*/ 42 w 156"/>
                  <a:gd name="T73" fmla="*/ 42 h 193"/>
                  <a:gd name="T74" fmla="*/ 36 w 156"/>
                  <a:gd name="T75" fmla="*/ 30 h 193"/>
                  <a:gd name="T76" fmla="*/ 36 w 156"/>
                  <a:gd name="T77" fmla="*/ 30 h 193"/>
                  <a:gd name="T78" fmla="*/ 30 w 156"/>
                  <a:gd name="T79" fmla="*/ 24 h 193"/>
                  <a:gd name="T80" fmla="*/ 24 w 156"/>
                  <a:gd name="T81" fmla="*/ 18 h 193"/>
                  <a:gd name="T82" fmla="*/ 24 w 156"/>
                  <a:gd name="T83" fmla="*/ 18 h 193"/>
                  <a:gd name="T84" fmla="*/ 18 w 156"/>
                  <a:gd name="T85" fmla="*/ 12 h 193"/>
                  <a:gd name="T86" fmla="*/ 18 w 156"/>
                  <a:gd name="T87" fmla="*/ 6 h 193"/>
                  <a:gd name="T88" fmla="*/ 12 w 156"/>
                  <a:gd name="T89" fmla="*/ 0 h 193"/>
                  <a:gd name="T90" fmla="*/ 12 w 156"/>
                  <a:gd name="T91" fmla="*/ 0 h 193"/>
                  <a:gd name="T92" fmla="*/ 12 w 156"/>
                  <a:gd name="T93" fmla="*/ 0 h 193"/>
                  <a:gd name="T94" fmla="*/ 6 w 156"/>
                  <a:gd name="T95" fmla="*/ 12 h 193"/>
                  <a:gd name="T96" fmla="*/ 6 w 156"/>
                  <a:gd name="T97" fmla="*/ 12 h 193"/>
                  <a:gd name="T98" fmla="*/ 0 w 156"/>
                  <a:gd name="T99" fmla="*/ 18 h 193"/>
                  <a:gd name="T100" fmla="*/ 0 w 156"/>
                  <a:gd name="T101" fmla="*/ 24 h 1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6"/>
                  <a:gd name="T154" fmla="*/ 0 h 193"/>
                  <a:gd name="T155" fmla="*/ 156 w 156"/>
                  <a:gd name="T156" fmla="*/ 193 h 19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6" h="193">
                    <a:moveTo>
                      <a:pt x="156" y="193"/>
                    </a:moveTo>
                    <a:lnTo>
                      <a:pt x="156" y="193"/>
                    </a:lnTo>
                    <a:lnTo>
                      <a:pt x="150" y="187"/>
                    </a:lnTo>
                    <a:lnTo>
                      <a:pt x="150" y="181"/>
                    </a:lnTo>
                    <a:lnTo>
                      <a:pt x="144" y="175"/>
                    </a:lnTo>
                    <a:lnTo>
                      <a:pt x="138" y="175"/>
                    </a:lnTo>
                    <a:lnTo>
                      <a:pt x="138" y="169"/>
                    </a:lnTo>
                    <a:lnTo>
                      <a:pt x="132" y="163"/>
                    </a:lnTo>
                    <a:lnTo>
                      <a:pt x="126" y="157"/>
                    </a:lnTo>
                    <a:lnTo>
                      <a:pt x="126" y="151"/>
                    </a:lnTo>
                    <a:lnTo>
                      <a:pt x="120" y="145"/>
                    </a:lnTo>
                    <a:lnTo>
                      <a:pt x="114" y="139"/>
                    </a:lnTo>
                    <a:lnTo>
                      <a:pt x="108" y="132"/>
                    </a:lnTo>
                    <a:lnTo>
                      <a:pt x="102" y="126"/>
                    </a:lnTo>
                    <a:lnTo>
                      <a:pt x="102" y="120"/>
                    </a:lnTo>
                    <a:lnTo>
                      <a:pt x="96" y="114"/>
                    </a:lnTo>
                    <a:lnTo>
                      <a:pt x="90" y="108"/>
                    </a:lnTo>
                    <a:lnTo>
                      <a:pt x="84" y="102"/>
                    </a:lnTo>
                    <a:lnTo>
                      <a:pt x="84" y="96"/>
                    </a:lnTo>
                    <a:lnTo>
                      <a:pt x="78" y="90"/>
                    </a:lnTo>
                    <a:lnTo>
                      <a:pt x="78" y="84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8" name="Freeform 265"/>
              <p:cNvSpPr>
                <a:spLocks noChangeAspect="1"/>
              </p:cNvSpPr>
              <p:nvPr/>
            </p:nvSpPr>
            <p:spPr bwMode="auto">
              <a:xfrm>
                <a:off x="2487" y="5633"/>
                <a:ext cx="133" cy="253"/>
              </a:xfrm>
              <a:custGeom>
                <a:avLst/>
                <a:gdLst>
                  <a:gd name="T0" fmla="*/ 133 w 133"/>
                  <a:gd name="T1" fmla="*/ 0 h 253"/>
                  <a:gd name="T2" fmla="*/ 127 w 133"/>
                  <a:gd name="T3" fmla="*/ 6 h 253"/>
                  <a:gd name="T4" fmla="*/ 127 w 133"/>
                  <a:gd name="T5" fmla="*/ 6 h 253"/>
                  <a:gd name="T6" fmla="*/ 121 w 133"/>
                  <a:gd name="T7" fmla="*/ 18 h 253"/>
                  <a:gd name="T8" fmla="*/ 121 w 133"/>
                  <a:gd name="T9" fmla="*/ 18 h 253"/>
                  <a:gd name="T10" fmla="*/ 121 w 133"/>
                  <a:gd name="T11" fmla="*/ 24 h 253"/>
                  <a:gd name="T12" fmla="*/ 115 w 133"/>
                  <a:gd name="T13" fmla="*/ 30 h 253"/>
                  <a:gd name="T14" fmla="*/ 115 w 133"/>
                  <a:gd name="T15" fmla="*/ 36 h 253"/>
                  <a:gd name="T16" fmla="*/ 109 w 133"/>
                  <a:gd name="T17" fmla="*/ 36 h 253"/>
                  <a:gd name="T18" fmla="*/ 109 w 133"/>
                  <a:gd name="T19" fmla="*/ 48 h 253"/>
                  <a:gd name="T20" fmla="*/ 103 w 133"/>
                  <a:gd name="T21" fmla="*/ 48 h 253"/>
                  <a:gd name="T22" fmla="*/ 103 w 133"/>
                  <a:gd name="T23" fmla="*/ 54 h 253"/>
                  <a:gd name="T24" fmla="*/ 97 w 133"/>
                  <a:gd name="T25" fmla="*/ 60 h 253"/>
                  <a:gd name="T26" fmla="*/ 97 w 133"/>
                  <a:gd name="T27" fmla="*/ 66 h 253"/>
                  <a:gd name="T28" fmla="*/ 97 w 133"/>
                  <a:gd name="T29" fmla="*/ 72 h 253"/>
                  <a:gd name="T30" fmla="*/ 91 w 133"/>
                  <a:gd name="T31" fmla="*/ 78 h 253"/>
                  <a:gd name="T32" fmla="*/ 91 w 133"/>
                  <a:gd name="T33" fmla="*/ 78 h 253"/>
                  <a:gd name="T34" fmla="*/ 91 w 133"/>
                  <a:gd name="T35" fmla="*/ 84 h 253"/>
                  <a:gd name="T36" fmla="*/ 85 w 133"/>
                  <a:gd name="T37" fmla="*/ 90 h 253"/>
                  <a:gd name="T38" fmla="*/ 85 w 133"/>
                  <a:gd name="T39" fmla="*/ 96 h 253"/>
                  <a:gd name="T40" fmla="*/ 79 w 133"/>
                  <a:gd name="T41" fmla="*/ 102 h 253"/>
                  <a:gd name="T42" fmla="*/ 79 w 133"/>
                  <a:gd name="T43" fmla="*/ 108 h 253"/>
                  <a:gd name="T44" fmla="*/ 73 w 133"/>
                  <a:gd name="T45" fmla="*/ 108 h 253"/>
                  <a:gd name="T46" fmla="*/ 73 w 133"/>
                  <a:gd name="T47" fmla="*/ 115 h 253"/>
                  <a:gd name="T48" fmla="*/ 66 w 133"/>
                  <a:gd name="T49" fmla="*/ 121 h 253"/>
                  <a:gd name="T50" fmla="*/ 66 w 133"/>
                  <a:gd name="T51" fmla="*/ 127 h 253"/>
                  <a:gd name="T52" fmla="*/ 66 w 133"/>
                  <a:gd name="T53" fmla="*/ 133 h 253"/>
                  <a:gd name="T54" fmla="*/ 60 w 133"/>
                  <a:gd name="T55" fmla="*/ 139 h 253"/>
                  <a:gd name="T56" fmla="*/ 60 w 133"/>
                  <a:gd name="T57" fmla="*/ 139 h 253"/>
                  <a:gd name="T58" fmla="*/ 54 w 133"/>
                  <a:gd name="T59" fmla="*/ 145 h 253"/>
                  <a:gd name="T60" fmla="*/ 54 w 133"/>
                  <a:gd name="T61" fmla="*/ 151 h 253"/>
                  <a:gd name="T62" fmla="*/ 54 w 133"/>
                  <a:gd name="T63" fmla="*/ 151 h 253"/>
                  <a:gd name="T64" fmla="*/ 48 w 133"/>
                  <a:gd name="T65" fmla="*/ 163 h 253"/>
                  <a:gd name="T66" fmla="*/ 42 w 133"/>
                  <a:gd name="T67" fmla="*/ 169 h 253"/>
                  <a:gd name="T68" fmla="*/ 42 w 133"/>
                  <a:gd name="T69" fmla="*/ 169 h 253"/>
                  <a:gd name="T70" fmla="*/ 42 w 133"/>
                  <a:gd name="T71" fmla="*/ 175 h 253"/>
                  <a:gd name="T72" fmla="*/ 36 w 133"/>
                  <a:gd name="T73" fmla="*/ 181 h 253"/>
                  <a:gd name="T74" fmla="*/ 36 w 133"/>
                  <a:gd name="T75" fmla="*/ 187 h 253"/>
                  <a:gd name="T76" fmla="*/ 30 w 133"/>
                  <a:gd name="T77" fmla="*/ 193 h 253"/>
                  <a:gd name="T78" fmla="*/ 30 w 133"/>
                  <a:gd name="T79" fmla="*/ 199 h 253"/>
                  <a:gd name="T80" fmla="*/ 24 w 133"/>
                  <a:gd name="T81" fmla="*/ 199 h 253"/>
                  <a:gd name="T82" fmla="*/ 24 w 133"/>
                  <a:gd name="T83" fmla="*/ 205 h 253"/>
                  <a:gd name="T84" fmla="*/ 18 w 133"/>
                  <a:gd name="T85" fmla="*/ 211 h 253"/>
                  <a:gd name="T86" fmla="*/ 18 w 133"/>
                  <a:gd name="T87" fmla="*/ 217 h 253"/>
                  <a:gd name="T88" fmla="*/ 12 w 133"/>
                  <a:gd name="T89" fmla="*/ 223 h 253"/>
                  <a:gd name="T90" fmla="*/ 12 w 133"/>
                  <a:gd name="T91" fmla="*/ 223 h 253"/>
                  <a:gd name="T92" fmla="*/ 12 w 133"/>
                  <a:gd name="T93" fmla="*/ 229 h 253"/>
                  <a:gd name="T94" fmla="*/ 6 w 133"/>
                  <a:gd name="T95" fmla="*/ 235 h 253"/>
                  <a:gd name="T96" fmla="*/ 6 w 133"/>
                  <a:gd name="T97" fmla="*/ 241 h 253"/>
                  <a:gd name="T98" fmla="*/ 0 w 133"/>
                  <a:gd name="T99" fmla="*/ 247 h 253"/>
                  <a:gd name="T100" fmla="*/ 0 w 133"/>
                  <a:gd name="T101" fmla="*/ 253 h 2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253"/>
                  <a:gd name="T155" fmla="*/ 133 w 133"/>
                  <a:gd name="T156" fmla="*/ 253 h 2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253">
                    <a:moveTo>
                      <a:pt x="133" y="0"/>
                    </a:moveTo>
                    <a:lnTo>
                      <a:pt x="127" y="6"/>
                    </a:lnTo>
                    <a:lnTo>
                      <a:pt x="121" y="18"/>
                    </a:lnTo>
                    <a:lnTo>
                      <a:pt x="121" y="24"/>
                    </a:lnTo>
                    <a:lnTo>
                      <a:pt x="115" y="30"/>
                    </a:lnTo>
                    <a:lnTo>
                      <a:pt x="115" y="36"/>
                    </a:lnTo>
                    <a:lnTo>
                      <a:pt x="109" y="36"/>
                    </a:lnTo>
                    <a:lnTo>
                      <a:pt x="109" y="48"/>
                    </a:lnTo>
                    <a:lnTo>
                      <a:pt x="103" y="48"/>
                    </a:lnTo>
                    <a:lnTo>
                      <a:pt x="103" y="54"/>
                    </a:lnTo>
                    <a:lnTo>
                      <a:pt x="97" y="60"/>
                    </a:lnTo>
                    <a:lnTo>
                      <a:pt x="97" y="66"/>
                    </a:lnTo>
                    <a:lnTo>
                      <a:pt x="97" y="72"/>
                    </a:lnTo>
                    <a:lnTo>
                      <a:pt x="91" y="78"/>
                    </a:lnTo>
                    <a:lnTo>
                      <a:pt x="91" y="84"/>
                    </a:lnTo>
                    <a:lnTo>
                      <a:pt x="85" y="90"/>
                    </a:lnTo>
                    <a:lnTo>
                      <a:pt x="85" y="96"/>
                    </a:lnTo>
                    <a:lnTo>
                      <a:pt x="79" y="102"/>
                    </a:lnTo>
                    <a:lnTo>
                      <a:pt x="79" y="108"/>
                    </a:lnTo>
                    <a:lnTo>
                      <a:pt x="73" y="108"/>
                    </a:lnTo>
                    <a:lnTo>
                      <a:pt x="73" y="115"/>
                    </a:lnTo>
                    <a:lnTo>
                      <a:pt x="66" y="121"/>
                    </a:lnTo>
                    <a:lnTo>
                      <a:pt x="66" y="127"/>
                    </a:lnTo>
                    <a:lnTo>
                      <a:pt x="66" y="133"/>
                    </a:lnTo>
                    <a:lnTo>
                      <a:pt x="60" y="139"/>
                    </a:lnTo>
                    <a:lnTo>
                      <a:pt x="54" y="145"/>
                    </a:lnTo>
                    <a:lnTo>
                      <a:pt x="54" y="151"/>
                    </a:lnTo>
                    <a:lnTo>
                      <a:pt x="48" y="163"/>
                    </a:lnTo>
                    <a:lnTo>
                      <a:pt x="42" y="169"/>
                    </a:lnTo>
                    <a:lnTo>
                      <a:pt x="42" y="175"/>
                    </a:lnTo>
                    <a:lnTo>
                      <a:pt x="36" y="181"/>
                    </a:lnTo>
                    <a:lnTo>
                      <a:pt x="36" y="187"/>
                    </a:lnTo>
                    <a:lnTo>
                      <a:pt x="30" y="193"/>
                    </a:lnTo>
                    <a:lnTo>
                      <a:pt x="30" y="199"/>
                    </a:lnTo>
                    <a:lnTo>
                      <a:pt x="24" y="199"/>
                    </a:lnTo>
                    <a:lnTo>
                      <a:pt x="24" y="205"/>
                    </a:lnTo>
                    <a:lnTo>
                      <a:pt x="18" y="211"/>
                    </a:lnTo>
                    <a:lnTo>
                      <a:pt x="18" y="217"/>
                    </a:lnTo>
                    <a:lnTo>
                      <a:pt x="12" y="223"/>
                    </a:lnTo>
                    <a:lnTo>
                      <a:pt x="12" y="229"/>
                    </a:lnTo>
                    <a:lnTo>
                      <a:pt x="6" y="235"/>
                    </a:lnTo>
                    <a:lnTo>
                      <a:pt x="6" y="241"/>
                    </a:lnTo>
                    <a:lnTo>
                      <a:pt x="0" y="247"/>
                    </a:lnTo>
                    <a:lnTo>
                      <a:pt x="0" y="2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9" name="Freeform 266"/>
              <p:cNvSpPr>
                <a:spLocks noChangeAspect="1"/>
              </p:cNvSpPr>
              <p:nvPr/>
            </p:nvSpPr>
            <p:spPr bwMode="auto">
              <a:xfrm>
                <a:off x="2391" y="5886"/>
                <a:ext cx="96" cy="151"/>
              </a:xfrm>
              <a:custGeom>
                <a:avLst/>
                <a:gdLst>
                  <a:gd name="T0" fmla="*/ 96 w 96"/>
                  <a:gd name="T1" fmla="*/ 0 h 151"/>
                  <a:gd name="T2" fmla="*/ 96 w 96"/>
                  <a:gd name="T3" fmla="*/ 0 h 151"/>
                  <a:gd name="T4" fmla="*/ 90 w 96"/>
                  <a:gd name="T5" fmla="*/ 6 h 151"/>
                  <a:gd name="T6" fmla="*/ 84 w 96"/>
                  <a:gd name="T7" fmla="*/ 12 h 151"/>
                  <a:gd name="T8" fmla="*/ 84 w 96"/>
                  <a:gd name="T9" fmla="*/ 18 h 151"/>
                  <a:gd name="T10" fmla="*/ 78 w 96"/>
                  <a:gd name="T11" fmla="*/ 24 h 151"/>
                  <a:gd name="T12" fmla="*/ 78 w 96"/>
                  <a:gd name="T13" fmla="*/ 24 h 151"/>
                  <a:gd name="T14" fmla="*/ 78 w 96"/>
                  <a:gd name="T15" fmla="*/ 30 h 151"/>
                  <a:gd name="T16" fmla="*/ 72 w 96"/>
                  <a:gd name="T17" fmla="*/ 36 h 151"/>
                  <a:gd name="T18" fmla="*/ 72 w 96"/>
                  <a:gd name="T19" fmla="*/ 42 h 151"/>
                  <a:gd name="T20" fmla="*/ 66 w 96"/>
                  <a:gd name="T21" fmla="*/ 48 h 151"/>
                  <a:gd name="T22" fmla="*/ 66 w 96"/>
                  <a:gd name="T23" fmla="*/ 54 h 151"/>
                  <a:gd name="T24" fmla="*/ 66 w 96"/>
                  <a:gd name="T25" fmla="*/ 54 h 151"/>
                  <a:gd name="T26" fmla="*/ 60 w 96"/>
                  <a:gd name="T27" fmla="*/ 60 h 151"/>
                  <a:gd name="T28" fmla="*/ 54 w 96"/>
                  <a:gd name="T29" fmla="*/ 66 h 151"/>
                  <a:gd name="T30" fmla="*/ 54 w 96"/>
                  <a:gd name="T31" fmla="*/ 66 h 151"/>
                  <a:gd name="T32" fmla="*/ 48 w 96"/>
                  <a:gd name="T33" fmla="*/ 78 h 151"/>
                  <a:gd name="T34" fmla="*/ 48 w 96"/>
                  <a:gd name="T35" fmla="*/ 78 h 151"/>
                  <a:gd name="T36" fmla="*/ 48 w 96"/>
                  <a:gd name="T37" fmla="*/ 84 h 151"/>
                  <a:gd name="T38" fmla="*/ 42 w 96"/>
                  <a:gd name="T39" fmla="*/ 90 h 151"/>
                  <a:gd name="T40" fmla="*/ 42 w 96"/>
                  <a:gd name="T41" fmla="*/ 90 h 151"/>
                  <a:gd name="T42" fmla="*/ 36 w 96"/>
                  <a:gd name="T43" fmla="*/ 96 h 151"/>
                  <a:gd name="T44" fmla="*/ 36 w 96"/>
                  <a:gd name="T45" fmla="*/ 102 h 151"/>
                  <a:gd name="T46" fmla="*/ 30 w 96"/>
                  <a:gd name="T47" fmla="*/ 108 h 151"/>
                  <a:gd name="T48" fmla="*/ 24 w 96"/>
                  <a:gd name="T49" fmla="*/ 114 h 151"/>
                  <a:gd name="T50" fmla="*/ 24 w 96"/>
                  <a:gd name="T51" fmla="*/ 114 h 151"/>
                  <a:gd name="T52" fmla="*/ 24 w 96"/>
                  <a:gd name="T53" fmla="*/ 120 h 151"/>
                  <a:gd name="T54" fmla="*/ 18 w 96"/>
                  <a:gd name="T55" fmla="*/ 126 h 151"/>
                  <a:gd name="T56" fmla="*/ 18 w 96"/>
                  <a:gd name="T57" fmla="*/ 132 h 151"/>
                  <a:gd name="T58" fmla="*/ 12 w 96"/>
                  <a:gd name="T59" fmla="*/ 138 h 151"/>
                  <a:gd name="T60" fmla="*/ 12 w 96"/>
                  <a:gd name="T61" fmla="*/ 138 h 151"/>
                  <a:gd name="T62" fmla="*/ 6 w 96"/>
                  <a:gd name="T63" fmla="*/ 144 h 151"/>
                  <a:gd name="T64" fmla="*/ 0 w 96"/>
                  <a:gd name="T65" fmla="*/ 151 h 151"/>
                  <a:gd name="T66" fmla="*/ 0 w 96"/>
                  <a:gd name="T67" fmla="*/ 151 h 1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"/>
                  <a:gd name="T103" fmla="*/ 0 h 151"/>
                  <a:gd name="T104" fmla="*/ 96 w 96"/>
                  <a:gd name="T105" fmla="*/ 151 h 1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" h="151">
                    <a:moveTo>
                      <a:pt x="96" y="0"/>
                    </a:moveTo>
                    <a:lnTo>
                      <a:pt x="96" y="0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24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48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36" y="102"/>
                    </a:lnTo>
                    <a:lnTo>
                      <a:pt x="30" y="108"/>
                    </a:lnTo>
                    <a:lnTo>
                      <a:pt x="24" y="114"/>
                    </a:lnTo>
                    <a:lnTo>
                      <a:pt x="24" y="120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2" y="138"/>
                    </a:lnTo>
                    <a:lnTo>
                      <a:pt x="6" y="144"/>
                    </a:lnTo>
                    <a:lnTo>
                      <a:pt x="0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0" name="Freeform 267"/>
              <p:cNvSpPr>
                <a:spLocks noChangeAspect="1"/>
              </p:cNvSpPr>
              <p:nvPr/>
            </p:nvSpPr>
            <p:spPr bwMode="auto">
              <a:xfrm>
                <a:off x="1416" y="5741"/>
                <a:ext cx="222" cy="145"/>
              </a:xfrm>
              <a:custGeom>
                <a:avLst/>
                <a:gdLst>
                  <a:gd name="T0" fmla="*/ 0 w 222"/>
                  <a:gd name="T1" fmla="*/ 0 h 145"/>
                  <a:gd name="T2" fmla="*/ 0 w 222"/>
                  <a:gd name="T3" fmla="*/ 0 h 145"/>
                  <a:gd name="T4" fmla="*/ 6 w 222"/>
                  <a:gd name="T5" fmla="*/ 7 h 145"/>
                  <a:gd name="T6" fmla="*/ 12 w 222"/>
                  <a:gd name="T7" fmla="*/ 7 h 145"/>
                  <a:gd name="T8" fmla="*/ 18 w 222"/>
                  <a:gd name="T9" fmla="*/ 7 h 145"/>
                  <a:gd name="T10" fmla="*/ 24 w 222"/>
                  <a:gd name="T11" fmla="*/ 13 h 145"/>
                  <a:gd name="T12" fmla="*/ 24 w 222"/>
                  <a:gd name="T13" fmla="*/ 13 h 145"/>
                  <a:gd name="T14" fmla="*/ 30 w 222"/>
                  <a:gd name="T15" fmla="*/ 19 h 145"/>
                  <a:gd name="T16" fmla="*/ 36 w 222"/>
                  <a:gd name="T17" fmla="*/ 25 h 145"/>
                  <a:gd name="T18" fmla="*/ 36 w 222"/>
                  <a:gd name="T19" fmla="*/ 25 h 145"/>
                  <a:gd name="T20" fmla="*/ 48 w 222"/>
                  <a:gd name="T21" fmla="*/ 31 h 145"/>
                  <a:gd name="T22" fmla="*/ 48 w 222"/>
                  <a:gd name="T23" fmla="*/ 31 h 145"/>
                  <a:gd name="T24" fmla="*/ 54 w 222"/>
                  <a:gd name="T25" fmla="*/ 37 h 145"/>
                  <a:gd name="T26" fmla="*/ 60 w 222"/>
                  <a:gd name="T27" fmla="*/ 37 h 145"/>
                  <a:gd name="T28" fmla="*/ 60 w 222"/>
                  <a:gd name="T29" fmla="*/ 37 h 145"/>
                  <a:gd name="T30" fmla="*/ 66 w 222"/>
                  <a:gd name="T31" fmla="*/ 43 h 145"/>
                  <a:gd name="T32" fmla="*/ 72 w 222"/>
                  <a:gd name="T33" fmla="*/ 43 h 145"/>
                  <a:gd name="T34" fmla="*/ 78 w 222"/>
                  <a:gd name="T35" fmla="*/ 49 h 145"/>
                  <a:gd name="T36" fmla="*/ 84 w 222"/>
                  <a:gd name="T37" fmla="*/ 55 h 145"/>
                  <a:gd name="T38" fmla="*/ 84 w 222"/>
                  <a:gd name="T39" fmla="*/ 55 h 145"/>
                  <a:gd name="T40" fmla="*/ 90 w 222"/>
                  <a:gd name="T41" fmla="*/ 61 h 145"/>
                  <a:gd name="T42" fmla="*/ 90 w 222"/>
                  <a:gd name="T43" fmla="*/ 61 h 145"/>
                  <a:gd name="T44" fmla="*/ 102 w 222"/>
                  <a:gd name="T45" fmla="*/ 67 h 145"/>
                  <a:gd name="T46" fmla="*/ 102 w 222"/>
                  <a:gd name="T47" fmla="*/ 67 h 145"/>
                  <a:gd name="T48" fmla="*/ 108 w 222"/>
                  <a:gd name="T49" fmla="*/ 73 h 145"/>
                  <a:gd name="T50" fmla="*/ 114 w 222"/>
                  <a:gd name="T51" fmla="*/ 73 h 145"/>
                  <a:gd name="T52" fmla="*/ 114 w 222"/>
                  <a:gd name="T53" fmla="*/ 79 h 145"/>
                  <a:gd name="T54" fmla="*/ 120 w 222"/>
                  <a:gd name="T55" fmla="*/ 79 h 145"/>
                  <a:gd name="T56" fmla="*/ 126 w 222"/>
                  <a:gd name="T57" fmla="*/ 85 h 145"/>
                  <a:gd name="T58" fmla="*/ 132 w 222"/>
                  <a:gd name="T59" fmla="*/ 85 h 145"/>
                  <a:gd name="T60" fmla="*/ 138 w 222"/>
                  <a:gd name="T61" fmla="*/ 91 h 145"/>
                  <a:gd name="T62" fmla="*/ 138 w 222"/>
                  <a:gd name="T63" fmla="*/ 91 h 145"/>
                  <a:gd name="T64" fmla="*/ 144 w 222"/>
                  <a:gd name="T65" fmla="*/ 97 h 145"/>
                  <a:gd name="T66" fmla="*/ 150 w 222"/>
                  <a:gd name="T67" fmla="*/ 97 h 145"/>
                  <a:gd name="T68" fmla="*/ 150 w 222"/>
                  <a:gd name="T69" fmla="*/ 103 h 145"/>
                  <a:gd name="T70" fmla="*/ 162 w 222"/>
                  <a:gd name="T71" fmla="*/ 103 h 145"/>
                  <a:gd name="T72" fmla="*/ 162 w 222"/>
                  <a:gd name="T73" fmla="*/ 109 h 145"/>
                  <a:gd name="T74" fmla="*/ 168 w 222"/>
                  <a:gd name="T75" fmla="*/ 109 h 145"/>
                  <a:gd name="T76" fmla="*/ 174 w 222"/>
                  <a:gd name="T77" fmla="*/ 115 h 145"/>
                  <a:gd name="T78" fmla="*/ 174 w 222"/>
                  <a:gd name="T79" fmla="*/ 115 h 145"/>
                  <a:gd name="T80" fmla="*/ 180 w 222"/>
                  <a:gd name="T81" fmla="*/ 121 h 145"/>
                  <a:gd name="T82" fmla="*/ 186 w 222"/>
                  <a:gd name="T83" fmla="*/ 121 h 145"/>
                  <a:gd name="T84" fmla="*/ 192 w 222"/>
                  <a:gd name="T85" fmla="*/ 127 h 145"/>
                  <a:gd name="T86" fmla="*/ 198 w 222"/>
                  <a:gd name="T87" fmla="*/ 127 h 145"/>
                  <a:gd name="T88" fmla="*/ 198 w 222"/>
                  <a:gd name="T89" fmla="*/ 133 h 145"/>
                  <a:gd name="T90" fmla="*/ 204 w 222"/>
                  <a:gd name="T91" fmla="*/ 139 h 145"/>
                  <a:gd name="T92" fmla="*/ 210 w 222"/>
                  <a:gd name="T93" fmla="*/ 139 h 145"/>
                  <a:gd name="T94" fmla="*/ 216 w 222"/>
                  <a:gd name="T95" fmla="*/ 139 h 145"/>
                  <a:gd name="T96" fmla="*/ 216 w 222"/>
                  <a:gd name="T97" fmla="*/ 145 h 145"/>
                  <a:gd name="T98" fmla="*/ 222 w 222"/>
                  <a:gd name="T99" fmla="*/ 145 h 1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2"/>
                  <a:gd name="T151" fmla="*/ 0 h 145"/>
                  <a:gd name="T152" fmla="*/ 222 w 222"/>
                  <a:gd name="T153" fmla="*/ 145 h 1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2" h="145">
                    <a:moveTo>
                      <a:pt x="0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18" y="7"/>
                    </a:lnTo>
                    <a:lnTo>
                      <a:pt x="24" y="13"/>
                    </a:lnTo>
                    <a:lnTo>
                      <a:pt x="30" y="19"/>
                    </a:lnTo>
                    <a:lnTo>
                      <a:pt x="36" y="25"/>
                    </a:lnTo>
                    <a:lnTo>
                      <a:pt x="48" y="31"/>
                    </a:lnTo>
                    <a:lnTo>
                      <a:pt x="54" y="37"/>
                    </a:lnTo>
                    <a:lnTo>
                      <a:pt x="60" y="37"/>
                    </a:lnTo>
                    <a:lnTo>
                      <a:pt x="66" y="43"/>
                    </a:lnTo>
                    <a:lnTo>
                      <a:pt x="72" y="43"/>
                    </a:lnTo>
                    <a:lnTo>
                      <a:pt x="78" y="49"/>
                    </a:lnTo>
                    <a:lnTo>
                      <a:pt x="84" y="55"/>
                    </a:lnTo>
                    <a:lnTo>
                      <a:pt x="90" y="61"/>
                    </a:lnTo>
                    <a:lnTo>
                      <a:pt x="102" y="67"/>
                    </a:lnTo>
                    <a:lnTo>
                      <a:pt x="108" y="73"/>
                    </a:lnTo>
                    <a:lnTo>
                      <a:pt x="114" y="73"/>
                    </a:lnTo>
                    <a:lnTo>
                      <a:pt x="114" y="79"/>
                    </a:lnTo>
                    <a:lnTo>
                      <a:pt x="120" y="79"/>
                    </a:lnTo>
                    <a:lnTo>
                      <a:pt x="126" y="85"/>
                    </a:lnTo>
                    <a:lnTo>
                      <a:pt x="132" y="85"/>
                    </a:lnTo>
                    <a:lnTo>
                      <a:pt x="138" y="91"/>
                    </a:lnTo>
                    <a:lnTo>
                      <a:pt x="144" y="97"/>
                    </a:lnTo>
                    <a:lnTo>
                      <a:pt x="150" y="97"/>
                    </a:lnTo>
                    <a:lnTo>
                      <a:pt x="150" y="103"/>
                    </a:lnTo>
                    <a:lnTo>
                      <a:pt x="162" y="103"/>
                    </a:lnTo>
                    <a:lnTo>
                      <a:pt x="162" y="109"/>
                    </a:lnTo>
                    <a:lnTo>
                      <a:pt x="168" y="109"/>
                    </a:lnTo>
                    <a:lnTo>
                      <a:pt x="174" y="115"/>
                    </a:lnTo>
                    <a:lnTo>
                      <a:pt x="180" y="121"/>
                    </a:lnTo>
                    <a:lnTo>
                      <a:pt x="186" y="121"/>
                    </a:lnTo>
                    <a:lnTo>
                      <a:pt x="192" y="127"/>
                    </a:lnTo>
                    <a:lnTo>
                      <a:pt x="198" y="127"/>
                    </a:lnTo>
                    <a:lnTo>
                      <a:pt x="198" y="133"/>
                    </a:lnTo>
                    <a:lnTo>
                      <a:pt x="204" y="139"/>
                    </a:lnTo>
                    <a:lnTo>
                      <a:pt x="210" y="139"/>
                    </a:lnTo>
                    <a:lnTo>
                      <a:pt x="216" y="139"/>
                    </a:lnTo>
                    <a:lnTo>
                      <a:pt x="216" y="145"/>
                    </a:lnTo>
                    <a:lnTo>
                      <a:pt x="222" y="1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1" name="Freeform 268"/>
              <p:cNvSpPr>
                <a:spLocks noChangeAspect="1"/>
              </p:cNvSpPr>
              <p:nvPr/>
            </p:nvSpPr>
            <p:spPr bwMode="auto">
              <a:xfrm>
                <a:off x="1638" y="5886"/>
                <a:ext cx="229" cy="151"/>
              </a:xfrm>
              <a:custGeom>
                <a:avLst/>
                <a:gdLst>
                  <a:gd name="T0" fmla="*/ 0 w 229"/>
                  <a:gd name="T1" fmla="*/ 0 h 151"/>
                  <a:gd name="T2" fmla="*/ 6 w 229"/>
                  <a:gd name="T3" fmla="*/ 6 h 151"/>
                  <a:gd name="T4" fmla="*/ 6 w 229"/>
                  <a:gd name="T5" fmla="*/ 6 h 151"/>
                  <a:gd name="T6" fmla="*/ 12 w 229"/>
                  <a:gd name="T7" fmla="*/ 12 h 151"/>
                  <a:gd name="T8" fmla="*/ 18 w 229"/>
                  <a:gd name="T9" fmla="*/ 18 h 151"/>
                  <a:gd name="T10" fmla="*/ 24 w 229"/>
                  <a:gd name="T11" fmla="*/ 18 h 151"/>
                  <a:gd name="T12" fmla="*/ 30 w 229"/>
                  <a:gd name="T13" fmla="*/ 24 h 151"/>
                  <a:gd name="T14" fmla="*/ 30 w 229"/>
                  <a:gd name="T15" fmla="*/ 24 h 151"/>
                  <a:gd name="T16" fmla="*/ 36 w 229"/>
                  <a:gd name="T17" fmla="*/ 24 h 151"/>
                  <a:gd name="T18" fmla="*/ 42 w 229"/>
                  <a:gd name="T19" fmla="*/ 30 h 151"/>
                  <a:gd name="T20" fmla="*/ 42 w 229"/>
                  <a:gd name="T21" fmla="*/ 30 h 151"/>
                  <a:gd name="T22" fmla="*/ 55 w 229"/>
                  <a:gd name="T23" fmla="*/ 36 h 151"/>
                  <a:gd name="T24" fmla="*/ 55 w 229"/>
                  <a:gd name="T25" fmla="*/ 36 h 151"/>
                  <a:gd name="T26" fmla="*/ 61 w 229"/>
                  <a:gd name="T27" fmla="*/ 42 h 151"/>
                  <a:gd name="T28" fmla="*/ 67 w 229"/>
                  <a:gd name="T29" fmla="*/ 48 h 151"/>
                  <a:gd name="T30" fmla="*/ 67 w 229"/>
                  <a:gd name="T31" fmla="*/ 48 h 151"/>
                  <a:gd name="T32" fmla="*/ 79 w 229"/>
                  <a:gd name="T33" fmla="*/ 54 h 151"/>
                  <a:gd name="T34" fmla="*/ 79 w 229"/>
                  <a:gd name="T35" fmla="*/ 54 h 151"/>
                  <a:gd name="T36" fmla="*/ 85 w 229"/>
                  <a:gd name="T37" fmla="*/ 60 h 151"/>
                  <a:gd name="T38" fmla="*/ 91 w 229"/>
                  <a:gd name="T39" fmla="*/ 60 h 151"/>
                  <a:gd name="T40" fmla="*/ 91 w 229"/>
                  <a:gd name="T41" fmla="*/ 60 h 151"/>
                  <a:gd name="T42" fmla="*/ 97 w 229"/>
                  <a:gd name="T43" fmla="*/ 66 h 151"/>
                  <a:gd name="T44" fmla="*/ 103 w 229"/>
                  <a:gd name="T45" fmla="*/ 66 h 151"/>
                  <a:gd name="T46" fmla="*/ 109 w 229"/>
                  <a:gd name="T47" fmla="*/ 72 h 151"/>
                  <a:gd name="T48" fmla="*/ 115 w 229"/>
                  <a:gd name="T49" fmla="*/ 78 h 151"/>
                  <a:gd name="T50" fmla="*/ 115 w 229"/>
                  <a:gd name="T51" fmla="*/ 78 h 151"/>
                  <a:gd name="T52" fmla="*/ 121 w 229"/>
                  <a:gd name="T53" fmla="*/ 84 h 151"/>
                  <a:gd name="T54" fmla="*/ 121 w 229"/>
                  <a:gd name="T55" fmla="*/ 84 h 151"/>
                  <a:gd name="T56" fmla="*/ 127 w 229"/>
                  <a:gd name="T57" fmla="*/ 90 h 151"/>
                  <a:gd name="T58" fmla="*/ 133 w 229"/>
                  <a:gd name="T59" fmla="*/ 90 h 151"/>
                  <a:gd name="T60" fmla="*/ 139 w 229"/>
                  <a:gd name="T61" fmla="*/ 90 h 151"/>
                  <a:gd name="T62" fmla="*/ 145 w 229"/>
                  <a:gd name="T63" fmla="*/ 96 h 151"/>
                  <a:gd name="T64" fmla="*/ 145 w 229"/>
                  <a:gd name="T65" fmla="*/ 96 h 151"/>
                  <a:gd name="T66" fmla="*/ 151 w 229"/>
                  <a:gd name="T67" fmla="*/ 102 h 151"/>
                  <a:gd name="T68" fmla="*/ 157 w 229"/>
                  <a:gd name="T69" fmla="*/ 108 h 151"/>
                  <a:gd name="T70" fmla="*/ 157 w 229"/>
                  <a:gd name="T71" fmla="*/ 108 h 151"/>
                  <a:gd name="T72" fmla="*/ 169 w 229"/>
                  <a:gd name="T73" fmla="*/ 114 h 151"/>
                  <a:gd name="T74" fmla="*/ 169 w 229"/>
                  <a:gd name="T75" fmla="*/ 114 h 151"/>
                  <a:gd name="T76" fmla="*/ 175 w 229"/>
                  <a:gd name="T77" fmla="*/ 120 h 151"/>
                  <a:gd name="T78" fmla="*/ 181 w 229"/>
                  <a:gd name="T79" fmla="*/ 120 h 151"/>
                  <a:gd name="T80" fmla="*/ 181 w 229"/>
                  <a:gd name="T81" fmla="*/ 120 h 151"/>
                  <a:gd name="T82" fmla="*/ 193 w 229"/>
                  <a:gd name="T83" fmla="*/ 126 h 151"/>
                  <a:gd name="T84" fmla="*/ 193 w 229"/>
                  <a:gd name="T85" fmla="*/ 132 h 151"/>
                  <a:gd name="T86" fmla="*/ 199 w 229"/>
                  <a:gd name="T87" fmla="*/ 132 h 151"/>
                  <a:gd name="T88" fmla="*/ 205 w 229"/>
                  <a:gd name="T89" fmla="*/ 138 h 151"/>
                  <a:gd name="T90" fmla="*/ 205 w 229"/>
                  <a:gd name="T91" fmla="*/ 138 h 151"/>
                  <a:gd name="T92" fmla="*/ 211 w 229"/>
                  <a:gd name="T93" fmla="*/ 144 h 151"/>
                  <a:gd name="T94" fmla="*/ 217 w 229"/>
                  <a:gd name="T95" fmla="*/ 144 h 151"/>
                  <a:gd name="T96" fmla="*/ 223 w 229"/>
                  <a:gd name="T97" fmla="*/ 151 h 151"/>
                  <a:gd name="T98" fmla="*/ 229 w 229"/>
                  <a:gd name="T99" fmla="*/ 151 h 1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"/>
                  <a:gd name="T151" fmla="*/ 0 h 151"/>
                  <a:gd name="T152" fmla="*/ 229 w 229"/>
                  <a:gd name="T153" fmla="*/ 151 h 1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" h="151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55" y="36"/>
                    </a:lnTo>
                    <a:lnTo>
                      <a:pt x="61" y="42"/>
                    </a:lnTo>
                    <a:lnTo>
                      <a:pt x="67" y="48"/>
                    </a:lnTo>
                    <a:lnTo>
                      <a:pt x="79" y="54"/>
                    </a:lnTo>
                    <a:lnTo>
                      <a:pt x="85" y="60"/>
                    </a:lnTo>
                    <a:lnTo>
                      <a:pt x="91" y="60"/>
                    </a:lnTo>
                    <a:lnTo>
                      <a:pt x="97" y="66"/>
                    </a:lnTo>
                    <a:lnTo>
                      <a:pt x="103" y="66"/>
                    </a:lnTo>
                    <a:lnTo>
                      <a:pt x="109" y="72"/>
                    </a:lnTo>
                    <a:lnTo>
                      <a:pt x="115" y="78"/>
                    </a:lnTo>
                    <a:lnTo>
                      <a:pt x="121" y="84"/>
                    </a:lnTo>
                    <a:lnTo>
                      <a:pt x="127" y="90"/>
                    </a:lnTo>
                    <a:lnTo>
                      <a:pt x="133" y="90"/>
                    </a:lnTo>
                    <a:lnTo>
                      <a:pt x="139" y="90"/>
                    </a:lnTo>
                    <a:lnTo>
                      <a:pt x="145" y="96"/>
                    </a:lnTo>
                    <a:lnTo>
                      <a:pt x="151" y="102"/>
                    </a:lnTo>
                    <a:lnTo>
                      <a:pt x="157" y="108"/>
                    </a:lnTo>
                    <a:lnTo>
                      <a:pt x="169" y="114"/>
                    </a:lnTo>
                    <a:lnTo>
                      <a:pt x="175" y="120"/>
                    </a:lnTo>
                    <a:lnTo>
                      <a:pt x="181" y="120"/>
                    </a:lnTo>
                    <a:lnTo>
                      <a:pt x="193" y="126"/>
                    </a:lnTo>
                    <a:lnTo>
                      <a:pt x="193" y="132"/>
                    </a:lnTo>
                    <a:lnTo>
                      <a:pt x="199" y="132"/>
                    </a:lnTo>
                    <a:lnTo>
                      <a:pt x="205" y="138"/>
                    </a:lnTo>
                    <a:lnTo>
                      <a:pt x="211" y="144"/>
                    </a:lnTo>
                    <a:lnTo>
                      <a:pt x="217" y="144"/>
                    </a:lnTo>
                    <a:lnTo>
                      <a:pt x="223" y="151"/>
                    </a:lnTo>
                    <a:lnTo>
                      <a:pt x="229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" name="Freeform 269"/>
              <p:cNvSpPr>
                <a:spLocks noChangeAspect="1"/>
              </p:cNvSpPr>
              <p:nvPr/>
            </p:nvSpPr>
            <p:spPr bwMode="auto">
              <a:xfrm>
                <a:off x="1416" y="5206"/>
                <a:ext cx="722" cy="24"/>
              </a:xfrm>
              <a:custGeom>
                <a:avLst/>
                <a:gdLst>
                  <a:gd name="T0" fmla="*/ 0 w 722"/>
                  <a:gd name="T1" fmla="*/ 24 h 24"/>
                  <a:gd name="T2" fmla="*/ 18 w 722"/>
                  <a:gd name="T3" fmla="*/ 24 h 24"/>
                  <a:gd name="T4" fmla="*/ 30 w 722"/>
                  <a:gd name="T5" fmla="*/ 24 h 24"/>
                  <a:gd name="T6" fmla="*/ 48 w 722"/>
                  <a:gd name="T7" fmla="*/ 24 h 24"/>
                  <a:gd name="T8" fmla="*/ 60 w 722"/>
                  <a:gd name="T9" fmla="*/ 24 h 24"/>
                  <a:gd name="T10" fmla="*/ 78 w 722"/>
                  <a:gd name="T11" fmla="*/ 24 h 24"/>
                  <a:gd name="T12" fmla="*/ 90 w 722"/>
                  <a:gd name="T13" fmla="*/ 24 h 24"/>
                  <a:gd name="T14" fmla="*/ 108 w 722"/>
                  <a:gd name="T15" fmla="*/ 24 h 24"/>
                  <a:gd name="T16" fmla="*/ 120 w 722"/>
                  <a:gd name="T17" fmla="*/ 24 h 24"/>
                  <a:gd name="T18" fmla="*/ 138 w 722"/>
                  <a:gd name="T19" fmla="*/ 24 h 24"/>
                  <a:gd name="T20" fmla="*/ 156 w 722"/>
                  <a:gd name="T21" fmla="*/ 24 h 24"/>
                  <a:gd name="T22" fmla="*/ 168 w 722"/>
                  <a:gd name="T23" fmla="*/ 24 h 24"/>
                  <a:gd name="T24" fmla="*/ 186 w 722"/>
                  <a:gd name="T25" fmla="*/ 24 h 24"/>
                  <a:gd name="T26" fmla="*/ 198 w 722"/>
                  <a:gd name="T27" fmla="*/ 24 h 24"/>
                  <a:gd name="T28" fmla="*/ 216 w 722"/>
                  <a:gd name="T29" fmla="*/ 24 h 24"/>
                  <a:gd name="T30" fmla="*/ 228 w 722"/>
                  <a:gd name="T31" fmla="*/ 24 h 24"/>
                  <a:gd name="T32" fmla="*/ 246 w 722"/>
                  <a:gd name="T33" fmla="*/ 24 h 24"/>
                  <a:gd name="T34" fmla="*/ 258 w 722"/>
                  <a:gd name="T35" fmla="*/ 24 h 24"/>
                  <a:gd name="T36" fmla="*/ 277 w 722"/>
                  <a:gd name="T37" fmla="*/ 24 h 24"/>
                  <a:gd name="T38" fmla="*/ 295 w 722"/>
                  <a:gd name="T39" fmla="*/ 24 h 24"/>
                  <a:gd name="T40" fmla="*/ 307 w 722"/>
                  <a:gd name="T41" fmla="*/ 18 h 24"/>
                  <a:gd name="T42" fmla="*/ 325 w 722"/>
                  <a:gd name="T43" fmla="*/ 18 h 24"/>
                  <a:gd name="T44" fmla="*/ 337 w 722"/>
                  <a:gd name="T45" fmla="*/ 18 h 24"/>
                  <a:gd name="T46" fmla="*/ 355 w 722"/>
                  <a:gd name="T47" fmla="*/ 18 h 24"/>
                  <a:gd name="T48" fmla="*/ 367 w 722"/>
                  <a:gd name="T49" fmla="*/ 18 h 24"/>
                  <a:gd name="T50" fmla="*/ 385 w 722"/>
                  <a:gd name="T51" fmla="*/ 18 h 24"/>
                  <a:gd name="T52" fmla="*/ 397 w 722"/>
                  <a:gd name="T53" fmla="*/ 18 h 24"/>
                  <a:gd name="T54" fmla="*/ 415 w 722"/>
                  <a:gd name="T55" fmla="*/ 18 h 24"/>
                  <a:gd name="T56" fmla="*/ 427 w 722"/>
                  <a:gd name="T57" fmla="*/ 18 h 24"/>
                  <a:gd name="T58" fmla="*/ 445 w 722"/>
                  <a:gd name="T59" fmla="*/ 18 h 24"/>
                  <a:gd name="T60" fmla="*/ 463 w 722"/>
                  <a:gd name="T61" fmla="*/ 18 h 24"/>
                  <a:gd name="T62" fmla="*/ 475 w 722"/>
                  <a:gd name="T63" fmla="*/ 18 h 24"/>
                  <a:gd name="T64" fmla="*/ 493 w 722"/>
                  <a:gd name="T65" fmla="*/ 18 h 24"/>
                  <a:gd name="T66" fmla="*/ 505 w 722"/>
                  <a:gd name="T67" fmla="*/ 18 h 24"/>
                  <a:gd name="T68" fmla="*/ 523 w 722"/>
                  <a:gd name="T69" fmla="*/ 18 h 24"/>
                  <a:gd name="T70" fmla="*/ 535 w 722"/>
                  <a:gd name="T71" fmla="*/ 18 h 24"/>
                  <a:gd name="T72" fmla="*/ 535 w 722"/>
                  <a:gd name="T73" fmla="*/ 18 h 24"/>
                  <a:gd name="T74" fmla="*/ 553 w 722"/>
                  <a:gd name="T75" fmla="*/ 18 h 24"/>
                  <a:gd name="T76" fmla="*/ 566 w 722"/>
                  <a:gd name="T77" fmla="*/ 18 h 24"/>
                  <a:gd name="T78" fmla="*/ 584 w 722"/>
                  <a:gd name="T79" fmla="*/ 18 h 24"/>
                  <a:gd name="T80" fmla="*/ 602 w 722"/>
                  <a:gd name="T81" fmla="*/ 18 h 24"/>
                  <a:gd name="T82" fmla="*/ 614 w 722"/>
                  <a:gd name="T83" fmla="*/ 18 h 24"/>
                  <a:gd name="T84" fmla="*/ 632 w 722"/>
                  <a:gd name="T85" fmla="*/ 12 h 24"/>
                  <a:gd name="T86" fmla="*/ 644 w 722"/>
                  <a:gd name="T87" fmla="*/ 12 h 24"/>
                  <a:gd name="T88" fmla="*/ 662 w 722"/>
                  <a:gd name="T89" fmla="*/ 12 h 24"/>
                  <a:gd name="T90" fmla="*/ 674 w 722"/>
                  <a:gd name="T91" fmla="*/ 12 h 24"/>
                  <a:gd name="T92" fmla="*/ 692 w 722"/>
                  <a:gd name="T93" fmla="*/ 6 h 24"/>
                  <a:gd name="T94" fmla="*/ 704 w 722"/>
                  <a:gd name="T95" fmla="*/ 6 h 24"/>
                  <a:gd name="T96" fmla="*/ 716 w 722"/>
                  <a:gd name="T97" fmla="*/ 6 h 24"/>
                  <a:gd name="T98" fmla="*/ 722 w 722"/>
                  <a:gd name="T99" fmla="*/ 0 h 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22"/>
                  <a:gd name="T151" fmla="*/ 0 h 24"/>
                  <a:gd name="T152" fmla="*/ 722 w 722"/>
                  <a:gd name="T153" fmla="*/ 24 h 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22" h="24">
                    <a:moveTo>
                      <a:pt x="0" y="24"/>
                    </a:moveTo>
                    <a:lnTo>
                      <a:pt x="18" y="24"/>
                    </a:lnTo>
                    <a:lnTo>
                      <a:pt x="30" y="24"/>
                    </a:lnTo>
                    <a:lnTo>
                      <a:pt x="48" y="24"/>
                    </a:lnTo>
                    <a:lnTo>
                      <a:pt x="60" y="24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24"/>
                    </a:lnTo>
                    <a:lnTo>
                      <a:pt x="120" y="24"/>
                    </a:lnTo>
                    <a:lnTo>
                      <a:pt x="138" y="24"/>
                    </a:lnTo>
                    <a:lnTo>
                      <a:pt x="156" y="24"/>
                    </a:lnTo>
                    <a:lnTo>
                      <a:pt x="168" y="24"/>
                    </a:lnTo>
                    <a:lnTo>
                      <a:pt x="186" y="24"/>
                    </a:lnTo>
                    <a:lnTo>
                      <a:pt x="198" y="24"/>
                    </a:lnTo>
                    <a:lnTo>
                      <a:pt x="216" y="24"/>
                    </a:lnTo>
                    <a:lnTo>
                      <a:pt x="228" y="24"/>
                    </a:lnTo>
                    <a:lnTo>
                      <a:pt x="246" y="24"/>
                    </a:lnTo>
                    <a:lnTo>
                      <a:pt x="258" y="24"/>
                    </a:lnTo>
                    <a:lnTo>
                      <a:pt x="277" y="24"/>
                    </a:lnTo>
                    <a:lnTo>
                      <a:pt x="295" y="24"/>
                    </a:lnTo>
                    <a:lnTo>
                      <a:pt x="307" y="18"/>
                    </a:lnTo>
                    <a:lnTo>
                      <a:pt x="325" y="18"/>
                    </a:lnTo>
                    <a:lnTo>
                      <a:pt x="337" y="18"/>
                    </a:lnTo>
                    <a:lnTo>
                      <a:pt x="355" y="18"/>
                    </a:lnTo>
                    <a:lnTo>
                      <a:pt x="367" y="18"/>
                    </a:lnTo>
                    <a:lnTo>
                      <a:pt x="385" y="18"/>
                    </a:lnTo>
                    <a:lnTo>
                      <a:pt x="397" y="18"/>
                    </a:lnTo>
                    <a:lnTo>
                      <a:pt x="415" y="18"/>
                    </a:lnTo>
                    <a:lnTo>
                      <a:pt x="427" y="18"/>
                    </a:lnTo>
                    <a:lnTo>
                      <a:pt x="445" y="18"/>
                    </a:lnTo>
                    <a:lnTo>
                      <a:pt x="463" y="18"/>
                    </a:lnTo>
                    <a:lnTo>
                      <a:pt x="475" y="18"/>
                    </a:lnTo>
                    <a:lnTo>
                      <a:pt x="493" y="18"/>
                    </a:lnTo>
                    <a:lnTo>
                      <a:pt x="505" y="18"/>
                    </a:lnTo>
                    <a:lnTo>
                      <a:pt x="523" y="18"/>
                    </a:lnTo>
                    <a:lnTo>
                      <a:pt x="535" y="18"/>
                    </a:lnTo>
                    <a:lnTo>
                      <a:pt x="553" y="18"/>
                    </a:lnTo>
                    <a:lnTo>
                      <a:pt x="566" y="18"/>
                    </a:lnTo>
                    <a:lnTo>
                      <a:pt x="584" y="18"/>
                    </a:lnTo>
                    <a:lnTo>
                      <a:pt x="602" y="18"/>
                    </a:lnTo>
                    <a:lnTo>
                      <a:pt x="614" y="18"/>
                    </a:lnTo>
                    <a:lnTo>
                      <a:pt x="632" y="12"/>
                    </a:lnTo>
                    <a:lnTo>
                      <a:pt x="644" y="12"/>
                    </a:lnTo>
                    <a:lnTo>
                      <a:pt x="662" y="12"/>
                    </a:lnTo>
                    <a:lnTo>
                      <a:pt x="674" y="12"/>
                    </a:lnTo>
                    <a:lnTo>
                      <a:pt x="692" y="6"/>
                    </a:lnTo>
                    <a:lnTo>
                      <a:pt x="704" y="6"/>
                    </a:lnTo>
                    <a:lnTo>
                      <a:pt x="716" y="6"/>
                    </a:lnTo>
                    <a:lnTo>
                      <a:pt x="7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3" name="Freeform 270"/>
              <p:cNvSpPr>
                <a:spLocks noChangeAspect="1"/>
              </p:cNvSpPr>
              <p:nvPr/>
            </p:nvSpPr>
            <p:spPr bwMode="auto">
              <a:xfrm>
                <a:off x="2138" y="4856"/>
                <a:ext cx="415" cy="350"/>
              </a:xfrm>
              <a:custGeom>
                <a:avLst/>
                <a:gdLst>
                  <a:gd name="T0" fmla="*/ 0 w 415"/>
                  <a:gd name="T1" fmla="*/ 350 h 350"/>
                  <a:gd name="T2" fmla="*/ 12 w 415"/>
                  <a:gd name="T3" fmla="*/ 350 h 350"/>
                  <a:gd name="T4" fmla="*/ 30 w 415"/>
                  <a:gd name="T5" fmla="*/ 344 h 350"/>
                  <a:gd name="T6" fmla="*/ 48 w 415"/>
                  <a:gd name="T7" fmla="*/ 344 h 350"/>
                  <a:gd name="T8" fmla="*/ 54 w 415"/>
                  <a:gd name="T9" fmla="*/ 338 h 350"/>
                  <a:gd name="T10" fmla="*/ 60 w 415"/>
                  <a:gd name="T11" fmla="*/ 338 h 350"/>
                  <a:gd name="T12" fmla="*/ 78 w 415"/>
                  <a:gd name="T13" fmla="*/ 332 h 350"/>
                  <a:gd name="T14" fmla="*/ 90 w 415"/>
                  <a:gd name="T15" fmla="*/ 326 h 350"/>
                  <a:gd name="T16" fmla="*/ 90 w 415"/>
                  <a:gd name="T17" fmla="*/ 320 h 350"/>
                  <a:gd name="T18" fmla="*/ 108 w 415"/>
                  <a:gd name="T19" fmla="*/ 314 h 350"/>
                  <a:gd name="T20" fmla="*/ 120 w 415"/>
                  <a:gd name="T21" fmla="*/ 307 h 350"/>
                  <a:gd name="T22" fmla="*/ 120 w 415"/>
                  <a:gd name="T23" fmla="*/ 307 h 350"/>
                  <a:gd name="T24" fmla="*/ 139 w 415"/>
                  <a:gd name="T25" fmla="*/ 295 h 350"/>
                  <a:gd name="T26" fmla="*/ 145 w 415"/>
                  <a:gd name="T27" fmla="*/ 289 h 350"/>
                  <a:gd name="T28" fmla="*/ 151 w 415"/>
                  <a:gd name="T29" fmla="*/ 283 h 350"/>
                  <a:gd name="T30" fmla="*/ 169 w 415"/>
                  <a:gd name="T31" fmla="*/ 277 h 350"/>
                  <a:gd name="T32" fmla="*/ 169 w 415"/>
                  <a:gd name="T33" fmla="*/ 277 h 350"/>
                  <a:gd name="T34" fmla="*/ 187 w 415"/>
                  <a:gd name="T35" fmla="*/ 259 h 350"/>
                  <a:gd name="T36" fmla="*/ 187 w 415"/>
                  <a:gd name="T37" fmla="*/ 259 h 350"/>
                  <a:gd name="T38" fmla="*/ 199 w 415"/>
                  <a:gd name="T39" fmla="*/ 247 h 350"/>
                  <a:gd name="T40" fmla="*/ 205 w 415"/>
                  <a:gd name="T41" fmla="*/ 247 h 350"/>
                  <a:gd name="T42" fmla="*/ 217 w 415"/>
                  <a:gd name="T43" fmla="*/ 235 h 350"/>
                  <a:gd name="T44" fmla="*/ 217 w 415"/>
                  <a:gd name="T45" fmla="*/ 229 h 350"/>
                  <a:gd name="T46" fmla="*/ 229 w 415"/>
                  <a:gd name="T47" fmla="*/ 217 h 350"/>
                  <a:gd name="T48" fmla="*/ 235 w 415"/>
                  <a:gd name="T49" fmla="*/ 217 h 350"/>
                  <a:gd name="T50" fmla="*/ 247 w 415"/>
                  <a:gd name="T51" fmla="*/ 205 h 350"/>
                  <a:gd name="T52" fmla="*/ 247 w 415"/>
                  <a:gd name="T53" fmla="*/ 199 h 350"/>
                  <a:gd name="T54" fmla="*/ 259 w 415"/>
                  <a:gd name="T55" fmla="*/ 187 h 350"/>
                  <a:gd name="T56" fmla="*/ 265 w 415"/>
                  <a:gd name="T57" fmla="*/ 187 h 350"/>
                  <a:gd name="T58" fmla="*/ 277 w 415"/>
                  <a:gd name="T59" fmla="*/ 169 h 350"/>
                  <a:gd name="T60" fmla="*/ 277 w 415"/>
                  <a:gd name="T61" fmla="*/ 169 h 350"/>
                  <a:gd name="T62" fmla="*/ 289 w 415"/>
                  <a:gd name="T63" fmla="*/ 151 h 350"/>
                  <a:gd name="T64" fmla="*/ 289 w 415"/>
                  <a:gd name="T65" fmla="*/ 151 h 350"/>
                  <a:gd name="T66" fmla="*/ 307 w 415"/>
                  <a:gd name="T67" fmla="*/ 139 h 350"/>
                  <a:gd name="T68" fmla="*/ 307 w 415"/>
                  <a:gd name="T69" fmla="*/ 139 h 350"/>
                  <a:gd name="T70" fmla="*/ 319 w 415"/>
                  <a:gd name="T71" fmla="*/ 121 h 350"/>
                  <a:gd name="T72" fmla="*/ 319 w 415"/>
                  <a:gd name="T73" fmla="*/ 115 h 350"/>
                  <a:gd name="T74" fmla="*/ 331 w 415"/>
                  <a:gd name="T75" fmla="*/ 109 h 350"/>
                  <a:gd name="T76" fmla="*/ 337 w 415"/>
                  <a:gd name="T77" fmla="*/ 97 h 350"/>
                  <a:gd name="T78" fmla="*/ 343 w 415"/>
                  <a:gd name="T79" fmla="*/ 91 h 350"/>
                  <a:gd name="T80" fmla="*/ 355 w 415"/>
                  <a:gd name="T81" fmla="*/ 79 h 350"/>
                  <a:gd name="T82" fmla="*/ 355 w 415"/>
                  <a:gd name="T83" fmla="*/ 79 h 350"/>
                  <a:gd name="T84" fmla="*/ 367 w 415"/>
                  <a:gd name="T85" fmla="*/ 61 h 350"/>
                  <a:gd name="T86" fmla="*/ 367 w 415"/>
                  <a:gd name="T87" fmla="*/ 61 h 350"/>
                  <a:gd name="T88" fmla="*/ 379 w 415"/>
                  <a:gd name="T89" fmla="*/ 49 h 350"/>
                  <a:gd name="T90" fmla="*/ 385 w 415"/>
                  <a:gd name="T91" fmla="*/ 43 h 350"/>
                  <a:gd name="T92" fmla="*/ 391 w 415"/>
                  <a:gd name="T93" fmla="*/ 31 h 350"/>
                  <a:gd name="T94" fmla="*/ 397 w 415"/>
                  <a:gd name="T95" fmla="*/ 25 h 350"/>
                  <a:gd name="T96" fmla="*/ 403 w 415"/>
                  <a:gd name="T97" fmla="*/ 18 h 350"/>
                  <a:gd name="T98" fmla="*/ 415 w 415"/>
                  <a:gd name="T99" fmla="*/ 0 h 350"/>
                  <a:gd name="T100" fmla="*/ 415 w 415"/>
                  <a:gd name="T101" fmla="*/ 0 h 3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15"/>
                  <a:gd name="T154" fmla="*/ 0 h 350"/>
                  <a:gd name="T155" fmla="*/ 415 w 415"/>
                  <a:gd name="T156" fmla="*/ 350 h 3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15" h="350">
                    <a:moveTo>
                      <a:pt x="0" y="350"/>
                    </a:moveTo>
                    <a:lnTo>
                      <a:pt x="12" y="350"/>
                    </a:lnTo>
                    <a:lnTo>
                      <a:pt x="30" y="344"/>
                    </a:lnTo>
                    <a:lnTo>
                      <a:pt x="48" y="344"/>
                    </a:lnTo>
                    <a:lnTo>
                      <a:pt x="54" y="338"/>
                    </a:lnTo>
                    <a:lnTo>
                      <a:pt x="60" y="338"/>
                    </a:lnTo>
                    <a:lnTo>
                      <a:pt x="78" y="332"/>
                    </a:lnTo>
                    <a:lnTo>
                      <a:pt x="90" y="326"/>
                    </a:lnTo>
                    <a:lnTo>
                      <a:pt x="90" y="320"/>
                    </a:lnTo>
                    <a:lnTo>
                      <a:pt x="108" y="314"/>
                    </a:lnTo>
                    <a:lnTo>
                      <a:pt x="120" y="307"/>
                    </a:lnTo>
                    <a:lnTo>
                      <a:pt x="139" y="295"/>
                    </a:lnTo>
                    <a:lnTo>
                      <a:pt x="145" y="289"/>
                    </a:lnTo>
                    <a:lnTo>
                      <a:pt x="151" y="283"/>
                    </a:lnTo>
                    <a:lnTo>
                      <a:pt x="169" y="277"/>
                    </a:lnTo>
                    <a:lnTo>
                      <a:pt x="187" y="259"/>
                    </a:lnTo>
                    <a:lnTo>
                      <a:pt x="199" y="247"/>
                    </a:lnTo>
                    <a:lnTo>
                      <a:pt x="205" y="247"/>
                    </a:lnTo>
                    <a:lnTo>
                      <a:pt x="217" y="235"/>
                    </a:lnTo>
                    <a:lnTo>
                      <a:pt x="217" y="229"/>
                    </a:lnTo>
                    <a:lnTo>
                      <a:pt x="229" y="217"/>
                    </a:lnTo>
                    <a:lnTo>
                      <a:pt x="235" y="217"/>
                    </a:lnTo>
                    <a:lnTo>
                      <a:pt x="247" y="205"/>
                    </a:lnTo>
                    <a:lnTo>
                      <a:pt x="247" y="199"/>
                    </a:lnTo>
                    <a:lnTo>
                      <a:pt x="259" y="187"/>
                    </a:lnTo>
                    <a:lnTo>
                      <a:pt x="265" y="187"/>
                    </a:lnTo>
                    <a:lnTo>
                      <a:pt x="277" y="169"/>
                    </a:lnTo>
                    <a:lnTo>
                      <a:pt x="289" y="151"/>
                    </a:lnTo>
                    <a:lnTo>
                      <a:pt x="307" y="139"/>
                    </a:lnTo>
                    <a:lnTo>
                      <a:pt x="319" y="121"/>
                    </a:lnTo>
                    <a:lnTo>
                      <a:pt x="319" y="115"/>
                    </a:lnTo>
                    <a:lnTo>
                      <a:pt x="331" y="109"/>
                    </a:lnTo>
                    <a:lnTo>
                      <a:pt x="337" y="97"/>
                    </a:lnTo>
                    <a:lnTo>
                      <a:pt x="343" y="91"/>
                    </a:lnTo>
                    <a:lnTo>
                      <a:pt x="355" y="79"/>
                    </a:lnTo>
                    <a:lnTo>
                      <a:pt x="367" y="61"/>
                    </a:lnTo>
                    <a:lnTo>
                      <a:pt x="379" y="49"/>
                    </a:lnTo>
                    <a:lnTo>
                      <a:pt x="385" y="43"/>
                    </a:lnTo>
                    <a:lnTo>
                      <a:pt x="391" y="31"/>
                    </a:lnTo>
                    <a:lnTo>
                      <a:pt x="397" y="25"/>
                    </a:lnTo>
                    <a:lnTo>
                      <a:pt x="403" y="18"/>
                    </a:lnTo>
                    <a:lnTo>
                      <a:pt x="4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4" name="Freeform 271"/>
              <p:cNvSpPr>
                <a:spLocks noChangeAspect="1"/>
              </p:cNvSpPr>
              <p:nvPr/>
            </p:nvSpPr>
            <p:spPr bwMode="auto">
              <a:xfrm>
                <a:off x="2553" y="4519"/>
                <a:ext cx="259" cy="337"/>
              </a:xfrm>
              <a:custGeom>
                <a:avLst/>
                <a:gdLst>
                  <a:gd name="T0" fmla="*/ 0 w 259"/>
                  <a:gd name="T1" fmla="*/ 337 h 337"/>
                  <a:gd name="T2" fmla="*/ 13 w 259"/>
                  <a:gd name="T3" fmla="*/ 319 h 337"/>
                  <a:gd name="T4" fmla="*/ 13 w 259"/>
                  <a:gd name="T5" fmla="*/ 319 h 337"/>
                  <a:gd name="T6" fmla="*/ 25 w 259"/>
                  <a:gd name="T7" fmla="*/ 307 h 337"/>
                  <a:gd name="T8" fmla="*/ 31 w 259"/>
                  <a:gd name="T9" fmla="*/ 301 h 337"/>
                  <a:gd name="T10" fmla="*/ 37 w 259"/>
                  <a:gd name="T11" fmla="*/ 289 h 337"/>
                  <a:gd name="T12" fmla="*/ 43 w 259"/>
                  <a:gd name="T13" fmla="*/ 277 h 337"/>
                  <a:gd name="T14" fmla="*/ 49 w 259"/>
                  <a:gd name="T15" fmla="*/ 277 h 337"/>
                  <a:gd name="T16" fmla="*/ 61 w 259"/>
                  <a:gd name="T17" fmla="*/ 259 h 337"/>
                  <a:gd name="T18" fmla="*/ 61 w 259"/>
                  <a:gd name="T19" fmla="*/ 259 h 337"/>
                  <a:gd name="T20" fmla="*/ 73 w 259"/>
                  <a:gd name="T21" fmla="*/ 247 h 337"/>
                  <a:gd name="T22" fmla="*/ 79 w 259"/>
                  <a:gd name="T23" fmla="*/ 241 h 337"/>
                  <a:gd name="T24" fmla="*/ 85 w 259"/>
                  <a:gd name="T25" fmla="*/ 229 h 337"/>
                  <a:gd name="T26" fmla="*/ 91 w 259"/>
                  <a:gd name="T27" fmla="*/ 217 h 337"/>
                  <a:gd name="T28" fmla="*/ 97 w 259"/>
                  <a:gd name="T29" fmla="*/ 217 h 337"/>
                  <a:gd name="T30" fmla="*/ 109 w 259"/>
                  <a:gd name="T31" fmla="*/ 199 h 337"/>
                  <a:gd name="T32" fmla="*/ 109 w 259"/>
                  <a:gd name="T33" fmla="*/ 199 h 337"/>
                  <a:gd name="T34" fmla="*/ 121 w 259"/>
                  <a:gd name="T35" fmla="*/ 181 h 337"/>
                  <a:gd name="T36" fmla="*/ 121 w 259"/>
                  <a:gd name="T37" fmla="*/ 181 h 337"/>
                  <a:gd name="T38" fmla="*/ 133 w 259"/>
                  <a:gd name="T39" fmla="*/ 169 h 337"/>
                  <a:gd name="T40" fmla="*/ 139 w 259"/>
                  <a:gd name="T41" fmla="*/ 157 h 337"/>
                  <a:gd name="T42" fmla="*/ 139 w 259"/>
                  <a:gd name="T43" fmla="*/ 151 h 337"/>
                  <a:gd name="T44" fmla="*/ 151 w 259"/>
                  <a:gd name="T45" fmla="*/ 139 h 337"/>
                  <a:gd name="T46" fmla="*/ 151 w 259"/>
                  <a:gd name="T47" fmla="*/ 139 h 337"/>
                  <a:gd name="T48" fmla="*/ 163 w 259"/>
                  <a:gd name="T49" fmla="*/ 121 h 337"/>
                  <a:gd name="T50" fmla="*/ 169 w 259"/>
                  <a:gd name="T51" fmla="*/ 121 h 337"/>
                  <a:gd name="T52" fmla="*/ 175 w 259"/>
                  <a:gd name="T53" fmla="*/ 109 h 337"/>
                  <a:gd name="T54" fmla="*/ 181 w 259"/>
                  <a:gd name="T55" fmla="*/ 97 h 337"/>
                  <a:gd name="T56" fmla="*/ 187 w 259"/>
                  <a:gd name="T57" fmla="*/ 91 h 337"/>
                  <a:gd name="T58" fmla="*/ 199 w 259"/>
                  <a:gd name="T59" fmla="*/ 79 h 337"/>
                  <a:gd name="T60" fmla="*/ 199 w 259"/>
                  <a:gd name="T61" fmla="*/ 79 h 337"/>
                  <a:gd name="T62" fmla="*/ 211 w 259"/>
                  <a:gd name="T63" fmla="*/ 60 h 337"/>
                  <a:gd name="T64" fmla="*/ 217 w 259"/>
                  <a:gd name="T65" fmla="*/ 54 h 337"/>
                  <a:gd name="T66" fmla="*/ 223 w 259"/>
                  <a:gd name="T67" fmla="*/ 42 h 337"/>
                  <a:gd name="T68" fmla="*/ 229 w 259"/>
                  <a:gd name="T69" fmla="*/ 36 h 337"/>
                  <a:gd name="T70" fmla="*/ 235 w 259"/>
                  <a:gd name="T71" fmla="*/ 30 h 337"/>
                  <a:gd name="T72" fmla="*/ 247 w 259"/>
                  <a:gd name="T73" fmla="*/ 18 h 337"/>
                  <a:gd name="T74" fmla="*/ 247 w 259"/>
                  <a:gd name="T75" fmla="*/ 12 h 337"/>
                  <a:gd name="T76" fmla="*/ 259 w 259"/>
                  <a:gd name="T77" fmla="*/ 0 h 3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9"/>
                  <a:gd name="T118" fmla="*/ 0 h 337"/>
                  <a:gd name="T119" fmla="*/ 259 w 259"/>
                  <a:gd name="T120" fmla="*/ 337 h 3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9" h="337">
                    <a:moveTo>
                      <a:pt x="0" y="337"/>
                    </a:moveTo>
                    <a:lnTo>
                      <a:pt x="13" y="319"/>
                    </a:lnTo>
                    <a:lnTo>
                      <a:pt x="25" y="307"/>
                    </a:lnTo>
                    <a:lnTo>
                      <a:pt x="31" y="301"/>
                    </a:lnTo>
                    <a:lnTo>
                      <a:pt x="37" y="289"/>
                    </a:lnTo>
                    <a:lnTo>
                      <a:pt x="43" y="277"/>
                    </a:lnTo>
                    <a:lnTo>
                      <a:pt x="49" y="277"/>
                    </a:lnTo>
                    <a:lnTo>
                      <a:pt x="61" y="259"/>
                    </a:lnTo>
                    <a:lnTo>
                      <a:pt x="73" y="247"/>
                    </a:lnTo>
                    <a:lnTo>
                      <a:pt x="79" y="241"/>
                    </a:lnTo>
                    <a:lnTo>
                      <a:pt x="85" y="229"/>
                    </a:lnTo>
                    <a:lnTo>
                      <a:pt x="91" y="217"/>
                    </a:lnTo>
                    <a:lnTo>
                      <a:pt x="97" y="217"/>
                    </a:lnTo>
                    <a:lnTo>
                      <a:pt x="109" y="199"/>
                    </a:lnTo>
                    <a:lnTo>
                      <a:pt x="121" y="181"/>
                    </a:lnTo>
                    <a:lnTo>
                      <a:pt x="133" y="169"/>
                    </a:lnTo>
                    <a:lnTo>
                      <a:pt x="139" y="157"/>
                    </a:lnTo>
                    <a:lnTo>
                      <a:pt x="139" y="151"/>
                    </a:lnTo>
                    <a:lnTo>
                      <a:pt x="151" y="139"/>
                    </a:lnTo>
                    <a:lnTo>
                      <a:pt x="163" y="121"/>
                    </a:lnTo>
                    <a:lnTo>
                      <a:pt x="169" y="121"/>
                    </a:lnTo>
                    <a:lnTo>
                      <a:pt x="175" y="109"/>
                    </a:lnTo>
                    <a:lnTo>
                      <a:pt x="181" y="97"/>
                    </a:lnTo>
                    <a:lnTo>
                      <a:pt x="187" y="91"/>
                    </a:lnTo>
                    <a:lnTo>
                      <a:pt x="199" y="79"/>
                    </a:lnTo>
                    <a:lnTo>
                      <a:pt x="211" y="60"/>
                    </a:lnTo>
                    <a:lnTo>
                      <a:pt x="217" y="54"/>
                    </a:lnTo>
                    <a:lnTo>
                      <a:pt x="223" y="42"/>
                    </a:lnTo>
                    <a:lnTo>
                      <a:pt x="229" y="36"/>
                    </a:lnTo>
                    <a:lnTo>
                      <a:pt x="235" y="30"/>
                    </a:lnTo>
                    <a:lnTo>
                      <a:pt x="247" y="18"/>
                    </a:lnTo>
                    <a:lnTo>
                      <a:pt x="247" y="12"/>
                    </a:lnTo>
                    <a:lnTo>
                      <a:pt x="25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71" name="Text Box 8"/>
            <p:cNvSpPr txBox="1">
              <a:spLocks noChangeAspect="1" noChangeArrowheads="1"/>
            </p:cNvSpPr>
            <p:nvPr/>
          </p:nvSpPr>
          <p:spPr bwMode="auto">
            <a:xfrm rot="16200000">
              <a:off x="4577556" y="5921604"/>
              <a:ext cx="904875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400" dirty="0" err="1"/>
                <a:t>Buoyancy</a:t>
              </a:r>
              <a:endParaRPr lang="en-GB" sz="1400" dirty="0"/>
            </a:p>
          </p:txBody>
        </p:sp>
        <p:sp>
          <p:nvSpPr>
            <p:cNvPr id="272" name="Text Box 10"/>
            <p:cNvSpPr txBox="1">
              <a:spLocks noChangeAspect="1" noChangeArrowheads="1"/>
            </p:cNvSpPr>
            <p:nvPr/>
          </p:nvSpPr>
          <p:spPr bwMode="auto">
            <a:xfrm>
              <a:off x="4843463" y="6596063"/>
              <a:ext cx="323850" cy="138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-7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273" name="Rectangle 11"/>
            <p:cNvSpPr>
              <a:spLocks noChangeAspect="1" noChangeArrowheads="1"/>
            </p:cNvSpPr>
            <p:nvPr/>
          </p:nvSpPr>
          <p:spPr bwMode="auto">
            <a:xfrm>
              <a:off x="1404938" y="3521075"/>
              <a:ext cx="347662" cy="39290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4" name="Text Box 12"/>
            <p:cNvSpPr txBox="1">
              <a:spLocks noChangeAspect="1" noChangeArrowheads="1"/>
            </p:cNvSpPr>
            <p:nvPr/>
          </p:nvSpPr>
          <p:spPr bwMode="auto">
            <a:xfrm>
              <a:off x="1519238" y="3568700"/>
              <a:ext cx="230832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latin typeface="Times New Roman" pitchFamily="18" charset="0"/>
                </a:rPr>
                <a:t>100</a:t>
              </a:r>
              <a:endParaRPr lang="es-ES" sz="1200" dirty="0">
                <a:latin typeface="Times New Roman" pitchFamily="18" charset="0"/>
              </a:endParaRPr>
            </a:p>
          </p:txBody>
        </p:sp>
        <p:sp>
          <p:nvSpPr>
            <p:cNvPr id="275" name="Text Box 13"/>
            <p:cNvSpPr txBox="1">
              <a:spLocks noChangeAspect="1" noChangeArrowheads="1"/>
            </p:cNvSpPr>
            <p:nvPr/>
          </p:nvSpPr>
          <p:spPr bwMode="auto">
            <a:xfrm>
              <a:off x="1593850" y="4733925"/>
              <a:ext cx="15388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276" name="Text Box 14"/>
            <p:cNvSpPr txBox="1">
              <a:spLocks noChangeAspect="1" noChangeArrowheads="1"/>
            </p:cNvSpPr>
            <p:nvPr/>
          </p:nvSpPr>
          <p:spPr bwMode="auto">
            <a:xfrm>
              <a:off x="1647825" y="5905500"/>
              <a:ext cx="76944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277" name="Text Box 15"/>
            <p:cNvSpPr txBox="1">
              <a:spLocks noChangeAspect="1" noChangeArrowheads="1"/>
            </p:cNvSpPr>
            <p:nvPr/>
          </p:nvSpPr>
          <p:spPr bwMode="auto">
            <a:xfrm>
              <a:off x="1576388" y="7077075"/>
              <a:ext cx="192360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0.1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278" name="Rectangle 16"/>
            <p:cNvSpPr>
              <a:spLocks noChangeAspect="1" noChangeArrowheads="1"/>
            </p:cNvSpPr>
            <p:nvPr/>
          </p:nvSpPr>
          <p:spPr bwMode="auto">
            <a:xfrm>
              <a:off x="1733550" y="7229475"/>
              <a:ext cx="3757613" cy="320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9" name="Text Box 17"/>
            <p:cNvSpPr txBox="1">
              <a:spLocks noChangeAspect="1" noChangeArrowheads="1"/>
            </p:cNvSpPr>
            <p:nvPr/>
          </p:nvSpPr>
          <p:spPr bwMode="auto">
            <a:xfrm>
              <a:off x="2590800" y="72405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-5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280" name="Text Box 18"/>
            <p:cNvSpPr txBox="1">
              <a:spLocks noChangeAspect="1" noChangeArrowheads="1"/>
            </p:cNvSpPr>
            <p:nvPr/>
          </p:nvSpPr>
          <p:spPr bwMode="auto">
            <a:xfrm>
              <a:off x="3484563" y="72405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-4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281" name="Text Box 19"/>
            <p:cNvSpPr txBox="1">
              <a:spLocks noChangeAspect="1" noChangeArrowheads="1"/>
            </p:cNvSpPr>
            <p:nvPr/>
          </p:nvSpPr>
          <p:spPr bwMode="auto">
            <a:xfrm>
              <a:off x="4398963" y="72405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-3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282" name="Text Box 20"/>
            <p:cNvSpPr txBox="1">
              <a:spLocks noChangeAspect="1" noChangeArrowheads="1"/>
            </p:cNvSpPr>
            <p:nvPr/>
          </p:nvSpPr>
          <p:spPr bwMode="auto">
            <a:xfrm>
              <a:off x="5248275" y="72405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latin typeface="Times New Roman" pitchFamily="18" charset="0"/>
                </a:rPr>
                <a:t>10</a:t>
              </a:r>
              <a:r>
                <a:rPr lang="es-ES_tradnl" sz="1200" baseline="30000" dirty="0">
                  <a:latin typeface="Times New Roman" pitchFamily="18" charset="0"/>
                </a:rPr>
                <a:t>-2</a:t>
              </a:r>
              <a:endParaRPr lang="es-ES" sz="1200" baseline="30000" dirty="0">
                <a:latin typeface="Times New Roman" pitchFamily="18" charset="0"/>
              </a:endParaRPr>
            </a:p>
          </p:txBody>
        </p:sp>
        <p:sp>
          <p:nvSpPr>
            <p:cNvPr id="283" name="Text Box 21"/>
            <p:cNvSpPr txBox="1">
              <a:spLocks noChangeAspect="1" noChangeArrowheads="1"/>
            </p:cNvSpPr>
            <p:nvPr/>
          </p:nvSpPr>
          <p:spPr bwMode="auto">
            <a:xfrm>
              <a:off x="4794250" y="5305425"/>
              <a:ext cx="323850" cy="138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-5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284" name="Text Box 22"/>
            <p:cNvSpPr txBox="1">
              <a:spLocks noChangeAspect="1" noChangeArrowheads="1"/>
            </p:cNvSpPr>
            <p:nvPr/>
          </p:nvSpPr>
          <p:spPr bwMode="auto">
            <a:xfrm>
              <a:off x="4899025" y="4295775"/>
              <a:ext cx="323850" cy="138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-3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285" name="Text Box 23"/>
            <p:cNvSpPr txBox="1">
              <a:spLocks noChangeAspect="1" noChangeArrowheads="1"/>
            </p:cNvSpPr>
            <p:nvPr/>
          </p:nvSpPr>
          <p:spPr bwMode="auto">
            <a:xfrm>
              <a:off x="2843213" y="5809120"/>
              <a:ext cx="965200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/>
                <a:t>A.C. Electro-osmosis</a:t>
              </a:r>
              <a:endParaRPr lang="en-GB" sz="1400" dirty="0"/>
            </a:p>
          </p:txBody>
        </p:sp>
        <p:sp>
          <p:nvSpPr>
            <p:cNvPr id="286" name="Rectangle 24"/>
            <p:cNvSpPr>
              <a:spLocks noChangeAspect="1" noChangeArrowheads="1"/>
            </p:cNvSpPr>
            <p:nvPr/>
          </p:nvSpPr>
          <p:spPr bwMode="auto">
            <a:xfrm>
              <a:off x="1747838" y="3609975"/>
              <a:ext cx="3609975" cy="3600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7" name="Text Box 26"/>
            <p:cNvSpPr txBox="1">
              <a:spLocks noChangeAspect="1" noChangeArrowheads="1"/>
            </p:cNvSpPr>
            <p:nvPr/>
          </p:nvSpPr>
          <p:spPr bwMode="auto">
            <a:xfrm>
              <a:off x="1752600" y="7250113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-6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288" name="Text Box 27"/>
            <p:cNvSpPr txBox="1">
              <a:spLocks noChangeAspect="1" noChangeArrowheads="1"/>
            </p:cNvSpPr>
            <p:nvPr/>
          </p:nvSpPr>
          <p:spPr bwMode="auto">
            <a:xfrm rot="16200000">
              <a:off x="966102" y="5323166"/>
              <a:ext cx="6998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i="1" dirty="0">
                  <a:latin typeface="Times New Roman" pitchFamily="18" charset="0"/>
                </a:rPr>
                <a:t>V </a:t>
              </a:r>
              <a:r>
                <a:rPr lang="es-ES_tradnl" dirty="0">
                  <a:latin typeface="Times New Roman" pitchFamily="18" charset="0"/>
                </a:rPr>
                <a:t>(V)</a:t>
              </a:r>
              <a:endParaRPr lang="en-GB" dirty="0">
                <a:latin typeface="Times New Roman" pitchFamily="18" charset="0"/>
              </a:endParaRPr>
            </a:p>
          </p:txBody>
        </p:sp>
        <p:sp>
          <p:nvSpPr>
            <p:cNvPr id="289" name="Text Box 28"/>
            <p:cNvSpPr txBox="1">
              <a:spLocks noChangeAspect="1" noChangeArrowheads="1"/>
            </p:cNvSpPr>
            <p:nvPr/>
          </p:nvSpPr>
          <p:spPr bwMode="auto">
            <a:xfrm>
              <a:off x="3438525" y="7415213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i="1" dirty="0">
                  <a:latin typeface="Times New Roman" pitchFamily="18" charset="0"/>
                </a:rPr>
                <a:t>l </a:t>
              </a:r>
              <a:r>
                <a:rPr lang="es-ES_tradnl" dirty="0">
                  <a:latin typeface="Times New Roman" pitchFamily="18" charset="0"/>
                </a:rPr>
                <a:t>(m)</a:t>
              </a:r>
              <a:endParaRPr lang="en-GB" dirty="0">
                <a:latin typeface="Times New Roman" pitchFamily="18" charset="0"/>
              </a:endParaRPr>
            </a:p>
          </p:txBody>
        </p:sp>
        <p:sp>
          <p:nvSpPr>
            <p:cNvPr id="290" name="Freeform 30"/>
            <p:cNvSpPr>
              <a:spLocks noChangeAspect="1"/>
            </p:cNvSpPr>
            <p:nvPr/>
          </p:nvSpPr>
          <p:spPr bwMode="auto">
            <a:xfrm>
              <a:off x="1752600" y="3630613"/>
              <a:ext cx="3305175" cy="1695450"/>
            </a:xfrm>
            <a:custGeom>
              <a:avLst/>
              <a:gdLst>
                <a:gd name="T0" fmla="*/ 756 w 1388"/>
                <a:gd name="T1" fmla="*/ 664 h 712"/>
                <a:gd name="T2" fmla="*/ 1054 w 1388"/>
                <a:gd name="T3" fmla="*/ 424 h 712"/>
                <a:gd name="T4" fmla="*/ 1388 w 1388"/>
                <a:gd name="T5" fmla="*/ 0 h 712"/>
                <a:gd name="T6" fmla="*/ 4 w 1388"/>
                <a:gd name="T7" fmla="*/ 0 h 712"/>
                <a:gd name="T8" fmla="*/ 0 w 1388"/>
                <a:gd name="T9" fmla="*/ 708 h 712"/>
                <a:gd name="T10" fmla="*/ 756 w 1388"/>
                <a:gd name="T11" fmla="*/ 664 h 7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8"/>
                <a:gd name="T19" fmla="*/ 0 h 712"/>
                <a:gd name="T20" fmla="*/ 1388 w 1388"/>
                <a:gd name="T21" fmla="*/ 712 h 7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8" h="712">
                  <a:moveTo>
                    <a:pt x="756" y="664"/>
                  </a:moveTo>
                  <a:cubicBezTo>
                    <a:pt x="932" y="617"/>
                    <a:pt x="949" y="535"/>
                    <a:pt x="1054" y="424"/>
                  </a:cubicBezTo>
                  <a:cubicBezTo>
                    <a:pt x="1159" y="313"/>
                    <a:pt x="1320" y="96"/>
                    <a:pt x="1388" y="0"/>
                  </a:cubicBezTo>
                  <a:lnTo>
                    <a:pt x="4" y="0"/>
                  </a:lnTo>
                  <a:lnTo>
                    <a:pt x="0" y="708"/>
                  </a:lnTo>
                  <a:cubicBezTo>
                    <a:pt x="212" y="712"/>
                    <a:pt x="580" y="711"/>
                    <a:pt x="756" y="664"/>
                  </a:cubicBezTo>
                  <a:close/>
                </a:path>
              </a:pathLst>
            </a:custGeom>
            <a:solidFill>
              <a:srgbClr val="C0C0C0"/>
            </a:solidFill>
            <a:ln w="38100" cmpd="sng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1" name="Freeform 31"/>
            <p:cNvSpPr>
              <a:spLocks noChangeAspect="1"/>
            </p:cNvSpPr>
            <p:nvPr/>
          </p:nvSpPr>
          <p:spPr bwMode="auto">
            <a:xfrm>
              <a:off x="1757363" y="3611563"/>
              <a:ext cx="3300412" cy="1714500"/>
            </a:xfrm>
            <a:custGeom>
              <a:avLst/>
              <a:gdLst>
                <a:gd name="T0" fmla="*/ 0 w 1386"/>
                <a:gd name="T1" fmla="*/ 711 h 720"/>
                <a:gd name="T2" fmla="*/ 738 w 1386"/>
                <a:gd name="T3" fmla="*/ 676 h 720"/>
                <a:gd name="T4" fmla="*/ 1048 w 1386"/>
                <a:gd name="T5" fmla="*/ 444 h 720"/>
                <a:gd name="T6" fmla="*/ 1386 w 1386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6"/>
                <a:gd name="T13" fmla="*/ 0 h 720"/>
                <a:gd name="T14" fmla="*/ 1386 w 138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6" h="720">
                  <a:moveTo>
                    <a:pt x="0" y="711"/>
                  </a:moveTo>
                  <a:cubicBezTo>
                    <a:pt x="123" y="705"/>
                    <a:pt x="563" y="720"/>
                    <a:pt x="738" y="676"/>
                  </a:cubicBezTo>
                  <a:cubicBezTo>
                    <a:pt x="913" y="632"/>
                    <a:pt x="940" y="557"/>
                    <a:pt x="1048" y="444"/>
                  </a:cubicBezTo>
                  <a:cubicBezTo>
                    <a:pt x="1156" y="331"/>
                    <a:pt x="1316" y="92"/>
                    <a:pt x="138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2" name="Text Box 32"/>
            <p:cNvSpPr txBox="1">
              <a:spLocks noChangeAspect="1" noChangeArrowheads="1"/>
            </p:cNvSpPr>
            <p:nvPr/>
          </p:nvSpPr>
          <p:spPr bwMode="auto">
            <a:xfrm>
              <a:off x="2262188" y="4349978"/>
              <a:ext cx="96520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 smtClean="0"/>
                <a:t>Red-</a:t>
              </a:r>
              <a:r>
                <a:rPr lang="es-ES_tradnl" sz="1400" dirty="0" err="1" smtClean="0"/>
                <a:t>Ox</a:t>
              </a:r>
              <a:endParaRPr lang="en-GB" sz="1400" dirty="0"/>
            </a:p>
          </p:txBody>
        </p:sp>
        <p:cxnSp>
          <p:nvCxnSpPr>
            <p:cNvPr id="293" name="292 Conector recto"/>
            <p:cNvCxnSpPr/>
            <p:nvPr/>
          </p:nvCxnSpPr>
          <p:spPr>
            <a:xfrm flipH="1">
              <a:off x="4586288" y="4241800"/>
              <a:ext cx="34925" cy="29606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5" name="514 Rectángulo"/>
          <p:cNvSpPr/>
          <p:nvPr/>
        </p:nvSpPr>
        <p:spPr>
          <a:xfrm>
            <a:off x="395536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 err="1" smtClean="0"/>
              <a:t>Low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frequency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behavior</a:t>
            </a:r>
            <a:r>
              <a:rPr lang="es-ES_tradnl" b="1" dirty="0" smtClean="0"/>
              <a:t>: </a:t>
            </a:r>
            <a:r>
              <a:rPr lang="es-ES_tradnl" sz="2400" i="1" dirty="0" smtClean="0">
                <a:latin typeface="Times New Roman" pitchFamily="18" charset="0"/>
              </a:rPr>
              <a:t>f</a:t>
            </a:r>
            <a:r>
              <a:rPr lang="es-ES_tradnl" sz="2400" dirty="0" smtClean="0">
                <a:latin typeface="Times New Roman" pitchFamily="18" charset="0"/>
              </a:rPr>
              <a:t>=10</a:t>
            </a:r>
            <a:r>
              <a:rPr lang="es-ES_tradnl" sz="2400" baseline="30000" dirty="0" smtClean="0">
                <a:latin typeface="Times New Roman" pitchFamily="18" charset="0"/>
              </a:rPr>
              <a:t>2</a:t>
            </a:r>
            <a:r>
              <a:rPr lang="es-ES_tradnl" sz="2400" dirty="0" smtClean="0">
                <a:latin typeface="Times New Roman" pitchFamily="18" charset="0"/>
              </a:rPr>
              <a:t>Hz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516" name="515 Rectángulo"/>
          <p:cNvSpPr/>
          <p:nvPr/>
        </p:nvSpPr>
        <p:spPr>
          <a:xfrm>
            <a:off x="3138409" y="1340768"/>
            <a:ext cx="294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 err="1" smtClean="0"/>
              <a:t>conductivity</a:t>
            </a:r>
            <a:r>
              <a:rPr lang="es-ES_tradnl" b="1" dirty="0" smtClean="0"/>
              <a:t>: </a:t>
            </a:r>
            <a:r>
              <a:rPr lang="es-ES_tradnl" sz="2400" dirty="0" smtClean="0">
                <a:latin typeface="Symbol" pitchFamily="18" charset="2"/>
              </a:rPr>
              <a:t>s</a:t>
            </a:r>
            <a:r>
              <a:rPr lang="es-ES_tradnl" sz="2400" dirty="0" smtClean="0">
                <a:latin typeface="Times New Roman" pitchFamily="18" charset="0"/>
              </a:rPr>
              <a:t>=10</a:t>
            </a:r>
            <a:r>
              <a:rPr lang="es-ES_tradnl" sz="2400" baseline="30000" dirty="0" smtClean="0">
                <a:latin typeface="Times New Roman" pitchFamily="18" charset="0"/>
              </a:rPr>
              <a:t>-3 </a:t>
            </a:r>
            <a:r>
              <a:rPr lang="es-ES_tradnl" sz="2400" dirty="0" smtClean="0">
                <a:latin typeface="Times New Roman" pitchFamily="18" charset="0"/>
              </a:rPr>
              <a:t>Sm</a:t>
            </a:r>
            <a:r>
              <a:rPr lang="es-ES_tradnl" sz="2400" baseline="30000" dirty="0" smtClean="0">
                <a:latin typeface="Times New Roman" pitchFamily="18" charset="0"/>
              </a:rPr>
              <a:t>-1</a:t>
            </a:r>
            <a:endParaRPr lang="es-ES_tradnl" b="1" dirty="0" smtClean="0"/>
          </a:p>
        </p:txBody>
      </p:sp>
      <p:sp>
        <p:nvSpPr>
          <p:cNvPr id="517" name="516 Rectángulo"/>
          <p:cNvSpPr/>
          <p:nvPr/>
        </p:nvSpPr>
        <p:spPr>
          <a:xfrm>
            <a:off x="5220072" y="5949280"/>
            <a:ext cx="3671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 err="1" smtClean="0"/>
              <a:t>High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frequency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behavior</a:t>
            </a:r>
            <a:r>
              <a:rPr lang="es-ES_tradnl" b="1" dirty="0" smtClean="0"/>
              <a:t>: </a:t>
            </a:r>
            <a:r>
              <a:rPr lang="es-ES_tradnl" sz="2400" i="1" dirty="0" smtClean="0">
                <a:latin typeface="Times New Roman" pitchFamily="18" charset="0"/>
              </a:rPr>
              <a:t>f</a:t>
            </a:r>
            <a:r>
              <a:rPr lang="es-ES_tradnl" sz="2400" dirty="0" smtClean="0">
                <a:latin typeface="Times New Roman" pitchFamily="18" charset="0"/>
              </a:rPr>
              <a:t>=10</a:t>
            </a:r>
            <a:r>
              <a:rPr lang="es-ES_tradnl" sz="2400" baseline="30000" dirty="0" smtClean="0">
                <a:latin typeface="Times New Roman" pitchFamily="18" charset="0"/>
              </a:rPr>
              <a:t>5</a:t>
            </a:r>
            <a:r>
              <a:rPr lang="es-ES_tradnl" sz="2400" dirty="0" smtClean="0">
                <a:latin typeface="Times New Roman" pitchFamily="18" charset="0"/>
              </a:rPr>
              <a:t>Hz</a:t>
            </a:r>
            <a:endParaRPr lang="en-GB" sz="2400" dirty="0">
              <a:latin typeface="Times New Roman" pitchFamily="18" charset="0"/>
            </a:endParaRPr>
          </a:p>
        </p:txBody>
      </p:sp>
      <p:grpSp>
        <p:nvGrpSpPr>
          <p:cNvPr id="518" name="517 Grupo"/>
          <p:cNvGrpSpPr/>
          <p:nvPr/>
        </p:nvGrpSpPr>
        <p:grpSpPr>
          <a:xfrm>
            <a:off x="4696351" y="1628800"/>
            <a:ext cx="4184124" cy="4496835"/>
            <a:chOff x="1321326" y="3770310"/>
            <a:chExt cx="4184124" cy="4496835"/>
          </a:xfrm>
        </p:grpSpPr>
        <p:sp>
          <p:nvSpPr>
            <p:cNvPr id="519" name="Freeform 278"/>
            <p:cNvSpPr>
              <a:spLocks noChangeAspect="1"/>
            </p:cNvSpPr>
            <p:nvPr/>
          </p:nvSpPr>
          <p:spPr bwMode="auto">
            <a:xfrm>
              <a:off x="1757363" y="4084638"/>
              <a:ext cx="1835150" cy="3619500"/>
            </a:xfrm>
            <a:custGeom>
              <a:avLst/>
              <a:gdLst>
                <a:gd name="T0" fmla="*/ 9544 w 11540"/>
                <a:gd name="T1" fmla="*/ 0 h 10000"/>
                <a:gd name="T2" fmla="*/ 0 w 11540"/>
                <a:gd name="T3" fmla="*/ 3619500 h 10000"/>
                <a:gd name="T4" fmla="*/ 1791259 w 11540"/>
                <a:gd name="T5" fmla="*/ 3612623 h 10000"/>
                <a:gd name="T6" fmla="*/ 1822755 w 11540"/>
                <a:gd name="T7" fmla="*/ 1945843 h 10000"/>
                <a:gd name="T8" fmla="*/ 371423 w 11540"/>
                <a:gd name="T9" fmla="*/ 9411 h 10000"/>
                <a:gd name="T10" fmla="*/ 9544 w 1154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40" h="10000">
                  <a:moveTo>
                    <a:pt x="60" y="0"/>
                  </a:moveTo>
                  <a:cubicBezTo>
                    <a:pt x="40" y="3333"/>
                    <a:pt x="20" y="6667"/>
                    <a:pt x="0" y="10000"/>
                  </a:cubicBezTo>
                  <a:lnTo>
                    <a:pt x="11261" y="9981"/>
                  </a:lnTo>
                  <a:cubicBezTo>
                    <a:pt x="11180" y="8375"/>
                    <a:pt x="11540" y="6982"/>
                    <a:pt x="11459" y="5376"/>
                  </a:cubicBezTo>
                  <a:lnTo>
                    <a:pt x="2335" y="2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0" name="Freeform 279"/>
            <p:cNvSpPr>
              <a:spLocks noChangeAspect="1"/>
            </p:cNvSpPr>
            <p:nvPr/>
          </p:nvSpPr>
          <p:spPr bwMode="auto">
            <a:xfrm>
              <a:off x="3544888" y="4103688"/>
              <a:ext cx="1831975" cy="3598862"/>
            </a:xfrm>
            <a:custGeom>
              <a:avLst/>
              <a:gdLst>
                <a:gd name="T0" fmla="*/ 1831867 w 11380"/>
                <a:gd name="T1" fmla="*/ 0 h 10047"/>
                <a:gd name="T2" fmla="*/ 955533 w 11380"/>
                <a:gd name="T3" fmla="*/ 0 h 10047"/>
                <a:gd name="T4" fmla="*/ 222142 w 11380"/>
                <a:gd name="T5" fmla="*/ 1485923 h 10047"/>
                <a:gd name="T6" fmla="*/ 0 w 11380"/>
                <a:gd name="T7" fmla="*/ 1910318 h 10047"/>
                <a:gd name="T8" fmla="*/ 49258 w 11380"/>
                <a:gd name="T9" fmla="*/ 3598232 h 10047"/>
                <a:gd name="T10" fmla="*/ 1815287 w 11380"/>
                <a:gd name="T11" fmla="*/ 3595367 h 10047"/>
                <a:gd name="T12" fmla="*/ 1831867 w 11380"/>
                <a:gd name="T13" fmla="*/ 0 h 100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80" h="10047">
                  <a:moveTo>
                    <a:pt x="11380" y="0"/>
                  </a:moveTo>
                  <a:lnTo>
                    <a:pt x="5936" y="0"/>
                  </a:lnTo>
                  <a:lnTo>
                    <a:pt x="1380" y="4149"/>
                  </a:lnTo>
                  <a:lnTo>
                    <a:pt x="0" y="5334"/>
                  </a:lnTo>
                  <a:lnTo>
                    <a:pt x="306" y="10047"/>
                  </a:lnTo>
                  <a:lnTo>
                    <a:pt x="11277" y="10039"/>
                  </a:lnTo>
                  <a:cubicBezTo>
                    <a:pt x="11297" y="6706"/>
                    <a:pt x="11360" y="3333"/>
                    <a:pt x="1138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1" name="Freeform 280"/>
            <p:cNvSpPr>
              <a:spLocks noChangeAspect="1"/>
            </p:cNvSpPr>
            <p:nvPr/>
          </p:nvSpPr>
          <p:spPr bwMode="auto">
            <a:xfrm>
              <a:off x="2138363" y="4094163"/>
              <a:ext cx="2381250" cy="1874837"/>
            </a:xfrm>
            <a:custGeom>
              <a:avLst/>
              <a:gdLst>
                <a:gd name="T0" fmla="*/ 1638300 w 10000"/>
                <a:gd name="T1" fmla="*/ 1476322 h 11511"/>
                <a:gd name="T2" fmla="*/ 2381250 w 10000"/>
                <a:gd name="T3" fmla="*/ 0 h 11511"/>
                <a:gd name="T4" fmla="*/ 0 w 10000"/>
                <a:gd name="T5" fmla="*/ 0 h 11511"/>
                <a:gd name="T6" fmla="*/ 1383506 w 10000"/>
                <a:gd name="T7" fmla="*/ 1874883 h 11511"/>
                <a:gd name="T8" fmla="*/ 1638300 w 10000"/>
                <a:gd name="T9" fmla="*/ 1476322 h 11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11511">
                  <a:moveTo>
                    <a:pt x="6880" y="9064"/>
                  </a:moveTo>
                  <a:lnTo>
                    <a:pt x="10000" y="0"/>
                  </a:lnTo>
                  <a:lnTo>
                    <a:pt x="0" y="0"/>
                  </a:lnTo>
                  <a:lnTo>
                    <a:pt x="5810" y="11511"/>
                  </a:lnTo>
                  <a:lnTo>
                    <a:pt x="6880" y="9064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22" name="Group 277"/>
            <p:cNvGrpSpPr>
              <a:grpSpLocks noChangeAspect="1"/>
            </p:cNvGrpSpPr>
            <p:nvPr/>
          </p:nvGrpSpPr>
          <p:grpSpPr bwMode="auto">
            <a:xfrm>
              <a:off x="1376363" y="3770310"/>
              <a:ext cx="4129087" cy="4271961"/>
              <a:chOff x="1196" y="4512"/>
              <a:chExt cx="1734" cy="1794"/>
            </a:xfrm>
          </p:grpSpPr>
          <p:sp>
            <p:nvSpPr>
              <p:cNvPr id="54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1196" y="4572"/>
                <a:ext cx="17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0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96" y="4572"/>
                <a:ext cx="17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1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196" y="4512"/>
                <a:ext cx="17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2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1545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1486" y="6180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1528" y="6180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5.5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5" name="Line 43"/>
              <p:cNvSpPr>
                <a:spLocks noChangeAspect="1" noChangeShapeType="1"/>
              </p:cNvSpPr>
              <p:nvPr/>
            </p:nvSpPr>
            <p:spPr bwMode="auto">
              <a:xfrm flipV="1">
                <a:off x="1732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6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696" y="6180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7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738" y="6180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8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1925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9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1864" y="6180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60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1906" y="6180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4.5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61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2111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2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2075" y="6180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63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2117" y="6180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64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2304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2244" y="6180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6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2286" y="6180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3.5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67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2490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8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454" y="6180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69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497" y="6180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0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2683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1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623" y="6180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2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2665" y="6180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3" name="Line 67"/>
              <p:cNvSpPr>
                <a:spLocks noChangeAspect="1" noChangeShapeType="1"/>
              </p:cNvSpPr>
              <p:nvPr/>
            </p:nvSpPr>
            <p:spPr bwMode="auto">
              <a:xfrm flipV="1">
                <a:off x="2876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4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840" y="6180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5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882" y="6180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6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1389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7" name="Line 72"/>
              <p:cNvSpPr>
                <a:spLocks noChangeAspect="1" noChangeShapeType="1"/>
              </p:cNvSpPr>
              <p:nvPr/>
            </p:nvSpPr>
            <p:spPr bwMode="auto">
              <a:xfrm flipV="1">
                <a:off x="1431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8" name="Line 73"/>
              <p:cNvSpPr>
                <a:spLocks noChangeAspect="1" noChangeShapeType="1"/>
              </p:cNvSpPr>
              <p:nvPr/>
            </p:nvSpPr>
            <p:spPr bwMode="auto">
              <a:xfrm flipV="1">
                <a:off x="1467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9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1503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0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1581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1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1617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2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1660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3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1696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4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1768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5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1810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6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1846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7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1882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8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1961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9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1997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0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2039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1" name="Line 86"/>
              <p:cNvSpPr>
                <a:spLocks noChangeAspect="1" noChangeShapeType="1"/>
              </p:cNvSpPr>
              <p:nvPr/>
            </p:nvSpPr>
            <p:spPr bwMode="auto">
              <a:xfrm flipV="1">
                <a:off x="2075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2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2153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3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2189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4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2226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5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2268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6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2340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7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2376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8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2418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9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2454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0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2533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1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2569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2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2605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3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2647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4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2719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5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2761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6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2798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7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2834" y="615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8" name="Line 103"/>
              <p:cNvSpPr>
                <a:spLocks noChangeAspect="1" noChangeShapeType="1"/>
              </p:cNvSpPr>
              <p:nvPr/>
            </p:nvSpPr>
            <p:spPr bwMode="auto">
              <a:xfrm>
                <a:off x="1353" y="6162"/>
                <a:ext cx="15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9" name="Line 104"/>
              <p:cNvSpPr>
                <a:spLocks noChangeAspect="1" noChangeShapeType="1"/>
              </p:cNvSpPr>
              <p:nvPr/>
            </p:nvSpPr>
            <p:spPr bwMode="auto">
              <a:xfrm>
                <a:off x="1353" y="590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1208" y="5873"/>
                <a:ext cx="28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1244" y="5873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2" name="Line 108"/>
              <p:cNvSpPr>
                <a:spLocks noChangeAspect="1" noChangeShapeType="1"/>
              </p:cNvSpPr>
              <p:nvPr/>
            </p:nvSpPr>
            <p:spPr bwMode="auto">
              <a:xfrm>
                <a:off x="1353" y="565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3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1292" y="5614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4" name="Line 111"/>
              <p:cNvSpPr>
                <a:spLocks noChangeAspect="1" noChangeShapeType="1"/>
              </p:cNvSpPr>
              <p:nvPr/>
            </p:nvSpPr>
            <p:spPr bwMode="auto">
              <a:xfrm>
                <a:off x="1353" y="540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5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1244" y="5361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6" name="Line 114"/>
              <p:cNvSpPr>
                <a:spLocks noChangeAspect="1" noChangeShapeType="1"/>
              </p:cNvSpPr>
              <p:nvPr/>
            </p:nvSpPr>
            <p:spPr bwMode="auto">
              <a:xfrm>
                <a:off x="1353" y="51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7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1292" y="5108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8" name="Line 117"/>
              <p:cNvSpPr>
                <a:spLocks noChangeAspect="1" noChangeShapeType="1"/>
              </p:cNvSpPr>
              <p:nvPr/>
            </p:nvSpPr>
            <p:spPr bwMode="auto">
              <a:xfrm>
                <a:off x="1353" y="489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9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1244" y="4855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0" name="Line 120"/>
              <p:cNvSpPr>
                <a:spLocks noChangeAspect="1" noChangeShapeType="1"/>
              </p:cNvSpPr>
              <p:nvPr/>
            </p:nvSpPr>
            <p:spPr bwMode="auto">
              <a:xfrm>
                <a:off x="1353" y="464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1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1292" y="4602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2" name="Line 123"/>
              <p:cNvSpPr>
                <a:spLocks noChangeAspect="1" noChangeShapeType="1"/>
              </p:cNvSpPr>
              <p:nvPr/>
            </p:nvSpPr>
            <p:spPr bwMode="auto">
              <a:xfrm>
                <a:off x="1353" y="611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3" name="Line 124"/>
              <p:cNvSpPr>
                <a:spLocks noChangeAspect="1" noChangeShapeType="1"/>
              </p:cNvSpPr>
              <p:nvPr/>
            </p:nvSpPr>
            <p:spPr bwMode="auto">
              <a:xfrm>
                <a:off x="1353" y="606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" name="Line 125"/>
              <p:cNvSpPr>
                <a:spLocks noChangeAspect="1" noChangeShapeType="1"/>
              </p:cNvSpPr>
              <p:nvPr/>
            </p:nvSpPr>
            <p:spPr bwMode="auto">
              <a:xfrm>
                <a:off x="1353" y="601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5" name="Line 126"/>
              <p:cNvSpPr>
                <a:spLocks noChangeAspect="1" noChangeShapeType="1"/>
              </p:cNvSpPr>
              <p:nvPr/>
            </p:nvSpPr>
            <p:spPr bwMode="auto">
              <a:xfrm>
                <a:off x="1353" y="596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6" name="Line 127"/>
              <p:cNvSpPr>
                <a:spLocks noChangeAspect="1" noChangeShapeType="1"/>
              </p:cNvSpPr>
              <p:nvPr/>
            </p:nvSpPr>
            <p:spPr bwMode="auto">
              <a:xfrm>
                <a:off x="1353" y="586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7" name="Line 128"/>
              <p:cNvSpPr>
                <a:spLocks noChangeAspect="1" noChangeShapeType="1"/>
              </p:cNvSpPr>
              <p:nvPr/>
            </p:nvSpPr>
            <p:spPr bwMode="auto">
              <a:xfrm>
                <a:off x="1353" y="58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8" name="Line 129"/>
              <p:cNvSpPr>
                <a:spLocks noChangeAspect="1" noChangeShapeType="1"/>
              </p:cNvSpPr>
              <p:nvPr/>
            </p:nvSpPr>
            <p:spPr bwMode="auto">
              <a:xfrm>
                <a:off x="1353" y="57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9" name="Line 130"/>
              <p:cNvSpPr>
                <a:spLocks noChangeAspect="1" noChangeShapeType="1"/>
              </p:cNvSpPr>
              <p:nvPr/>
            </p:nvSpPr>
            <p:spPr bwMode="auto">
              <a:xfrm>
                <a:off x="1353" y="57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0" name="Line 131"/>
              <p:cNvSpPr>
                <a:spLocks noChangeAspect="1" noChangeShapeType="1"/>
              </p:cNvSpPr>
              <p:nvPr/>
            </p:nvSpPr>
            <p:spPr bwMode="auto">
              <a:xfrm>
                <a:off x="1353" y="560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1" name="Line 132"/>
              <p:cNvSpPr>
                <a:spLocks noChangeAspect="1" noChangeShapeType="1"/>
              </p:cNvSpPr>
              <p:nvPr/>
            </p:nvSpPr>
            <p:spPr bwMode="auto">
              <a:xfrm>
                <a:off x="1353" y="555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2" name="Line 133"/>
              <p:cNvSpPr>
                <a:spLocks noChangeAspect="1" noChangeShapeType="1"/>
              </p:cNvSpPr>
              <p:nvPr/>
            </p:nvSpPr>
            <p:spPr bwMode="auto">
              <a:xfrm>
                <a:off x="1353" y="550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3" name="Line 134"/>
              <p:cNvSpPr>
                <a:spLocks noChangeAspect="1" noChangeShapeType="1"/>
              </p:cNvSpPr>
              <p:nvPr/>
            </p:nvSpPr>
            <p:spPr bwMode="auto">
              <a:xfrm>
                <a:off x="1353" y="545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4" name="Line 135"/>
              <p:cNvSpPr>
                <a:spLocks noChangeAspect="1" noChangeShapeType="1"/>
              </p:cNvSpPr>
              <p:nvPr/>
            </p:nvSpPr>
            <p:spPr bwMode="auto">
              <a:xfrm>
                <a:off x="1353" y="53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5" name="Line 136"/>
              <p:cNvSpPr>
                <a:spLocks noChangeAspect="1" noChangeShapeType="1"/>
              </p:cNvSpPr>
              <p:nvPr/>
            </p:nvSpPr>
            <p:spPr bwMode="auto">
              <a:xfrm>
                <a:off x="1353" y="53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6" name="Line 137"/>
              <p:cNvSpPr>
                <a:spLocks noChangeAspect="1" noChangeShapeType="1"/>
              </p:cNvSpPr>
              <p:nvPr/>
            </p:nvSpPr>
            <p:spPr bwMode="auto">
              <a:xfrm>
                <a:off x="1353" y="5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7" name="Line 138"/>
              <p:cNvSpPr>
                <a:spLocks noChangeAspect="1" noChangeShapeType="1"/>
              </p:cNvSpPr>
              <p:nvPr/>
            </p:nvSpPr>
            <p:spPr bwMode="auto">
              <a:xfrm>
                <a:off x="1353" y="519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8" name="Line 139"/>
              <p:cNvSpPr>
                <a:spLocks noChangeAspect="1" noChangeShapeType="1"/>
              </p:cNvSpPr>
              <p:nvPr/>
            </p:nvSpPr>
            <p:spPr bwMode="auto">
              <a:xfrm>
                <a:off x="1353" y="510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9" name="Line 140"/>
              <p:cNvSpPr>
                <a:spLocks noChangeAspect="1" noChangeShapeType="1"/>
              </p:cNvSpPr>
              <p:nvPr/>
            </p:nvSpPr>
            <p:spPr bwMode="auto">
              <a:xfrm>
                <a:off x="1353" y="50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0" name="Line 141"/>
              <p:cNvSpPr>
                <a:spLocks noChangeAspect="1" noChangeShapeType="1"/>
              </p:cNvSpPr>
              <p:nvPr/>
            </p:nvSpPr>
            <p:spPr bwMode="auto">
              <a:xfrm>
                <a:off x="1353" y="499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1" name="Line 142"/>
              <p:cNvSpPr>
                <a:spLocks noChangeAspect="1" noChangeShapeType="1"/>
              </p:cNvSpPr>
              <p:nvPr/>
            </p:nvSpPr>
            <p:spPr bwMode="auto">
              <a:xfrm>
                <a:off x="1353" y="494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2" name="Line 143"/>
              <p:cNvSpPr>
                <a:spLocks noChangeAspect="1" noChangeShapeType="1"/>
              </p:cNvSpPr>
              <p:nvPr/>
            </p:nvSpPr>
            <p:spPr bwMode="auto">
              <a:xfrm>
                <a:off x="1353" y="48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3" name="Line 144"/>
              <p:cNvSpPr>
                <a:spLocks noChangeAspect="1" noChangeShapeType="1"/>
              </p:cNvSpPr>
              <p:nvPr/>
            </p:nvSpPr>
            <p:spPr bwMode="auto">
              <a:xfrm>
                <a:off x="1353" y="479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4" name="Line 145"/>
              <p:cNvSpPr>
                <a:spLocks noChangeAspect="1" noChangeShapeType="1"/>
              </p:cNvSpPr>
              <p:nvPr/>
            </p:nvSpPr>
            <p:spPr bwMode="auto">
              <a:xfrm>
                <a:off x="1353" y="474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5" name="Line 146"/>
              <p:cNvSpPr>
                <a:spLocks noChangeAspect="1" noChangeShapeType="1"/>
              </p:cNvSpPr>
              <p:nvPr/>
            </p:nvSpPr>
            <p:spPr bwMode="auto">
              <a:xfrm>
                <a:off x="1353" y="469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6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1353" y="4644"/>
                <a:ext cx="1" cy="15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7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1353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8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1545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9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1732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0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1925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1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2111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2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2304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3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2490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4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2683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1389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" name="Line 157"/>
              <p:cNvSpPr>
                <a:spLocks noChangeAspect="1" noChangeShapeType="1"/>
              </p:cNvSpPr>
              <p:nvPr/>
            </p:nvSpPr>
            <p:spPr bwMode="auto">
              <a:xfrm flipV="1">
                <a:off x="1431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7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1467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8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1503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9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1581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0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1617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1" name="Line 162"/>
              <p:cNvSpPr>
                <a:spLocks noChangeAspect="1" noChangeShapeType="1"/>
              </p:cNvSpPr>
              <p:nvPr/>
            </p:nvSpPr>
            <p:spPr bwMode="auto">
              <a:xfrm flipV="1">
                <a:off x="1660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2" name="Line 163"/>
              <p:cNvSpPr>
                <a:spLocks noChangeAspect="1" noChangeShapeType="1"/>
              </p:cNvSpPr>
              <p:nvPr/>
            </p:nvSpPr>
            <p:spPr bwMode="auto">
              <a:xfrm flipV="1">
                <a:off x="1696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3" name="Line 164"/>
              <p:cNvSpPr>
                <a:spLocks noChangeAspect="1" noChangeShapeType="1"/>
              </p:cNvSpPr>
              <p:nvPr/>
            </p:nvSpPr>
            <p:spPr bwMode="auto">
              <a:xfrm flipV="1">
                <a:off x="1768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4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1810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5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1846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6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1882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7" name="Line 168"/>
              <p:cNvSpPr>
                <a:spLocks noChangeAspect="1" noChangeShapeType="1"/>
              </p:cNvSpPr>
              <p:nvPr/>
            </p:nvSpPr>
            <p:spPr bwMode="auto">
              <a:xfrm flipV="1">
                <a:off x="1961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8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1997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9" name="Line 170"/>
              <p:cNvSpPr>
                <a:spLocks noChangeAspect="1" noChangeShapeType="1"/>
              </p:cNvSpPr>
              <p:nvPr/>
            </p:nvSpPr>
            <p:spPr bwMode="auto">
              <a:xfrm flipV="1">
                <a:off x="2039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0" name="Line 171"/>
              <p:cNvSpPr>
                <a:spLocks noChangeAspect="1" noChangeShapeType="1"/>
              </p:cNvSpPr>
              <p:nvPr/>
            </p:nvSpPr>
            <p:spPr bwMode="auto">
              <a:xfrm flipV="1">
                <a:off x="2075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1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2153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2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2189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3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2226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4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2268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5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2340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6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2376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7" name="Line 178"/>
              <p:cNvSpPr>
                <a:spLocks noChangeAspect="1" noChangeShapeType="1"/>
              </p:cNvSpPr>
              <p:nvPr/>
            </p:nvSpPr>
            <p:spPr bwMode="auto">
              <a:xfrm flipV="1">
                <a:off x="2418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8" name="Line 179"/>
              <p:cNvSpPr>
                <a:spLocks noChangeAspect="1" noChangeShapeType="1"/>
              </p:cNvSpPr>
              <p:nvPr/>
            </p:nvSpPr>
            <p:spPr bwMode="auto">
              <a:xfrm flipV="1">
                <a:off x="2454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9" name="Line 180"/>
              <p:cNvSpPr>
                <a:spLocks noChangeAspect="1" noChangeShapeType="1"/>
              </p:cNvSpPr>
              <p:nvPr/>
            </p:nvSpPr>
            <p:spPr bwMode="auto">
              <a:xfrm flipV="1">
                <a:off x="2533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0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2569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1" name="Line 182"/>
              <p:cNvSpPr>
                <a:spLocks noChangeAspect="1" noChangeShapeType="1"/>
              </p:cNvSpPr>
              <p:nvPr/>
            </p:nvSpPr>
            <p:spPr bwMode="auto">
              <a:xfrm flipV="1">
                <a:off x="2605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2" name="Line 183"/>
              <p:cNvSpPr>
                <a:spLocks noChangeAspect="1" noChangeShapeType="1"/>
              </p:cNvSpPr>
              <p:nvPr/>
            </p:nvSpPr>
            <p:spPr bwMode="auto">
              <a:xfrm flipV="1">
                <a:off x="2647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3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2719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4" name="Line 185"/>
              <p:cNvSpPr>
                <a:spLocks noChangeAspect="1" noChangeShapeType="1"/>
              </p:cNvSpPr>
              <p:nvPr/>
            </p:nvSpPr>
            <p:spPr bwMode="auto">
              <a:xfrm flipV="1">
                <a:off x="2761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5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2798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6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2834" y="464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7" name="Line 188"/>
              <p:cNvSpPr>
                <a:spLocks noChangeAspect="1" noChangeShapeType="1"/>
              </p:cNvSpPr>
              <p:nvPr/>
            </p:nvSpPr>
            <p:spPr bwMode="auto">
              <a:xfrm>
                <a:off x="1353" y="4644"/>
                <a:ext cx="15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8" name="Line 189"/>
              <p:cNvSpPr>
                <a:spLocks noChangeAspect="1" noChangeShapeType="1"/>
              </p:cNvSpPr>
              <p:nvPr/>
            </p:nvSpPr>
            <p:spPr bwMode="auto">
              <a:xfrm>
                <a:off x="2864" y="616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9" name="Line 190"/>
              <p:cNvSpPr>
                <a:spLocks noChangeAspect="1" noChangeShapeType="1"/>
              </p:cNvSpPr>
              <p:nvPr/>
            </p:nvSpPr>
            <p:spPr bwMode="auto">
              <a:xfrm>
                <a:off x="2864" y="590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0" name="Line 191"/>
              <p:cNvSpPr>
                <a:spLocks noChangeAspect="1" noChangeShapeType="1"/>
              </p:cNvSpPr>
              <p:nvPr/>
            </p:nvSpPr>
            <p:spPr bwMode="auto">
              <a:xfrm>
                <a:off x="2864" y="565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1" name="Line 192"/>
              <p:cNvSpPr>
                <a:spLocks noChangeAspect="1" noChangeShapeType="1"/>
              </p:cNvSpPr>
              <p:nvPr/>
            </p:nvSpPr>
            <p:spPr bwMode="auto">
              <a:xfrm>
                <a:off x="2864" y="540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2" name="Line 193"/>
              <p:cNvSpPr>
                <a:spLocks noChangeAspect="1" noChangeShapeType="1"/>
              </p:cNvSpPr>
              <p:nvPr/>
            </p:nvSpPr>
            <p:spPr bwMode="auto">
              <a:xfrm>
                <a:off x="2864" y="51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3" name="Line 194"/>
              <p:cNvSpPr>
                <a:spLocks noChangeAspect="1" noChangeShapeType="1"/>
              </p:cNvSpPr>
              <p:nvPr/>
            </p:nvSpPr>
            <p:spPr bwMode="auto">
              <a:xfrm>
                <a:off x="2864" y="489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4" name="Line 195"/>
              <p:cNvSpPr>
                <a:spLocks noChangeAspect="1" noChangeShapeType="1"/>
              </p:cNvSpPr>
              <p:nvPr/>
            </p:nvSpPr>
            <p:spPr bwMode="auto">
              <a:xfrm>
                <a:off x="2870" y="611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5" name="Line 196"/>
              <p:cNvSpPr>
                <a:spLocks noChangeAspect="1" noChangeShapeType="1"/>
              </p:cNvSpPr>
              <p:nvPr/>
            </p:nvSpPr>
            <p:spPr bwMode="auto">
              <a:xfrm>
                <a:off x="2870" y="606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" name="Line 197"/>
              <p:cNvSpPr>
                <a:spLocks noChangeAspect="1" noChangeShapeType="1"/>
              </p:cNvSpPr>
              <p:nvPr/>
            </p:nvSpPr>
            <p:spPr bwMode="auto">
              <a:xfrm>
                <a:off x="2870" y="601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7" name="Line 198"/>
              <p:cNvSpPr>
                <a:spLocks noChangeAspect="1" noChangeShapeType="1"/>
              </p:cNvSpPr>
              <p:nvPr/>
            </p:nvSpPr>
            <p:spPr bwMode="auto">
              <a:xfrm>
                <a:off x="2870" y="596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8" name="Line 199"/>
              <p:cNvSpPr>
                <a:spLocks noChangeAspect="1" noChangeShapeType="1"/>
              </p:cNvSpPr>
              <p:nvPr/>
            </p:nvSpPr>
            <p:spPr bwMode="auto">
              <a:xfrm>
                <a:off x="2870" y="586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9" name="Line 200"/>
              <p:cNvSpPr>
                <a:spLocks noChangeAspect="1" noChangeShapeType="1"/>
              </p:cNvSpPr>
              <p:nvPr/>
            </p:nvSpPr>
            <p:spPr bwMode="auto">
              <a:xfrm>
                <a:off x="2870" y="58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0" name="Line 201"/>
              <p:cNvSpPr>
                <a:spLocks noChangeAspect="1" noChangeShapeType="1"/>
              </p:cNvSpPr>
              <p:nvPr/>
            </p:nvSpPr>
            <p:spPr bwMode="auto">
              <a:xfrm>
                <a:off x="2870" y="57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1" name="Line 202"/>
              <p:cNvSpPr>
                <a:spLocks noChangeAspect="1" noChangeShapeType="1"/>
              </p:cNvSpPr>
              <p:nvPr/>
            </p:nvSpPr>
            <p:spPr bwMode="auto">
              <a:xfrm>
                <a:off x="2870" y="57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2" name="Line 203"/>
              <p:cNvSpPr>
                <a:spLocks noChangeAspect="1" noChangeShapeType="1"/>
              </p:cNvSpPr>
              <p:nvPr/>
            </p:nvSpPr>
            <p:spPr bwMode="auto">
              <a:xfrm>
                <a:off x="2870" y="560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3" name="Line 204"/>
              <p:cNvSpPr>
                <a:spLocks noChangeAspect="1" noChangeShapeType="1"/>
              </p:cNvSpPr>
              <p:nvPr/>
            </p:nvSpPr>
            <p:spPr bwMode="auto">
              <a:xfrm>
                <a:off x="2870" y="555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4" name="Line 205"/>
              <p:cNvSpPr>
                <a:spLocks noChangeAspect="1" noChangeShapeType="1"/>
              </p:cNvSpPr>
              <p:nvPr/>
            </p:nvSpPr>
            <p:spPr bwMode="auto">
              <a:xfrm>
                <a:off x="2870" y="550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5" name="Line 206"/>
              <p:cNvSpPr>
                <a:spLocks noChangeAspect="1" noChangeShapeType="1"/>
              </p:cNvSpPr>
              <p:nvPr/>
            </p:nvSpPr>
            <p:spPr bwMode="auto">
              <a:xfrm>
                <a:off x="2870" y="545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6" name="Line 207"/>
              <p:cNvSpPr>
                <a:spLocks noChangeAspect="1" noChangeShapeType="1"/>
              </p:cNvSpPr>
              <p:nvPr/>
            </p:nvSpPr>
            <p:spPr bwMode="auto">
              <a:xfrm>
                <a:off x="2870" y="53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7" name="Line 208"/>
              <p:cNvSpPr>
                <a:spLocks noChangeAspect="1" noChangeShapeType="1"/>
              </p:cNvSpPr>
              <p:nvPr/>
            </p:nvSpPr>
            <p:spPr bwMode="auto">
              <a:xfrm>
                <a:off x="2870" y="53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8" name="Line 209"/>
              <p:cNvSpPr>
                <a:spLocks noChangeAspect="1" noChangeShapeType="1"/>
              </p:cNvSpPr>
              <p:nvPr/>
            </p:nvSpPr>
            <p:spPr bwMode="auto">
              <a:xfrm>
                <a:off x="2870" y="5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9" name="Line 210"/>
              <p:cNvSpPr>
                <a:spLocks noChangeAspect="1" noChangeShapeType="1"/>
              </p:cNvSpPr>
              <p:nvPr/>
            </p:nvSpPr>
            <p:spPr bwMode="auto">
              <a:xfrm>
                <a:off x="2870" y="519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0" name="Line 211"/>
              <p:cNvSpPr>
                <a:spLocks noChangeAspect="1" noChangeShapeType="1"/>
              </p:cNvSpPr>
              <p:nvPr/>
            </p:nvSpPr>
            <p:spPr bwMode="auto">
              <a:xfrm>
                <a:off x="2870" y="510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1" name="Line 212"/>
              <p:cNvSpPr>
                <a:spLocks noChangeAspect="1" noChangeShapeType="1"/>
              </p:cNvSpPr>
              <p:nvPr/>
            </p:nvSpPr>
            <p:spPr bwMode="auto">
              <a:xfrm>
                <a:off x="2870" y="50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2" name="Line 213"/>
              <p:cNvSpPr>
                <a:spLocks noChangeAspect="1" noChangeShapeType="1"/>
              </p:cNvSpPr>
              <p:nvPr/>
            </p:nvSpPr>
            <p:spPr bwMode="auto">
              <a:xfrm>
                <a:off x="2870" y="499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3" name="Line 214"/>
              <p:cNvSpPr>
                <a:spLocks noChangeAspect="1" noChangeShapeType="1"/>
              </p:cNvSpPr>
              <p:nvPr/>
            </p:nvSpPr>
            <p:spPr bwMode="auto">
              <a:xfrm>
                <a:off x="2870" y="494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4" name="Line 215"/>
              <p:cNvSpPr>
                <a:spLocks noChangeAspect="1" noChangeShapeType="1"/>
              </p:cNvSpPr>
              <p:nvPr/>
            </p:nvSpPr>
            <p:spPr bwMode="auto">
              <a:xfrm>
                <a:off x="2870" y="48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5" name="Line 216"/>
              <p:cNvSpPr>
                <a:spLocks noChangeAspect="1" noChangeShapeType="1"/>
              </p:cNvSpPr>
              <p:nvPr/>
            </p:nvSpPr>
            <p:spPr bwMode="auto">
              <a:xfrm>
                <a:off x="2870" y="479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6" name="Line 217"/>
              <p:cNvSpPr>
                <a:spLocks noChangeAspect="1" noChangeShapeType="1"/>
              </p:cNvSpPr>
              <p:nvPr/>
            </p:nvSpPr>
            <p:spPr bwMode="auto">
              <a:xfrm>
                <a:off x="2870" y="474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7" name="Line 218"/>
              <p:cNvSpPr>
                <a:spLocks noChangeAspect="1" noChangeShapeType="1"/>
              </p:cNvSpPr>
              <p:nvPr/>
            </p:nvSpPr>
            <p:spPr bwMode="auto">
              <a:xfrm>
                <a:off x="2870" y="469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" name="Line 219"/>
              <p:cNvSpPr>
                <a:spLocks noChangeAspect="1" noChangeShapeType="1"/>
              </p:cNvSpPr>
              <p:nvPr/>
            </p:nvSpPr>
            <p:spPr bwMode="auto">
              <a:xfrm flipV="1">
                <a:off x="2876" y="4644"/>
                <a:ext cx="1" cy="15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9" name="Freeform 221"/>
              <p:cNvSpPr>
                <a:spLocks noChangeAspect="1"/>
              </p:cNvSpPr>
              <p:nvPr/>
            </p:nvSpPr>
            <p:spPr bwMode="auto">
              <a:xfrm>
                <a:off x="1353" y="4644"/>
                <a:ext cx="114" cy="223"/>
              </a:xfrm>
              <a:custGeom>
                <a:avLst/>
                <a:gdLst>
                  <a:gd name="T0" fmla="*/ 0 w 114"/>
                  <a:gd name="T1" fmla="*/ 223 h 223"/>
                  <a:gd name="T2" fmla="*/ 6 w 114"/>
                  <a:gd name="T3" fmla="*/ 211 h 223"/>
                  <a:gd name="T4" fmla="*/ 6 w 114"/>
                  <a:gd name="T5" fmla="*/ 205 h 223"/>
                  <a:gd name="T6" fmla="*/ 6 w 114"/>
                  <a:gd name="T7" fmla="*/ 205 h 223"/>
                  <a:gd name="T8" fmla="*/ 12 w 114"/>
                  <a:gd name="T9" fmla="*/ 199 h 223"/>
                  <a:gd name="T10" fmla="*/ 18 w 114"/>
                  <a:gd name="T11" fmla="*/ 193 h 223"/>
                  <a:gd name="T12" fmla="*/ 18 w 114"/>
                  <a:gd name="T13" fmla="*/ 193 h 223"/>
                  <a:gd name="T14" fmla="*/ 18 w 114"/>
                  <a:gd name="T15" fmla="*/ 181 h 223"/>
                  <a:gd name="T16" fmla="*/ 24 w 114"/>
                  <a:gd name="T17" fmla="*/ 175 h 223"/>
                  <a:gd name="T18" fmla="*/ 24 w 114"/>
                  <a:gd name="T19" fmla="*/ 175 h 223"/>
                  <a:gd name="T20" fmla="*/ 30 w 114"/>
                  <a:gd name="T21" fmla="*/ 169 h 223"/>
                  <a:gd name="T22" fmla="*/ 30 w 114"/>
                  <a:gd name="T23" fmla="*/ 163 h 223"/>
                  <a:gd name="T24" fmla="*/ 30 w 114"/>
                  <a:gd name="T25" fmla="*/ 157 h 223"/>
                  <a:gd name="T26" fmla="*/ 36 w 114"/>
                  <a:gd name="T27" fmla="*/ 151 h 223"/>
                  <a:gd name="T28" fmla="*/ 36 w 114"/>
                  <a:gd name="T29" fmla="*/ 145 h 223"/>
                  <a:gd name="T30" fmla="*/ 42 w 114"/>
                  <a:gd name="T31" fmla="*/ 145 h 223"/>
                  <a:gd name="T32" fmla="*/ 42 w 114"/>
                  <a:gd name="T33" fmla="*/ 139 h 223"/>
                  <a:gd name="T34" fmla="*/ 48 w 114"/>
                  <a:gd name="T35" fmla="*/ 133 h 223"/>
                  <a:gd name="T36" fmla="*/ 48 w 114"/>
                  <a:gd name="T37" fmla="*/ 127 h 223"/>
                  <a:gd name="T38" fmla="*/ 54 w 114"/>
                  <a:gd name="T39" fmla="*/ 121 h 223"/>
                  <a:gd name="T40" fmla="*/ 54 w 114"/>
                  <a:gd name="T41" fmla="*/ 115 h 223"/>
                  <a:gd name="T42" fmla="*/ 54 w 114"/>
                  <a:gd name="T43" fmla="*/ 115 h 223"/>
                  <a:gd name="T44" fmla="*/ 60 w 114"/>
                  <a:gd name="T45" fmla="*/ 109 h 223"/>
                  <a:gd name="T46" fmla="*/ 60 w 114"/>
                  <a:gd name="T47" fmla="*/ 103 h 223"/>
                  <a:gd name="T48" fmla="*/ 66 w 114"/>
                  <a:gd name="T49" fmla="*/ 97 h 223"/>
                  <a:gd name="T50" fmla="*/ 66 w 114"/>
                  <a:gd name="T51" fmla="*/ 91 h 223"/>
                  <a:gd name="T52" fmla="*/ 66 w 114"/>
                  <a:gd name="T53" fmla="*/ 91 h 223"/>
                  <a:gd name="T54" fmla="*/ 72 w 114"/>
                  <a:gd name="T55" fmla="*/ 85 h 223"/>
                  <a:gd name="T56" fmla="*/ 72 w 114"/>
                  <a:gd name="T57" fmla="*/ 79 h 223"/>
                  <a:gd name="T58" fmla="*/ 78 w 114"/>
                  <a:gd name="T59" fmla="*/ 73 h 223"/>
                  <a:gd name="T60" fmla="*/ 78 w 114"/>
                  <a:gd name="T61" fmla="*/ 66 h 223"/>
                  <a:gd name="T62" fmla="*/ 84 w 114"/>
                  <a:gd name="T63" fmla="*/ 60 h 223"/>
                  <a:gd name="T64" fmla="*/ 84 w 114"/>
                  <a:gd name="T65" fmla="*/ 60 h 223"/>
                  <a:gd name="T66" fmla="*/ 84 w 114"/>
                  <a:gd name="T67" fmla="*/ 54 h 223"/>
                  <a:gd name="T68" fmla="*/ 90 w 114"/>
                  <a:gd name="T69" fmla="*/ 42 h 223"/>
                  <a:gd name="T70" fmla="*/ 90 w 114"/>
                  <a:gd name="T71" fmla="*/ 42 h 223"/>
                  <a:gd name="T72" fmla="*/ 96 w 114"/>
                  <a:gd name="T73" fmla="*/ 36 h 223"/>
                  <a:gd name="T74" fmla="*/ 96 w 114"/>
                  <a:gd name="T75" fmla="*/ 30 h 223"/>
                  <a:gd name="T76" fmla="*/ 102 w 114"/>
                  <a:gd name="T77" fmla="*/ 30 h 223"/>
                  <a:gd name="T78" fmla="*/ 102 w 114"/>
                  <a:gd name="T79" fmla="*/ 24 h 223"/>
                  <a:gd name="T80" fmla="*/ 108 w 114"/>
                  <a:gd name="T81" fmla="*/ 12 h 223"/>
                  <a:gd name="T82" fmla="*/ 108 w 114"/>
                  <a:gd name="T83" fmla="*/ 12 h 223"/>
                  <a:gd name="T84" fmla="*/ 108 w 114"/>
                  <a:gd name="T85" fmla="*/ 6 h 223"/>
                  <a:gd name="T86" fmla="*/ 114 w 114"/>
                  <a:gd name="T87" fmla="*/ 0 h 2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4"/>
                  <a:gd name="T133" fmla="*/ 0 h 223"/>
                  <a:gd name="T134" fmla="*/ 114 w 114"/>
                  <a:gd name="T135" fmla="*/ 223 h 2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4" h="223">
                    <a:moveTo>
                      <a:pt x="0" y="223"/>
                    </a:moveTo>
                    <a:lnTo>
                      <a:pt x="6" y="211"/>
                    </a:lnTo>
                    <a:lnTo>
                      <a:pt x="6" y="205"/>
                    </a:lnTo>
                    <a:lnTo>
                      <a:pt x="12" y="199"/>
                    </a:lnTo>
                    <a:lnTo>
                      <a:pt x="18" y="193"/>
                    </a:lnTo>
                    <a:lnTo>
                      <a:pt x="18" y="181"/>
                    </a:lnTo>
                    <a:lnTo>
                      <a:pt x="24" y="175"/>
                    </a:lnTo>
                    <a:lnTo>
                      <a:pt x="30" y="169"/>
                    </a:lnTo>
                    <a:lnTo>
                      <a:pt x="30" y="163"/>
                    </a:lnTo>
                    <a:lnTo>
                      <a:pt x="30" y="157"/>
                    </a:lnTo>
                    <a:lnTo>
                      <a:pt x="36" y="151"/>
                    </a:lnTo>
                    <a:lnTo>
                      <a:pt x="36" y="145"/>
                    </a:lnTo>
                    <a:lnTo>
                      <a:pt x="42" y="145"/>
                    </a:lnTo>
                    <a:lnTo>
                      <a:pt x="42" y="139"/>
                    </a:lnTo>
                    <a:lnTo>
                      <a:pt x="48" y="133"/>
                    </a:lnTo>
                    <a:lnTo>
                      <a:pt x="48" y="127"/>
                    </a:lnTo>
                    <a:lnTo>
                      <a:pt x="54" y="121"/>
                    </a:lnTo>
                    <a:lnTo>
                      <a:pt x="54" y="115"/>
                    </a:lnTo>
                    <a:lnTo>
                      <a:pt x="60" y="109"/>
                    </a:lnTo>
                    <a:lnTo>
                      <a:pt x="60" y="103"/>
                    </a:lnTo>
                    <a:lnTo>
                      <a:pt x="66" y="97"/>
                    </a:lnTo>
                    <a:lnTo>
                      <a:pt x="66" y="91"/>
                    </a:lnTo>
                    <a:lnTo>
                      <a:pt x="72" y="85"/>
                    </a:lnTo>
                    <a:lnTo>
                      <a:pt x="72" y="79"/>
                    </a:lnTo>
                    <a:lnTo>
                      <a:pt x="78" y="73"/>
                    </a:lnTo>
                    <a:lnTo>
                      <a:pt x="78" y="66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2"/>
                    </a:lnTo>
                    <a:lnTo>
                      <a:pt x="96" y="36"/>
                    </a:lnTo>
                    <a:lnTo>
                      <a:pt x="96" y="30"/>
                    </a:lnTo>
                    <a:lnTo>
                      <a:pt x="102" y="30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6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0" name="Freeform 222"/>
              <p:cNvSpPr>
                <a:spLocks noChangeAspect="1"/>
              </p:cNvSpPr>
              <p:nvPr/>
            </p:nvSpPr>
            <p:spPr bwMode="auto">
              <a:xfrm>
                <a:off x="1353" y="4873"/>
                <a:ext cx="126" cy="247"/>
              </a:xfrm>
              <a:custGeom>
                <a:avLst/>
                <a:gdLst>
                  <a:gd name="T0" fmla="*/ 0 w 126"/>
                  <a:gd name="T1" fmla="*/ 247 h 247"/>
                  <a:gd name="T2" fmla="*/ 0 w 126"/>
                  <a:gd name="T3" fmla="*/ 247 h 247"/>
                  <a:gd name="T4" fmla="*/ 6 w 126"/>
                  <a:gd name="T5" fmla="*/ 235 h 247"/>
                  <a:gd name="T6" fmla="*/ 6 w 126"/>
                  <a:gd name="T7" fmla="*/ 229 h 247"/>
                  <a:gd name="T8" fmla="*/ 6 w 126"/>
                  <a:gd name="T9" fmla="*/ 229 h 247"/>
                  <a:gd name="T10" fmla="*/ 12 w 126"/>
                  <a:gd name="T11" fmla="*/ 223 h 247"/>
                  <a:gd name="T12" fmla="*/ 18 w 126"/>
                  <a:gd name="T13" fmla="*/ 217 h 247"/>
                  <a:gd name="T14" fmla="*/ 18 w 126"/>
                  <a:gd name="T15" fmla="*/ 211 h 247"/>
                  <a:gd name="T16" fmla="*/ 18 w 126"/>
                  <a:gd name="T17" fmla="*/ 205 h 247"/>
                  <a:gd name="T18" fmla="*/ 24 w 126"/>
                  <a:gd name="T19" fmla="*/ 199 h 247"/>
                  <a:gd name="T20" fmla="*/ 24 w 126"/>
                  <a:gd name="T21" fmla="*/ 199 h 247"/>
                  <a:gd name="T22" fmla="*/ 30 w 126"/>
                  <a:gd name="T23" fmla="*/ 193 h 247"/>
                  <a:gd name="T24" fmla="*/ 30 w 126"/>
                  <a:gd name="T25" fmla="*/ 187 h 247"/>
                  <a:gd name="T26" fmla="*/ 30 w 126"/>
                  <a:gd name="T27" fmla="*/ 181 h 247"/>
                  <a:gd name="T28" fmla="*/ 36 w 126"/>
                  <a:gd name="T29" fmla="*/ 175 h 247"/>
                  <a:gd name="T30" fmla="*/ 36 w 126"/>
                  <a:gd name="T31" fmla="*/ 175 h 247"/>
                  <a:gd name="T32" fmla="*/ 42 w 126"/>
                  <a:gd name="T33" fmla="*/ 169 h 247"/>
                  <a:gd name="T34" fmla="*/ 42 w 126"/>
                  <a:gd name="T35" fmla="*/ 163 h 247"/>
                  <a:gd name="T36" fmla="*/ 48 w 126"/>
                  <a:gd name="T37" fmla="*/ 157 h 247"/>
                  <a:gd name="T38" fmla="*/ 48 w 126"/>
                  <a:gd name="T39" fmla="*/ 151 h 247"/>
                  <a:gd name="T40" fmla="*/ 54 w 126"/>
                  <a:gd name="T41" fmla="*/ 145 h 247"/>
                  <a:gd name="T42" fmla="*/ 54 w 126"/>
                  <a:gd name="T43" fmla="*/ 145 h 247"/>
                  <a:gd name="T44" fmla="*/ 54 w 126"/>
                  <a:gd name="T45" fmla="*/ 139 h 247"/>
                  <a:gd name="T46" fmla="*/ 60 w 126"/>
                  <a:gd name="T47" fmla="*/ 126 h 247"/>
                  <a:gd name="T48" fmla="*/ 60 w 126"/>
                  <a:gd name="T49" fmla="*/ 126 h 247"/>
                  <a:gd name="T50" fmla="*/ 66 w 126"/>
                  <a:gd name="T51" fmla="*/ 120 h 247"/>
                  <a:gd name="T52" fmla="*/ 66 w 126"/>
                  <a:gd name="T53" fmla="*/ 114 h 247"/>
                  <a:gd name="T54" fmla="*/ 66 w 126"/>
                  <a:gd name="T55" fmla="*/ 114 h 247"/>
                  <a:gd name="T56" fmla="*/ 72 w 126"/>
                  <a:gd name="T57" fmla="*/ 108 h 247"/>
                  <a:gd name="T58" fmla="*/ 78 w 126"/>
                  <a:gd name="T59" fmla="*/ 96 h 247"/>
                  <a:gd name="T60" fmla="*/ 78 w 126"/>
                  <a:gd name="T61" fmla="*/ 96 h 247"/>
                  <a:gd name="T62" fmla="*/ 78 w 126"/>
                  <a:gd name="T63" fmla="*/ 90 h 247"/>
                  <a:gd name="T64" fmla="*/ 84 w 126"/>
                  <a:gd name="T65" fmla="*/ 84 h 247"/>
                  <a:gd name="T66" fmla="*/ 84 w 126"/>
                  <a:gd name="T67" fmla="*/ 84 h 247"/>
                  <a:gd name="T68" fmla="*/ 90 w 126"/>
                  <a:gd name="T69" fmla="*/ 78 h 247"/>
                  <a:gd name="T70" fmla="*/ 90 w 126"/>
                  <a:gd name="T71" fmla="*/ 66 h 247"/>
                  <a:gd name="T72" fmla="*/ 90 w 126"/>
                  <a:gd name="T73" fmla="*/ 66 h 247"/>
                  <a:gd name="T74" fmla="*/ 96 w 126"/>
                  <a:gd name="T75" fmla="*/ 60 h 247"/>
                  <a:gd name="T76" fmla="*/ 96 w 126"/>
                  <a:gd name="T77" fmla="*/ 54 h 247"/>
                  <a:gd name="T78" fmla="*/ 102 w 126"/>
                  <a:gd name="T79" fmla="*/ 54 h 247"/>
                  <a:gd name="T80" fmla="*/ 102 w 126"/>
                  <a:gd name="T81" fmla="*/ 48 h 247"/>
                  <a:gd name="T82" fmla="*/ 108 w 126"/>
                  <a:gd name="T83" fmla="*/ 36 h 247"/>
                  <a:gd name="T84" fmla="*/ 108 w 126"/>
                  <a:gd name="T85" fmla="*/ 36 h 247"/>
                  <a:gd name="T86" fmla="*/ 108 w 126"/>
                  <a:gd name="T87" fmla="*/ 30 h 247"/>
                  <a:gd name="T88" fmla="*/ 114 w 126"/>
                  <a:gd name="T89" fmla="*/ 24 h 247"/>
                  <a:gd name="T90" fmla="*/ 114 w 126"/>
                  <a:gd name="T91" fmla="*/ 24 h 247"/>
                  <a:gd name="T92" fmla="*/ 120 w 126"/>
                  <a:gd name="T93" fmla="*/ 12 h 247"/>
                  <a:gd name="T94" fmla="*/ 120 w 126"/>
                  <a:gd name="T95" fmla="*/ 6 h 247"/>
                  <a:gd name="T96" fmla="*/ 120 w 126"/>
                  <a:gd name="T97" fmla="*/ 6 h 247"/>
                  <a:gd name="T98" fmla="*/ 126 w 126"/>
                  <a:gd name="T99" fmla="*/ 0 h 2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6"/>
                  <a:gd name="T151" fmla="*/ 0 h 247"/>
                  <a:gd name="T152" fmla="*/ 126 w 126"/>
                  <a:gd name="T153" fmla="*/ 247 h 2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6" h="247">
                    <a:moveTo>
                      <a:pt x="0" y="247"/>
                    </a:moveTo>
                    <a:lnTo>
                      <a:pt x="0" y="247"/>
                    </a:lnTo>
                    <a:lnTo>
                      <a:pt x="6" y="235"/>
                    </a:lnTo>
                    <a:lnTo>
                      <a:pt x="6" y="229"/>
                    </a:lnTo>
                    <a:lnTo>
                      <a:pt x="12" y="223"/>
                    </a:lnTo>
                    <a:lnTo>
                      <a:pt x="18" y="217"/>
                    </a:lnTo>
                    <a:lnTo>
                      <a:pt x="18" y="211"/>
                    </a:lnTo>
                    <a:lnTo>
                      <a:pt x="18" y="205"/>
                    </a:lnTo>
                    <a:lnTo>
                      <a:pt x="24" y="199"/>
                    </a:lnTo>
                    <a:lnTo>
                      <a:pt x="30" y="193"/>
                    </a:lnTo>
                    <a:lnTo>
                      <a:pt x="30" y="187"/>
                    </a:lnTo>
                    <a:lnTo>
                      <a:pt x="30" y="181"/>
                    </a:lnTo>
                    <a:lnTo>
                      <a:pt x="36" y="175"/>
                    </a:lnTo>
                    <a:lnTo>
                      <a:pt x="42" y="169"/>
                    </a:lnTo>
                    <a:lnTo>
                      <a:pt x="42" y="163"/>
                    </a:lnTo>
                    <a:lnTo>
                      <a:pt x="48" y="157"/>
                    </a:lnTo>
                    <a:lnTo>
                      <a:pt x="48" y="151"/>
                    </a:lnTo>
                    <a:lnTo>
                      <a:pt x="54" y="145"/>
                    </a:lnTo>
                    <a:lnTo>
                      <a:pt x="54" y="139"/>
                    </a:lnTo>
                    <a:lnTo>
                      <a:pt x="60" y="126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08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2" y="48"/>
                    </a:lnTo>
                    <a:lnTo>
                      <a:pt x="108" y="36"/>
                    </a:lnTo>
                    <a:lnTo>
                      <a:pt x="108" y="30"/>
                    </a:lnTo>
                    <a:lnTo>
                      <a:pt x="114" y="24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1" name="Freeform 223"/>
              <p:cNvSpPr>
                <a:spLocks noChangeAspect="1"/>
              </p:cNvSpPr>
              <p:nvPr/>
            </p:nvSpPr>
            <p:spPr bwMode="auto">
              <a:xfrm>
                <a:off x="1479" y="4674"/>
                <a:ext cx="187" cy="199"/>
              </a:xfrm>
              <a:custGeom>
                <a:avLst/>
                <a:gdLst>
                  <a:gd name="T0" fmla="*/ 0 w 187"/>
                  <a:gd name="T1" fmla="*/ 199 h 199"/>
                  <a:gd name="T2" fmla="*/ 6 w 187"/>
                  <a:gd name="T3" fmla="*/ 193 h 199"/>
                  <a:gd name="T4" fmla="*/ 6 w 187"/>
                  <a:gd name="T5" fmla="*/ 193 h 199"/>
                  <a:gd name="T6" fmla="*/ 6 w 187"/>
                  <a:gd name="T7" fmla="*/ 181 h 199"/>
                  <a:gd name="T8" fmla="*/ 12 w 187"/>
                  <a:gd name="T9" fmla="*/ 175 h 199"/>
                  <a:gd name="T10" fmla="*/ 12 w 187"/>
                  <a:gd name="T11" fmla="*/ 175 h 199"/>
                  <a:gd name="T12" fmla="*/ 12 w 187"/>
                  <a:gd name="T13" fmla="*/ 169 h 199"/>
                  <a:gd name="T14" fmla="*/ 18 w 187"/>
                  <a:gd name="T15" fmla="*/ 163 h 199"/>
                  <a:gd name="T16" fmla="*/ 18 w 187"/>
                  <a:gd name="T17" fmla="*/ 163 h 199"/>
                  <a:gd name="T18" fmla="*/ 24 w 187"/>
                  <a:gd name="T19" fmla="*/ 151 h 199"/>
                  <a:gd name="T20" fmla="*/ 24 w 187"/>
                  <a:gd name="T21" fmla="*/ 145 h 199"/>
                  <a:gd name="T22" fmla="*/ 24 w 187"/>
                  <a:gd name="T23" fmla="*/ 145 h 199"/>
                  <a:gd name="T24" fmla="*/ 30 w 187"/>
                  <a:gd name="T25" fmla="*/ 139 h 199"/>
                  <a:gd name="T26" fmla="*/ 36 w 187"/>
                  <a:gd name="T27" fmla="*/ 133 h 199"/>
                  <a:gd name="T28" fmla="*/ 36 w 187"/>
                  <a:gd name="T29" fmla="*/ 127 h 199"/>
                  <a:gd name="T30" fmla="*/ 36 w 187"/>
                  <a:gd name="T31" fmla="*/ 121 h 199"/>
                  <a:gd name="T32" fmla="*/ 42 w 187"/>
                  <a:gd name="T33" fmla="*/ 115 h 199"/>
                  <a:gd name="T34" fmla="*/ 42 w 187"/>
                  <a:gd name="T35" fmla="*/ 115 h 199"/>
                  <a:gd name="T36" fmla="*/ 48 w 187"/>
                  <a:gd name="T37" fmla="*/ 109 h 199"/>
                  <a:gd name="T38" fmla="*/ 48 w 187"/>
                  <a:gd name="T39" fmla="*/ 97 h 199"/>
                  <a:gd name="T40" fmla="*/ 48 w 187"/>
                  <a:gd name="T41" fmla="*/ 97 h 199"/>
                  <a:gd name="T42" fmla="*/ 54 w 187"/>
                  <a:gd name="T43" fmla="*/ 91 h 199"/>
                  <a:gd name="T44" fmla="*/ 54 w 187"/>
                  <a:gd name="T45" fmla="*/ 85 h 199"/>
                  <a:gd name="T46" fmla="*/ 60 w 187"/>
                  <a:gd name="T47" fmla="*/ 85 h 199"/>
                  <a:gd name="T48" fmla="*/ 60 w 187"/>
                  <a:gd name="T49" fmla="*/ 79 h 199"/>
                  <a:gd name="T50" fmla="*/ 66 w 187"/>
                  <a:gd name="T51" fmla="*/ 67 h 199"/>
                  <a:gd name="T52" fmla="*/ 66 w 187"/>
                  <a:gd name="T53" fmla="*/ 67 h 199"/>
                  <a:gd name="T54" fmla="*/ 66 w 187"/>
                  <a:gd name="T55" fmla="*/ 61 h 199"/>
                  <a:gd name="T56" fmla="*/ 72 w 187"/>
                  <a:gd name="T57" fmla="*/ 55 h 199"/>
                  <a:gd name="T58" fmla="*/ 72 w 187"/>
                  <a:gd name="T59" fmla="*/ 55 h 199"/>
                  <a:gd name="T60" fmla="*/ 78 w 187"/>
                  <a:gd name="T61" fmla="*/ 49 h 199"/>
                  <a:gd name="T62" fmla="*/ 78 w 187"/>
                  <a:gd name="T63" fmla="*/ 36 h 199"/>
                  <a:gd name="T64" fmla="*/ 78 w 187"/>
                  <a:gd name="T65" fmla="*/ 36 h 199"/>
                  <a:gd name="T66" fmla="*/ 90 w 187"/>
                  <a:gd name="T67" fmla="*/ 36 h 199"/>
                  <a:gd name="T68" fmla="*/ 96 w 187"/>
                  <a:gd name="T69" fmla="*/ 30 h 199"/>
                  <a:gd name="T70" fmla="*/ 96 w 187"/>
                  <a:gd name="T71" fmla="*/ 30 h 199"/>
                  <a:gd name="T72" fmla="*/ 102 w 187"/>
                  <a:gd name="T73" fmla="*/ 30 h 199"/>
                  <a:gd name="T74" fmla="*/ 108 w 187"/>
                  <a:gd name="T75" fmla="*/ 24 h 199"/>
                  <a:gd name="T76" fmla="*/ 120 w 187"/>
                  <a:gd name="T77" fmla="*/ 24 h 199"/>
                  <a:gd name="T78" fmla="*/ 120 w 187"/>
                  <a:gd name="T79" fmla="*/ 24 h 199"/>
                  <a:gd name="T80" fmla="*/ 126 w 187"/>
                  <a:gd name="T81" fmla="*/ 24 h 199"/>
                  <a:gd name="T82" fmla="*/ 132 w 187"/>
                  <a:gd name="T83" fmla="*/ 18 h 199"/>
                  <a:gd name="T84" fmla="*/ 138 w 187"/>
                  <a:gd name="T85" fmla="*/ 18 h 199"/>
                  <a:gd name="T86" fmla="*/ 144 w 187"/>
                  <a:gd name="T87" fmla="*/ 12 h 199"/>
                  <a:gd name="T88" fmla="*/ 151 w 187"/>
                  <a:gd name="T89" fmla="*/ 12 h 199"/>
                  <a:gd name="T90" fmla="*/ 157 w 187"/>
                  <a:gd name="T91" fmla="*/ 12 h 199"/>
                  <a:gd name="T92" fmla="*/ 163 w 187"/>
                  <a:gd name="T93" fmla="*/ 6 h 199"/>
                  <a:gd name="T94" fmla="*/ 169 w 187"/>
                  <a:gd name="T95" fmla="*/ 6 h 199"/>
                  <a:gd name="T96" fmla="*/ 175 w 187"/>
                  <a:gd name="T97" fmla="*/ 6 h 199"/>
                  <a:gd name="T98" fmla="*/ 181 w 187"/>
                  <a:gd name="T99" fmla="*/ 6 h 199"/>
                  <a:gd name="T100" fmla="*/ 187 w 187"/>
                  <a:gd name="T101" fmla="*/ 0 h 19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7"/>
                  <a:gd name="T154" fmla="*/ 0 h 199"/>
                  <a:gd name="T155" fmla="*/ 187 w 187"/>
                  <a:gd name="T156" fmla="*/ 199 h 19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7" h="199">
                    <a:moveTo>
                      <a:pt x="0" y="199"/>
                    </a:moveTo>
                    <a:lnTo>
                      <a:pt x="6" y="193"/>
                    </a:lnTo>
                    <a:lnTo>
                      <a:pt x="6" y="181"/>
                    </a:lnTo>
                    <a:lnTo>
                      <a:pt x="12" y="175"/>
                    </a:lnTo>
                    <a:lnTo>
                      <a:pt x="12" y="169"/>
                    </a:lnTo>
                    <a:lnTo>
                      <a:pt x="18" y="163"/>
                    </a:lnTo>
                    <a:lnTo>
                      <a:pt x="24" y="151"/>
                    </a:lnTo>
                    <a:lnTo>
                      <a:pt x="24" y="145"/>
                    </a:lnTo>
                    <a:lnTo>
                      <a:pt x="30" y="139"/>
                    </a:lnTo>
                    <a:lnTo>
                      <a:pt x="36" y="133"/>
                    </a:lnTo>
                    <a:lnTo>
                      <a:pt x="36" y="127"/>
                    </a:lnTo>
                    <a:lnTo>
                      <a:pt x="36" y="121"/>
                    </a:lnTo>
                    <a:lnTo>
                      <a:pt x="42" y="115"/>
                    </a:lnTo>
                    <a:lnTo>
                      <a:pt x="48" y="109"/>
                    </a:lnTo>
                    <a:lnTo>
                      <a:pt x="48" y="97"/>
                    </a:lnTo>
                    <a:lnTo>
                      <a:pt x="54" y="91"/>
                    </a:lnTo>
                    <a:lnTo>
                      <a:pt x="54" y="85"/>
                    </a:lnTo>
                    <a:lnTo>
                      <a:pt x="60" y="85"/>
                    </a:lnTo>
                    <a:lnTo>
                      <a:pt x="60" y="79"/>
                    </a:lnTo>
                    <a:lnTo>
                      <a:pt x="66" y="67"/>
                    </a:lnTo>
                    <a:lnTo>
                      <a:pt x="66" y="61"/>
                    </a:lnTo>
                    <a:lnTo>
                      <a:pt x="72" y="55"/>
                    </a:lnTo>
                    <a:lnTo>
                      <a:pt x="78" y="49"/>
                    </a:lnTo>
                    <a:lnTo>
                      <a:pt x="78" y="36"/>
                    </a:lnTo>
                    <a:lnTo>
                      <a:pt x="90" y="36"/>
                    </a:lnTo>
                    <a:lnTo>
                      <a:pt x="96" y="30"/>
                    </a:lnTo>
                    <a:lnTo>
                      <a:pt x="102" y="30"/>
                    </a:lnTo>
                    <a:lnTo>
                      <a:pt x="108" y="24"/>
                    </a:lnTo>
                    <a:lnTo>
                      <a:pt x="120" y="24"/>
                    </a:lnTo>
                    <a:lnTo>
                      <a:pt x="126" y="24"/>
                    </a:lnTo>
                    <a:lnTo>
                      <a:pt x="132" y="18"/>
                    </a:lnTo>
                    <a:lnTo>
                      <a:pt x="138" y="18"/>
                    </a:lnTo>
                    <a:lnTo>
                      <a:pt x="144" y="12"/>
                    </a:lnTo>
                    <a:lnTo>
                      <a:pt x="151" y="12"/>
                    </a:lnTo>
                    <a:lnTo>
                      <a:pt x="157" y="12"/>
                    </a:lnTo>
                    <a:lnTo>
                      <a:pt x="163" y="6"/>
                    </a:lnTo>
                    <a:lnTo>
                      <a:pt x="169" y="6"/>
                    </a:lnTo>
                    <a:lnTo>
                      <a:pt x="175" y="6"/>
                    </a:lnTo>
                    <a:lnTo>
                      <a:pt x="181" y="6"/>
                    </a:lnTo>
                    <a:lnTo>
                      <a:pt x="18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2" name="Freeform 224"/>
              <p:cNvSpPr>
                <a:spLocks noChangeAspect="1"/>
              </p:cNvSpPr>
              <p:nvPr/>
            </p:nvSpPr>
            <p:spPr bwMode="auto">
              <a:xfrm>
                <a:off x="1666" y="4644"/>
                <a:ext cx="96" cy="30"/>
              </a:xfrm>
              <a:custGeom>
                <a:avLst/>
                <a:gdLst>
                  <a:gd name="T0" fmla="*/ 0 w 96"/>
                  <a:gd name="T1" fmla="*/ 30 h 30"/>
                  <a:gd name="T2" fmla="*/ 6 w 96"/>
                  <a:gd name="T3" fmla="*/ 30 h 30"/>
                  <a:gd name="T4" fmla="*/ 6 w 96"/>
                  <a:gd name="T5" fmla="*/ 30 h 30"/>
                  <a:gd name="T6" fmla="*/ 18 w 96"/>
                  <a:gd name="T7" fmla="*/ 24 h 30"/>
                  <a:gd name="T8" fmla="*/ 24 w 96"/>
                  <a:gd name="T9" fmla="*/ 24 h 30"/>
                  <a:gd name="T10" fmla="*/ 30 w 96"/>
                  <a:gd name="T11" fmla="*/ 24 h 30"/>
                  <a:gd name="T12" fmla="*/ 30 w 96"/>
                  <a:gd name="T13" fmla="*/ 18 h 30"/>
                  <a:gd name="T14" fmla="*/ 36 w 96"/>
                  <a:gd name="T15" fmla="*/ 18 h 30"/>
                  <a:gd name="T16" fmla="*/ 48 w 96"/>
                  <a:gd name="T17" fmla="*/ 18 h 30"/>
                  <a:gd name="T18" fmla="*/ 48 w 96"/>
                  <a:gd name="T19" fmla="*/ 12 h 30"/>
                  <a:gd name="T20" fmla="*/ 54 w 96"/>
                  <a:gd name="T21" fmla="*/ 12 h 30"/>
                  <a:gd name="T22" fmla="*/ 60 w 96"/>
                  <a:gd name="T23" fmla="*/ 12 h 30"/>
                  <a:gd name="T24" fmla="*/ 66 w 96"/>
                  <a:gd name="T25" fmla="*/ 6 h 30"/>
                  <a:gd name="T26" fmla="*/ 72 w 96"/>
                  <a:gd name="T27" fmla="*/ 6 h 30"/>
                  <a:gd name="T28" fmla="*/ 78 w 96"/>
                  <a:gd name="T29" fmla="*/ 6 h 30"/>
                  <a:gd name="T30" fmla="*/ 84 w 96"/>
                  <a:gd name="T31" fmla="*/ 6 h 30"/>
                  <a:gd name="T32" fmla="*/ 90 w 96"/>
                  <a:gd name="T33" fmla="*/ 0 h 30"/>
                  <a:gd name="T34" fmla="*/ 96 w 96"/>
                  <a:gd name="T35" fmla="*/ 0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6"/>
                  <a:gd name="T55" fmla="*/ 0 h 30"/>
                  <a:gd name="T56" fmla="*/ 96 w 96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6" h="30">
                    <a:moveTo>
                      <a:pt x="0" y="30"/>
                    </a:moveTo>
                    <a:lnTo>
                      <a:pt x="6" y="3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8" y="18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90" y="0"/>
                    </a:lnTo>
                    <a:lnTo>
                      <a:pt x="9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3" name="Freeform 225"/>
              <p:cNvSpPr>
                <a:spLocks noChangeAspect="1"/>
              </p:cNvSpPr>
              <p:nvPr/>
            </p:nvSpPr>
            <p:spPr bwMode="auto">
              <a:xfrm>
                <a:off x="2713" y="4662"/>
                <a:ext cx="163" cy="211"/>
              </a:xfrm>
              <a:custGeom>
                <a:avLst/>
                <a:gdLst>
                  <a:gd name="T0" fmla="*/ 163 w 163"/>
                  <a:gd name="T1" fmla="*/ 211 h 211"/>
                  <a:gd name="T2" fmla="*/ 157 w 163"/>
                  <a:gd name="T3" fmla="*/ 211 h 211"/>
                  <a:gd name="T4" fmla="*/ 151 w 163"/>
                  <a:gd name="T5" fmla="*/ 205 h 211"/>
                  <a:gd name="T6" fmla="*/ 151 w 163"/>
                  <a:gd name="T7" fmla="*/ 205 h 211"/>
                  <a:gd name="T8" fmla="*/ 145 w 163"/>
                  <a:gd name="T9" fmla="*/ 193 h 211"/>
                  <a:gd name="T10" fmla="*/ 145 w 163"/>
                  <a:gd name="T11" fmla="*/ 193 h 211"/>
                  <a:gd name="T12" fmla="*/ 139 w 163"/>
                  <a:gd name="T13" fmla="*/ 187 h 211"/>
                  <a:gd name="T14" fmla="*/ 139 w 163"/>
                  <a:gd name="T15" fmla="*/ 181 h 211"/>
                  <a:gd name="T16" fmla="*/ 139 w 163"/>
                  <a:gd name="T17" fmla="*/ 181 h 211"/>
                  <a:gd name="T18" fmla="*/ 133 w 163"/>
                  <a:gd name="T19" fmla="*/ 175 h 211"/>
                  <a:gd name="T20" fmla="*/ 127 w 163"/>
                  <a:gd name="T21" fmla="*/ 169 h 211"/>
                  <a:gd name="T22" fmla="*/ 127 w 163"/>
                  <a:gd name="T23" fmla="*/ 163 h 211"/>
                  <a:gd name="T24" fmla="*/ 121 w 163"/>
                  <a:gd name="T25" fmla="*/ 163 h 211"/>
                  <a:gd name="T26" fmla="*/ 121 w 163"/>
                  <a:gd name="T27" fmla="*/ 157 h 211"/>
                  <a:gd name="T28" fmla="*/ 115 w 163"/>
                  <a:gd name="T29" fmla="*/ 151 h 211"/>
                  <a:gd name="T30" fmla="*/ 115 w 163"/>
                  <a:gd name="T31" fmla="*/ 151 h 211"/>
                  <a:gd name="T32" fmla="*/ 109 w 163"/>
                  <a:gd name="T33" fmla="*/ 139 h 211"/>
                  <a:gd name="T34" fmla="*/ 109 w 163"/>
                  <a:gd name="T35" fmla="*/ 139 h 211"/>
                  <a:gd name="T36" fmla="*/ 103 w 163"/>
                  <a:gd name="T37" fmla="*/ 133 h 211"/>
                  <a:gd name="T38" fmla="*/ 97 w 163"/>
                  <a:gd name="T39" fmla="*/ 133 h 211"/>
                  <a:gd name="T40" fmla="*/ 97 w 163"/>
                  <a:gd name="T41" fmla="*/ 127 h 211"/>
                  <a:gd name="T42" fmla="*/ 91 w 163"/>
                  <a:gd name="T43" fmla="*/ 121 h 211"/>
                  <a:gd name="T44" fmla="*/ 91 w 163"/>
                  <a:gd name="T45" fmla="*/ 121 h 211"/>
                  <a:gd name="T46" fmla="*/ 85 w 163"/>
                  <a:gd name="T47" fmla="*/ 109 h 211"/>
                  <a:gd name="T48" fmla="*/ 85 w 163"/>
                  <a:gd name="T49" fmla="*/ 109 h 211"/>
                  <a:gd name="T50" fmla="*/ 79 w 163"/>
                  <a:gd name="T51" fmla="*/ 103 h 211"/>
                  <a:gd name="T52" fmla="*/ 79 w 163"/>
                  <a:gd name="T53" fmla="*/ 103 h 211"/>
                  <a:gd name="T54" fmla="*/ 73 w 163"/>
                  <a:gd name="T55" fmla="*/ 97 h 211"/>
                  <a:gd name="T56" fmla="*/ 66 w 163"/>
                  <a:gd name="T57" fmla="*/ 91 h 211"/>
                  <a:gd name="T58" fmla="*/ 66 w 163"/>
                  <a:gd name="T59" fmla="*/ 91 h 211"/>
                  <a:gd name="T60" fmla="*/ 60 w 163"/>
                  <a:gd name="T61" fmla="*/ 79 h 211"/>
                  <a:gd name="T62" fmla="*/ 60 w 163"/>
                  <a:gd name="T63" fmla="*/ 79 h 211"/>
                  <a:gd name="T64" fmla="*/ 54 w 163"/>
                  <a:gd name="T65" fmla="*/ 73 h 211"/>
                  <a:gd name="T66" fmla="*/ 54 w 163"/>
                  <a:gd name="T67" fmla="*/ 73 h 211"/>
                  <a:gd name="T68" fmla="*/ 48 w 163"/>
                  <a:gd name="T69" fmla="*/ 67 h 211"/>
                  <a:gd name="T70" fmla="*/ 48 w 163"/>
                  <a:gd name="T71" fmla="*/ 61 h 211"/>
                  <a:gd name="T72" fmla="*/ 42 w 163"/>
                  <a:gd name="T73" fmla="*/ 61 h 211"/>
                  <a:gd name="T74" fmla="*/ 36 w 163"/>
                  <a:gd name="T75" fmla="*/ 48 h 211"/>
                  <a:gd name="T76" fmla="*/ 36 w 163"/>
                  <a:gd name="T77" fmla="*/ 48 h 211"/>
                  <a:gd name="T78" fmla="*/ 30 w 163"/>
                  <a:gd name="T79" fmla="*/ 42 h 211"/>
                  <a:gd name="T80" fmla="*/ 30 w 163"/>
                  <a:gd name="T81" fmla="*/ 36 h 211"/>
                  <a:gd name="T82" fmla="*/ 24 w 163"/>
                  <a:gd name="T83" fmla="*/ 36 h 211"/>
                  <a:gd name="T84" fmla="*/ 24 w 163"/>
                  <a:gd name="T85" fmla="*/ 30 h 211"/>
                  <a:gd name="T86" fmla="*/ 18 w 163"/>
                  <a:gd name="T87" fmla="*/ 24 h 211"/>
                  <a:gd name="T88" fmla="*/ 18 w 163"/>
                  <a:gd name="T89" fmla="*/ 18 h 211"/>
                  <a:gd name="T90" fmla="*/ 12 w 163"/>
                  <a:gd name="T91" fmla="*/ 18 h 211"/>
                  <a:gd name="T92" fmla="*/ 12 w 163"/>
                  <a:gd name="T93" fmla="*/ 12 h 211"/>
                  <a:gd name="T94" fmla="*/ 6 w 163"/>
                  <a:gd name="T95" fmla="*/ 6 h 211"/>
                  <a:gd name="T96" fmla="*/ 6 w 163"/>
                  <a:gd name="T97" fmla="*/ 6 h 211"/>
                  <a:gd name="T98" fmla="*/ 0 w 163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3"/>
                  <a:gd name="T151" fmla="*/ 0 h 211"/>
                  <a:gd name="T152" fmla="*/ 163 w 163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3" h="211">
                    <a:moveTo>
                      <a:pt x="163" y="211"/>
                    </a:moveTo>
                    <a:lnTo>
                      <a:pt x="157" y="211"/>
                    </a:lnTo>
                    <a:lnTo>
                      <a:pt x="151" y="205"/>
                    </a:lnTo>
                    <a:lnTo>
                      <a:pt x="145" y="193"/>
                    </a:lnTo>
                    <a:lnTo>
                      <a:pt x="139" y="187"/>
                    </a:lnTo>
                    <a:lnTo>
                      <a:pt x="139" y="181"/>
                    </a:lnTo>
                    <a:lnTo>
                      <a:pt x="133" y="175"/>
                    </a:lnTo>
                    <a:lnTo>
                      <a:pt x="127" y="169"/>
                    </a:lnTo>
                    <a:lnTo>
                      <a:pt x="127" y="163"/>
                    </a:lnTo>
                    <a:lnTo>
                      <a:pt x="121" y="163"/>
                    </a:lnTo>
                    <a:lnTo>
                      <a:pt x="121" y="157"/>
                    </a:lnTo>
                    <a:lnTo>
                      <a:pt x="115" y="151"/>
                    </a:lnTo>
                    <a:lnTo>
                      <a:pt x="109" y="139"/>
                    </a:lnTo>
                    <a:lnTo>
                      <a:pt x="103" y="133"/>
                    </a:lnTo>
                    <a:lnTo>
                      <a:pt x="97" y="133"/>
                    </a:lnTo>
                    <a:lnTo>
                      <a:pt x="97" y="127"/>
                    </a:lnTo>
                    <a:lnTo>
                      <a:pt x="91" y="121"/>
                    </a:lnTo>
                    <a:lnTo>
                      <a:pt x="85" y="109"/>
                    </a:lnTo>
                    <a:lnTo>
                      <a:pt x="79" y="103"/>
                    </a:lnTo>
                    <a:lnTo>
                      <a:pt x="73" y="97"/>
                    </a:lnTo>
                    <a:lnTo>
                      <a:pt x="66" y="91"/>
                    </a:lnTo>
                    <a:lnTo>
                      <a:pt x="60" y="79"/>
                    </a:lnTo>
                    <a:lnTo>
                      <a:pt x="54" y="73"/>
                    </a:lnTo>
                    <a:lnTo>
                      <a:pt x="48" y="67"/>
                    </a:lnTo>
                    <a:lnTo>
                      <a:pt x="48" y="61"/>
                    </a:lnTo>
                    <a:lnTo>
                      <a:pt x="42" y="61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4" name="Freeform 226"/>
              <p:cNvSpPr>
                <a:spLocks noChangeAspect="1"/>
              </p:cNvSpPr>
              <p:nvPr/>
            </p:nvSpPr>
            <p:spPr bwMode="auto">
              <a:xfrm>
                <a:off x="2701" y="4644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12 h 18"/>
                  <a:gd name="T4" fmla="*/ 6 w 12"/>
                  <a:gd name="T5" fmla="*/ 6 h 18"/>
                  <a:gd name="T6" fmla="*/ 6 w 12"/>
                  <a:gd name="T7" fmla="*/ 6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5" name="Freeform 227"/>
              <p:cNvSpPr>
                <a:spLocks noChangeAspect="1"/>
              </p:cNvSpPr>
              <p:nvPr/>
            </p:nvSpPr>
            <p:spPr bwMode="auto">
              <a:xfrm>
                <a:off x="1353" y="5126"/>
                <a:ext cx="126" cy="247"/>
              </a:xfrm>
              <a:custGeom>
                <a:avLst/>
                <a:gdLst>
                  <a:gd name="T0" fmla="*/ 0 w 126"/>
                  <a:gd name="T1" fmla="*/ 247 h 247"/>
                  <a:gd name="T2" fmla="*/ 0 w 126"/>
                  <a:gd name="T3" fmla="*/ 241 h 247"/>
                  <a:gd name="T4" fmla="*/ 6 w 126"/>
                  <a:gd name="T5" fmla="*/ 235 h 247"/>
                  <a:gd name="T6" fmla="*/ 6 w 126"/>
                  <a:gd name="T7" fmla="*/ 229 h 247"/>
                  <a:gd name="T8" fmla="*/ 12 w 126"/>
                  <a:gd name="T9" fmla="*/ 229 h 247"/>
                  <a:gd name="T10" fmla="*/ 12 w 126"/>
                  <a:gd name="T11" fmla="*/ 223 h 247"/>
                  <a:gd name="T12" fmla="*/ 18 w 126"/>
                  <a:gd name="T13" fmla="*/ 217 h 247"/>
                  <a:gd name="T14" fmla="*/ 18 w 126"/>
                  <a:gd name="T15" fmla="*/ 211 h 247"/>
                  <a:gd name="T16" fmla="*/ 24 w 126"/>
                  <a:gd name="T17" fmla="*/ 205 h 247"/>
                  <a:gd name="T18" fmla="*/ 24 w 126"/>
                  <a:gd name="T19" fmla="*/ 205 h 247"/>
                  <a:gd name="T20" fmla="*/ 24 w 126"/>
                  <a:gd name="T21" fmla="*/ 199 h 247"/>
                  <a:gd name="T22" fmla="*/ 30 w 126"/>
                  <a:gd name="T23" fmla="*/ 193 h 247"/>
                  <a:gd name="T24" fmla="*/ 30 w 126"/>
                  <a:gd name="T25" fmla="*/ 187 h 247"/>
                  <a:gd name="T26" fmla="*/ 36 w 126"/>
                  <a:gd name="T27" fmla="*/ 181 h 247"/>
                  <a:gd name="T28" fmla="*/ 36 w 126"/>
                  <a:gd name="T29" fmla="*/ 175 h 247"/>
                  <a:gd name="T30" fmla="*/ 36 w 126"/>
                  <a:gd name="T31" fmla="*/ 175 h 247"/>
                  <a:gd name="T32" fmla="*/ 42 w 126"/>
                  <a:gd name="T33" fmla="*/ 169 h 247"/>
                  <a:gd name="T34" fmla="*/ 42 w 126"/>
                  <a:gd name="T35" fmla="*/ 156 h 247"/>
                  <a:gd name="T36" fmla="*/ 48 w 126"/>
                  <a:gd name="T37" fmla="*/ 156 h 247"/>
                  <a:gd name="T38" fmla="*/ 48 w 126"/>
                  <a:gd name="T39" fmla="*/ 150 h 247"/>
                  <a:gd name="T40" fmla="*/ 54 w 126"/>
                  <a:gd name="T41" fmla="*/ 144 h 247"/>
                  <a:gd name="T42" fmla="*/ 54 w 126"/>
                  <a:gd name="T43" fmla="*/ 144 h 247"/>
                  <a:gd name="T44" fmla="*/ 54 w 126"/>
                  <a:gd name="T45" fmla="*/ 138 h 247"/>
                  <a:gd name="T46" fmla="*/ 60 w 126"/>
                  <a:gd name="T47" fmla="*/ 126 h 247"/>
                  <a:gd name="T48" fmla="*/ 60 w 126"/>
                  <a:gd name="T49" fmla="*/ 126 h 247"/>
                  <a:gd name="T50" fmla="*/ 66 w 126"/>
                  <a:gd name="T51" fmla="*/ 120 h 247"/>
                  <a:gd name="T52" fmla="*/ 66 w 126"/>
                  <a:gd name="T53" fmla="*/ 114 h 247"/>
                  <a:gd name="T54" fmla="*/ 66 w 126"/>
                  <a:gd name="T55" fmla="*/ 114 h 247"/>
                  <a:gd name="T56" fmla="*/ 72 w 126"/>
                  <a:gd name="T57" fmla="*/ 108 h 247"/>
                  <a:gd name="T58" fmla="*/ 78 w 126"/>
                  <a:gd name="T59" fmla="*/ 96 h 247"/>
                  <a:gd name="T60" fmla="*/ 78 w 126"/>
                  <a:gd name="T61" fmla="*/ 96 h 247"/>
                  <a:gd name="T62" fmla="*/ 78 w 126"/>
                  <a:gd name="T63" fmla="*/ 90 h 247"/>
                  <a:gd name="T64" fmla="*/ 84 w 126"/>
                  <a:gd name="T65" fmla="*/ 84 h 247"/>
                  <a:gd name="T66" fmla="*/ 84 w 126"/>
                  <a:gd name="T67" fmla="*/ 84 h 247"/>
                  <a:gd name="T68" fmla="*/ 90 w 126"/>
                  <a:gd name="T69" fmla="*/ 72 h 247"/>
                  <a:gd name="T70" fmla="*/ 90 w 126"/>
                  <a:gd name="T71" fmla="*/ 66 h 247"/>
                  <a:gd name="T72" fmla="*/ 90 w 126"/>
                  <a:gd name="T73" fmla="*/ 66 h 247"/>
                  <a:gd name="T74" fmla="*/ 96 w 126"/>
                  <a:gd name="T75" fmla="*/ 60 h 247"/>
                  <a:gd name="T76" fmla="*/ 102 w 126"/>
                  <a:gd name="T77" fmla="*/ 54 h 247"/>
                  <a:gd name="T78" fmla="*/ 102 w 126"/>
                  <a:gd name="T79" fmla="*/ 54 h 247"/>
                  <a:gd name="T80" fmla="*/ 102 w 126"/>
                  <a:gd name="T81" fmla="*/ 42 h 247"/>
                  <a:gd name="T82" fmla="*/ 108 w 126"/>
                  <a:gd name="T83" fmla="*/ 36 h 247"/>
                  <a:gd name="T84" fmla="*/ 108 w 126"/>
                  <a:gd name="T85" fmla="*/ 36 h 247"/>
                  <a:gd name="T86" fmla="*/ 108 w 126"/>
                  <a:gd name="T87" fmla="*/ 30 h 247"/>
                  <a:gd name="T88" fmla="*/ 114 w 126"/>
                  <a:gd name="T89" fmla="*/ 24 h 247"/>
                  <a:gd name="T90" fmla="*/ 114 w 126"/>
                  <a:gd name="T91" fmla="*/ 24 h 247"/>
                  <a:gd name="T92" fmla="*/ 120 w 126"/>
                  <a:gd name="T93" fmla="*/ 12 h 247"/>
                  <a:gd name="T94" fmla="*/ 120 w 126"/>
                  <a:gd name="T95" fmla="*/ 6 h 247"/>
                  <a:gd name="T96" fmla="*/ 120 w 126"/>
                  <a:gd name="T97" fmla="*/ 6 h 247"/>
                  <a:gd name="T98" fmla="*/ 126 w 126"/>
                  <a:gd name="T99" fmla="*/ 0 h 2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6"/>
                  <a:gd name="T151" fmla="*/ 0 h 247"/>
                  <a:gd name="T152" fmla="*/ 126 w 126"/>
                  <a:gd name="T153" fmla="*/ 247 h 2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6" h="247">
                    <a:moveTo>
                      <a:pt x="0" y="247"/>
                    </a:moveTo>
                    <a:lnTo>
                      <a:pt x="0" y="241"/>
                    </a:lnTo>
                    <a:lnTo>
                      <a:pt x="6" y="235"/>
                    </a:lnTo>
                    <a:lnTo>
                      <a:pt x="6" y="229"/>
                    </a:lnTo>
                    <a:lnTo>
                      <a:pt x="12" y="229"/>
                    </a:lnTo>
                    <a:lnTo>
                      <a:pt x="12" y="223"/>
                    </a:lnTo>
                    <a:lnTo>
                      <a:pt x="18" y="217"/>
                    </a:lnTo>
                    <a:lnTo>
                      <a:pt x="18" y="211"/>
                    </a:lnTo>
                    <a:lnTo>
                      <a:pt x="24" y="205"/>
                    </a:lnTo>
                    <a:lnTo>
                      <a:pt x="24" y="199"/>
                    </a:lnTo>
                    <a:lnTo>
                      <a:pt x="30" y="193"/>
                    </a:lnTo>
                    <a:lnTo>
                      <a:pt x="30" y="187"/>
                    </a:lnTo>
                    <a:lnTo>
                      <a:pt x="36" y="181"/>
                    </a:lnTo>
                    <a:lnTo>
                      <a:pt x="36" y="175"/>
                    </a:lnTo>
                    <a:lnTo>
                      <a:pt x="42" y="169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48" y="150"/>
                    </a:lnTo>
                    <a:lnTo>
                      <a:pt x="54" y="144"/>
                    </a:lnTo>
                    <a:lnTo>
                      <a:pt x="54" y="138"/>
                    </a:lnTo>
                    <a:lnTo>
                      <a:pt x="60" y="126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08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02" y="54"/>
                    </a:lnTo>
                    <a:lnTo>
                      <a:pt x="102" y="42"/>
                    </a:lnTo>
                    <a:lnTo>
                      <a:pt x="108" y="36"/>
                    </a:lnTo>
                    <a:lnTo>
                      <a:pt x="108" y="30"/>
                    </a:lnTo>
                    <a:lnTo>
                      <a:pt x="114" y="24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6" name="Freeform 228"/>
              <p:cNvSpPr>
                <a:spLocks noChangeAspect="1"/>
              </p:cNvSpPr>
              <p:nvPr/>
            </p:nvSpPr>
            <p:spPr bwMode="auto">
              <a:xfrm>
                <a:off x="1479" y="4873"/>
                <a:ext cx="126" cy="253"/>
              </a:xfrm>
              <a:custGeom>
                <a:avLst/>
                <a:gdLst>
                  <a:gd name="T0" fmla="*/ 0 w 126"/>
                  <a:gd name="T1" fmla="*/ 253 h 253"/>
                  <a:gd name="T2" fmla="*/ 6 w 126"/>
                  <a:gd name="T3" fmla="*/ 247 h 253"/>
                  <a:gd name="T4" fmla="*/ 6 w 126"/>
                  <a:gd name="T5" fmla="*/ 247 h 253"/>
                  <a:gd name="T6" fmla="*/ 6 w 126"/>
                  <a:gd name="T7" fmla="*/ 235 h 253"/>
                  <a:gd name="T8" fmla="*/ 12 w 126"/>
                  <a:gd name="T9" fmla="*/ 229 h 253"/>
                  <a:gd name="T10" fmla="*/ 12 w 126"/>
                  <a:gd name="T11" fmla="*/ 229 h 253"/>
                  <a:gd name="T12" fmla="*/ 18 w 126"/>
                  <a:gd name="T13" fmla="*/ 223 h 253"/>
                  <a:gd name="T14" fmla="*/ 18 w 126"/>
                  <a:gd name="T15" fmla="*/ 217 h 253"/>
                  <a:gd name="T16" fmla="*/ 18 w 126"/>
                  <a:gd name="T17" fmla="*/ 211 h 253"/>
                  <a:gd name="T18" fmla="*/ 24 w 126"/>
                  <a:gd name="T19" fmla="*/ 205 h 253"/>
                  <a:gd name="T20" fmla="*/ 24 w 126"/>
                  <a:gd name="T21" fmla="*/ 199 h 253"/>
                  <a:gd name="T22" fmla="*/ 30 w 126"/>
                  <a:gd name="T23" fmla="*/ 199 h 253"/>
                  <a:gd name="T24" fmla="*/ 30 w 126"/>
                  <a:gd name="T25" fmla="*/ 193 h 253"/>
                  <a:gd name="T26" fmla="*/ 36 w 126"/>
                  <a:gd name="T27" fmla="*/ 187 h 253"/>
                  <a:gd name="T28" fmla="*/ 36 w 126"/>
                  <a:gd name="T29" fmla="*/ 181 h 253"/>
                  <a:gd name="T30" fmla="*/ 36 w 126"/>
                  <a:gd name="T31" fmla="*/ 175 h 253"/>
                  <a:gd name="T32" fmla="*/ 42 w 126"/>
                  <a:gd name="T33" fmla="*/ 169 h 253"/>
                  <a:gd name="T34" fmla="*/ 42 w 126"/>
                  <a:gd name="T35" fmla="*/ 169 h 253"/>
                  <a:gd name="T36" fmla="*/ 48 w 126"/>
                  <a:gd name="T37" fmla="*/ 163 h 253"/>
                  <a:gd name="T38" fmla="*/ 48 w 126"/>
                  <a:gd name="T39" fmla="*/ 157 h 253"/>
                  <a:gd name="T40" fmla="*/ 48 w 126"/>
                  <a:gd name="T41" fmla="*/ 151 h 253"/>
                  <a:gd name="T42" fmla="*/ 54 w 126"/>
                  <a:gd name="T43" fmla="*/ 145 h 253"/>
                  <a:gd name="T44" fmla="*/ 54 w 126"/>
                  <a:gd name="T45" fmla="*/ 139 h 253"/>
                  <a:gd name="T46" fmla="*/ 60 w 126"/>
                  <a:gd name="T47" fmla="*/ 139 h 253"/>
                  <a:gd name="T48" fmla="*/ 60 w 126"/>
                  <a:gd name="T49" fmla="*/ 126 h 253"/>
                  <a:gd name="T50" fmla="*/ 66 w 126"/>
                  <a:gd name="T51" fmla="*/ 126 h 253"/>
                  <a:gd name="T52" fmla="*/ 66 w 126"/>
                  <a:gd name="T53" fmla="*/ 120 h 253"/>
                  <a:gd name="T54" fmla="*/ 72 w 126"/>
                  <a:gd name="T55" fmla="*/ 114 h 253"/>
                  <a:gd name="T56" fmla="*/ 72 w 126"/>
                  <a:gd name="T57" fmla="*/ 108 h 253"/>
                  <a:gd name="T58" fmla="*/ 72 w 126"/>
                  <a:gd name="T59" fmla="*/ 108 h 253"/>
                  <a:gd name="T60" fmla="*/ 78 w 126"/>
                  <a:gd name="T61" fmla="*/ 96 h 253"/>
                  <a:gd name="T62" fmla="*/ 78 w 126"/>
                  <a:gd name="T63" fmla="*/ 90 h 253"/>
                  <a:gd name="T64" fmla="*/ 78 w 126"/>
                  <a:gd name="T65" fmla="*/ 90 h 253"/>
                  <a:gd name="T66" fmla="*/ 84 w 126"/>
                  <a:gd name="T67" fmla="*/ 84 h 253"/>
                  <a:gd name="T68" fmla="*/ 90 w 126"/>
                  <a:gd name="T69" fmla="*/ 78 h 253"/>
                  <a:gd name="T70" fmla="*/ 90 w 126"/>
                  <a:gd name="T71" fmla="*/ 78 h 253"/>
                  <a:gd name="T72" fmla="*/ 90 w 126"/>
                  <a:gd name="T73" fmla="*/ 66 h 253"/>
                  <a:gd name="T74" fmla="*/ 96 w 126"/>
                  <a:gd name="T75" fmla="*/ 60 h 253"/>
                  <a:gd name="T76" fmla="*/ 96 w 126"/>
                  <a:gd name="T77" fmla="*/ 60 h 253"/>
                  <a:gd name="T78" fmla="*/ 102 w 126"/>
                  <a:gd name="T79" fmla="*/ 54 h 253"/>
                  <a:gd name="T80" fmla="*/ 102 w 126"/>
                  <a:gd name="T81" fmla="*/ 48 h 253"/>
                  <a:gd name="T82" fmla="*/ 102 w 126"/>
                  <a:gd name="T83" fmla="*/ 48 h 253"/>
                  <a:gd name="T84" fmla="*/ 108 w 126"/>
                  <a:gd name="T85" fmla="*/ 36 h 253"/>
                  <a:gd name="T86" fmla="*/ 108 w 126"/>
                  <a:gd name="T87" fmla="*/ 30 h 253"/>
                  <a:gd name="T88" fmla="*/ 114 w 126"/>
                  <a:gd name="T89" fmla="*/ 30 h 253"/>
                  <a:gd name="T90" fmla="*/ 114 w 126"/>
                  <a:gd name="T91" fmla="*/ 24 h 253"/>
                  <a:gd name="T92" fmla="*/ 120 w 126"/>
                  <a:gd name="T93" fmla="*/ 18 h 253"/>
                  <a:gd name="T94" fmla="*/ 120 w 126"/>
                  <a:gd name="T95" fmla="*/ 12 h 253"/>
                  <a:gd name="T96" fmla="*/ 120 w 126"/>
                  <a:gd name="T97" fmla="*/ 6 h 253"/>
                  <a:gd name="T98" fmla="*/ 126 w 126"/>
                  <a:gd name="T99" fmla="*/ 0 h 253"/>
                  <a:gd name="T100" fmla="*/ 126 w 126"/>
                  <a:gd name="T101" fmla="*/ 0 h 2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"/>
                  <a:gd name="T154" fmla="*/ 0 h 253"/>
                  <a:gd name="T155" fmla="*/ 126 w 126"/>
                  <a:gd name="T156" fmla="*/ 253 h 2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" h="253">
                    <a:moveTo>
                      <a:pt x="0" y="253"/>
                    </a:moveTo>
                    <a:lnTo>
                      <a:pt x="6" y="247"/>
                    </a:lnTo>
                    <a:lnTo>
                      <a:pt x="6" y="235"/>
                    </a:lnTo>
                    <a:lnTo>
                      <a:pt x="12" y="229"/>
                    </a:lnTo>
                    <a:lnTo>
                      <a:pt x="18" y="223"/>
                    </a:lnTo>
                    <a:lnTo>
                      <a:pt x="18" y="217"/>
                    </a:lnTo>
                    <a:lnTo>
                      <a:pt x="18" y="211"/>
                    </a:lnTo>
                    <a:lnTo>
                      <a:pt x="24" y="205"/>
                    </a:lnTo>
                    <a:lnTo>
                      <a:pt x="24" y="199"/>
                    </a:lnTo>
                    <a:lnTo>
                      <a:pt x="30" y="199"/>
                    </a:lnTo>
                    <a:lnTo>
                      <a:pt x="30" y="193"/>
                    </a:lnTo>
                    <a:lnTo>
                      <a:pt x="36" y="187"/>
                    </a:lnTo>
                    <a:lnTo>
                      <a:pt x="36" y="181"/>
                    </a:lnTo>
                    <a:lnTo>
                      <a:pt x="36" y="175"/>
                    </a:lnTo>
                    <a:lnTo>
                      <a:pt x="42" y="169"/>
                    </a:lnTo>
                    <a:lnTo>
                      <a:pt x="48" y="163"/>
                    </a:lnTo>
                    <a:lnTo>
                      <a:pt x="48" y="157"/>
                    </a:lnTo>
                    <a:lnTo>
                      <a:pt x="48" y="151"/>
                    </a:lnTo>
                    <a:lnTo>
                      <a:pt x="54" y="145"/>
                    </a:lnTo>
                    <a:lnTo>
                      <a:pt x="54" y="139"/>
                    </a:lnTo>
                    <a:lnTo>
                      <a:pt x="60" y="139"/>
                    </a:lnTo>
                    <a:lnTo>
                      <a:pt x="60" y="126"/>
                    </a:lnTo>
                    <a:lnTo>
                      <a:pt x="66" y="126"/>
                    </a:lnTo>
                    <a:lnTo>
                      <a:pt x="66" y="120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02" y="54"/>
                    </a:lnTo>
                    <a:lnTo>
                      <a:pt x="102" y="48"/>
                    </a:lnTo>
                    <a:lnTo>
                      <a:pt x="108" y="36"/>
                    </a:lnTo>
                    <a:lnTo>
                      <a:pt x="108" y="30"/>
                    </a:lnTo>
                    <a:lnTo>
                      <a:pt x="114" y="30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7" name="Freeform 229"/>
              <p:cNvSpPr>
                <a:spLocks noChangeAspect="1"/>
              </p:cNvSpPr>
              <p:nvPr/>
            </p:nvSpPr>
            <p:spPr bwMode="auto">
              <a:xfrm>
                <a:off x="1605" y="4741"/>
                <a:ext cx="253" cy="132"/>
              </a:xfrm>
              <a:custGeom>
                <a:avLst/>
                <a:gdLst>
                  <a:gd name="T0" fmla="*/ 0 w 253"/>
                  <a:gd name="T1" fmla="*/ 132 h 132"/>
                  <a:gd name="T2" fmla="*/ 6 w 253"/>
                  <a:gd name="T3" fmla="*/ 126 h 132"/>
                  <a:gd name="T4" fmla="*/ 6 w 253"/>
                  <a:gd name="T5" fmla="*/ 120 h 132"/>
                  <a:gd name="T6" fmla="*/ 6 w 253"/>
                  <a:gd name="T7" fmla="*/ 114 h 132"/>
                  <a:gd name="T8" fmla="*/ 12 w 253"/>
                  <a:gd name="T9" fmla="*/ 108 h 132"/>
                  <a:gd name="T10" fmla="*/ 12 w 253"/>
                  <a:gd name="T11" fmla="*/ 102 h 132"/>
                  <a:gd name="T12" fmla="*/ 18 w 253"/>
                  <a:gd name="T13" fmla="*/ 102 h 132"/>
                  <a:gd name="T14" fmla="*/ 18 w 253"/>
                  <a:gd name="T15" fmla="*/ 96 h 132"/>
                  <a:gd name="T16" fmla="*/ 25 w 253"/>
                  <a:gd name="T17" fmla="*/ 90 h 132"/>
                  <a:gd name="T18" fmla="*/ 25 w 253"/>
                  <a:gd name="T19" fmla="*/ 84 h 132"/>
                  <a:gd name="T20" fmla="*/ 31 w 253"/>
                  <a:gd name="T21" fmla="*/ 78 h 132"/>
                  <a:gd name="T22" fmla="*/ 31 w 253"/>
                  <a:gd name="T23" fmla="*/ 72 h 132"/>
                  <a:gd name="T24" fmla="*/ 31 w 253"/>
                  <a:gd name="T25" fmla="*/ 72 h 132"/>
                  <a:gd name="T26" fmla="*/ 37 w 253"/>
                  <a:gd name="T27" fmla="*/ 66 h 132"/>
                  <a:gd name="T28" fmla="*/ 49 w 253"/>
                  <a:gd name="T29" fmla="*/ 66 h 132"/>
                  <a:gd name="T30" fmla="*/ 55 w 253"/>
                  <a:gd name="T31" fmla="*/ 66 h 132"/>
                  <a:gd name="T32" fmla="*/ 55 w 253"/>
                  <a:gd name="T33" fmla="*/ 60 h 132"/>
                  <a:gd name="T34" fmla="*/ 61 w 253"/>
                  <a:gd name="T35" fmla="*/ 60 h 132"/>
                  <a:gd name="T36" fmla="*/ 67 w 253"/>
                  <a:gd name="T37" fmla="*/ 60 h 132"/>
                  <a:gd name="T38" fmla="*/ 79 w 253"/>
                  <a:gd name="T39" fmla="*/ 54 h 132"/>
                  <a:gd name="T40" fmla="*/ 79 w 253"/>
                  <a:gd name="T41" fmla="*/ 54 h 132"/>
                  <a:gd name="T42" fmla="*/ 85 w 253"/>
                  <a:gd name="T43" fmla="*/ 54 h 132"/>
                  <a:gd name="T44" fmla="*/ 91 w 253"/>
                  <a:gd name="T45" fmla="*/ 54 h 132"/>
                  <a:gd name="T46" fmla="*/ 97 w 253"/>
                  <a:gd name="T47" fmla="*/ 48 h 132"/>
                  <a:gd name="T48" fmla="*/ 103 w 253"/>
                  <a:gd name="T49" fmla="*/ 48 h 132"/>
                  <a:gd name="T50" fmla="*/ 109 w 253"/>
                  <a:gd name="T51" fmla="*/ 48 h 132"/>
                  <a:gd name="T52" fmla="*/ 115 w 253"/>
                  <a:gd name="T53" fmla="*/ 42 h 132"/>
                  <a:gd name="T54" fmla="*/ 121 w 253"/>
                  <a:gd name="T55" fmla="*/ 42 h 132"/>
                  <a:gd name="T56" fmla="*/ 127 w 253"/>
                  <a:gd name="T57" fmla="*/ 42 h 132"/>
                  <a:gd name="T58" fmla="*/ 127 w 253"/>
                  <a:gd name="T59" fmla="*/ 36 h 132"/>
                  <a:gd name="T60" fmla="*/ 139 w 253"/>
                  <a:gd name="T61" fmla="*/ 36 h 132"/>
                  <a:gd name="T62" fmla="*/ 145 w 253"/>
                  <a:gd name="T63" fmla="*/ 36 h 132"/>
                  <a:gd name="T64" fmla="*/ 145 w 253"/>
                  <a:gd name="T65" fmla="*/ 30 h 132"/>
                  <a:gd name="T66" fmla="*/ 151 w 253"/>
                  <a:gd name="T67" fmla="*/ 30 h 132"/>
                  <a:gd name="T68" fmla="*/ 163 w 253"/>
                  <a:gd name="T69" fmla="*/ 30 h 132"/>
                  <a:gd name="T70" fmla="*/ 169 w 253"/>
                  <a:gd name="T71" fmla="*/ 24 h 132"/>
                  <a:gd name="T72" fmla="*/ 169 w 253"/>
                  <a:gd name="T73" fmla="*/ 24 h 132"/>
                  <a:gd name="T74" fmla="*/ 175 w 253"/>
                  <a:gd name="T75" fmla="*/ 24 h 132"/>
                  <a:gd name="T76" fmla="*/ 181 w 253"/>
                  <a:gd name="T77" fmla="*/ 18 h 132"/>
                  <a:gd name="T78" fmla="*/ 193 w 253"/>
                  <a:gd name="T79" fmla="*/ 18 h 132"/>
                  <a:gd name="T80" fmla="*/ 193 w 253"/>
                  <a:gd name="T81" fmla="*/ 18 h 132"/>
                  <a:gd name="T82" fmla="*/ 199 w 253"/>
                  <a:gd name="T83" fmla="*/ 18 h 132"/>
                  <a:gd name="T84" fmla="*/ 205 w 253"/>
                  <a:gd name="T85" fmla="*/ 12 h 132"/>
                  <a:gd name="T86" fmla="*/ 211 w 253"/>
                  <a:gd name="T87" fmla="*/ 12 h 132"/>
                  <a:gd name="T88" fmla="*/ 217 w 253"/>
                  <a:gd name="T89" fmla="*/ 12 h 132"/>
                  <a:gd name="T90" fmla="*/ 223 w 253"/>
                  <a:gd name="T91" fmla="*/ 6 h 132"/>
                  <a:gd name="T92" fmla="*/ 229 w 253"/>
                  <a:gd name="T93" fmla="*/ 6 h 132"/>
                  <a:gd name="T94" fmla="*/ 235 w 253"/>
                  <a:gd name="T95" fmla="*/ 0 h 132"/>
                  <a:gd name="T96" fmla="*/ 241 w 253"/>
                  <a:gd name="T97" fmla="*/ 0 h 132"/>
                  <a:gd name="T98" fmla="*/ 247 w 253"/>
                  <a:gd name="T99" fmla="*/ 0 h 132"/>
                  <a:gd name="T100" fmla="*/ 253 w 253"/>
                  <a:gd name="T101" fmla="*/ 0 h 1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3"/>
                  <a:gd name="T154" fmla="*/ 0 h 132"/>
                  <a:gd name="T155" fmla="*/ 253 w 253"/>
                  <a:gd name="T156" fmla="*/ 132 h 1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3" h="132">
                    <a:moveTo>
                      <a:pt x="0" y="132"/>
                    </a:moveTo>
                    <a:lnTo>
                      <a:pt x="6" y="126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12" y="108"/>
                    </a:lnTo>
                    <a:lnTo>
                      <a:pt x="12" y="102"/>
                    </a:lnTo>
                    <a:lnTo>
                      <a:pt x="18" y="102"/>
                    </a:lnTo>
                    <a:lnTo>
                      <a:pt x="18" y="96"/>
                    </a:lnTo>
                    <a:lnTo>
                      <a:pt x="25" y="90"/>
                    </a:lnTo>
                    <a:lnTo>
                      <a:pt x="25" y="84"/>
                    </a:lnTo>
                    <a:lnTo>
                      <a:pt x="31" y="78"/>
                    </a:lnTo>
                    <a:lnTo>
                      <a:pt x="31" y="72"/>
                    </a:lnTo>
                    <a:lnTo>
                      <a:pt x="37" y="66"/>
                    </a:lnTo>
                    <a:lnTo>
                      <a:pt x="49" y="66"/>
                    </a:lnTo>
                    <a:lnTo>
                      <a:pt x="55" y="66"/>
                    </a:lnTo>
                    <a:lnTo>
                      <a:pt x="55" y="60"/>
                    </a:lnTo>
                    <a:lnTo>
                      <a:pt x="61" y="60"/>
                    </a:lnTo>
                    <a:lnTo>
                      <a:pt x="67" y="60"/>
                    </a:lnTo>
                    <a:lnTo>
                      <a:pt x="79" y="54"/>
                    </a:lnTo>
                    <a:lnTo>
                      <a:pt x="85" y="54"/>
                    </a:lnTo>
                    <a:lnTo>
                      <a:pt x="91" y="54"/>
                    </a:lnTo>
                    <a:lnTo>
                      <a:pt x="97" y="48"/>
                    </a:lnTo>
                    <a:lnTo>
                      <a:pt x="103" y="48"/>
                    </a:lnTo>
                    <a:lnTo>
                      <a:pt x="109" y="48"/>
                    </a:lnTo>
                    <a:lnTo>
                      <a:pt x="115" y="42"/>
                    </a:lnTo>
                    <a:lnTo>
                      <a:pt x="121" y="42"/>
                    </a:lnTo>
                    <a:lnTo>
                      <a:pt x="127" y="42"/>
                    </a:lnTo>
                    <a:lnTo>
                      <a:pt x="127" y="36"/>
                    </a:lnTo>
                    <a:lnTo>
                      <a:pt x="139" y="36"/>
                    </a:lnTo>
                    <a:lnTo>
                      <a:pt x="145" y="36"/>
                    </a:lnTo>
                    <a:lnTo>
                      <a:pt x="145" y="30"/>
                    </a:lnTo>
                    <a:lnTo>
                      <a:pt x="151" y="30"/>
                    </a:lnTo>
                    <a:lnTo>
                      <a:pt x="163" y="30"/>
                    </a:lnTo>
                    <a:lnTo>
                      <a:pt x="169" y="24"/>
                    </a:lnTo>
                    <a:lnTo>
                      <a:pt x="175" y="24"/>
                    </a:lnTo>
                    <a:lnTo>
                      <a:pt x="181" y="18"/>
                    </a:lnTo>
                    <a:lnTo>
                      <a:pt x="193" y="18"/>
                    </a:lnTo>
                    <a:lnTo>
                      <a:pt x="199" y="18"/>
                    </a:lnTo>
                    <a:lnTo>
                      <a:pt x="205" y="12"/>
                    </a:lnTo>
                    <a:lnTo>
                      <a:pt x="211" y="12"/>
                    </a:lnTo>
                    <a:lnTo>
                      <a:pt x="217" y="12"/>
                    </a:lnTo>
                    <a:lnTo>
                      <a:pt x="223" y="6"/>
                    </a:lnTo>
                    <a:lnTo>
                      <a:pt x="229" y="6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7" y="0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8" name="Freeform 230"/>
              <p:cNvSpPr>
                <a:spLocks noChangeAspect="1"/>
              </p:cNvSpPr>
              <p:nvPr/>
            </p:nvSpPr>
            <p:spPr bwMode="auto">
              <a:xfrm>
                <a:off x="1858" y="4644"/>
                <a:ext cx="283" cy="97"/>
              </a:xfrm>
              <a:custGeom>
                <a:avLst/>
                <a:gdLst>
                  <a:gd name="T0" fmla="*/ 0 w 283"/>
                  <a:gd name="T1" fmla="*/ 97 h 97"/>
                  <a:gd name="T2" fmla="*/ 6 w 283"/>
                  <a:gd name="T3" fmla="*/ 91 h 97"/>
                  <a:gd name="T4" fmla="*/ 6 w 283"/>
                  <a:gd name="T5" fmla="*/ 91 h 97"/>
                  <a:gd name="T6" fmla="*/ 12 w 283"/>
                  <a:gd name="T7" fmla="*/ 91 h 97"/>
                  <a:gd name="T8" fmla="*/ 24 w 283"/>
                  <a:gd name="T9" fmla="*/ 85 h 97"/>
                  <a:gd name="T10" fmla="*/ 30 w 283"/>
                  <a:gd name="T11" fmla="*/ 85 h 97"/>
                  <a:gd name="T12" fmla="*/ 30 w 283"/>
                  <a:gd name="T13" fmla="*/ 85 h 97"/>
                  <a:gd name="T14" fmla="*/ 36 w 283"/>
                  <a:gd name="T15" fmla="*/ 85 h 97"/>
                  <a:gd name="T16" fmla="*/ 42 w 283"/>
                  <a:gd name="T17" fmla="*/ 79 h 97"/>
                  <a:gd name="T18" fmla="*/ 54 w 283"/>
                  <a:gd name="T19" fmla="*/ 79 h 97"/>
                  <a:gd name="T20" fmla="*/ 54 w 283"/>
                  <a:gd name="T21" fmla="*/ 79 h 97"/>
                  <a:gd name="T22" fmla="*/ 61 w 283"/>
                  <a:gd name="T23" fmla="*/ 73 h 97"/>
                  <a:gd name="T24" fmla="*/ 67 w 283"/>
                  <a:gd name="T25" fmla="*/ 73 h 97"/>
                  <a:gd name="T26" fmla="*/ 73 w 283"/>
                  <a:gd name="T27" fmla="*/ 66 h 97"/>
                  <a:gd name="T28" fmla="*/ 79 w 283"/>
                  <a:gd name="T29" fmla="*/ 66 h 97"/>
                  <a:gd name="T30" fmla="*/ 85 w 283"/>
                  <a:gd name="T31" fmla="*/ 66 h 97"/>
                  <a:gd name="T32" fmla="*/ 91 w 283"/>
                  <a:gd name="T33" fmla="*/ 66 h 97"/>
                  <a:gd name="T34" fmla="*/ 97 w 283"/>
                  <a:gd name="T35" fmla="*/ 60 h 97"/>
                  <a:gd name="T36" fmla="*/ 103 w 283"/>
                  <a:gd name="T37" fmla="*/ 60 h 97"/>
                  <a:gd name="T38" fmla="*/ 109 w 283"/>
                  <a:gd name="T39" fmla="*/ 60 h 97"/>
                  <a:gd name="T40" fmla="*/ 115 w 283"/>
                  <a:gd name="T41" fmla="*/ 54 h 97"/>
                  <a:gd name="T42" fmla="*/ 121 w 283"/>
                  <a:gd name="T43" fmla="*/ 54 h 97"/>
                  <a:gd name="T44" fmla="*/ 127 w 283"/>
                  <a:gd name="T45" fmla="*/ 54 h 97"/>
                  <a:gd name="T46" fmla="*/ 127 w 283"/>
                  <a:gd name="T47" fmla="*/ 48 h 97"/>
                  <a:gd name="T48" fmla="*/ 139 w 283"/>
                  <a:gd name="T49" fmla="*/ 48 h 97"/>
                  <a:gd name="T50" fmla="*/ 145 w 283"/>
                  <a:gd name="T51" fmla="*/ 48 h 97"/>
                  <a:gd name="T52" fmla="*/ 145 w 283"/>
                  <a:gd name="T53" fmla="*/ 42 h 97"/>
                  <a:gd name="T54" fmla="*/ 151 w 283"/>
                  <a:gd name="T55" fmla="*/ 42 h 97"/>
                  <a:gd name="T56" fmla="*/ 157 w 283"/>
                  <a:gd name="T57" fmla="*/ 42 h 97"/>
                  <a:gd name="T58" fmla="*/ 169 w 283"/>
                  <a:gd name="T59" fmla="*/ 36 h 97"/>
                  <a:gd name="T60" fmla="*/ 169 w 283"/>
                  <a:gd name="T61" fmla="*/ 36 h 97"/>
                  <a:gd name="T62" fmla="*/ 175 w 283"/>
                  <a:gd name="T63" fmla="*/ 36 h 97"/>
                  <a:gd name="T64" fmla="*/ 181 w 283"/>
                  <a:gd name="T65" fmla="*/ 30 h 97"/>
                  <a:gd name="T66" fmla="*/ 193 w 283"/>
                  <a:gd name="T67" fmla="*/ 30 h 97"/>
                  <a:gd name="T68" fmla="*/ 193 w 283"/>
                  <a:gd name="T69" fmla="*/ 30 h 97"/>
                  <a:gd name="T70" fmla="*/ 199 w 283"/>
                  <a:gd name="T71" fmla="*/ 30 h 97"/>
                  <a:gd name="T72" fmla="*/ 205 w 283"/>
                  <a:gd name="T73" fmla="*/ 24 h 97"/>
                  <a:gd name="T74" fmla="*/ 211 w 283"/>
                  <a:gd name="T75" fmla="*/ 24 h 97"/>
                  <a:gd name="T76" fmla="*/ 217 w 283"/>
                  <a:gd name="T77" fmla="*/ 24 h 97"/>
                  <a:gd name="T78" fmla="*/ 223 w 283"/>
                  <a:gd name="T79" fmla="*/ 18 h 97"/>
                  <a:gd name="T80" fmla="*/ 229 w 283"/>
                  <a:gd name="T81" fmla="*/ 18 h 97"/>
                  <a:gd name="T82" fmla="*/ 235 w 283"/>
                  <a:gd name="T83" fmla="*/ 18 h 97"/>
                  <a:gd name="T84" fmla="*/ 241 w 283"/>
                  <a:gd name="T85" fmla="*/ 12 h 97"/>
                  <a:gd name="T86" fmla="*/ 241 w 283"/>
                  <a:gd name="T87" fmla="*/ 12 h 97"/>
                  <a:gd name="T88" fmla="*/ 253 w 283"/>
                  <a:gd name="T89" fmla="*/ 12 h 97"/>
                  <a:gd name="T90" fmla="*/ 259 w 283"/>
                  <a:gd name="T91" fmla="*/ 6 h 97"/>
                  <a:gd name="T92" fmla="*/ 259 w 283"/>
                  <a:gd name="T93" fmla="*/ 6 h 97"/>
                  <a:gd name="T94" fmla="*/ 265 w 283"/>
                  <a:gd name="T95" fmla="*/ 6 h 97"/>
                  <a:gd name="T96" fmla="*/ 271 w 283"/>
                  <a:gd name="T97" fmla="*/ 0 h 97"/>
                  <a:gd name="T98" fmla="*/ 283 w 283"/>
                  <a:gd name="T99" fmla="*/ 0 h 97"/>
                  <a:gd name="T100" fmla="*/ 283 w 283"/>
                  <a:gd name="T101" fmla="*/ 0 h 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97"/>
                  <a:gd name="T155" fmla="*/ 283 w 283"/>
                  <a:gd name="T156" fmla="*/ 97 h 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97">
                    <a:moveTo>
                      <a:pt x="0" y="97"/>
                    </a:moveTo>
                    <a:lnTo>
                      <a:pt x="6" y="91"/>
                    </a:lnTo>
                    <a:lnTo>
                      <a:pt x="12" y="91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6" y="85"/>
                    </a:lnTo>
                    <a:lnTo>
                      <a:pt x="42" y="79"/>
                    </a:lnTo>
                    <a:lnTo>
                      <a:pt x="54" y="79"/>
                    </a:lnTo>
                    <a:lnTo>
                      <a:pt x="61" y="73"/>
                    </a:lnTo>
                    <a:lnTo>
                      <a:pt x="67" y="73"/>
                    </a:lnTo>
                    <a:lnTo>
                      <a:pt x="73" y="66"/>
                    </a:lnTo>
                    <a:lnTo>
                      <a:pt x="79" y="66"/>
                    </a:lnTo>
                    <a:lnTo>
                      <a:pt x="85" y="66"/>
                    </a:lnTo>
                    <a:lnTo>
                      <a:pt x="91" y="66"/>
                    </a:lnTo>
                    <a:lnTo>
                      <a:pt x="97" y="60"/>
                    </a:lnTo>
                    <a:lnTo>
                      <a:pt x="103" y="60"/>
                    </a:lnTo>
                    <a:lnTo>
                      <a:pt x="109" y="60"/>
                    </a:lnTo>
                    <a:lnTo>
                      <a:pt x="115" y="54"/>
                    </a:lnTo>
                    <a:lnTo>
                      <a:pt x="121" y="54"/>
                    </a:lnTo>
                    <a:lnTo>
                      <a:pt x="127" y="54"/>
                    </a:lnTo>
                    <a:lnTo>
                      <a:pt x="127" y="48"/>
                    </a:lnTo>
                    <a:lnTo>
                      <a:pt x="139" y="48"/>
                    </a:lnTo>
                    <a:lnTo>
                      <a:pt x="145" y="48"/>
                    </a:lnTo>
                    <a:lnTo>
                      <a:pt x="145" y="42"/>
                    </a:lnTo>
                    <a:lnTo>
                      <a:pt x="151" y="42"/>
                    </a:lnTo>
                    <a:lnTo>
                      <a:pt x="157" y="42"/>
                    </a:lnTo>
                    <a:lnTo>
                      <a:pt x="169" y="36"/>
                    </a:lnTo>
                    <a:lnTo>
                      <a:pt x="175" y="36"/>
                    </a:lnTo>
                    <a:lnTo>
                      <a:pt x="181" y="30"/>
                    </a:lnTo>
                    <a:lnTo>
                      <a:pt x="193" y="30"/>
                    </a:lnTo>
                    <a:lnTo>
                      <a:pt x="199" y="30"/>
                    </a:lnTo>
                    <a:lnTo>
                      <a:pt x="205" y="24"/>
                    </a:lnTo>
                    <a:lnTo>
                      <a:pt x="211" y="24"/>
                    </a:lnTo>
                    <a:lnTo>
                      <a:pt x="217" y="24"/>
                    </a:lnTo>
                    <a:lnTo>
                      <a:pt x="223" y="18"/>
                    </a:lnTo>
                    <a:lnTo>
                      <a:pt x="229" y="18"/>
                    </a:lnTo>
                    <a:lnTo>
                      <a:pt x="235" y="18"/>
                    </a:lnTo>
                    <a:lnTo>
                      <a:pt x="241" y="12"/>
                    </a:lnTo>
                    <a:lnTo>
                      <a:pt x="253" y="12"/>
                    </a:lnTo>
                    <a:lnTo>
                      <a:pt x="259" y="6"/>
                    </a:lnTo>
                    <a:lnTo>
                      <a:pt x="265" y="6"/>
                    </a:lnTo>
                    <a:lnTo>
                      <a:pt x="271" y="0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9" name="Freeform 231"/>
              <p:cNvSpPr>
                <a:spLocks noChangeAspect="1"/>
              </p:cNvSpPr>
              <p:nvPr/>
            </p:nvSpPr>
            <p:spPr bwMode="auto">
              <a:xfrm>
                <a:off x="1353" y="5379"/>
                <a:ext cx="126" cy="247"/>
              </a:xfrm>
              <a:custGeom>
                <a:avLst/>
                <a:gdLst>
                  <a:gd name="T0" fmla="*/ 0 w 126"/>
                  <a:gd name="T1" fmla="*/ 247 h 247"/>
                  <a:gd name="T2" fmla="*/ 0 w 126"/>
                  <a:gd name="T3" fmla="*/ 241 h 247"/>
                  <a:gd name="T4" fmla="*/ 6 w 126"/>
                  <a:gd name="T5" fmla="*/ 235 h 247"/>
                  <a:gd name="T6" fmla="*/ 6 w 126"/>
                  <a:gd name="T7" fmla="*/ 229 h 247"/>
                  <a:gd name="T8" fmla="*/ 12 w 126"/>
                  <a:gd name="T9" fmla="*/ 229 h 247"/>
                  <a:gd name="T10" fmla="*/ 12 w 126"/>
                  <a:gd name="T11" fmla="*/ 217 h 247"/>
                  <a:gd name="T12" fmla="*/ 18 w 126"/>
                  <a:gd name="T13" fmla="*/ 217 h 247"/>
                  <a:gd name="T14" fmla="*/ 18 w 126"/>
                  <a:gd name="T15" fmla="*/ 211 h 247"/>
                  <a:gd name="T16" fmla="*/ 24 w 126"/>
                  <a:gd name="T17" fmla="*/ 205 h 247"/>
                  <a:gd name="T18" fmla="*/ 24 w 126"/>
                  <a:gd name="T19" fmla="*/ 205 h 247"/>
                  <a:gd name="T20" fmla="*/ 24 w 126"/>
                  <a:gd name="T21" fmla="*/ 198 h 247"/>
                  <a:gd name="T22" fmla="*/ 30 w 126"/>
                  <a:gd name="T23" fmla="*/ 186 h 247"/>
                  <a:gd name="T24" fmla="*/ 30 w 126"/>
                  <a:gd name="T25" fmla="*/ 186 h 247"/>
                  <a:gd name="T26" fmla="*/ 36 w 126"/>
                  <a:gd name="T27" fmla="*/ 180 h 247"/>
                  <a:gd name="T28" fmla="*/ 36 w 126"/>
                  <a:gd name="T29" fmla="*/ 174 h 247"/>
                  <a:gd name="T30" fmla="*/ 36 w 126"/>
                  <a:gd name="T31" fmla="*/ 174 h 247"/>
                  <a:gd name="T32" fmla="*/ 42 w 126"/>
                  <a:gd name="T33" fmla="*/ 168 h 247"/>
                  <a:gd name="T34" fmla="*/ 48 w 126"/>
                  <a:gd name="T35" fmla="*/ 156 h 247"/>
                  <a:gd name="T36" fmla="*/ 48 w 126"/>
                  <a:gd name="T37" fmla="*/ 156 h 247"/>
                  <a:gd name="T38" fmla="*/ 48 w 126"/>
                  <a:gd name="T39" fmla="*/ 150 h 247"/>
                  <a:gd name="T40" fmla="*/ 54 w 126"/>
                  <a:gd name="T41" fmla="*/ 144 h 247"/>
                  <a:gd name="T42" fmla="*/ 54 w 126"/>
                  <a:gd name="T43" fmla="*/ 144 h 247"/>
                  <a:gd name="T44" fmla="*/ 60 w 126"/>
                  <a:gd name="T45" fmla="*/ 138 h 247"/>
                  <a:gd name="T46" fmla="*/ 60 w 126"/>
                  <a:gd name="T47" fmla="*/ 126 h 247"/>
                  <a:gd name="T48" fmla="*/ 60 w 126"/>
                  <a:gd name="T49" fmla="*/ 126 h 247"/>
                  <a:gd name="T50" fmla="*/ 66 w 126"/>
                  <a:gd name="T51" fmla="*/ 120 h 247"/>
                  <a:gd name="T52" fmla="*/ 66 w 126"/>
                  <a:gd name="T53" fmla="*/ 114 h 247"/>
                  <a:gd name="T54" fmla="*/ 66 w 126"/>
                  <a:gd name="T55" fmla="*/ 114 h 247"/>
                  <a:gd name="T56" fmla="*/ 72 w 126"/>
                  <a:gd name="T57" fmla="*/ 102 h 247"/>
                  <a:gd name="T58" fmla="*/ 78 w 126"/>
                  <a:gd name="T59" fmla="*/ 96 h 247"/>
                  <a:gd name="T60" fmla="*/ 78 w 126"/>
                  <a:gd name="T61" fmla="*/ 96 h 247"/>
                  <a:gd name="T62" fmla="*/ 78 w 126"/>
                  <a:gd name="T63" fmla="*/ 90 h 247"/>
                  <a:gd name="T64" fmla="*/ 84 w 126"/>
                  <a:gd name="T65" fmla="*/ 84 h 247"/>
                  <a:gd name="T66" fmla="*/ 84 w 126"/>
                  <a:gd name="T67" fmla="*/ 84 h 247"/>
                  <a:gd name="T68" fmla="*/ 90 w 126"/>
                  <a:gd name="T69" fmla="*/ 72 h 247"/>
                  <a:gd name="T70" fmla="*/ 90 w 126"/>
                  <a:gd name="T71" fmla="*/ 66 h 247"/>
                  <a:gd name="T72" fmla="*/ 90 w 126"/>
                  <a:gd name="T73" fmla="*/ 66 h 247"/>
                  <a:gd name="T74" fmla="*/ 96 w 126"/>
                  <a:gd name="T75" fmla="*/ 60 h 247"/>
                  <a:gd name="T76" fmla="*/ 102 w 126"/>
                  <a:gd name="T77" fmla="*/ 54 h 247"/>
                  <a:gd name="T78" fmla="*/ 102 w 126"/>
                  <a:gd name="T79" fmla="*/ 54 h 247"/>
                  <a:gd name="T80" fmla="*/ 102 w 126"/>
                  <a:gd name="T81" fmla="*/ 42 h 247"/>
                  <a:gd name="T82" fmla="*/ 108 w 126"/>
                  <a:gd name="T83" fmla="*/ 36 h 247"/>
                  <a:gd name="T84" fmla="*/ 108 w 126"/>
                  <a:gd name="T85" fmla="*/ 36 h 247"/>
                  <a:gd name="T86" fmla="*/ 114 w 126"/>
                  <a:gd name="T87" fmla="*/ 30 h 247"/>
                  <a:gd name="T88" fmla="*/ 114 w 126"/>
                  <a:gd name="T89" fmla="*/ 24 h 247"/>
                  <a:gd name="T90" fmla="*/ 114 w 126"/>
                  <a:gd name="T91" fmla="*/ 18 h 247"/>
                  <a:gd name="T92" fmla="*/ 120 w 126"/>
                  <a:gd name="T93" fmla="*/ 12 h 247"/>
                  <a:gd name="T94" fmla="*/ 120 w 126"/>
                  <a:gd name="T95" fmla="*/ 6 h 247"/>
                  <a:gd name="T96" fmla="*/ 126 w 126"/>
                  <a:gd name="T97" fmla="*/ 6 h 247"/>
                  <a:gd name="T98" fmla="*/ 126 w 126"/>
                  <a:gd name="T99" fmla="*/ 0 h 2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6"/>
                  <a:gd name="T151" fmla="*/ 0 h 247"/>
                  <a:gd name="T152" fmla="*/ 126 w 126"/>
                  <a:gd name="T153" fmla="*/ 247 h 2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6" h="247">
                    <a:moveTo>
                      <a:pt x="0" y="247"/>
                    </a:moveTo>
                    <a:lnTo>
                      <a:pt x="0" y="241"/>
                    </a:lnTo>
                    <a:lnTo>
                      <a:pt x="6" y="235"/>
                    </a:lnTo>
                    <a:lnTo>
                      <a:pt x="6" y="229"/>
                    </a:lnTo>
                    <a:lnTo>
                      <a:pt x="12" y="229"/>
                    </a:lnTo>
                    <a:lnTo>
                      <a:pt x="12" y="217"/>
                    </a:lnTo>
                    <a:lnTo>
                      <a:pt x="18" y="217"/>
                    </a:lnTo>
                    <a:lnTo>
                      <a:pt x="18" y="211"/>
                    </a:lnTo>
                    <a:lnTo>
                      <a:pt x="24" y="205"/>
                    </a:lnTo>
                    <a:lnTo>
                      <a:pt x="24" y="198"/>
                    </a:lnTo>
                    <a:lnTo>
                      <a:pt x="30" y="186"/>
                    </a:lnTo>
                    <a:lnTo>
                      <a:pt x="36" y="180"/>
                    </a:lnTo>
                    <a:lnTo>
                      <a:pt x="36" y="174"/>
                    </a:lnTo>
                    <a:lnTo>
                      <a:pt x="42" y="168"/>
                    </a:lnTo>
                    <a:lnTo>
                      <a:pt x="48" y="156"/>
                    </a:lnTo>
                    <a:lnTo>
                      <a:pt x="48" y="150"/>
                    </a:lnTo>
                    <a:lnTo>
                      <a:pt x="54" y="144"/>
                    </a:lnTo>
                    <a:lnTo>
                      <a:pt x="60" y="138"/>
                    </a:lnTo>
                    <a:lnTo>
                      <a:pt x="60" y="126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02" y="54"/>
                    </a:lnTo>
                    <a:lnTo>
                      <a:pt x="102" y="42"/>
                    </a:lnTo>
                    <a:lnTo>
                      <a:pt x="108" y="36"/>
                    </a:lnTo>
                    <a:lnTo>
                      <a:pt x="114" y="30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0" name="Freeform 232"/>
              <p:cNvSpPr>
                <a:spLocks noChangeAspect="1"/>
              </p:cNvSpPr>
              <p:nvPr/>
            </p:nvSpPr>
            <p:spPr bwMode="auto">
              <a:xfrm>
                <a:off x="1479" y="5126"/>
                <a:ext cx="126" cy="253"/>
              </a:xfrm>
              <a:custGeom>
                <a:avLst/>
                <a:gdLst>
                  <a:gd name="T0" fmla="*/ 0 w 126"/>
                  <a:gd name="T1" fmla="*/ 253 h 253"/>
                  <a:gd name="T2" fmla="*/ 6 w 126"/>
                  <a:gd name="T3" fmla="*/ 247 h 253"/>
                  <a:gd name="T4" fmla="*/ 6 w 126"/>
                  <a:gd name="T5" fmla="*/ 241 h 253"/>
                  <a:gd name="T6" fmla="*/ 6 w 126"/>
                  <a:gd name="T7" fmla="*/ 235 h 253"/>
                  <a:gd name="T8" fmla="*/ 12 w 126"/>
                  <a:gd name="T9" fmla="*/ 229 h 253"/>
                  <a:gd name="T10" fmla="*/ 12 w 126"/>
                  <a:gd name="T11" fmla="*/ 229 h 253"/>
                  <a:gd name="T12" fmla="*/ 18 w 126"/>
                  <a:gd name="T13" fmla="*/ 223 h 253"/>
                  <a:gd name="T14" fmla="*/ 18 w 126"/>
                  <a:gd name="T15" fmla="*/ 217 h 253"/>
                  <a:gd name="T16" fmla="*/ 18 w 126"/>
                  <a:gd name="T17" fmla="*/ 211 h 253"/>
                  <a:gd name="T18" fmla="*/ 24 w 126"/>
                  <a:gd name="T19" fmla="*/ 205 h 253"/>
                  <a:gd name="T20" fmla="*/ 24 w 126"/>
                  <a:gd name="T21" fmla="*/ 199 h 253"/>
                  <a:gd name="T22" fmla="*/ 30 w 126"/>
                  <a:gd name="T23" fmla="*/ 199 h 253"/>
                  <a:gd name="T24" fmla="*/ 30 w 126"/>
                  <a:gd name="T25" fmla="*/ 193 h 253"/>
                  <a:gd name="T26" fmla="*/ 36 w 126"/>
                  <a:gd name="T27" fmla="*/ 187 h 253"/>
                  <a:gd name="T28" fmla="*/ 36 w 126"/>
                  <a:gd name="T29" fmla="*/ 181 h 253"/>
                  <a:gd name="T30" fmla="*/ 42 w 126"/>
                  <a:gd name="T31" fmla="*/ 175 h 253"/>
                  <a:gd name="T32" fmla="*/ 42 w 126"/>
                  <a:gd name="T33" fmla="*/ 169 h 253"/>
                  <a:gd name="T34" fmla="*/ 42 w 126"/>
                  <a:gd name="T35" fmla="*/ 169 h 253"/>
                  <a:gd name="T36" fmla="*/ 48 w 126"/>
                  <a:gd name="T37" fmla="*/ 156 h 253"/>
                  <a:gd name="T38" fmla="*/ 48 w 126"/>
                  <a:gd name="T39" fmla="*/ 156 h 253"/>
                  <a:gd name="T40" fmla="*/ 48 w 126"/>
                  <a:gd name="T41" fmla="*/ 150 h 253"/>
                  <a:gd name="T42" fmla="*/ 54 w 126"/>
                  <a:gd name="T43" fmla="*/ 144 h 253"/>
                  <a:gd name="T44" fmla="*/ 54 w 126"/>
                  <a:gd name="T45" fmla="*/ 138 h 253"/>
                  <a:gd name="T46" fmla="*/ 60 w 126"/>
                  <a:gd name="T47" fmla="*/ 138 h 253"/>
                  <a:gd name="T48" fmla="*/ 60 w 126"/>
                  <a:gd name="T49" fmla="*/ 126 h 253"/>
                  <a:gd name="T50" fmla="*/ 66 w 126"/>
                  <a:gd name="T51" fmla="*/ 126 h 253"/>
                  <a:gd name="T52" fmla="*/ 66 w 126"/>
                  <a:gd name="T53" fmla="*/ 120 h 253"/>
                  <a:gd name="T54" fmla="*/ 72 w 126"/>
                  <a:gd name="T55" fmla="*/ 114 h 253"/>
                  <a:gd name="T56" fmla="*/ 72 w 126"/>
                  <a:gd name="T57" fmla="*/ 108 h 253"/>
                  <a:gd name="T58" fmla="*/ 72 w 126"/>
                  <a:gd name="T59" fmla="*/ 108 h 253"/>
                  <a:gd name="T60" fmla="*/ 78 w 126"/>
                  <a:gd name="T61" fmla="*/ 96 h 253"/>
                  <a:gd name="T62" fmla="*/ 78 w 126"/>
                  <a:gd name="T63" fmla="*/ 96 h 253"/>
                  <a:gd name="T64" fmla="*/ 84 w 126"/>
                  <a:gd name="T65" fmla="*/ 90 h 253"/>
                  <a:gd name="T66" fmla="*/ 84 w 126"/>
                  <a:gd name="T67" fmla="*/ 84 h 253"/>
                  <a:gd name="T68" fmla="*/ 90 w 126"/>
                  <a:gd name="T69" fmla="*/ 78 h 253"/>
                  <a:gd name="T70" fmla="*/ 90 w 126"/>
                  <a:gd name="T71" fmla="*/ 72 h 253"/>
                  <a:gd name="T72" fmla="*/ 90 w 126"/>
                  <a:gd name="T73" fmla="*/ 66 h 253"/>
                  <a:gd name="T74" fmla="*/ 96 w 126"/>
                  <a:gd name="T75" fmla="*/ 60 h 253"/>
                  <a:gd name="T76" fmla="*/ 96 w 126"/>
                  <a:gd name="T77" fmla="*/ 60 h 253"/>
                  <a:gd name="T78" fmla="*/ 102 w 126"/>
                  <a:gd name="T79" fmla="*/ 54 h 253"/>
                  <a:gd name="T80" fmla="*/ 102 w 126"/>
                  <a:gd name="T81" fmla="*/ 48 h 253"/>
                  <a:gd name="T82" fmla="*/ 102 w 126"/>
                  <a:gd name="T83" fmla="*/ 42 h 253"/>
                  <a:gd name="T84" fmla="*/ 108 w 126"/>
                  <a:gd name="T85" fmla="*/ 36 h 253"/>
                  <a:gd name="T86" fmla="*/ 108 w 126"/>
                  <a:gd name="T87" fmla="*/ 30 h 253"/>
                  <a:gd name="T88" fmla="*/ 114 w 126"/>
                  <a:gd name="T89" fmla="*/ 30 h 253"/>
                  <a:gd name="T90" fmla="*/ 114 w 126"/>
                  <a:gd name="T91" fmla="*/ 24 h 253"/>
                  <a:gd name="T92" fmla="*/ 120 w 126"/>
                  <a:gd name="T93" fmla="*/ 18 h 253"/>
                  <a:gd name="T94" fmla="*/ 120 w 126"/>
                  <a:gd name="T95" fmla="*/ 12 h 253"/>
                  <a:gd name="T96" fmla="*/ 126 w 126"/>
                  <a:gd name="T97" fmla="*/ 6 h 253"/>
                  <a:gd name="T98" fmla="*/ 126 w 126"/>
                  <a:gd name="T99" fmla="*/ 0 h 253"/>
                  <a:gd name="T100" fmla="*/ 126 w 126"/>
                  <a:gd name="T101" fmla="*/ 0 h 2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"/>
                  <a:gd name="T154" fmla="*/ 0 h 253"/>
                  <a:gd name="T155" fmla="*/ 126 w 126"/>
                  <a:gd name="T156" fmla="*/ 253 h 2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" h="253">
                    <a:moveTo>
                      <a:pt x="0" y="253"/>
                    </a:moveTo>
                    <a:lnTo>
                      <a:pt x="6" y="247"/>
                    </a:lnTo>
                    <a:lnTo>
                      <a:pt x="6" y="241"/>
                    </a:lnTo>
                    <a:lnTo>
                      <a:pt x="6" y="235"/>
                    </a:lnTo>
                    <a:lnTo>
                      <a:pt x="12" y="229"/>
                    </a:lnTo>
                    <a:lnTo>
                      <a:pt x="18" y="223"/>
                    </a:lnTo>
                    <a:lnTo>
                      <a:pt x="18" y="217"/>
                    </a:lnTo>
                    <a:lnTo>
                      <a:pt x="18" y="211"/>
                    </a:lnTo>
                    <a:lnTo>
                      <a:pt x="24" y="205"/>
                    </a:lnTo>
                    <a:lnTo>
                      <a:pt x="24" y="199"/>
                    </a:lnTo>
                    <a:lnTo>
                      <a:pt x="30" y="199"/>
                    </a:lnTo>
                    <a:lnTo>
                      <a:pt x="30" y="193"/>
                    </a:lnTo>
                    <a:lnTo>
                      <a:pt x="36" y="187"/>
                    </a:lnTo>
                    <a:lnTo>
                      <a:pt x="36" y="181"/>
                    </a:lnTo>
                    <a:lnTo>
                      <a:pt x="42" y="175"/>
                    </a:lnTo>
                    <a:lnTo>
                      <a:pt x="42" y="169"/>
                    </a:lnTo>
                    <a:lnTo>
                      <a:pt x="48" y="156"/>
                    </a:lnTo>
                    <a:lnTo>
                      <a:pt x="48" y="150"/>
                    </a:lnTo>
                    <a:lnTo>
                      <a:pt x="54" y="144"/>
                    </a:lnTo>
                    <a:lnTo>
                      <a:pt x="54" y="138"/>
                    </a:lnTo>
                    <a:lnTo>
                      <a:pt x="60" y="138"/>
                    </a:lnTo>
                    <a:lnTo>
                      <a:pt x="60" y="126"/>
                    </a:lnTo>
                    <a:lnTo>
                      <a:pt x="66" y="126"/>
                    </a:lnTo>
                    <a:lnTo>
                      <a:pt x="66" y="120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8" y="96"/>
                    </a:lnTo>
                    <a:lnTo>
                      <a:pt x="84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02" y="54"/>
                    </a:lnTo>
                    <a:lnTo>
                      <a:pt x="102" y="48"/>
                    </a:lnTo>
                    <a:lnTo>
                      <a:pt x="102" y="42"/>
                    </a:lnTo>
                    <a:lnTo>
                      <a:pt x="108" y="36"/>
                    </a:lnTo>
                    <a:lnTo>
                      <a:pt x="108" y="30"/>
                    </a:lnTo>
                    <a:lnTo>
                      <a:pt x="114" y="30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120" y="12"/>
                    </a:lnTo>
                    <a:lnTo>
                      <a:pt x="126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1" name="Freeform 233"/>
              <p:cNvSpPr>
                <a:spLocks noChangeAspect="1"/>
              </p:cNvSpPr>
              <p:nvPr/>
            </p:nvSpPr>
            <p:spPr bwMode="auto">
              <a:xfrm>
                <a:off x="1605" y="4897"/>
                <a:ext cx="163" cy="229"/>
              </a:xfrm>
              <a:custGeom>
                <a:avLst/>
                <a:gdLst>
                  <a:gd name="T0" fmla="*/ 0 w 163"/>
                  <a:gd name="T1" fmla="*/ 229 h 229"/>
                  <a:gd name="T2" fmla="*/ 6 w 163"/>
                  <a:gd name="T3" fmla="*/ 223 h 229"/>
                  <a:gd name="T4" fmla="*/ 6 w 163"/>
                  <a:gd name="T5" fmla="*/ 217 h 229"/>
                  <a:gd name="T6" fmla="*/ 6 w 163"/>
                  <a:gd name="T7" fmla="*/ 211 h 229"/>
                  <a:gd name="T8" fmla="*/ 12 w 163"/>
                  <a:gd name="T9" fmla="*/ 205 h 229"/>
                  <a:gd name="T10" fmla="*/ 12 w 163"/>
                  <a:gd name="T11" fmla="*/ 199 h 229"/>
                  <a:gd name="T12" fmla="*/ 18 w 163"/>
                  <a:gd name="T13" fmla="*/ 199 h 229"/>
                  <a:gd name="T14" fmla="*/ 18 w 163"/>
                  <a:gd name="T15" fmla="*/ 187 h 229"/>
                  <a:gd name="T16" fmla="*/ 25 w 163"/>
                  <a:gd name="T17" fmla="*/ 187 h 229"/>
                  <a:gd name="T18" fmla="*/ 25 w 163"/>
                  <a:gd name="T19" fmla="*/ 181 h 229"/>
                  <a:gd name="T20" fmla="*/ 31 w 163"/>
                  <a:gd name="T21" fmla="*/ 175 h 229"/>
                  <a:gd name="T22" fmla="*/ 31 w 163"/>
                  <a:gd name="T23" fmla="*/ 169 h 229"/>
                  <a:gd name="T24" fmla="*/ 31 w 163"/>
                  <a:gd name="T25" fmla="*/ 169 h 229"/>
                  <a:gd name="T26" fmla="*/ 37 w 163"/>
                  <a:gd name="T27" fmla="*/ 157 h 229"/>
                  <a:gd name="T28" fmla="*/ 37 w 163"/>
                  <a:gd name="T29" fmla="*/ 157 h 229"/>
                  <a:gd name="T30" fmla="*/ 43 w 163"/>
                  <a:gd name="T31" fmla="*/ 151 h 229"/>
                  <a:gd name="T32" fmla="*/ 43 w 163"/>
                  <a:gd name="T33" fmla="*/ 145 h 229"/>
                  <a:gd name="T34" fmla="*/ 49 w 163"/>
                  <a:gd name="T35" fmla="*/ 139 h 229"/>
                  <a:gd name="T36" fmla="*/ 49 w 163"/>
                  <a:gd name="T37" fmla="*/ 139 h 229"/>
                  <a:gd name="T38" fmla="*/ 49 w 163"/>
                  <a:gd name="T39" fmla="*/ 127 h 229"/>
                  <a:gd name="T40" fmla="*/ 55 w 163"/>
                  <a:gd name="T41" fmla="*/ 127 h 229"/>
                  <a:gd name="T42" fmla="*/ 55 w 163"/>
                  <a:gd name="T43" fmla="*/ 121 h 229"/>
                  <a:gd name="T44" fmla="*/ 61 w 163"/>
                  <a:gd name="T45" fmla="*/ 115 h 229"/>
                  <a:gd name="T46" fmla="*/ 61 w 163"/>
                  <a:gd name="T47" fmla="*/ 109 h 229"/>
                  <a:gd name="T48" fmla="*/ 61 w 163"/>
                  <a:gd name="T49" fmla="*/ 102 h 229"/>
                  <a:gd name="T50" fmla="*/ 67 w 163"/>
                  <a:gd name="T51" fmla="*/ 96 h 229"/>
                  <a:gd name="T52" fmla="*/ 67 w 163"/>
                  <a:gd name="T53" fmla="*/ 96 h 229"/>
                  <a:gd name="T54" fmla="*/ 73 w 163"/>
                  <a:gd name="T55" fmla="*/ 90 h 229"/>
                  <a:gd name="T56" fmla="*/ 73 w 163"/>
                  <a:gd name="T57" fmla="*/ 84 h 229"/>
                  <a:gd name="T58" fmla="*/ 79 w 163"/>
                  <a:gd name="T59" fmla="*/ 78 h 229"/>
                  <a:gd name="T60" fmla="*/ 79 w 163"/>
                  <a:gd name="T61" fmla="*/ 72 h 229"/>
                  <a:gd name="T62" fmla="*/ 85 w 163"/>
                  <a:gd name="T63" fmla="*/ 66 h 229"/>
                  <a:gd name="T64" fmla="*/ 85 w 163"/>
                  <a:gd name="T65" fmla="*/ 60 h 229"/>
                  <a:gd name="T66" fmla="*/ 85 w 163"/>
                  <a:gd name="T67" fmla="*/ 60 h 229"/>
                  <a:gd name="T68" fmla="*/ 91 w 163"/>
                  <a:gd name="T69" fmla="*/ 54 h 229"/>
                  <a:gd name="T70" fmla="*/ 91 w 163"/>
                  <a:gd name="T71" fmla="*/ 48 h 229"/>
                  <a:gd name="T72" fmla="*/ 91 w 163"/>
                  <a:gd name="T73" fmla="*/ 42 h 229"/>
                  <a:gd name="T74" fmla="*/ 97 w 163"/>
                  <a:gd name="T75" fmla="*/ 36 h 229"/>
                  <a:gd name="T76" fmla="*/ 97 w 163"/>
                  <a:gd name="T77" fmla="*/ 30 h 229"/>
                  <a:gd name="T78" fmla="*/ 103 w 163"/>
                  <a:gd name="T79" fmla="*/ 30 h 229"/>
                  <a:gd name="T80" fmla="*/ 103 w 163"/>
                  <a:gd name="T81" fmla="*/ 24 h 229"/>
                  <a:gd name="T82" fmla="*/ 109 w 163"/>
                  <a:gd name="T83" fmla="*/ 18 h 229"/>
                  <a:gd name="T84" fmla="*/ 115 w 163"/>
                  <a:gd name="T85" fmla="*/ 12 h 229"/>
                  <a:gd name="T86" fmla="*/ 115 w 163"/>
                  <a:gd name="T87" fmla="*/ 12 h 229"/>
                  <a:gd name="T88" fmla="*/ 121 w 163"/>
                  <a:gd name="T89" fmla="*/ 12 h 229"/>
                  <a:gd name="T90" fmla="*/ 127 w 163"/>
                  <a:gd name="T91" fmla="*/ 6 h 229"/>
                  <a:gd name="T92" fmla="*/ 139 w 163"/>
                  <a:gd name="T93" fmla="*/ 6 h 229"/>
                  <a:gd name="T94" fmla="*/ 139 w 163"/>
                  <a:gd name="T95" fmla="*/ 6 h 229"/>
                  <a:gd name="T96" fmla="*/ 145 w 163"/>
                  <a:gd name="T97" fmla="*/ 6 h 229"/>
                  <a:gd name="T98" fmla="*/ 151 w 163"/>
                  <a:gd name="T99" fmla="*/ 0 h 229"/>
                  <a:gd name="T100" fmla="*/ 163 w 163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29"/>
                  <a:gd name="T155" fmla="*/ 163 w 163"/>
                  <a:gd name="T156" fmla="*/ 229 h 2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29">
                    <a:moveTo>
                      <a:pt x="0" y="229"/>
                    </a:moveTo>
                    <a:lnTo>
                      <a:pt x="6" y="223"/>
                    </a:lnTo>
                    <a:lnTo>
                      <a:pt x="6" y="217"/>
                    </a:lnTo>
                    <a:lnTo>
                      <a:pt x="6" y="211"/>
                    </a:lnTo>
                    <a:lnTo>
                      <a:pt x="12" y="205"/>
                    </a:lnTo>
                    <a:lnTo>
                      <a:pt x="12" y="199"/>
                    </a:lnTo>
                    <a:lnTo>
                      <a:pt x="18" y="199"/>
                    </a:lnTo>
                    <a:lnTo>
                      <a:pt x="18" y="187"/>
                    </a:lnTo>
                    <a:lnTo>
                      <a:pt x="25" y="187"/>
                    </a:lnTo>
                    <a:lnTo>
                      <a:pt x="25" y="181"/>
                    </a:lnTo>
                    <a:lnTo>
                      <a:pt x="31" y="175"/>
                    </a:lnTo>
                    <a:lnTo>
                      <a:pt x="31" y="169"/>
                    </a:lnTo>
                    <a:lnTo>
                      <a:pt x="37" y="157"/>
                    </a:lnTo>
                    <a:lnTo>
                      <a:pt x="43" y="151"/>
                    </a:lnTo>
                    <a:lnTo>
                      <a:pt x="43" y="145"/>
                    </a:lnTo>
                    <a:lnTo>
                      <a:pt x="49" y="139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5" y="121"/>
                    </a:lnTo>
                    <a:lnTo>
                      <a:pt x="61" y="115"/>
                    </a:lnTo>
                    <a:lnTo>
                      <a:pt x="61" y="109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73" y="90"/>
                    </a:lnTo>
                    <a:lnTo>
                      <a:pt x="73" y="84"/>
                    </a:lnTo>
                    <a:lnTo>
                      <a:pt x="79" y="78"/>
                    </a:lnTo>
                    <a:lnTo>
                      <a:pt x="79" y="72"/>
                    </a:lnTo>
                    <a:lnTo>
                      <a:pt x="85" y="66"/>
                    </a:lnTo>
                    <a:lnTo>
                      <a:pt x="85" y="60"/>
                    </a:lnTo>
                    <a:lnTo>
                      <a:pt x="91" y="54"/>
                    </a:lnTo>
                    <a:lnTo>
                      <a:pt x="91" y="48"/>
                    </a:lnTo>
                    <a:lnTo>
                      <a:pt x="91" y="42"/>
                    </a:lnTo>
                    <a:lnTo>
                      <a:pt x="97" y="36"/>
                    </a:lnTo>
                    <a:lnTo>
                      <a:pt x="97" y="30"/>
                    </a:lnTo>
                    <a:lnTo>
                      <a:pt x="103" y="30"/>
                    </a:lnTo>
                    <a:lnTo>
                      <a:pt x="103" y="24"/>
                    </a:lnTo>
                    <a:lnTo>
                      <a:pt x="109" y="18"/>
                    </a:lnTo>
                    <a:lnTo>
                      <a:pt x="115" y="12"/>
                    </a:lnTo>
                    <a:lnTo>
                      <a:pt x="121" y="12"/>
                    </a:lnTo>
                    <a:lnTo>
                      <a:pt x="127" y="6"/>
                    </a:lnTo>
                    <a:lnTo>
                      <a:pt x="139" y="6"/>
                    </a:lnTo>
                    <a:lnTo>
                      <a:pt x="145" y="6"/>
                    </a:lnTo>
                    <a:lnTo>
                      <a:pt x="151" y="0"/>
                    </a:lnTo>
                    <a:lnTo>
                      <a:pt x="1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2" name="Freeform 234"/>
              <p:cNvSpPr>
                <a:spLocks noChangeAspect="1"/>
              </p:cNvSpPr>
              <p:nvPr/>
            </p:nvSpPr>
            <p:spPr bwMode="auto">
              <a:xfrm>
                <a:off x="1768" y="4801"/>
                <a:ext cx="283" cy="96"/>
              </a:xfrm>
              <a:custGeom>
                <a:avLst/>
                <a:gdLst>
                  <a:gd name="T0" fmla="*/ 0 w 283"/>
                  <a:gd name="T1" fmla="*/ 96 h 96"/>
                  <a:gd name="T2" fmla="*/ 0 w 283"/>
                  <a:gd name="T3" fmla="*/ 96 h 96"/>
                  <a:gd name="T4" fmla="*/ 6 w 283"/>
                  <a:gd name="T5" fmla="*/ 90 h 96"/>
                  <a:gd name="T6" fmla="*/ 12 w 283"/>
                  <a:gd name="T7" fmla="*/ 90 h 96"/>
                  <a:gd name="T8" fmla="*/ 18 w 283"/>
                  <a:gd name="T9" fmla="*/ 84 h 96"/>
                  <a:gd name="T10" fmla="*/ 18 w 283"/>
                  <a:gd name="T11" fmla="*/ 84 h 96"/>
                  <a:gd name="T12" fmla="*/ 30 w 283"/>
                  <a:gd name="T13" fmla="*/ 84 h 96"/>
                  <a:gd name="T14" fmla="*/ 36 w 283"/>
                  <a:gd name="T15" fmla="*/ 84 h 96"/>
                  <a:gd name="T16" fmla="*/ 42 w 283"/>
                  <a:gd name="T17" fmla="*/ 78 h 96"/>
                  <a:gd name="T18" fmla="*/ 42 w 283"/>
                  <a:gd name="T19" fmla="*/ 78 h 96"/>
                  <a:gd name="T20" fmla="*/ 48 w 283"/>
                  <a:gd name="T21" fmla="*/ 78 h 96"/>
                  <a:gd name="T22" fmla="*/ 60 w 283"/>
                  <a:gd name="T23" fmla="*/ 72 h 96"/>
                  <a:gd name="T24" fmla="*/ 66 w 283"/>
                  <a:gd name="T25" fmla="*/ 72 h 96"/>
                  <a:gd name="T26" fmla="*/ 66 w 283"/>
                  <a:gd name="T27" fmla="*/ 72 h 96"/>
                  <a:gd name="T28" fmla="*/ 72 w 283"/>
                  <a:gd name="T29" fmla="*/ 72 h 96"/>
                  <a:gd name="T30" fmla="*/ 84 w 283"/>
                  <a:gd name="T31" fmla="*/ 66 h 96"/>
                  <a:gd name="T32" fmla="*/ 90 w 283"/>
                  <a:gd name="T33" fmla="*/ 66 h 96"/>
                  <a:gd name="T34" fmla="*/ 90 w 283"/>
                  <a:gd name="T35" fmla="*/ 66 h 96"/>
                  <a:gd name="T36" fmla="*/ 96 w 283"/>
                  <a:gd name="T37" fmla="*/ 60 h 96"/>
                  <a:gd name="T38" fmla="*/ 102 w 283"/>
                  <a:gd name="T39" fmla="*/ 60 h 96"/>
                  <a:gd name="T40" fmla="*/ 114 w 283"/>
                  <a:gd name="T41" fmla="*/ 54 h 96"/>
                  <a:gd name="T42" fmla="*/ 114 w 283"/>
                  <a:gd name="T43" fmla="*/ 54 h 96"/>
                  <a:gd name="T44" fmla="*/ 120 w 283"/>
                  <a:gd name="T45" fmla="*/ 54 h 96"/>
                  <a:gd name="T46" fmla="*/ 126 w 283"/>
                  <a:gd name="T47" fmla="*/ 54 h 96"/>
                  <a:gd name="T48" fmla="*/ 132 w 283"/>
                  <a:gd name="T49" fmla="*/ 48 h 96"/>
                  <a:gd name="T50" fmla="*/ 138 w 283"/>
                  <a:gd name="T51" fmla="*/ 48 h 96"/>
                  <a:gd name="T52" fmla="*/ 144 w 283"/>
                  <a:gd name="T53" fmla="*/ 48 h 96"/>
                  <a:gd name="T54" fmla="*/ 151 w 283"/>
                  <a:gd name="T55" fmla="*/ 42 h 96"/>
                  <a:gd name="T56" fmla="*/ 157 w 283"/>
                  <a:gd name="T57" fmla="*/ 42 h 96"/>
                  <a:gd name="T58" fmla="*/ 157 w 283"/>
                  <a:gd name="T59" fmla="*/ 42 h 96"/>
                  <a:gd name="T60" fmla="*/ 163 w 283"/>
                  <a:gd name="T61" fmla="*/ 36 h 96"/>
                  <a:gd name="T62" fmla="*/ 175 w 283"/>
                  <a:gd name="T63" fmla="*/ 36 h 96"/>
                  <a:gd name="T64" fmla="*/ 181 w 283"/>
                  <a:gd name="T65" fmla="*/ 36 h 96"/>
                  <a:gd name="T66" fmla="*/ 181 w 283"/>
                  <a:gd name="T67" fmla="*/ 36 h 96"/>
                  <a:gd name="T68" fmla="*/ 187 w 283"/>
                  <a:gd name="T69" fmla="*/ 30 h 96"/>
                  <a:gd name="T70" fmla="*/ 199 w 283"/>
                  <a:gd name="T71" fmla="*/ 30 h 96"/>
                  <a:gd name="T72" fmla="*/ 205 w 283"/>
                  <a:gd name="T73" fmla="*/ 24 h 96"/>
                  <a:gd name="T74" fmla="*/ 205 w 283"/>
                  <a:gd name="T75" fmla="*/ 24 h 96"/>
                  <a:gd name="T76" fmla="*/ 211 w 283"/>
                  <a:gd name="T77" fmla="*/ 24 h 96"/>
                  <a:gd name="T78" fmla="*/ 217 w 283"/>
                  <a:gd name="T79" fmla="*/ 18 h 96"/>
                  <a:gd name="T80" fmla="*/ 229 w 283"/>
                  <a:gd name="T81" fmla="*/ 18 h 96"/>
                  <a:gd name="T82" fmla="*/ 229 w 283"/>
                  <a:gd name="T83" fmla="*/ 18 h 96"/>
                  <a:gd name="T84" fmla="*/ 235 w 283"/>
                  <a:gd name="T85" fmla="*/ 18 h 96"/>
                  <a:gd name="T86" fmla="*/ 241 w 283"/>
                  <a:gd name="T87" fmla="*/ 12 h 96"/>
                  <a:gd name="T88" fmla="*/ 247 w 283"/>
                  <a:gd name="T89" fmla="*/ 12 h 96"/>
                  <a:gd name="T90" fmla="*/ 253 w 283"/>
                  <a:gd name="T91" fmla="*/ 12 h 96"/>
                  <a:gd name="T92" fmla="*/ 259 w 283"/>
                  <a:gd name="T93" fmla="*/ 6 h 96"/>
                  <a:gd name="T94" fmla="*/ 265 w 283"/>
                  <a:gd name="T95" fmla="*/ 6 h 96"/>
                  <a:gd name="T96" fmla="*/ 271 w 283"/>
                  <a:gd name="T97" fmla="*/ 6 h 96"/>
                  <a:gd name="T98" fmla="*/ 271 w 283"/>
                  <a:gd name="T99" fmla="*/ 0 h 96"/>
                  <a:gd name="T100" fmla="*/ 283 w 283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96"/>
                  <a:gd name="T155" fmla="*/ 283 w 283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96">
                    <a:moveTo>
                      <a:pt x="0" y="96"/>
                    </a:moveTo>
                    <a:lnTo>
                      <a:pt x="0" y="96"/>
                    </a:lnTo>
                    <a:lnTo>
                      <a:pt x="6" y="90"/>
                    </a:lnTo>
                    <a:lnTo>
                      <a:pt x="12" y="90"/>
                    </a:lnTo>
                    <a:lnTo>
                      <a:pt x="18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72" y="72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6" y="54"/>
                    </a:lnTo>
                    <a:lnTo>
                      <a:pt x="132" y="48"/>
                    </a:lnTo>
                    <a:lnTo>
                      <a:pt x="138" y="48"/>
                    </a:lnTo>
                    <a:lnTo>
                      <a:pt x="144" y="48"/>
                    </a:lnTo>
                    <a:lnTo>
                      <a:pt x="151" y="42"/>
                    </a:lnTo>
                    <a:lnTo>
                      <a:pt x="157" y="42"/>
                    </a:lnTo>
                    <a:lnTo>
                      <a:pt x="163" y="36"/>
                    </a:lnTo>
                    <a:lnTo>
                      <a:pt x="175" y="36"/>
                    </a:lnTo>
                    <a:lnTo>
                      <a:pt x="181" y="36"/>
                    </a:lnTo>
                    <a:lnTo>
                      <a:pt x="187" y="30"/>
                    </a:lnTo>
                    <a:lnTo>
                      <a:pt x="199" y="30"/>
                    </a:lnTo>
                    <a:lnTo>
                      <a:pt x="205" y="24"/>
                    </a:lnTo>
                    <a:lnTo>
                      <a:pt x="211" y="24"/>
                    </a:lnTo>
                    <a:lnTo>
                      <a:pt x="217" y="18"/>
                    </a:lnTo>
                    <a:lnTo>
                      <a:pt x="229" y="18"/>
                    </a:lnTo>
                    <a:lnTo>
                      <a:pt x="235" y="18"/>
                    </a:lnTo>
                    <a:lnTo>
                      <a:pt x="241" y="12"/>
                    </a:lnTo>
                    <a:lnTo>
                      <a:pt x="247" y="12"/>
                    </a:lnTo>
                    <a:lnTo>
                      <a:pt x="253" y="12"/>
                    </a:lnTo>
                    <a:lnTo>
                      <a:pt x="259" y="6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71" y="0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3" name="Freeform 236"/>
              <p:cNvSpPr>
                <a:spLocks noChangeAspect="1"/>
              </p:cNvSpPr>
              <p:nvPr/>
            </p:nvSpPr>
            <p:spPr bwMode="auto">
              <a:xfrm>
                <a:off x="2051" y="4704"/>
                <a:ext cx="289" cy="97"/>
              </a:xfrm>
              <a:custGeom>
                <a:avLst/>
                <a:gdLst>
                  <a:gd name="T0" fmla="*/ 0 w 289"/>
                  <a:gd name="T1" fmla="*/ 97 h 97"/>
                  <a:gd name="T2" fmla="*/ 6 w 289"/>
                  <a:gd name="T3" fmla="*/ 97 h 97"/>
                  <a:gd name="T4" fmla="*/ 12 w 289"/>
                  <a:gd name="T5" fmla="*/ 91 h 97"/>
                  <a:gd name="T6" fmla="*/ 12 w 289"/>
                  <a:gd name="T7" fmla="*/ 91 h 97"/>
                  <a:gd name="T8" fmla="*/ 18 w 289"/>
                  <a:gd name="T9" fmla="*/ 91 h 97"/>
                  <a:gd name="T10" fmla="*/ 30 w 289"/>
                  <a:gd name="T11" fmla="*/ 85 h 97"/>
                  <a:gd name="T12" fmla="*/ 36 w 289"/>
                  <a:gd name="T13" fmla="*/ 85 h 97"/>
                  <a:gd name="T14" fmla="*/ 36 w 289"/>
                  <a:gd name="T15" fmla="*/ 85 h 97"/>
                  <a:gd name="T16" fmla="*/ 42 w 289"/>
                  <a:gd name="T17" fmla="*/ 85 h 97"/>
                  <a:gd name="T18" fmla="*/ 48 w 289"/>
                  <a:gd name="T19" fmla="*/ 79 h 97"/>
                  <a:gd name="T20" fmla="*/ 60 w 289"/>
                  <a:gd name="T21" fmla="*/ 79 h 97"/>
                  <a:gd name="T22" fmla="*/ 60 w 289"/>
                  <a:gd name="T23" fmla="*/ 79 h 97"/>
                  <a:gd name="T24" fmla="*/ 66 w 289"/>
                  <a:gd name="T25" fmla="*/ 73 h 97"/>
                  <a:gd name="T26" fmla="*/ 72 w 289"/>
                  <a:gd name="T27" fmla="*/ 73 h 97"/>
                  <a:gd name="T28" fmla="*/ 78 w 289"/>
                  <a:gd name="T29" fmla="*/ 67 h 97"/>
                  <a:gd name="T30" fmla="*/ 84 w 289"/>
                  <a:gd name="T31" fmla="*/ 67 h 97"/>
                  <a:gd name="T32" fmla="*/ 90 w 289"/>
                  <a:gd name="T33" fmla="*/ 67 h 97"/>
                  <a:gd name="T34" fmla="*/ 96 w 289"/>
                  <a:gd name="T35" fmla="*/ 67 h 97"/>
                  <a:gd name="T36" fmla="*/ 102 w 289"/>
                  <a:gd name="T37" fmla="*/ 61 h 97"/>
                  <a:gd name="T38" fmla="*/ 102 w 289"/>
                  <a:gd name="T39" fmla="*/ 61 h 97"/>
                  <a:gd name="T40" fmla="*/ 114 w 289"/>
                  <a:gd name="T41" fmla="*/ 61 h 97"/>
                  <a:gd name="T42" fmla="*/ 120 w 289"/>
                  <a:gd name="T43" fmla="*/ 55 h 97"/>
                  <a:gd name="T44" fmla="*/ 126 w 289"/>
                  <a:gd name="T45" fmla="*/ 55 h 97"/>
                  <a:gd name="T46" fmla="*/ 126 w 289"/>
                  <a:gd name="T47" fmla="*/ 55 h 97"/>
                  <a:gd name="T48" fmla="*/ 132 w 289"/>
                  <a:gd name="T49" fmla="*/ 49 h 97"/>
                  <a:gd name="T50" fmla="*/ 144 w 289"/>
                  <a:gd name="T51" fmla="*/ 49 h 97"/>
                  <a:gd name="T52" fmla="*/ 150 w 289"/>
                  <a:gd name="T53" fmla="*/ 49 h 97"/>
                  <a:gd name="T54" fmla="*/ 150 w 289"/>
                  <a:gd name="T55" fmla="*/ 49 h 97"/>
                  <a:gd name="T56" fmla="*/ 157 w 289"/>
                  <a:gd name="T57" fmla="*/ 43 h 97"/>
                  <a:gd name="T58" fmla="*/ 163 w 289"/>
                  <a:gd name="T59" fmla="*/ 43 h 97"/>
                  <a:gd name="T60" fmla="*/ 175 w 289"/>
                  <a:gd name="T61" fmla="*/ 37 h 97"/>
                  <a:gd name="T62" fmla="*/ 175 w 289"/>
                  <a:gd name="T63" fmla="*/ 37 h 97"/>
                  <a:gd name="T64" fmla="*/ 181 w 289"/>
                  <a:gd name="T65" fmla="*/ 37 h 97"/>
                  <a:gd name="T66" fmla="*/ 187 w 289"/>
                  <a:gd name="T67" fmla="*/ 37 h 97"/>
                  <a:gd name="T68" fmla="*/ 199 w 289"/>
                  <a:gd name="T69" fmla="*/ 31 h 97"/>
                  <a:gd name="T70" fmla="*/ 199 w 289"/>
                  <a:gd name="T71" fmla="*/ 31 h 97"/>
                  <a:gd name="T72" fmla="*/ 205 w 289"/>
                  <a:gd name="T73" fmla="*/ 31 h 97"/>
                  <a:gd name="T74" fmla="*/ 211 w 289"/>
                  <a:gd name="T75" fmla="*/ 25 h 97"/>
                  <a:gd name="T76" fmla="*/ 217 w 289"/>
                  <a:gd name="T77" fmla="*/ 25 h 97"/>
                  <a:gd name="T78" fmla="*/ 217 w 289"/>
                  <a:gd name="T79" fmla="*/ 25 h 97"/>
                  <a:gd name="T80" fmla="*/ 229 w 289"/>
                  <a:gd name="T81" fmla="*/ 19 h 97"/>
                  <a:gd name="T82" fmla="*/ 235 w 289"/>
                  <a:gd name="T83" fmla="*/ 19 h 97"/>
                  <a:gd name="T84" fmla="*/ 241 w 289"/>
                  <a:gd name="T85" fmla="*/ 19 h 97"/>
                  <a:gd name="T86" fmla="*/ 241 w 289"/>
                  <a:gd name="T87" fmla="*/ 19 h 97"/>
                  <a:gd name="T88" fmla="*/ 247 w 289"/>
                  <a:gd name="T89" fmla="*/ 13 h 97"/>
                  <a:gd name="T90" fmla="*/ 259 w 289"/>
                  <a:gd name="T91" fmla="*/ 13 h 97"/>
                  <a:gd name="T92" fmla="*/ 265 w 289"/>
                  <a:gd name="T93" fmla="*/ 6 h 97"/>
                  <a:gd name="T94" fmla="*/ 265 w 289"/>
                  <a:gd name="T95" fmla="*/ 6 h 97"/>
                  <a:gd name="T96" fmla="*/ 271 w 289"/>
                  <a:gd name="T97" fmla="*/ 6 h 97"/>
                  <a:gd name="T98" fmla="*/ 277 w 289"/>
                  <a:gd name="T99" fmla="*/ 0 h 97"/>
                  <a:gd name="T100" fmla="*/ 289 w 289"/>
                  <a:gd name="T101" fmla="*/ 0 h 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9"/>
                  <a:gd name="T154" fmla="*/ 0 h 97"/>
                  <a:gd name="T155" fmla="*/ 289 w 289"/>
                  <a:gd name="T156" fmla="*/ 97 h 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9" h="97">
                    <a:moveTo>
                      <a:pt x="0" y="97"/>
                    </a:moveTo>
                    <a:lnTo>
                      <a:pt x="6" y="97"/>
                    </a:lnTo>
                    <a:lnTo>
                      <a:pt x="12" y="91"/>
                    </a:lnTo>
                    <a:lnTo>
                      <a:pt x="18" y="91"/>
                    </a:lnTo>
                    <a:lnTo>
                      <a:pt x="30" y="85"/>
                    </a:lnTo>
                    <a:lnTo>
                      <a:pt x="36" y="85"/>
                    </a:lnTo>
                    <a:lnTo>
                      <a:pt x="42" y="85"/>
                    </a:lnTo>
                    <a:lnTo>
                      <a:pt x="48" y="79"/>
                    </a:lnTo>
                    <a:lnTo>
                      <a:pt x="60" y="79"/>
                    </a:lnTo>
                    <a:lnTo>
                      <a:pt x="66" y="73"/>
                    </a:lnTo>
                    <a:lnTo>
                      <a:pt x="72" y="73"/>
                    </a:lnTo>
                    <a:lnTo>
                      <a:pt x="78" y="67"/>
                    </a:lnTo>
                    <a:lnTo>
                      <a:pt x="84" y="67"/>
                    </a:lnTo>
                    <a:lnTo>
                      <a:pt x="90" y="67"/>
                    </a:lnTo>
                    <a:lnTo>
                      <a:pt x="96" y="67"/>
                    </a:lnTo>
                    <a:lnTo>
                      <a:pt x="102" y="61"/>
                    </a:lnTo>
                    <a:lnTo>
                      <a:pt x="114" y="61"/>
                    </a:lnTo>
                    <a:lnTo>
                      <a:pt x="120" y="55"/>
                    </a:lnTo>
                    <a:lnTo>
                      <a:pt x="126" y="55"/>
                    </a:lnTo>
                    <a:lnTo>
                      <a:pt x="132" y="49"/>
                    </a:lnTo>
                    <a:lnTo>
                      <a:pt x="144" y="49"/>
                    </a:lnTo>
                    <a:lnTo>
                      <a:pt x="150" y="49"/>
                    </a:lnTo>
                    <a:lnTo>
                      <a:pt x="157" y="43"/>
                    </a:lnTo>
                    <a:lnTo>
                      <a:pt x="163" y="43"/>
                    </a:lnTo>
                    <a:lnTo>
                      <a:pt x="175" y="37"/>
                    </a:lnTo>
                    <a:lnTo>
                      <a:pt x="181" y="37"/>
                    </a:lnTo>
                    <a:lnTo>
                      <a:pt x="187" y="37"/>
                    </a:lnTo>
                    <a:lnTo>
                      <a:pt x="199" y="31"/>
                    </a:lnTo>
                    <a:lnTo>
                      <a:pt x="205" y="31"/>
                    </a:lnTo>
                    <a:lnTo>
                      <a:pt x="211" y="25"/>
                    </a:lnTo>
                    <a:lnTo>
                      <a:pt x="217" y="25"/>
                    </a:lnTo>
                    <a:lnTo>
                      <a:pt x="229" y="19"/>
                    </a:lnTo>
                    <a:lnTo>
                      <a:pt x="235" y="19"/>
                    </a:lnTo>
                    <a:lnTo>
                      <a:pt x="241" y="19"/>
                    </a:lnTo>
                    <a:lnTo>
                      <a:pt x="247" y="13"/>
                    </a:lnTo>
                    <a:lnTo>
                      <a:pt x="259" y="13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77" y="0"/>
                    </a:lnTo>
                    <a:lnTo>
                      <a:pt x="2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4" name="Freeform 237"/>
              <p:cNvSpPr>
                <a:spLocks noChangeAspect="1"/>
              </p:cNvSpPr>
              <p:nvPr/>
            </p:nvSpPr>
            <p:spPr bwMode="auto">
              <a:xfrm>
                <a:off x="2340" y="4650"/>
                <a:ext cx="235" cy="79"/>
              </a:xfrm>
              <a:custGeom>
                <a:avLst/>
                <a:gdLst>
                  <a:gd name="T0" fmla="*/ 0 w 235"/>
                  <a:gd name="T1" fmla="*/ 54 h 79"/>
                  <a:gd name="T2" fmla="*/ 0 w 235"/>
                  <a:gd name="T3" fmla="*/ 54 h 79"/>
                  <a:gd name="T4" fmla="*/ 6 w 235"/>
                  <a:gd name="T5" fmla="*/ 54 h 79"/>
                  <a:gd name="T6" fmla="*/ 12 w 235"/>
                  <a:gd name="T7" fmla="*/ 48 h 79"/>
                  <a:gd name="T8" fmla="*/ 24 w 235"/>
                  <a:gd name="T9" fmla="*/ 48 h 79"/>
                  <a:gd name="T10" fmla="*/ 24 w 235"/>
                  <a:gd name="T11" fmla="*/ 48 h 79"/>
                  <a:gd name="T12" fmla="*/ 30 w 235"/>
                  <a:gd name="T13" fmla="*/ 42 h 79"/>
                  <a:gd name="T14" fmla="*/ 36 w 235"/>
                  <a:gd name="T15" fmla="*/ 42 h 79"/>
                  <a:gd name="T16" fmla="*/ 42 w 235"/>
                  <a:gd name="T17" fmla="*/ 42 h 79"/>
                  <a:gd name="T18" fmla="*/ 42 w 235"/>
                  <a:gd name="T19" fmla="*/ 36 h 79"/>
                  <a:gd name="T20" fmla="*/ 54 w 235"/>
                  <a:gd name="T21" fmla="*/ 36 h 79"/>
                  <a:gd name="T22" fmla="*/ 60 w 235"/>
                  <a:gd name="T23" fmla="*/ 36 h 79"/>
                  <a:gd name="T24" fmla="*/ 66 w 235"/>
                  <a:gd name="T25" fmla="*/ 30 h 79"/>
                  <a:gd name="T26" fmla="*/ 66 w 235"/>
                  <a:gd name="T27" fmla="*/ 30 h 79"/>
                  <a:gd name="T28" fmla="*/ 72 w 235"/>
                  <a:gd name="T29" fmla="*/ 30 h 79"/>
                  <a:gd name="T30" fmla="*/ 84 w 235"/>
                  <a:gd name="T31" fmla="*/ 24 h 79"/>
                  <a:gd name="T32" fmla="*/ 90 w 235"/>
                  <a:gd name="T33" fmla="*/ 24 h 79"/>
                  <a:gd name="T34" fmla="*/ 90 w 235"/>
                  <a:gd name="T35" fmla="*/ 24 h 79"/>
                  <a:gd name="T36" fmla="*/ 96 w 235"/>
                  <a:gd name="T37" fmla="*/ 24 h 79"/>
                  <a:gd name="T38" fmla="*/ 102 w 235"/>
                  <a:gd name="T39" fmla="*/ 18 h 79"/>
                  <a:gd name="T40" fmla="*/ 114 w 235"/>
                  <a:gd name="T41" fmla="*/ 18 h 79"/>
                  <a:gd name="T42" fmla="*/ 114 w 235"/>
                  <a:gd name="T43" fmla="*/ 18 h 79"/>
                  <a:gd name="T44" fmla="*/ 120 w 235"/>
                  <a:gd name="T45" fmla="*/ 12 h 79"/>
                  <a:gd name="T46" fmla="*/ 126 w 235"/>
                  <a:gd name="T47" fmla="*/ 12 h 79"/>
                  <a:gd name="T48" fmla="*/ 138 w 235"/>
                  <a:gd name="T49" fmla="*/ 6 h 79"/>
                  <a:gd name="T50" fmla="*/ 138 w 235"/>
                  <a:gd name="T51" fmla="*/ 6 h 79"/>
                  <a:gd name="T52" fmla="*/ 144 w 235"/>
                  <a:gd name="T53" fmla="*/ 6 h 79"/>
                  <a:gd name="T54" fmla="*/ 150 w 235"/>
                  <a:gd name="T55" fmla="*/ 6 h 79"/>
                  <a:gd name="T56" fmla="*/ 157 w 235"/>
                  <a:gd name="T57" fmla="*/ 0 h 79"/>
                  <a:gd name="T58" fmla="*/ 157 w 235"/>
                  <a:gd name="T59" fmla="*/ 0 h 79"/>
                  <a:gd name="T60" fmla="*/ 169 w 235"/>
                  <a:gd name="T61" fmla="*/ 0 h 79"/>
                  <a:gd name="T62" fmla="*/ 175 w 235"/>
                  <a:gd name="T63" fmla="*/ 0 h 79"/>
                  <a:gd name="T64" fmla="*/ 175 w 235"/>
                  <a:gd name="T65" fmla="*/ 0 h 79"/>
                  <a:gd name="T66" fmla="*/ 181 w 235"/>
                  <a:gd name="T67" fmla="*/ 6 h 79"/>
                  <a:gd name="T68" fmla="*/ 181 w 235"/>
                  <a:gd name="T69" fmla="*/ 6 h 79"/>
                  <a:gd name="T70" fmla="*/ 187 w 235"/>
                  <a:gd name="T71" fmla="*/ 18 h 79"/>
                  <a:gd name="T72" fmla="*/ 187 w 235"/>
                  <a:gd name="T73" fmla="*/ 18 h 79"/>
                  <a:gd name="T74" fmla="*/ 193 w 235"/>
                  <a:gd name="T75" fmla="*/ 24 h 79"/>
                  <a:gd name="T76" fmla="*/ 199 w 235"/>
                  <a:gd name="T77" fmla="*/ 30 h 79"/>
                  <a:gd name="T78" fmla="*/ 199 w 235"/>
                  <a:gd name="T79" fmla="*/ 30 h 79"/>
                  <a:gd name="T80" fmla="*/ 205 w 235"/>
                  <a:gd name="T81" fmla="*/ 36 h 79"/>
                  <a:gd name="T82" fmla="*/ 205 w 235"/>
                  <a:gd name="T83" fmla="*/ 42 h 79"/>
                  <a:gd name="T84" fmla="*/ 211 w 235"/>
                  <a:gd name="T85" fmla="*/ 48 h 79"/>
                  <a:gd name="T86" fmla="*/ 211 w 235"/>
                  <a:gd name="T87" fmla="*/ 48 h 79"/>
                  <a:gd name="T88" fmla="*/ 217 w 235"/>
                  <a:gd name="T89" fmla="*/ 54 h 79"/>
                  <a:gd name="T90" fmla="*/ 223 w 235"/>
                  <a:gd name="T91" fmla="*/ 60 h 79"/>
                  <a:gd name="T92" fmla="*/ 223 w 235"/>
                  <a:gd name="T93" fmla="*/ 60 h 79"/>
                  <a:gd name="T94" fmla="*/ 229 w 235"/>
                  <a:gd name="T95" fmla="*/ 73 h 79"/>
                  <a:gd name="T96" fmla="*/ 229 w 235"/>
                  <a:gd name="T97" fmla="*/ 73 h 79"/>
                  <a:gd name="T98" fmla="*/ 235 w 235"/>
                  <a:gd name="T99" fmla="*/ 79 h 79"/>
                  <a:gd name="T100" fmla="*/ 235 w 235"/>
                  <a:gd name="T101" fmla="*/ 79 h 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35"/>
                  <a:gd name="T154" fmla="*/ 0 h 79"/>
                  <a:gd name="T155" fmla="*/ 235 w 235"/>
                  <a:gd name="T156" fmla="*/ 79 h 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35" h="79">
                    <a:moveTo>
                      <a:pt x="0" y="54"/>
                    </a:moveTo>
                    <a:lnTo>
                      <a:pt x="0" y="54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24" y="48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54" y="36"/>
                    </a:lnTo>
                    <a:lnTo>
                      <a:pt x="60" y="36"/>
                    </a:lnTo>
                    <a:lnTo>
                      <a:pt x="66" y="30"/>
                    </a:lnTo>
                    <a:lnTo>
                      <a:pt x="72" y="30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96" y="24"/>
                    </a:lnTo>
                    <a:lnTo>
                      <a:pt x="102" y="18"/>
                    </a:lnTo>
                    <a:lnTo>
                      <a:pt x="114" y="18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50" y="6"/>
                    </a:lnTo>
                    <a:lnTo>
                      <a:pt x="157" y="0"/>
                    </a:lnTo>
                    <a:lnTo>
                      <a:pt x="169" y="0"/>
                    </a:lnTo>
                    <a:lnTo>
                      <a:pt x="175" y="0"/>
                    </a:lnTo>
                    <a:lnTo>
                      <a:pt x="181" y="6"/>
                    </a:lnTo>
                    <a:lnTo>
                      <a:pt x="187" y="18"/>
                    </a:lnTo>
                    <a:lnTo>
                      <a:pt x="193" y="24"/>
                    </a:lnTo>
                    <a:lnTo>
                      <a:pt x="199" y="30"/>
                    </a:lnTo>
                    <a:lnTo>
                      <a:pt x="205" y="36"/>
                    </a:lnTo>
                    <a:lnTo>
                      <a:pt x="205" y="42"/>
                    </a:lnTo>
                    <a:lnTo>
                      <a:pt x="211" y="48"/>
                    </a:lnTo>
                    <a:lnTo>
                      <a:pt x="217" y="54"/>
                    </a:lnTo>
                    <a:lnTo>
                      <a:pt x="223" y="60"/>
                    </a:lnTo>
                    <a:lnTo>
                      <a:pt x="229" y="73"/>
                    </a:lnTo>
                    <a:lnTo>
                      <a:pt x="235" y="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5" name="Freeform 238"/>
              <p:cNvSpPr>
                <a:spLocks noChangeAspect="1"/>
              </p:cNvSpPr>
              <p:nvPr/>
            </p:nvSpPr>
            <p:spPr bwMode="auto">
              <a:xfrm>
                <a:off x="2575" y="4729"/>
                <a:ext cx="162" cy="222"/>
              </a:xfrm>
              <a:custGeom>
                <a:avLst/>
                <a:gdLst>
                  <a:gd name="T0" fmla="*/ 0 w 162"/>
                  <a:gd name="T1" fmla="*/ 0 h 222"/>
                  <a:gd name="T2" fmla="*/ 6 w 162"/>
                  <a:gd name="T3" fmla="*/ 6 h 222"/>
                  <a:gd name="T4" fmla="*/ 6 w 162"/>
                  <a:gd name="T5" fmla="*/ 12 h 222"/>
                  <a:gd name="T6" fmla="*/ 12 w 162"/>
                  <a:gd name="T7" fmla="*/ 12 h 222"/>
                  <a:gd name="T8" fmla="*/ 18 w 162"/>
                  <a:gd name="T9" fmla="*/ 24 h 222"/>
                  <a:gd name="T10" fmla="*/ 18 w 162"/>
                  <a:gd name="T11" fmla="*/ 24 h 222"/>
                  <a:gd name="T12" fmla="*/ 18 w 162"/>
                  <a:gd name="T13" fmla="*/ 30 h 222"/>
                  <a:gd name="T14" fmla="*/ 24 w 162"/>
                  <a:gd name="T15" fmla="*/ 30 h 222"/>
                  <a:gd name="T16" fmla="*/ 24 w 162"/>
                  <a:gd name="T17" fmla="*/ 36 h 222"/>
                  <a:gd name="T18" fmla="*/ 30 w 162"/>
                  <a:gd name="T19" fmla="*/ 42 h 222"/>
                  <a:gd name="T20" fmla="*/ 30 w 162"/>
                  <a:gd name="T21" fmla="*/ 42 h 222"/>
                  <a:gd name="T22" fmla="*/ 36 w 162"/>
                  <a:gd name="T23" fmla="*/ 54 h 222"/>
                  <a:gd name="T24" fmla="*/ 36 w 162"/>
                  <a:gd name="T25" fmla="*/ 54 h 222"/>
                  <a:gd name="T26" fmla="*/ 42 w 162"/>
                  <a:gd name="T27" fmla="*/ 60 h 222"/>
                  <a:gd name="T28" fmla="*/ 48 w 162"/>
                  <a:gd name="T29" fmla="*/ 60 h 222"/>
                  <a:gd name="T30" fmla="*/ 48 w 162"/>
                  <a:gd name="T31" fmla="*/ 66 h 222"/>
                  <a:gd name="T32" fmla="*/ 54 w 162"/>
                  <a:gd name="T33" fmla="*/ 72 h 222"/>
                  <a:gd name="T34" fmla="*/ 54 w 162"/>
                  <a:gd name="T35" fmla="*/ 72 h 222"/>
                  <a:gd name="T36" fmla="*/ 60 w 162"/>
                  <a:gd name="T37" fmla="*/ 84 h 222"/>
                  <a:gd name="T38" fmla="*/ 60 w 162"/>
                  <a:gd name="T39" fmla="*/ 84 h 222"/>
                  <a:gd name="T40" fmla="*/ 66 w 162"/>
                  <a:gd name="T41" fmla="*/ 90 h 222"/>
                  <a:gd name="T42" fmla="*/ 66 w 162"/>
                  <a:gd name="T43" fmla="*/ 96 h 222"/>
                  <a:gd name="T44" fmla="*/ 72 w 162"/>
                  <a:gd name="T45" fmla="*/ 96 h 222"/>
                  <a:gd name="T46" fmla="*/ 78 w 162"/>
                  <a:gd name="T47" fmla="*/ 102 h 222"/>
                  <a:gd name="T48" fmla="*/ 78 w 162"/>
                  <a:gd name="T49" fmla="*/ 108 h 222"/>
                  <a:gd name="T50" fmla="*/ 84 w 162"/>
                  <a:gd name="T51" fmla="*/ 114 h 222"/>
                  <a:gd name="T52" fmla="*/ 84 w 162"/>
                  <a:gd name="T53" fmla="*/ 114 h 222"/>
                  <a:gd name="T54" fmla="*/ 90 w 162"/>
                  <a:gd name="T55" fmla="*/ 120 h 222"/>
                  <a:gd name="T56" fmla="*/ 90 w 162"/>
                  <a:gd name="T57" fmla="*/ 126 h 222"/>
                  <a:gd name="T58" fmla="*/ 96 w 162"/>
                  <a:gd name="T59" fmla="*/ 126 h 222"/>
                  <a:gd name="T60" fmla="*/ 102 w 162"/>
                  <a:gd name="T61" fmla="*/ 132 h 222"/>
                  <a:gd name="T62" fmla="*/ 102 w 162"/>
                  <a:gd name="T63" fmla="*/ 138 h 222"/>
                  <a:gd name="T64" fmla="*/ 108 w 162"/>
                  <a:gd name="T65" fmla="*/ 144 h 222"/>
                  <a:gd name="T66" fmla="*/ 108 w 162"/>
                  <a:gd name="T67" fmla="*/ 144 h 222"/>
                  <a:gd name="T68" fmla="*/ 114 w 162"/>
                  <a:gd name="T69" fmla="*/ 150 h 222"/>
                  <a:gd name="T70" fmla="*/ 114 w 162"/>
                  <a:gd name="T71" fmla="*/ 156 h 222"/>
                  <a:gd name="T72" fmla="*/ 120 w 162"/>
                  <a:gd name="T73" fmla="*/ 156 h 222"/>
                  <a:gd name="T74" fmla="*/ 120 w 162"/>
                  <a:gd name="T75" fmla="*/ 162 h 222"/>
                  <a:gd name="T76" fmla="*/ 126 w 162"/>
                  <a:gd name="T77" fmla="*/ 168 h 222"/>
                  <a:gd name="T78" fmla="*/ 132 w 162"/>
                  <a:gd name="T79" fmla="*/ 174 h 222"/>
                  <a:gd name="T80" fmla="*/ 132 w 162"/>
                  <a:gd name="T81" fmla="*/ 174 h 222"/>
                  <a:gd name="T82" fmla="*/ 138 w 162"/>
                  <a:gd name="T83" fmla="*/ 180 h 222"/>
                  <a:gd name="T84" fmla="*/ 138 w 162"/>
                  <a:gd name="T85" fmla="*/ 186 h 222"/>
                  <a:gd name="T86" fmla="*/ 138 w 162"/>
                  <a:gd name="T87" fmla="*/ 192 h 222"/>
                  <a:gd name="T88" fmla="*/ 144 w 162"/>
                  <a:gd name="T89" fmla="*/ 192 h 222"/>
                  <a:gd name="T90" fmla="*/ 144 w 162"/>
                  <a:gd name="T91" fmla="*/ 198 h 222"/>
                  <a:gd name="T92" fmla="*/ 150 w 162"/>
                  <a:gd name="T93" fmla="*/ 204 h 222"/>
                  <a:gd name="T94" fmla="*/ 150 w 162"/>
                  <a:gd name="T95" fmla="*/ 204 h 222"/>
                  <a:gd name="T96" fmla="*/ 156 w 162"/>
                  <a:gd name="T97" fmla="*/ 210 h 222"/>
                  <a:gd name="T98" fmla="*/ 162 w 162"/>
                  <a:gd name="T99" fmla="*/ 216 h 222"/>
                  <a:gd name="T100" fmla="*/ 162 w 162"/>
                  <a:gd name="T101" fmla="*/ 222 h 2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22"/>
                  <a:gd name="T155" fmla="*/ 162 w 162"/>
                  <a:gd name="T156" fmla="*/ 222 h 2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2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90" y="120"/>
                    </a:lnTo>
                    <a:lnTo>
                      <a:pt x="90" y="12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38"/>
                    </a:lnTo>
                    <a:lnTo>
                      <a:pt x="108" y="144"/>
                    </a:lnTo>
                    <a:lnTo>
                      <a:pt x="114" y="150"/>
                    </a:lnTo>
                    <a:lnTo>
                      <a:pt x="114" y="156"/>
                    </a:lnTo>
                    <a:lnTo>
                      <a:pt x="120" y="156"/>
                    </a:lnTo>
                    <a:lnTo>
                      <a:pt x="120" y="162"/>
                    </a:lnTo>
                    <a:lnTo>
                      <a:pt x="126" y="168"/>
                    </a:lnTo>
                    <a:lnTo>
                      <a:pt x="132" y="174"/>
                    </a:lnTo>
                    <a:lnTo>
                      <a:pt x="138" y="180"/>
                    </a:lnTo>
                    <a:lnTo>
                      <a:pt x="138" y="186"/>
                    </a:lnTo>
                    <a:lnTo>
                      <a:pt x="138" y="192"/>
                    </a:lnTo>
                    <a:lnTo>
                      <a:pt x="144" y="192"/>
                    </a:lnTo>
                    <a:lnTo>
                      <a:pt x="144" y="198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16"/>
                    </a:lnTo>
                    <a:lnTo>
                      <a:pt x="162" y="2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6" name="Freeform 239"/>
              <p:cNvSpPr>
                <a:spLocks noChangeAspect="1"/>
              </p:cNvSpPr>
              <p:nvPr/>
            </p:nvSpPr>
            <p:spPr bwMode="auto">
              <a:xfrm>
                <a:off x="2737" y="4951"/>
                <a:ext cx="139" cy="175"/>
              </a:xfrm>
              <a:custGeom>
                <a:avLst/>
                <a:gdLst>
                  <a:gd name="T0" fmla="*/ 0 w 139"/>
                  <a:gd name="T1" fmla="*/ 0 h 175"/>
                  <a:gd name="T2" fmla="*/ 6 w 139"/>
                  <a:gd name="T3" fmla="*/ 6 h 175"/>
                  <a:gd name="T4" fmla="*/ 6 w 139"/>
                  <a:gd name="T5" fmla="*/ 6 h 175"/>
                  <a:gd name="T6" fmla="*/ 12 w 139"/>
                  <a:gd name="T7" fmla="*/ 12 h 175"/>
                  <a:gd name="T8" fmla="*/ 12 w 139"/>
                  <a:gd name="T9" fmla="*/ 12 h 175"/>
                  <a:gd name="T10" fmla="*/ 18 w 139"/>
                  <a:gd name="T11" fmla="*/ 18 h 175"/>
                  <a:gd name="T12" fmla="*/ 24 w 139"/>
                  <a:gd name="T13" fmla="*/ 24 h 175"/>
                  <a:gd name="T14" fmla="*/ 24 w 139"/>
                  <a:gd name="T15" fmla="*/ 30 h 175"/>
                  <a:gd name="T16" fmla="*/ 30 w 139"/>
                  <a:gd name="T17" fmla="*/ 36 h 175"/>
                  <a:gd name="T18" fmla="*/ 30 w 139"/>
                  <a:gd name="T19" fmla="*/ 36 h 175"/>
                  <a:gd name="T20" fmla="*/ 36 w 139"/>
                  <a:gd name="T21" fmla="*/ 42 h 175"/>
                  <a:gd name="T22" fmla="*/ 36 w 139"/>
                  <a:gd name="T23" fmla="*/ 42 h 175"/>
                  <a:gd name="T24" fmla="*/ 42 w 139"/>
                  <a:gd name="T25" fmla="*/ 48 h 175"/>
                  <a:gd name="T26" fmla="*/ 42 w 139"/>
                  <a:gd name="T27" fmla="*/ 55 h 175"/>
                  <a:gd name="T28" fmla="*/ 49 w 139"/>
                  <a:gd name="T29" fmla="*/ 61 h 175"/>
                  <a:gd name="T30" fmla="*/ 55 w 139"/>
                  <a:gd name="T31" fmla="*/ 67 h 175"/>
                  <a:gd name="T32" fmla="*/ 55 w 139"/>
                  <a:gd name="T33" fmla="*/ 67 h 175"/>
                  <a:gd name="T34" fmla="*/ 61 w 139"/>
                  <a:gd name="T35" fmla="*/ 73 h 175"/>
                  <a:gd name="T36" fmla="*/ 61 w 139"/>
                  <a:gd name="T37" fmla="*/ 73 h 175"/>
                  <a:gd name="T38" fmla="*/ 67 w 139"/>
                  <a:gd name="T39" fmla="*/ 85 h 175"/>
                  <a:gd name="T40" fmla="*/ 67 w 139"/>
                  <a:gd name="T41" fmla="*/ 85 h 175"/>
                  <a:gd name="T42" fmla="*/ 73 w 139"/>
                  <a:gd name="T43" fmla="*/ 91 h 175"/>
                  <a:gd name="T44" fmla="*/ 73 w 139"/>
                  <a:gd name="T45" fmla="*/ 97 h 175"/>
                  <a:gd name="T46" fmla="*/ 79 w 139"/>
                  <a:gd name="T47" fmla="*/ 97 h 175"/>
                  <a:gd name="T48" fmla="*/ 85 w 139"/>
                  <a:gd name="T49" fmla="*/ 103 h 175"/>
                  <a:gd name="T50" fmla="*/ 85 w 139"/>
                  <a:gd name="T51" fmla="*/ 103 h 175"/>
                  <a:gd name="T52" fmla="*/ 91 w 139"/>
                  <a:gd name="T53" fmla="*/ 115 h 175"/>
                  <a:gd name="T54" fmla="*/ 91 w 139"/>
                  <a:gd name="T55" fmla="*/ 115 h 175"/>
                  <a:gd name="T56" fmla="*/ 97 w 139"/>
                  <a:gd name="T57" fmla="*/ 121 h 175"/>
                  <a:gd name="T58" fmla="*/ 97 w 139"/>
                  <a:gd name="T59" fmla="*/ 127 h 175"/>
                  <a:gd name="T60" fmla="*/ 97 w 139"/>
                  <a:gd name="T61" fmla="*/ 127 h 175"/>
                  <a:gd name="T62" fmla="*/ 103 w 139"/>
                  <a:gd name="T63" fmla="*/ 133 h 175"/>
                  <a:gd name="T64" fmla="*/ 103 w 139"/>
                  <a:gd name="T65" fmla="*/ 139 h 175"/>
                  <a:gd name="T66" fmla="*/ 109 w 139"/>
                  <a:gd name="T67" fmla="*/ 145 h 175"/>
                  <a:gd name="T68" fmla="*/ 115 w 139"/>
                  <a:gd name="T69" fmla="*/ 145 h 175"/>
                  <a:gd name="T70" fmla="*/ 115 w 139"/>
                  <a:gd name="T71" fmla="*/ 151 h 175"/>
                  <a:gd name="T72" fmla="*/ 121 w 139"/>
                  <a:gd name="T73" fmla="*/ 157 h 175"/>
                  <a:gd name="T74" fmla="*/ 121 w 139"/>
                  <a:gd name="T75" fmla="*/ 157 h 175"/>
                  <a:gd name="T76" fmla="*/ 127 w 139"/>
                  <a:gd name="T77" fmla="*/ 169 h 175"/>
                  <a:gd name="T78" fmla="*/ 127 w 139"/>
                  <a:gd name="T79" fmla="*/ 169 h 175"/>
                  <a:gd name="T80" fmla="*/ 133 w 139"/>
                  <a:gd name="T81" fmla="*/ 175 h 175"/>
                  <a:gd name="T82" fmla="*/ 139 w 139"/>
                  <a:gd name="T83" fmla="*/ 175 h 1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"/>
                  <a:gd name="T127" fmla="*/ 0 h 175"/>
                  <a:gd name="T128" fmla="*/ 139 w 139"/>
                  <a:gd name="T129" fmla="*/ 175 h 1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" h="175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5"/>
                    </a:lnTo>
                    <a:lnTo>
                      <a:pt x="49" y="61"/>
                    </a:lnTo>
                    <a:lnTo>
                      <a:pt x="55" y="67"/>
                    </a:lnTo>
                    <a:lnTo>
                      <a:pt x="61" y="73"/>
                    </a:lnTo>
                    <a:lnTo>
                      <a:pt x="67" y="85"/>
                    </a:lnTo>
                    <a:lnTo>
                      <a:pt x="73" y="91"/>
                    </a:lnTo>
                    <a:lnTo>
                      <a:pt x="73" y="97"/>
                    </a:lnTo>
                    <a:lnTo>
                      <a:pt x="79" y="97"/>
                    </a:lnTo>
                    <a:lnTo>
                      <a:pt x="85" y="103"/>
                    </a:lnTo>
                    <a:lnTo>
                      <a:pt x="91" y="115"/>
                    </a:lnTo>
                    <a:lnTo>
                      <a:pt x="97" y="121"/>
                    </a:lnTo>
                    <a:lnTo>
                      <a:pt x="97" y="127"/>
                    </a:lnTo>
                    <a:lnTo>
                      <a:pt x="103" y="133"/>
                    </a:lnTo>
                    <a:lnTo>
                      <a:pt x="103" y="139"/>
                    </a:lnTo>
                    <a:lnTo>
                      <a:pt x="109" y="145"/>
                    </a:lnTo>
                    <a:lnTo>
                      <a:pt x="115" y="145"/>
                    </a:lnTo>
                    <a:lnTo>
                      <a:pt x="115" y="151"/>
                    </a:lnTo>
                    <a:lnTo>
                      <a:pt x="121" y="157"/>
                    </a:lnTo>
                    <a:lnTo>
                      <a:pt x="127" y="169"/>
                    </a:lnTo>
                    <a:lnTo>
                      <a:pt x="133" y="175"/>
                    </a:lnTo>
                    <a:lnTo>
                      <a:pt x="139" y="1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7" name="Freeform 240"/>
              <p:cNvSpPr>
                <a:spLocks noChangeAspect="1"/>
              </p:cNvSpPr>
              <p:nvPr/>
            </p:nvSpPr>
            <p:spPr bwMode="auto">
              <a:xfrm>
                <a:off x="1353" y="5632"/>
                <a:ext cx="126" cy="247"/>
              </a:xfrm>
              <a:custGeom>
                <a:avLst/>
                <a:gdLst>
                  <a:gd name="T0" fmla="*/ 0 w 126"/>
                  <a:gd name="T1" fmla="*/ 247 h 247"/>
                  <a:gd name="T2" fmla="*/ 0 w 126"/>
                  <a:gd name="T3" fmla="*/ 241 h 247"/>
                  <a:gd name="T4" fmla="*/ 6 w 126"/>
                  <a:gd name="T5" fmla="*/ 234 h 247"/>
                  <a:gd name="T6" fmla="*/ 6 w 126"/>
                  <a:gd name="T7" fmla="*/ 234 h 247"/>
                  <a:gd name="T8" fmla="*/ 12 w 126"/>
                  <a:gd name="T9" fmla="*/ 228 h 247"/>
                  <a:gd name="T10" fmla="*/ 12 w 126"/>
                  <a:gd name="T11" fmla="*/ 216 h 247"/>
                  <a:gd name="T12" fmla="*/ 18 w 126"/>
                  <a:gd name="T13" fmla="*/ 216 h 247"/>
                  <a:gd name="T14" fmla="*/ 18 w 126"/>
                  <a:gd name="T15" fmla="*/ 210 h 247"/>
                  <a:gd name="T16" fmla="*/ 24 w 126"/>
                  <a:gd name="T17" fmla="*/ 204 h 247"/>
                  <a:gd name="T18" fmla="*/ 24 w 126"/>
                  <a:gd name="T19" fmla="*/ 204 h 247"/>
                  <a:gd name="T20" fmla="*/ 24 w 126"/>
                  <a:gd name="T21" fmla="*/ 198 h 247"/>
                  <a:gd name="T22" fmla="*/ 30 w 126"/>
                  <a:gd name="T23" fmla="*/ 186 h 247"/>
                  <a:gd name="T24" fmla="*/ 30 w 126"/>
                  <a:gd name="T25" fmla="*/ 186 h 247"/>
                  <a:gd name="T26" fmla="*/ 36 w 126"/>
                  <a:gd name="T27" fmla="*/ 180 h 247"/>
                  <a:gd name="T28" fmla="*/ 36 w 126"/>
                  <a:gd name="T29" fmla="*/ 174 h 247"/>
                  <a:gd name="T30" fmla="*/ 36 w 126"/>
                  <a:gd name="T31" fmla="*/ 174 h 247"/>
                  <a:gd name="T32" fmla="*/ 42 w 126"/>
                  <a:gd name="T33" fmla="*/ 162 h 247"/>
                  <a:gd name="T34" fmla="*/ 48 w 126"/>
                  <a:gd name="T35" fmla="*/ 156 h 247"/>
                  <a:gd name="T36" fmla="*/ 48 w 126"/>
                  <a:gd name="T37" fmla="*/ 156 h 247"/>
                  <a:gd name="T38" fmla="*/ 48 w 126"/>
                  <a:gd name="T39" fmla="*/ 150 h 247"/>
                  <a:gd name="T40" fmla="*/ 54 w 126"/>
                  <a:gd name="T41" fmla="*/ 144 h 247"/>
                  <a:gd name="T42" fmla="*/ 54 w 126"/>
                  <a:gd name="T43" fmla="*/ 144 h 247"/>
                  <a:gd name="T44" fmla="*/ 60 w 126"/>
                  <a:gd name="T45" fmla="*/ 132 h 247"/>
                  <a:gd name="T46" fmla="*/ 60 w 126"/>
                  <a:gd name="T47" fmla="*/ 126 h 247"/>
                  <a:gd name="T48" fmla="*/ 60 w 126"/>
                  <a:gd name="T49" fmla="*/ 126 h 247"/>
                  <a:gd name="T50" fmla="*/ 66 w 126"/>
                  <a:gd name="T51" fmla="*/ 120 h 247"/>
                  <a:gd name="T52" fmla="*/ 66 w 126"/>
                  <a:gd name="T53" fmla="*/ 114 h 247"/>
                  <a:gd name="T54" fmla="*/ 72 w 126"/>
                  <a:gd name="T55" fmla="*/ 114 h 247"/>
                  <a:gd name="T56" fmla="*/ 72 w 126"/>
                  <a:gd name="T57" fmla="*/ 102 h 247"/>
                  <a:gd name="T58" fmla="*/ 78 w 126"/>
                  <a:gd name="T59" fmla="*/ 96 h 247"/>
                  <a:gd name="T60" fmla="*/ 78 w 126"/>
                  <a:gd name="T61" fmla="*/ 96 h 247"/>
                  <a:gd name="T62" fmla="*/ 84 w 126"/>
                  <a:gd name="T63" fmla="*/ 90 h 247"/>
                  <a:gd name="T64" fmla="*/ 84 w 126"/>
                  <a:gd name="T65" fmla="*/ 84 h 247"/>
                  <a:gd name="T66" fmla="*/ 84 w 126"/>
                  <a:gd name="T67" fmla="*/ 84 h 247"/>
                  <a:gd name="T68" fmla="*/ 90 w 126"/>
                  <a:gd name="T69" fmla="*/ 72 h 247"/>
                  <a:gd name="T70" fmla="*/ 90 w 126"/>
                  <a:gd name="T71" fmla="*/ 66 h 247"/>
                  <a:gd name="T72" fmla="*/ 90 w 126"/>
                  <a:gd name="T73" fmla="*/ 66 h 247"/>
                  <a:gd name="T74" fmla="*/ 96 w 126"/>
                  <a:gd name="T75" fmla="*/ 60 h 247"/>
                  <a:gd name="T76" fmla="*/ 102 w 126"/>
                  <a:gd name="T77" fmla="*/ 54 h 247"/>
                  <a:gd name="T78" fmla="*/ 102 w 126"/>
                  <a:gd name="T79" fmla="*/ 48 h 247"/>
                  <a:gd name="T80" fmla="*/ 102 w 126"/>
                  <a:gd name="T81" fmla="*/ 42 h 247"/>
                  <a:gd name="T82" fmla="*/ 108 w 126"/>
                  <a:gd name="T83" fmla="*/ 36 h 247"/>
                  <a:gd name="T84" fmla="*/ 108 w 126"/>
                  <a:gd name="T85" fmla="*/ 36 h 247"/>
                  <a:gd name="T86" fmla="*/ 114 w 126"/>
                  <a:gd name="T87" fmla="*/ 30 h 247"/>
                  <a:gd name="T88" fmla="*/ 114 w 126"/>
                  <a:gd name="T89" fmla="*/ 24 h 247"/>
                  <a:gd name="T90" fmla="*/ 114 w 126"/>
                  <a:gd name="T91" fmla="*/ 18 h 247"/>
                  <a:gd name="T92" fmla="*/ 120 w 126"/>
                  <a:gd name="T93" fmla="*/ 12 h 247"/>
                  <a:gd name="T94" fmla="*/ 120 w 126"/>
                  <a:gd name="T95" fmla="*/ 6 h 247"/>
                  <a:gd name="T96" fmla="*/ 126 w 126"/>
                  <a:gd name="T97" fmla="*/ 6 h 247"/>
                  <a:gd name="T98" fmla="*/ 126 w 126"/>
                  <a:gd name="T99" fmla="*/ 0 h 2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6"/>
                  <a:gd name="T151" fmla="*/ 0 h 247"/>
                  <a:gd name="T152" fmla="*/ 126 w 126"/>
                  <a:gd name="T153" fmla="*/ 247 h 2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6" h="247">
                    <a:moveTo>
                      <a:pt x="0" y="247"/>
                    </a:moveTo>
                    <a:lnTo>
                      <a:pt x="0" y="241"/>
                    </a:lnTo>
                    <a:lnTo>
                      <a:pt x="6" y="234"/>
                    </a:lnTo>
                    <a:lnTo>
                      <a:pt x="12" y="228"/>
                    </a:lnTo>
                    <a:lnTo>
                      <a:pt x="12" y="216"/>
                    </a:lnTo>
                    <a:lnTo>
                      <a:pt x="18" y="216"/>
                    </a:lnTo>
                    <a:lnTo>
                      <a:pt x="18" y="210"/>
                    </a:lnTo>
                    <a:lnTo>
                      <a:pt x="24" y="204"/>
                    </a:lnTo>
                    <a:lnTo>
                      <a:pt x="24" y="198"/>
                    </a:lnTo>
                    <a:lnTo>
                      <a:pt x="30" y="186"/>
                    </a:lnTo>
                    <a:lnTo>
                      <a:pt x="36" y="180"/>
                    </a:lnTo>
                    <a:lnTo>
                      <a:pt x="36" y="174"/>
                    </a:lnTo>
                    <a:lnTo>
                      <a:pt x="42" y="162"/>
                    </a:lnTo>
                    <a:lnTo>
                      <a:pt x="48" y="156"/>
                    </a:lnTo>
                    <a:lnTo>
                      <a:pt x="48" y="150"/>
                    </a:lnTo>
                    <a:lnTo>
                      <a:pt x="54" y="144"/>
                    </a:lnTo>
                    <a:lnTo>
                      <a:pt x="60" y="132"/>
                    </a:lnTo>
                    <a:lnTo>
                      <a:pt x="60" y="126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84" y="90"/>
                    </a:lnTo>
                    <a:lnTo>
                      <a:pt x="84" y="84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02" y="54"/>
                    </a:lnTo>
                    <a:lnTo>
                      <a:pt x="102" y="48"/>
                    </a:lnTo>
                    <a:lnTo>
                      <a:pt x="102" y="42"/>
                    </a:lnTo>
                    <a:lnTo>
                      <a:pt x="108" y="36"/>
                    </a:lnTo>
                    <a:lnTo>
                      <a:pt x="114" y="30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8" name="Freeform 241"/>
              <p:cNvSpPr>
                <a:spLocks noChangeAspect="1"/>
              </p:cNvSpPr>
              <p:nvPr/>
            </p:nvSpPr>
            <p:spPr bwMode="auto">
              <a:xfrm>
                <a:off x="1479" y="5379"/>
                <a:ext cx="126" cy="253"/>
              </a:xfrm>
              <a:custGeom>
                <a:avLst/>
                <a:gdLst>
                  <a:gd name="T0" fmla="*/ 0 w 126"/>
                  <a:gd name="T1" fmla="*/ 253 h 253"/>
                  <a:gd name="T2" fmla="*/ 6 w 126"/>
                  <a:gd name="T3" fmla="*/ 247 h 253"/>
                  <a:gd name="T4" fmla="*/ 6 w 126"/>
                  <a:gd name="T5" fmla="*/ 241 h 253"/>
                  <a:gd name="T6" fmla="*/ 12 w 126"/>
                  <a:gd name="T7" fmla="*/ 235 h 253"/>
                  <a:gd name="T8" fmla="*/ 12 w 126"/>
                  <a:gd name="T9" fmla="*/ 229 h 253"/>
                  <a:gd name="T10" fmla="*/ 12 w 126"/>
                  <a:gd name="T11" fmla="*/ 229 h 253"/>
                  <a:gd name="T12" fmla="*/ 18 w 126"/>
                  <a:gd name="T13" fmla="*/ 217 h 253"/>
                  <a:gd name="T14" fmla="*/ 18 w 126"/>
                  <a:gd name="T15" fmla="*/ 217 h 253"/>
                  <a:gd name="T16" fmla="*/ 18 w 126"/>
                  <a:gd name="T17" fmla="*/ 211 h 253"/>
                  <a:gd name="T18" fmla="*/ 24 w 126"/>
                  <a:gd name="T19" fmla="*/ 205 h 253"/>
                  <a:gd name="T20" fmla="*/ 24 w 126"/>
                  <a:gd name="T21" fmla="*/ 198 h 253"/>
                  <a:gd name="T22" fmla="*/ 30 w 126"/>
                  <a:gd name="T23" fmla="*/ 198 h 253"/>
                  <a:gd name="T24" fmla="*/ 30 w 126"/>
                  <a:gd name="T25" fmla="*/ 186 h 253"/>
                  <a:gd name="T26" fmla="*/ 36 w 126"/>
                  <a:gd name="T27" fmla="*/ 186 h 253"/>
                  <a:gd name="T28" fmla="*/ 36 w 126"/>
                  <a:gd name="T29" fmla="*/ 180 h 253"/>
                  <a:gd name="T30" fmla="*/ 42 w 126"/>
                  <a:gd name="T31" fmla="*/ 174 h 253"/>
                  <a:gd name="T32" fmla="*/ 42 w 126"/>
                  <a:gd name="T33" fmla="*/ 168 h 253"/>
                  <a:gd name="T34" fmla="*/ 42 w 126"/>
                  <a:gd name="T35" fmla="*/ 168 h 253"/>
                  <a:gd name="T36" fmla="*/ 48 w 126"/>
                  <a:gd name="T37" fmla="*/ 156 h 253"/>
                  <a:gd name="T38" fmla="*/ 48 w 126"/>
                  <a:gd name="T39" fmla="*/ 156 h 253"/>
                  <a:gd name="T40" fmla="*/ 54 w 126"/>
                  <a:gd name="T41" fmla="*/ 150 h 253"/>
                  <a:gd name="T42" fmla="*/ 54 w 126"/>
                  <a:gd name="T43" fmla="*/ 144 h 253"/>
                  <a:gd name="T44" fmla="*/ 54 w 126"/>
                  <a:gd name="T45" fmla="*/ 138 h 253"/>
                  <a:gd name="T46" fmla="*/ 60 w 126"/>
                  <a:gd name="T47" fmla="*/ 138 h 253"/>
                  <a:gd name="T48" fmla="*/ 60 w 126"/>
                  <a:gd name="T49" fmla="*/ 126 h 253"/>
                  <a:gd name="T50" fmla="*/ 66 w 126"/>
                  <a:gd name="T51" fmla="*/ 126 h 253"/>
                  <a:gd name="T52" fmla="*/ 66 w 126"/>
                  <a:gd name="T53" fmla="*/ 120 h 253"/>
                  <a:gd name="T54" fmla="*/ 72 w 126"/>
                  <a:gd name="T55" fmla="*/ 114 h 253"/>
                  <a:gd name="T56" fmla="*/ 72 w 126"/>
                  <a:gd name="T57" fmla="*/ 108 h 253"/>
                  <a:gd name="T58" fmla="*/ 72 w 126"/>
                  <a:gd name="T59" fmla="*/ 102 h 253"/>
                  <a:gd name="T60" fmla="*/ 78 w 126"/>
                  <a:gd name="T61" fmla="*/ 96 h 253"/>
                  <a:gd name="T62" fmla="*/ 78 w 126"/>
                  <a:gd name="T63" fmla="*/ 96 h 253"/>
                  <a:gd name="T64" fmla="*/ 84 w 126"/>
                  <a:gd name="T65" fmla="*/ 90 h 253"/>
                  <a:gd name="T66" fmla="*/ 84 w 126"/>
                  <a:gd name="T67" fmla="*/ 84 h 253"/>
                  <a:gd name="T68" fmla="*/ 90 w 126"/>
                  <a:gd name="T69" fmla="*/ 78 h 253"/>
                  <a:gd name="T70" fmla="*/ 90 w 126"/>
                  <a:gd name="T71" fmla="*/ 72 h 253"/>
                  <a:gd name="T72" fmla="*/ 96 w 126"/>
                  <a:gd name="T73" fmla="*/ 66 h 253"/>
                  <a:gd name="T74" fmla="*/ 96 w 126"/>
                  <a:gd name="T75" fmla="*/ 66 h 253"/>
                  <a:gd name="T76" fmla="*/ 96 w 126"/>
                  <a:gd name="T77" fmla="*/ 60 h 253"/>
                  <a:gd name="T78" fmla="*/ 102 w 126"/>
                  <a:gd name="T79" fmla="*/ 54 h 253"/>
                  <a:gd name="T80" fmla="*/ 102 w 126"/>
                  <a:gd name="T81" fmla="*/ 48 h 253"/>
                  <a:gd name="T82" fmla="*/ 102 w 126"/>
                  <a:gd name="T83" fmla="*/ 42 h 253"/>
                  <a:gd name="T84" fmla="*/ 108 w 126"/>
                  <a:gd name="T85" fmla="*/ 36 h 253"/>
                  <a:gd name="T86" fmla="*/ 108 w 126"/>
                  <a:gd name="T87" fmla="*/ 36 h 253"/>
                  <a:gd name="T88" fmla="*/ 114 w 126"/>
                  <a:gd name="T89" fmla="*/ 30 h 253"/>
                  <a:gd name="T90" fmla="*/ 114 w 126"/>
                  <a:gd name="T91" fmla="*/ 18 h 253"/>
                  <a:gd name="T92" fmla="*/ 120 w 126"/>
                  <a:gd name="T93" fmla="*/ 18 h 253"/>
                  <a:gd name="T94" fmla="*/ 120 w 126"/>
                  <a:gd name="T95" fmla="*/ 12 h 253"/>
                  <a:gd name="T96" fmla="*/ 126 w 126"/>
                  <a:gd name="T97" fmla="*/ 6 h 253"/>
                  <a:gd name="T98" fmla="*/ 126 w 126"/>
                  <a:gd name="T99" fmla="*/ 0 h 253"/>
                  <a:gd name="T100" fmla="*/ 126 w 126"/>
                  <a:gd name="T101" fmla="*/ 0 h 2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"/>
                  <a:gd name="T154" fmla="*/ 0 h 253"/>
                  <a:gd name="T155" fmla="*/ 126 w 126"/>
                  <a:gd name="T156" fmla="*/ 253 h 2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" h="253">
                    <a:moveTo>
                      <a:pt x="0" y="253"/>
                    </a:moveTo>
                    <a:lnTo>
                      <a:pt x="6" y="247"/>
                    </a:lnTo>
                    <a:lnTo>
                      <a:pt x="6" y="241"/>
                    </a:lnTo>
                    <a:lnTo>
                      <a:pt x="12" y="235"/>
                    </a:lnTo>
                    <a:lnTo>
                      <a:pt x="12" y="229"/>
                    </a:lnTo>
                    <a:lnTo>
                      <a:pt x="18" y="217"/>
                    </a:lnTo>
                    <a:lnTo>
                      <a:pt x="18" y="211"/>
                    </a:lnTo>
                    <a:lnTo>
                      <a:pt x="24" y="205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0" y="186"/>
                    </a:lnTo>
                    <a:lnTo>
                      <a:pt x="36" y="186"/>
                    </a:lnTo>
                    <a:lnTo>
                      <a:pt x="36" y="180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8" y="156"/>
                    </a:lnTo>
                    <a:lnTo>
                      <a:pt x="54" y="150"/>
                    </a:lnTo>
                    <a:lnTo>
                      <a:pt x="54" y="144"/>
                    </a:lnTo>
                    <a:lnTo>
                      <a:pt x="54" y="138"/>
                    </a:lnTo>
                    <a:lnTo>
                      <a:pt x="60" y="138"/>
                    </a:lnTo>
                    <a:lnTo>
                      <a:pt x="60" y="126"/>
                    </a:lnTo>
                    <a:lnTo>
                      <a:pt x="66" y="126"/>
                    </a:lnTo>
                    <a:lnTo>
                      <a:pt x="66" y="120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84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96" y="60"/>
                    </a:lnTo>
                    <a:lnTo>
                      <a:pt x="102" y="54"/>
                    </a:lnTo>
                    <a:lnTo>
                      <a:pt x="102" y="48"/>
                    </a:lnTo>
                    <a:lnTo>
                      <a:pt x="102" y="42"/>
                    </a:lnTo>
                    <a:lnTo>
                      <a:pt x="108" y="36"/>
                    </a:lnTo>
                    <a:lnTo>
                      <a:pt x="114" y="30"/>
                    </a:lnTo>
                    <a:lnTo>
                      <a:pt x="114" y="18"/>
                    </a:lnTo>
                    <a:lnTo>
                      <a:pt x="120" y="18"/>
                    </a:lnTo>
                    <a:lnTo>
                      <a:pt x="120" y="12"/>
                    </a:lnTo>
                    <a:lnTo>
                      <a:pt x="126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9" name="Freeform 242"/>
              <p:cNvSpPr>
                <a:spLocks noChangeAspect="1"/>
              </p:cNvSpPr>
              <p:nvPr/>
            </p:nvSpPr>
            <p:spPr bwMode="auto">
              <a:xfrm>
                <a:off x="1605" y="5120"/>
                <a:ext cx="127" cy="259"/>
              </a:xfrm>
              <a:custGeom>
                <a:avLst/>
                <a:gdLst>
                  <a:gd name="T0" fmla="*/ 0 w 127"/>
                  <a:gd name="T1" fmla="*/ 259 h 259"/>
                  <a:gd name="T2" fmla="*/ 6 w 127"/>
                  <a:gd name="T3" fmla="*/ 247 h 259"/>
                  <a:gd name="T4" fmla="*/ 6 w 127"/>
                  <a:gd name="T5" fmla="*/ 247 h 259"/>
                  <a:gd name="T6" fmla="*/ 12 w 127"/>
                  <a:gd name="T7" fmla="*/ 241 h 259"/>
                  <a:gd name="T8" fmla="*/ 12 w 127"/>
                  <a:gd name="T9" fmla="*/ 235 h 259"/>
                  <a:gd name="T10" fmla="*/ 12 w 127"/>
                  <a:gd name="T11" fmla="*/ 229 h 259"/>
                  <a:gd name="T12" fmla="*/ 18 w 127"/>
                  <a:gd name="T13" fmla="*/ 229 h 259"/>
                  <a:gd name="T14" fmla="*/ 18 w 127"/>
                  <a:gd name="T15" fmla="*/ 217 h 259"/>
                  <a:gd name="T16" fmla="*/ 25 w 127"/>
                  <a:gd name="T17" fmla="*/ 217 h 259"/>
                  <a:gd name="T18" fmla="*/ 25 w 127"/>
                  <a:gd name="T19" fmla="*/ 211 h 259"/>
                  <a:gd name="T20" fmla="*/ 31 w 127"/>
                  <a:gd name="T21" fmla="*/ 205 h 259"/>
                  <a:gd name="T22" fmla="*/ 31 w 127"/>
                  <a:gd name="T23" fmla="*/ 199 h 259"/>
                  <a:gd name="T24" fmla="*/ 31 w 127"/>
                  <a:gd name="T25" fmla="*/ 199 h 259"/>
                  <a:gd name="T26" fmla="*/ 37 w 127"/>
                  <a:gd name="T27" fmla="*/ 187 h 259"/>
                  <a:gd name="T28" fmla="*/ 37 w 127"/>
                  <a:gd name="T29" fmla="*/ 187 h 259"/>
                  <a:gd name="T30" fmla="*/ 43 w 127"/>
                  <a:gd name="T31" fmla="*/ 181 h 259"/>
                  <a:gd name="T32" fmla="*/ 43 w 127"/>
                  <a:gd name="T33" fmla="*/ 175 h 259"/>
                  <a:gd name="T34" fmla="*/ 49 w 127"/>
                  <a:gd name="T35" fmla="*/ 168 h 259"/>
                  <a:gd name="T36" fmla="*/ 49 w 127"/>
                  <a:gd name="T37" fmla="*/ 162 h 259"/>
                  <a:gd name="T38" fmla="*/ 55 w 127"/>
                  <a:gd name="T39" fmla="*/ 156 h 259"/>
                  <a:gd name="T40" fmla="*/ 55 w 127"/>
                  <a:gd name="T41" fmla="*/ 156 h 259"/>
                  <a:gd name="T42" fmla="*/ 55 w 127"/>
                  <a:gd name="T43" fmla="*/ 150 h 259"/>
                  <a:gd name="T44" fmla="*/ 61 w 127"/>
                  <a:gd name="T45" fmla="*/ 144 h 259"/>
                  <a:gd name="T46" fmla="*/ 61 w 127"/>
                  <a:gd name="T47" fmla="*/ 138 h 259"/>
                  <a:gd name="T48" fmla="*/ 61 w 127"/>
                  <a:gd name="T49" fmla="*/ 132 h 259"/>
                  <a:gd name="T50" fmla="*/ 67 w 127"/>
                  <a:gd name="T51" fmla="*/ 126 h 259"/>
                  <a:gd name="T52" fmla="*/ 67 w 127"/>
                  <a:gd name="T53" fmla="*/ 126 h 259"/>
                  <a:gd name="T54" fmla="*/ 73 w 127"/>
                  <a:gd name="T55" fmla="*/ 120 h 259"/>
                  <a:gd name="T56" fmla="*/ 73 w 127"/>
                  <a:gd name="T57" fmla="*/ 114 h 259"/>
                  <a:gd name="T58" fmla="*/ 79 w 127"/>
                  <a:gd name="T59" fmla="*/ 108 h 259"/>
                  <a:gd name="T60" fmla="*/ 79 w 127"/>
                  <a:gd name="T61" fmla="*/ 102 h 259"/>
                  <a:gd name="T62" fmla="*/ 85 w 127"/>
                  <a:gd name="T63" fmla="*/ 96 h 259"/>
                  <a:gd name="T64" fmla="*/ 85 w 127"/>
                  <a:gd name="T65" fmla="*/ 96 h 259"/>
                  <a:gd name="T66" fmla="*/ 85 w 127"/>
                  <a:gd name="T67" fmla="*/ 90 h 259"/>
                  <a:gd name="T68" fmla="*/ 91 w 127"/>
                  <a:gd name="T69" fmla="*/ 78 h 259"/>
                  <a:gd name="T70" fmla="*/ 91 w 127"/>
                  <a:gd name="T71" fmla="*/ 78 h 259"/>
                  <a:gd name="T72" fmla="*/ 97 w 127"/>
                  <a:gd name="T73" fmla="*/ 72 h 259"/>
                  <a:gd name="T74" fmla="*/ 97 w 127"/>
                  <a:gd name="T75" fmla="*/ 66 h 259"/>
                  <a:gd name="T76" fmla="*/ 97 w 127"/>
                  <a:gd name="T77" fmla="*/ 60 h 259"/>
                  <a:gd name="T78" fmla="*/ 103 w 127"/>
                  <a:gd name="T79" fmla="*/ 60 h 259"/>
                  <a:gd name="T80" fmla="*/ 103 w 127"/>
                  <a:gd name="T81" fmla="*/ 48 h 259"/>
                  <a:gd name="T82" fmla="*/ 109 w 127"/>
                  <a:gd name="T83" fmla="*/ 48 h 259"/>
                  <a:gd name="T84" fmla="*/ 109 w 127"/>
                  <a:gd name="T85" fmla="*/ 42 h 259"/>
                  <a:gd name="T86" fmla="*/ 115 w 127"/>
                  <a:gd name="T87" fmla="*/ 36 h 259"/>
                  <a:gd name="T88" fmla="*/ 115 w 127"/>
                  <a:gd name="T89" fmla="*/ 30 h 259"/>
                  <a:gd name="T90" fmla="*/ 115 w 127"/>
                  <a:gd name="T91" fmla="*/ 30 h 259"/>
                  <a:gd name="T92" fmla="*/ 121 w 127"/>
                  <a:gd name="T93" fmla="*/ 18 h 259"/>
                  <a:gd name="T94" fmla="*/ 121 w 127"/>
                  <a:gd name="T95" fmla="*/ 18 h 259"/>
                  <a:gd name="T96" fmla="*/ 127 w 127"/>
                  <a:gd name="T97" fmla="*/ 12 h 259"/>
                  <a:gd name="T98" fmla="*/ 127 w 127"/>
                  <a:gd name="T99" fmla="*/ 6 h 259"/>
                  <a:gd name="T100" fmla="*/ 127 w 127"/>
                  <a:gd name="T101" fmla="*/ 0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7"/>
                  <a:gd name="T154" fmla="*/ 0 h 259"/>
                  <a:gd name="T155" fmla="*/ 127 w 127"/>
                  <a:gd name="T156" fmla="*/ 259 h 25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7" h="259">
                    <a:moveTo>
                      <a:pt x="0" y="259"/>
                    </a:moveTo>
                    <a:lnTo>
                      <a:pt x="6" y="247"/>
                    </a:lnTo>
                    <a:lnTo>
                      <a:pt x="12" y="241"/>
                    </a:lnTo>
                    <a:lnTo>
                      <a:pt x="12" y="235"/>
                    </a:lnTo>
                    <a:lnTo>
                      <a:pt x="12" y="229"/>
                    </a:lnTo>
                    <a:lnTo>
                      <a:pt x="18" y="229"/>
                    </a:lnTo>
                    <a:lnTo>
                      <a:pt x="18" y="217"/>
                    </a:lnTo>
                    <a:lnTo>
                      <a:pt x="25" y="217"/>
                    </a:lnTo>
                    <a:lnTo>
                      <a:pt x="25" y="211"/>
                    </a:lnTo>
                    <a:lnTo>
                      <a:pt x="31" y="205"/>
                    </a:lnTo>
                    <a:lnTo>
                      <a:pt x="31" y="199"/>
                    </a:lnTo>
                    <a:lnTo>
                      <a:pt x="37" y="187"/>
                    </a:lnTo>
                    <a:lnTo>
                      <a:pt x="43" y="181"/>
                    </a:lnTo>
                    <a:lnTo>
                      <a:pt x="43" y="175"/>
                    </a:lnTo>
                    <a:lnTo>
                      <a:pt x="49" y="168"/>
                    </a:lnTo>
                    <a:lnTo>
                      <a:pt x="49" y="162"/>
                    </a:lnTo>
                    <a:lnTo>
                      <a:pt x="55" y="156"/>
                    </a:lnTo>
                    <a:lnTo>
                      <a:pt x="55" y="150"/>
                    </a:lnTo>
                    <a:lnTo>
                      <a:pt x="61" y="144"/>
                    </a:lnTo>
                    <a:lnTo>
                      <a:pt x="61" y="138"/>
                    </a:lnTo>
                    <a:lnTo>
                      <a:pt x="61" y="132"/>
                    </a:lnTo>
                    <a:lnTo>
                      <a:pt x="67" y="126"/>
                    </a:lnTo>
                    <a:lnTo>
                      <a:pt x="73" y="120"/>
                    </a:lnTo>
                    <a:lnTo>
                      <a:pt x="73" y="114"/>
                    </a:lnTo>
                    <a:lnTo>
                      <a:pt x="79" y="108"/>
                    </a:lnTo>
                    <a:lnTo>
                      <a:pt x="79" y="102"/>
                    </a:lnTo>
                    <a:lnTo>
                      <a:pt x="85" y="96"/>
                    </a:lnTo>
                    <a:lnTo>
                      <a:pt x="85" y="90"/>
                    </a:lnTo>
                    <a:lnTo>
                      <a:pt x="91" y="78"/>
                    </a:lnTo>
                    <a:lnTo>
                      <a:pt x="97" y="72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3" y="60"/>
                    </a:lnTo>
                    <a:lnTo>
                      <a:pt x="103" y="48"/>
                    </a:lnTo>
                    <a:lnTo>
                      <a:pt x="109" y="48"/>
                    </a:lnTo>
                    <a:lnTo>
                      <a:pt x="109" y="42"/>
                    </a:lnTo>
                    <a:lnTo>
                      <a:pt x="115" y="36"/>
                    </a:lnTo>
                    <a:lnTo>
                      <a:pt x="115" y="30"/>
                    </a:lnTo>
                    <a:lnTo>
                      <a:pt x="121" y="18"/>
                    </a:lnTo>
                    <a:lnTo>
                      <a:pt x="127" y="12"/>
                    </a:lnTo>
                    <a:lnTo>
                      <a:pt x="127" y="6"/>
                    </a:lnTo>
                    <a:lnTo>
                      <a:pt x="12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0" name="Freeform 243"/>
              <p:cNvSpPr>
                <a:spLocks noChangeAspect="1"/>
              </p:cNvSpPr>
              <p:nvPr/>
            </p:nvSpPr>
            <p:spPr bwMode="auto">
              <a:xfrm>
                <a:off x="1732" y="4957"/>
                <a:ext cx="223" cy="163"/>
              </a:xfrm>
              <a:custGeom>
                <a:avLst/>
                <a:gdLst>
                  <a:gd name="T0" fmla="*/ 0 w 223"/>
                  <a:gd name="T1" fmla="*/ 163 h 163"/>
                  <a:gd name="T2" fmla="*/ 6 w 223"/>
                  <a:gd name="T3" fmla="*/ 163 h 163"/>
                  <a:gd name="T4" fmla="*/ 12 w 223"/>
                  <a:gd name="T5" fmla="*/ 151 h 163"/>
                  <a:gd name="T6" fmla="*/ 12 w 223"/>
                  <a:gd name="T7" fmla="*/ 151 h 163"/>
                  <a:gd name="T8" fmla="*/ 12 w 223"/>
                  <a:gd name="T9" fmla="*/ 145 h 163"/>
                  <a:gd name="T10" fmla="*/ 18 w 223"/>
                  <a:gd name="T11" fmla="*/ 139 h 163"/>
                  <a:gd name="T12" fmla="*/ 18 w 223"/>
                  <a:gd name="T13" fmla="*/ 133 h 163"/>
                  <a:gd name="T14" fmla="*/ 18 w 223"/>
                  <a:gd name="T15" fmla="*/ 127 h 163"/>
                  <a:gd name="T16" fmla="*/ 24 w 223"/>
                  <a:gd name="T17" fmla="*/ 121 h 163"/>
                  <a:gd name="T18" fmla="*/ 24 w 223"/>
                  <a:gd name="T19" fmla="*/ 121 h 163"/>
                  <a:gd name="T20" fmla="*/ 30 w 223"/>
                  <a:gd name="T21" fmla="*/ 115 h 163"/>
                  <a:gd name="T22" fmla="*/ 30 w 223"/>
                  <a:gd name="T23" fmla="*/ 109 h 163"/>
                  <a:gd name="T24" fmla="*/ 36 w 223"/>
                  <a:gd name="T25" fmla="*/ 103 h 163"/>
                  <a:gd name="T26" fmla="*/ 36 w 223"/>
                  <a:gd name="T27" fmla="*/ 97 h 163"/>
                  <a:gd name="T28" fmla="*/ 42 w 223"/>
                  <a:gd name="T29" fmla="*/ 91 h 163"/>
                  <a:gd name="T30" fmla="*/ 42 w 223"/>
                  <a:gd name="T31" fmla="*/ 91 h 163"/>
                  <a:gd name="T32" fmla="*/ 42 w 223"/>
                  <a:gd name="T33" fmla="*/ 85 h 163"/>
                  <a:gd name="T34" fmla="*/ 48 w 223"/>
                  <a:gd name="T35" fmla="*/ 79 h 163"/>
                  <a:gd name="T36" fmla="*/ 48 w 223"/>
                  <a:gd name="T37" fmla="*/ 73 h 163"/>
                  <a:gd name="T38" fmla="*/ 54 w 223"/>
                  <a:gd name="T39" fmla="*/ 67 h 163"/>
                  <a:gd name="T40" fmla="*/ 54 w 223"/>
                  <a:gd name="T41" fmla="*/ 61 h 163"/>
                  <a:gd name="T42" fmla="*/ 54 w 223"/>
                  <a:gd name="T43" fmla="*/ 61 h 163"/>
                  <a:gd name="T44" fmla="*/ 66 w 223"/>
                  <a:gd name="T45" fmla="*/ 55 h 163"/>
                  <a:gd name="T46" fmla="*/ 72 w 223"/>
                  <a:gd name="T47" fmla="*/ 55 h 163"/>
                  <a:gd name="T48" fmla="*/ 72 w 223"/>
                  <a:gd name="T49" fmla="*/ 55 h 163"/>
                  <a:gd name="T50" fmla="*/ 78 w 223"/>
                  <a:gd name="T51" fmla="*/ 49 h 163"/>
                  <a:gd name="T52" fmla="*/ 84 w 223"/>
                  <a:gd name="T53" fmla="*/ 49 h 163"/>
                  <a:gd name="T54" fmla="*/ 96 w 223"/>
                  <a:gd name="T55" fmla="*/ 42 h 163"/>
                  <a:gd name="T56" fmla="*/ 96 w 223"/>
                  <a:gd name="T57" fmla="*/ 42 h 163"/>
                  <a:gd name="T58" fmla="*/ 102 w 223"/>
                  <a:gd name="T59" fmla="*/ 42 h 163"/>
                  <a:gd name="T60" fmla="*/ 108 w 223"/>
                  <a:gd name="T61" fmla="*/ 42 h 163"/>
                  <a:gd name="T62" fmla="*/ 114 w 223"/>
                  <a:gd name="T63" fmla="*/ 36 h 163"/>
                  <a:gd name="T64" fmla="*/ 120 w 223"/>
                  <a:gd name="T65" fmla="*/ 36 h 163"/>
                  <a:gd name="T66" fmla="*/ 126 w 223"/>
                  <a:gd name="T67" fmla="*/ 36 h 163"/>
                  <a:gd name="T68" fmla="*/ 132 w 223"/>
                  <a:gd name="T69" fmla="*/ 30 h 163"/>
                  <a:gd name="T70" fmla="*/ 138 w 223"/>
                  <a:gd name="T71" fmla="*/ 30 h 163"/>
                  <a:gd name="T72" fmla="*/ 138 w 223"/>
                  <a:gd name="T73" fmla="*/ 30 h 163"/>
                  <a:gd name="T74" fmla="*/ 150 w 223"/>
                  <a:gd name="T75" fmla="*/ 24 h 163"/>
                  <a:gd name="T76" fmla="*/ 156 w 223"/>
                  <a:gd name="T77" fmla="*/ 24 h 163"/>
                  <a:gd name="T78" fmla="*/ 162 w 223"/>
                  <a:gd name="T79" fmla="*/ 24 h 163"/>
                  <a:gd name="T80" fmla="*/ 162 w 223"/>
                  <a:gd name="T81" fmla="*/ 24 h 163"/>
                  <a:gd name="T82" fmla="*/ 168 w 223"/>
                  <a:gd name="T83" fmla="*/ 18 h 163"/>
                  <a:gd name="T84" fmla="*/ 180 w 223"/>
                  <a:gd name="T85" fmla="*/ 18 h 163"/>
                  <a:gd name="T86" fmla="*/ 187 w 223"/>
                  <a:gd name="T87" fmla="*/ 12 h 163"/>
                  <a:gd name="T88" fmla="*/ 187 w 223"/>
                  <a:gd name="T89" fmla="*/ 12 h 163"/>
                  <a:gd name="T90" fmla="*/ 193 w 223"/>
                  <a:gd name="T91" fmla="*/ 12 h 163"/>
                  <a:gd name="T92" fmla="*/ 199 w 223"/>
                  <a:gd name="T93" fmla="*/ 12 h 163"/>
                  <a:gd name="T94" fmla="*/ 211 w 223"/>
                  <a:gd name="T95" fmla="*/ 6 h 163"/>
                  <a:gd name="T96" fmla="*/ 211 w 223"/>
                  <a:gd name="T97" fmla="*/ 6 h 163"/>
                  <a:gd name="T98" fmla="*/ 217 w 223"/>
                  <a:gd name="T99" fmla="*/ 6 h 163"/>
                  <a:gd name="T100" fmla="*/ 223 w 223"/>
                  <a:gd name="T101" fmla="*/ 0 h 1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3"/>
                  <a:gd name="T154" fmla="*/ 0 h 163"/>
                  <a:gd name="T155" fmla="*/ 223 w 223"/>
                  <a:gd name="T156" fmla="*/ 163 h 1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3" h="163">
                    <a:moveTo>
                      <a:pt x="0" y="163"/>
                    </a:moveTo>
                    <a:lnTo>
                      <a:pt x="6" y="163"/>
                    </a:lnTo>
                    <a:lnTo>
                      <a:pt x="12" y="151"/>
                    </a:lnTo>
                    <a:lnTo>
                      <a:pt x="12" y="145"/>
                    </a:lnTo>
                    <a:lnTo>
                      <a:pt x="18" y="139"/>
                    </a:lnTo>
                    <a:lnTo>
                      <a:pt x="18" y="133"/>
                    </a:lnTo>
                    <a:lnTo>
                      <a:pt x="18" y="127"/>
                    </a:lnTo>
                    <a:lnTo>
                      <a:pt x="24" y="121"/>
                    </a:lnTo>
                    <a:lnTo>
                      <a:pt x="30" y="115"/>
                    </a:lnTo>
                    <a:lnTo>
                      <a:pt x="30" y="109"/>
                    </a:lnTo>
                    <a:lnTo>
                      <a:pt x="36" y="103"/>
                    </a:lnTo>
                    <a:lnTo>
                      <a:pt x="36" y="97"/>
                    </a:lnTo>
                    <a:lnTo>
                      <a:pt x="42" y="91"/>
                    </a:lnTo>
                    <a:lnTo>
                      <a:pt x="42" y="85"/>
                    </a:lnTo>
                    <a:lnTo>
                      <a:pt x="48" y="79"/>
                    </a:lnTo>
                    <a:lnTo>
                      <a:pt x="48" y="73"/>
                    </a:lnTo>
                    <a:lnTo>
                      <a:pt x="54" y="67"/>
                    </a:lnTo>
                    <a:lnTo>
                      <a:pt x="54" y="61"/>
                    </a:lnTo>
                    <a:lnTo>
                      <a:pt x="66" y="55"/>
                    </a:lnTo>
                    <a:lnTo>
                      <a:pt x="72" y="55"/>
                    </a:lnTo>
                    <a:lnTo>
                      <a:pt x="78" y="49"/>
                    </a:lnTo>
                    <a:lnTo>
                      <a:pt x="84" y="49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26" y="36"/>
                    </a:lnTo>
                    <a:lnTo>
                      <a:pt x="132" y="30"/>
                    </a:lnTo>
                    <a:lnTo>
                      <a:pt x="138" y="30"/>
                    </a:lnTo>
                    <a:lnTo>
                      <a:pt x="150" y="24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180" y="18"/>
                    </a:lnTo>
                    <a:lnTo>
                      <a:pt x="187" y="12"/>
                    </a:lnTo>
                    <a:lnTo>
                      <a:pt x="193" y="12"/>
                    </a:lnTo>
                    <a:lnTo>
                      <a:pt x="199" y="12"/>
                    </a:lnTo>
                    <a:lnTo>
                      <a:pt x="211" y="6"/>
                    </a:lnTo>
                    <a:lnTo>
                      <a:pt x="217" y="6"/>
                    </a:lnTo>
                    <a:lnTo>
                      <a:pt x="2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1" name="Freeform 244"/>
              <p:cNvSpPr>
                <a:spLocks noChangeAspect="1"/>
              </p:cNvSpPr>
              <p:nvPr/>
            </p:nvSpPr>
            <p:spPr bwMode="auto">
              <a:xfrm>
                <a:off x="1955" y="4867"/>
                <a:ext cx="283" cy="90"/>
              </a:xfrm>
              <a:custGeom>
                <a:avLst/>
                <a:gdLst>
                  <a:gd name="T0" fmla="*/ 0 w 283"/>
                  <a:gd name="T1" fmla="*/ 90 h 90"/>
                  <a:gd name="T2" fmla="*/ 6 w 283"/>
                  <a:gd name="T3" fmla="*/ 90 h 90"/>
                  <a:gd name="T4" fmla="*/ 12 w 283"/>
                  <a:gd name="T5" fmla="*/ 90 h 90"/>
                  <a:gd name="T6" fmla="*/ 18 w 283"/>
                  <a:gd name="T7" fmla="*/ 84 h 90"/>
                  <a:gd name="T8" fmla="*/ 24 w 283"/>
                  <a:gd name="T9" fmla="*/ 84 h 90"/>
                  <a:gd name="T10" fmla="*/ 30 w 283"/>
                  <a:gd name="T11" fmla="*/ 84 h 90"/>
                  <a:gd name="T12" fmla="*/ 30 w 283"/>
                  <a:gd name="T13" fmla="*/ 84 h 90"/>
                  <a:gd name="T14" fmla="*/ 42 w 283"/>
                  <a:gd name="T15" fmla="*/ 78 h 90"/>
                  <a:gd name="T16" fmla="*/ 48 w 283"/>
                  <a:gd name="T17" fmla="*/ 78 h 90"/>
                  <a:gd name="T18" fmla="*/ 54 w 283"/>
                  <a:gd name="T19" fmla="*/ 72 h 90"/>
                  <a:gd name="T20" fmla="*/ 54 w 283"/>
                  <a:gd name="T21" fmla="*/ 72 h 90"/>
                  <a:gd name="T22" fmla="*/ 60 w 283"/>
                  <a:gd name="T23" fmla="*/ 72 h 90"/>
                  <a:gd name="T24" fmla="*/ 72 w 283"/>
                  <a:gd name="T25" fmla="*/ 66 h 90"/>
                  <a:gd name="T26" fmla="*/ 78 w 283"/>
                  <a:gd name="T27" fmla="*/ 66 h 90"/>
                  <a:gd name="T28" fmla="*/ 78 w 283"/>
                  <a:gd name="T29" fmla="*/ 66 h 90"/>
                  <a:gd name="T30" fmla="*/ 84 w 283"/>
                  <a:gd name="T31" fmla="*/ 66 h 90"/>
                  <a:gd name="T32" fmla="*/ 96 w 283"/>
                  <a:gd name="T33" fmla="*/ 60 h 90"/>
                  <a:gd name="T34" fmla="*/ 102 w 283"/>
                  <a:gd name="T35" fmla="*/ 60 h 90"/>
                  <a:gd name="T36" fmla="*/ 102 w 283"/>
                  <a:gd name="T37" fmla="*/ 60 h 90"/>
                  <a:gd name="T38" fmla="*/ 108 w 283"/>
                  <a:gd name="T39" fmla="*/ 54 h 90"/>
                  <a:gd name="T40" fmla="*/ 114 w 283"/>
                  <a:gd name="T41" fmla="*/ 54 h 90"/>
                  <a:gd name="T42" fmla="*/ 120 w 283"/>
                  <a:gd name="T43" fmla="*/ 54 h 90"/>
                  <a:gd name="T44" fmla="*/ 126 w 283"/>
                  <a:gd name="T45" fmla="*/ 48 h 90"/>
                  <a:gd name="T46" fmla="*/ 132 w 283"/>
                  <a:gd name="T47" fmla="*/ 48 h 90"/>
                  <a:gd name="T48" fmla="*/ 138 w 283"/>
                  <a:gd name="T49" fmla="*/ 48 h 90"/>
                  <a:gd name="T50" fmla="*/ 144 w 283"/>
                  <a:gd name="T51" fmla="*/ 42 h 90"/>
                  <a:gd name="T52" fmla="*/ 144 w 283"/>
                  <a:gd name="T53" fmla="*/ 42 h 90"/>
                  <a:gd name="T54" fmla="*/ 156 w 283"/>
                  <a:gd name="T55" fmla="*/ 42 h 90"/>
                  <a:gd name="T56" fmla="*/ 162 w 283"/>
                  <a:gd name="T57" fmla="*/ 36 h 90"/>
                  <a:gd name="T58" fmla="*/ 168 w 283"/>
                  <a:gd name="T59" fmla="*/ 36 h 90"/>
                  <a:gd name="T60" fmla="*/ 168 w 283"/>
                  <a:gd name="T61" fmla="*/ 36 h 90"/>
                  <a:gd name="T62" fmla="*/ 174 w 283"/>
                  <a:gd name="T63" fmla="*/ 36 h 90"/>
                  <a:gd name="T64" fmla="*/ 186 w 283"/>
                  <a:gd name="T65" fmla="*/ 30 h 90"/>
                  <a:gd name="T66" fmla="*/ 192 w 283"/>
                  <a:gd name="T67" fmla="*/ 30 h 90"/>
                  <a:gd name="T68" fmla="*/ 192 w 283"/>
                  <a:gd name="T69" fmla="*/ 30 h 90"/>
                  <a:gd name="T70" fmla="*/ 198 w 283"/>
                  <a:gd name="T71" fmla="*/ 24 h 90"/>
                  <a:gd name="T72" fmla="*/ 210 w 283"/>
                  <a:gd name="T73" fmla="*/ 24 h 90"/>
                  <a:gd name="T74" fmla="*/ 216 w 283"/>
                  <a:gd name="T75" fmla="*/ 18 h 90"/>
                  <a:gd name="T76" fmla="*/ 216 w 283"/>
                  <a:gd name="T77" fmla="*/ 18 h 90"/>
                  <a:gd name="T78" fmla="*/ 222 w 283"/>
                  <a:gd name="T79" fmla="*/ 18 h 90"/>
                  <a:gd name="T80" fmla="*/ 228 w 283"/>
                  <a:gd name="T81" fmla="*/ 18 h 90"/>
                  <a:gd name="T82" fmla="*/ 234 w 283"/>
                  <a:gd name="T83" fmla="*/ 12 h 90"/>
                  <a:gd name="T84" fmla="*/ 240 w 283"/>
                  <a:gd name="T85" fmla="*/ 12 h 90"/>
                  <a:gd name="T86" fmla="*/ 246 w 283"/>
                  <a:gd name="T87" fmla="*/ 12 h 90"/>
                  <a:gd name="T88" fmla="*/ 253 w 283"/>
                  <a:gd name="T89" fmla="*/ 6 h 90"/>
                  <a:gd name="T90" fmla="*/ 259 w 283"/>
                  <a:gd name="T91" fmla="*/ 6 h 90"/>
                  <a:gd name="T92" fmla="*/ 259 w 283"/>
                  <a:gd name="T93" fmla="*/ 6 h 90"/>
                  <a:gd name="T94" fmla="*/ 271 w 283"/>
                  <a:gd name="T95" fmla="*/ 0 h 90"/>
                  <a:gd name="T96" fmla="*/ 277 w 283"/>
                  <a:gd name="T97" fmla="*/ 0 h 90"/>
                  <a:gd name="T98" fmla="*/ 283 w 283"/>
                  <a:gd name="T99" fmla="*/ 0 h 90"/>
                  <a:gd name="T100" fmla="*/ 283 w 283"/>
                  <a:gd name="T101" fmla="*/ 0 h 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90"/>
                  <a:gd name="T155" fmla="*/ 283 w 283"/>
                  <a:gd name="T156" fmla="*/ 90 h 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90">
                    <a:moveTo>
                      <a:pt x="0" y="90"/>
                    </a:moveTo>
                    <a:lnTo>
                      <a:pt x="6" y="90"/>
                    </a:lnTo>
                    <a:lnTo>
                      <a:pt x="12" y="90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42" y="78"/>
                    </a:lnTo>
                    <a:lnTo>
                      <a:pt x="48" y="78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6" y="48"/>
                    </a:lnTo>
                    <a:lnTo>
                      <a:pt x="132" y="48"/>
                    </a:lnTo>
                    <a:lnTo>
                      <a:pt x="138" y="48"/>
                    </a:lnTo>
                    <a:lnTo>
                      <a:pt x="144" y="42"/>
                    </a:lnTo>
                    <a:lnTo>
                      <a:pt x="156" y="42"/>
                    </a:lnTo>
                    <a:lnTo>
                      <a:pt x="162" y="36"/>
                    </a:lnTo>
                    <a:lnTo>
                      <a:pt x="168" y="36"/>
                    </a:lnTo>
                    <a:lnTo>
                      <a:pt x="174" y="36"/>
                    </a:lnTo>
                    <a:lnTo>
                      <a:pt x="186" y="30"/>
                    </a:lnTo>
                    <a:lnTo>
                      <a:pt x="192" y="30"/>
                    </a:lnTo>
                    <a:lnTo>
                      <a:pt x="198" y="24"/>
                    </a:lnTo>
                    <a:lnTo>
                      <a:pt x="210" y="24"/>
                    </a:lnTo>
                    <a:lnTo>
                      <a:pt x="216" y="18"/>
                    </a:lnTo>
                    <a:lnTo>
                      <a:pt x="222" y="18"/>
                    </a:lnTo>
                    <a:lnTo>
                      <a:pt x="228" y="18"/>
                    </a:lnTo>
                    <a:lnTo>
                      <a:pt x="234" y="12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53" y="6"/>
                    </a:lnTo>
                    <a:lnTo>
                      <a:pt x="259" y="6"/>
                    </a:lnTo>
                    <a:lnTo>
                      <a:pt x="271" y="0"/>
                    </a:lnTo>
                    <a:lnTo>
                      <a:pt x="277" y="0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2" name="Freeform 245"/>
              <p:cNvSpPr>
                <a:spLocks noChangeAspect="1"/>
              </p:cNvSpPr>
              <p:nvPr/>
            </p:nvSpPr>
            <p:spPr bwMode="auto">
              <a:xfrm>
                <a:off x="2238" y="4801"/>
                <a:ext cx="252" cy="72"/>
              </a:xfrm>
              <a:custGeom>
                <a:avLst/>
                <a:gdLst>
                  <a:gd name="T0" fmla="*/ 0 w 252"/>
                  <a:gd name="T1" fmla="*/ 66 h 72"/>
                  <a:gd name="T2" fmla="*/ 12 w 252"/>
                  <a:gd name="T3" fmla="*/ 60 h 72"/>
                  <a:gd name="T4" fmla="*/ 18 w 252"/>
                  <a:gd name="T5" fmla="*/ 60 h 72"/>
                  <a:gd name="T6" fmla="*/ 24 w 252"/>
                  <a:gd name="T7" fmla="*/ 54 h 72"/>
                  <a:gd name="T8" fmla="*/ 24 w 252"/>
                  <a:gd name="T9" fmla="*/ 54 h 72"/>
                  <a:gd name="T10" fmla="*/ 30 w 252"/>
                  <a:gd name="T11" fmla="*/ 54 h 72"/>
                  <a:gd name="T12" fmla="*/ 42 w 252"/>
                  <a:gd name="T13" fmla="*/ 48 h 72"/>
                  <a:gd name="T14" fmla="*/ 48 w 252"/>
                  <a:gd name="T15" fmla="*/ 48 h 72"/>
                  <a:gd name="T16" fmla="*/ 48 w 252"/>
                  <a:gd name="T17" fmla="*/ 48 h 72"/>
                  <a:gd name="T18" fmla="*/ 54 w 252"/>
                  <a:gd name="T19" fmla="*/ 48 h 72"/>
                  <a:gd name="T20" fmla="*/ 60 w 252"/>
                  <a:gd name="T21" fmla="*/ 42 h 72"/>
                  <a:gd name="T22" fmla="*/ 66 w 252"/>
                  <a:gd name="T23" fmla="*/ 42 h 72"/>
                  <a:gd name="T24" fmla="*/ 72 w 252"/>
                  <a:gd name="T25" fmla="*/ 42 h 72"/>
                  <a:gd name="T26" fmla="*/ 78 w 252"/>
                  <a:gd name="T27" fmla="*/ 36 h 72"/>
                  <a:gd name="T28" fmla="*/ 84 w 252"/>
                  <a:gd name="T29" fmla="*/ 36 h 72"/>
                  <a:gd name="T30" fmla="*/ 90 w 252"/>
                  <a:gd name="T31" fmla="*/ 36 h 72"/>
                  <a:gd name="T32" fmla="*/ 90 w 252"/>
                  <a:gd name="T33" fmla="*/ 36 h 72"/>
                  <a:gd name="T34" fmla="*/ 102 w 252"/>
                  <a:gd name="T35" fmla="*/ 30 h 72"/>
                  <a:gd name="T36" fmla="*/ 108 w 252"/>
                  <a:gd name="T37" fmla="*/ 30 h 72"/>
                  <a:gd name="T38" fmla="*/ 114 w 252"/>
                  <a:gd name="T39" fmla="*/ 24 h 72"/>
                  <a:gd name="T40" fmla="*/ 114 w 252"/>
                  <a:gd name="T41" fmla="*/ 24 h 72"/>
                  <a:gd name="T42" fmla="*/ 126 w 252"/>
                  <a:gd name="T43" fmla="*/ 24 h 72"/>
                  <a:gd name="T44" fmla="*/ 132 w 252"/>
                  <a:gd name="T45" fmla="*/ 18 h 72"/>
                  <a:gd name="T46" fmla="*/ 138 w 252"/>
                  <a:gd name="T47" fmla="*/ 18 h 72"/>
                  <a:gd name="T48" fmla="*/ 138 w 252"/>
                  <a:gd name="T49" fmla="*/ 18 h 72"/>
                  <a:gd name="T50" fmla="*/ 144 w 252"/>
                  <a:gd name="T51" fmla="*/ 18 h 72"/>
                  <a:gd name="T52" fmla="*/ 156 w 252"/>
                  <a:gd name="T53" fmla="*/ 12 h 72"/>
                  <a:gd name="T54" fmla="*/ 162 w 252"/>
                  <a:gd name="T55" fmla="*/ 12 h 72"/>
                  <a:gd name="T56" fmla="*/ 162 w 252"/>
                  <a:gd name="T57" fmla="*/ 12 h 72"/>
                  <a:gd name="T58" fmla="*/ 168 w 252"/>
                  <a:gd name="T59" fmla="*/ 6 h 72"/>
                  <a:gd name="T60" fmla="*/ 174 w 252"/>
                  <a:gd name="T61" fmla="*/ 6 h 72"/>
                  <a:gd name="T62" fmla="*/ 180 w 252"/>
                  <a:gd name="T63" fmla="*/ 0 h 72"/>
                  <a:gd name="T64" fmla="*/ 186 w 252"/>
                  <a:gd name="T65" fmla="*/ 0 h 72"/>
                  <a:gd name="T66" fmla="*/ 192 w 252"/>
                  <a:gd name="T67" fmla="*/ 0 h 72"/>
                  <a:gd name="T68" fmla="*/ 198 w 252"/>
                  <a:gd name="T69" fmla="*/ 0 h 72"/>
                  <a:gd name="T70" fmla="*/ 204 w 252"/>
                  <a:gd name="T71" fmla="*/ 0 h 72"/>
                  <a:gd name="T72" fmla="*/ 204 w 252"/>
                  <a:gd name="T73" fmla="*/ 12 h 72"/>
                  <a:gd name="T74" fmla="*/ 210 w 252"/>
                  <a:gd name="T75" fmla="*/ 12 h 72"/>
                  <a:gd name="T76" fmla="*/ 216 w 252"/>
                  <a:gd name="T77" fmla="*/ 18 h 72"/>
                  <a:gd name="T78" fmla="*/ 216 w 252"/>
                  <a:gd name="T79" fmla="*/ 18 h 72"/>
                  <a:gd name="T80" fmla="*/ 216 w 252"/>
                  <a:gd name="T81" fmla="*/ 24 h 72"/>
                  <a:gd name="T82" fmla="*/ 222 w 252"/>
                  <a:gd name="T83" fmla="*/ 30 h 72"/>
                  <a:gd name="T84" fmla="*/ 222 w 252"/>
                  <a:gd name="T85" fmla="*/ 36 h 72"/>
                  <a:gd name="T86" fmla="*/ 228 w 252"/>
                  <a:gd name="T87" fmla="*/ 42 h 72"/>
                  <a:gd name="T88" fmla="*/ 228 w 252"/>
                  <a:gd name="T89" fmla="*/ 42 h 72"/>
                  <a:gd name="T90" fmla="*/ 234 w 252"/>
                  <a:gd name="T91" fmla="*/ 48 h 72"/>
                  <a:gd name="T92" fmla="*/ 240 w 252"/>
                  <a:gd name="T93" fmla="*/ 48 h 72"/>
                  <a:gd name="T94" fmla="*/ 240 w 252"/>
                  <a:gd name="T95" fmla="*/ 54 h 72"/>
                  <a:gd name="T96" fmla="*/ 246 w 252"/>
                  <a:gd name="T97" fmla="*/ 60 h 72"/>
                  <a:gd name="T98" fmla="*/ 246 w 252"/>
                  <a:gd name="T99" fmla="*/ 66 h 72"/>
                  <a:gd name="T100" fmla="*/ 252 w 252"/>
                  <a:gd name="T101" fmla="*/ 72 h 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2"/>
                  <a:gd name="T154" fmla="*/ 0 h 72"/>
                  <a:gd name="T155" fmla="*/ 252 w 252"/>
                  <a:gd name="T156" fmla="*/ 72 h 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2" h="72">
                    <a:moveTo>
                      <a:pt x="0" y="66"/>
                    </a:moveTo>
                    <a:lnTo>
                      <a:pt x="12" y="60"/>
                    </a:lnTo>
                    <a:lnTo>
                      <a:pt x="18" y="60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102" y="30"/>
                    </a:lnTo>
                    <a:lnTo>
                      <a:pt x="108" y="30"/>
                    </a:lnTo>
                    <a:lnTo>
                      <a:pt x="114" y="24"/>
                    </a:lnTo>
                    <a:lnTo>
                      <a:pt x="126" y="24"/>
                    </a:lnTo>
                    <a:lnTo>
                      <a:pt x="132" y="18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6" y="12"/>
                    </a:lnTo>
                    <a:lnTo>
                      <a:pt x="162" y="12"/>
                    </a:lnTo>
                    <a:lnTo>
                      <a:pt x="168" y="6"/>
                    </a:lnTo>
                    <a:lnTo>
                      <a:pt x="174" y="6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04" y="12"/>
                    </a:lnTo>
                    <a:lnTo>
                      <a:pt x="210" y="12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22" y="30"/>
                    </a:lnTo>
                    <a:lnTo>
                      <a:pt x="222" y="36"/>
                    </a:lnTo>
                    <a:lnTo>
                      <a:pt x="228" y="42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0" y="54"/>
                    </a:lnTo>
                    <a:lnTo>
                      <a:pt x="246" y="60"/>
                    </a:lnTo>
                    <a:lnTo>
                      <a:pt x="246" y="66"/>
                    </a:lnTo>
                    <a:lnTo>
                      <a:pt x="252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3" name="Freeform 246"/>
              <p:cNvSpPr>
                <a:spLocks noChangeAspect="1"/>
              </p:cNvSpPr>
              <p:nvPr/>
            </p:nvSpPr>
            <p:spPr bwMode="auto">
              <a:xfrm>
                <a:off x="2490" y="4873"/>
                <a:ext cx="163" cy="211"/>
              </a:xfrm>
              <a:custGeom>
                <a:avLst/>
                <a:gdLst>
                  <a:gd name="T0" fmla="*/ 0 w 163"/>
                  <a:gd name="T1" fmla="*/ 0 h 211"/>
                  <a:gd name="T2" fmla="*/ 0 w 163"/>
                  <a:gd name="T3" fmla="*/ 0 h 211"/>
                  <a:gd name="T4" fmla="*/ 7 w 163"/>
                  <a:gd name="T5" fmla="*/ 6 h 211"/>
                  <a:gd name="T6" fmla="*/ 7 w 163"/>
                  <a:gd name="T7" fmla="*/ 12 h 211"/>
                  <a:gd name="T8" fmla="*/ 13 w 163"/>
                  <a:gd name="T9" fmla="*/ 12 h 211"/>
                  <a:gd name="T10" fmla="*/ 19 w 163"/>
                  <a:gd name="T11" fmla="*/ 18 h 211"/>
                  <a:gd name="T12" fmla="*/ 19 w 163"/>
                  <a:gd name="T13" fmla="*/ 24 h 211"/>
                  <a:gd name="T14" fmla="*/ 25 w 163"/>
                  <a:gd name="T15" fmla="*/ 30 h 211"/>
                  <a:gd name="T16" fmla="*/ 25 w 163"/>
                  <a:gd name="T17" fmla="*/ 30 h 211"/>
                  <a:gd name="T18" fmla="*/ 31 w 163"/>
                  <a:gd name="T19" fmla="*/ 36 h 211"/>
                  <a:gd name="T20" fmla="*/ 31 w 163"/>
                  <a:gd name="T21" fmla="*/ 42 h 211"/>
                  <a:gd name="T22" fmla="*/ 37 w 163"/>
                  <a:gd name="T23" fmla="*/ 48 h 211"/>
                  <a:gd name="T24" fmla="*/ 37 w 163"/>
                  <a:gd name="T25" fmla="*/ 48 h 211"/>
                  <a:gd name="T26" fmla="*/ 43 w 163"/>
                  <a:gd name="T27" fmla="*/ 54 h 211"/>
                  <a:gd name="T28" fmla="*/ 49 w 163"/>
                  <a:gd name="T29" fmla="*/ 60 h 211"/>
                  <a:gd name="T30" fmla="*/ 49 w 163"/>
                  <a:gd name="T31" fmla="*/ 60 h 211"/>
                  <a:gd name="T32" fmla="*/ 55 w 163"/>
                  <a:gd name="T33" fmla="*/ 66 h 211"/>
                  <a:gd name="T34" fmla="*/ 55 w 163"/>
                  <a:gd name="T35" fmla="*/ 72 h 211"/>
                  <a:gd name="T36" fmla="*/ 61 w 163"/>
                  <a:gd name="T37" fmla="*/ 78 h 211"/>
                  <a:gd name="T38" fmla="*/ 61 w 163"/>
                  <a:gd name="T39" fmla="*/ 78 h 211"/>
                  <a:gd name="T40" fmla="*/ 67 w 163"/>
                  <a:gd name="T41" fmla="*/ 84 h 211"/>
                  <a:gd name="T42" fmla="*/ 73 w 163"/>
                  <a:gd name="T43" fmla="*/ 90 h 211"/>
                  <a:gd name="T44" fmla="*/ 73 w 163"/>
                  <a:gd name="T45" fmla="*/ 90 h 211"/>
                  <a:gd name="T46" fmla="*/ 79 w 163"/>
                  <a:gd name="T47" fmla="*/ 96 h 211"/>
                  <a:gd name="T48" fmla="*/ 79 w 163"/>
                  <a:gd name="T49" fmla="*/ 102 h 211"/>
                  <a:gd name="T50" fmla="*/ 85 w 163"/>
                  <a:gd name="T51" fmla="*/ 108 h 211"/>
                  <a:gd name="T52" fmla="*/ 85 w 163"/>
                  <a:gd name="T53" fmla="*/ 108 h 211"/>
                  <a:gd name="T54" fmla="*/ 85 w 163"/>
                  <a:gd name="T55" fmla="*/ 114 h 211"/>
                  <a:gd name="T56" fmla="*/ 91 w 163"/>
                  <a:gd name="T57" fmla="*/ 120 h 211"/>
                  <a:gd name="T58" fmla="*/ 91 w 163"/>
                  <a:gd name="T59" fmla="*/ 120 h 211"/>
                  <a:gd name="T60" fmla="*/ 97 w 163"/>
                  <a:gd name="T61" fmla="*/ 126 h 211"/>
                  <a:gd name="T62" fmla="*/ 103 w 163"/>
                  <a:gd name="T63" fmla="*/ 133 h 211"/>
                  <a:gd name="T64" fmla="*/ 103 w 163"/>
                  <a:gd name="T65" fmla="*/ 139 h 211"/>
                  <a:gd name="T66" fmla="*/ 109 w 163"/>
                  <a:gd name="T67" fmla="*/ 139 h 211"/>
                  <a:gd name="T68" fmla="*/ 109 w 163"/>
                  <a:gd name="T69" fmla="*/ 145 h 211"/>
                  <a:gd name="T70" fmla="*/ 115 w 163"/>
                  <a:gd name="T71" fmla="*/ 151 h 211"/>
                  <a:gd name="T72" fmla="*/ 115 w 163"/>
                  <a:gd name="T73" fmla="*/ 151 h 211"/>
                  <a:gd name="T74" fmla="*/ 121 w 163"/>
                  <a:gd name="T75" fmla="*/ 163 h 211"/>
                  <a:gd name="T76" fmla="*/ 121 w 163"/>
                  <a:gd name="T77" fmla="*/ 163 h 211"/>
                  <a:gd name="T78" fmla="*/ 127 w 163"/>
                  <a:gd name="T79" fmla="*/ 169 h 211"/>
                  <a:gd name="T80" fmla="*/ 133 w 163"/>
                  <a:gd name="T81" fmla="*/ 175 h 211"/>
                  <a:gd name="T82" fmla="*/ 133 w 163"/>
                  <a:gd name="T83" fmla="*/ 175 h 211"/>
                  <a:gd name="T84" fmla="*/ 139 w 163"/>
                  <a:gd name="T85" fmla="*/ 181 h 211"/>
                  <a:gd name="T86" fmla="*/ 139 w 163"/>
                  <a:gd name="T87" fmla="*/ 181 h 211"/>
                  <a:gd name="T88" fmla="*/ 145 w 163"/>
                  <a:gd name="T89" fmla="*/ 193 h 211"/>
                  <a:gd name="T90" fmla="*/ 145 w 163"/>
                  <a:gd name="T91" fmla="*/ 193 h 211"/>
                  <a:gd name="T92" fmla="*/ 151 w 163"/>
                  <a:gd name="T93" fmla="*/ 199 h 211"/>
                  <a:gd name="T94" fmla="*/ 151 w 163"/>
                  <a:gd name="T95" fmla="*/ 205 h 211"/>
                  <a:gd name="T96" fmla="*/ 157 w 163"/>
                  <a:gd name="T97" fmla="*/ 205 h 211"/>
                  <a:gd name="T98" fmla="*/ 163 w 163"/>
                  <a:gd name="T99" fmla="*/ 211 h 211"/>
                  <a:gd name="T100" fmla="*/ 163 w 163"/>
                  <a:gd name="T101" fmla="*/ 211 h 2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11"/>
                  <a:gd name="T155" fmla="*/ 163 w 163"/>
                  <a:gd name="T156" fmla="*/ 211 h 2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11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13" y="12"/>
                    </a:lnTo>
                    <a:lnTo>
                      <a:pt x="19" y="18"/>
                    </a:lnTo>
                    <a:lnTo>
                      <a:pt x="19" y="24"/>
                    </a:lnTo>
                    <a:lnTo>
                      <a:pt x="25" y="30"/>
                    </a:lnTo>
                    <a:lnTo>
                      <a:pt x="31" y="36"/>
                    </a:lnTo>
                    <a:lnTo>
                      <a:pt x="31" y="42"/>
                    </a:lnTo>
                    <a:lnTo>
                      <a:pt x="37" y="48"/>
                    </a:lnTo>
                    <a:lnTo>
                      <a:pt x="43" y="54"/>
                    </a:lnTo>
                    <a:lnTo>
                      <a:pt x="49" y="60"/>
                    </a:lnTo>
                    <a:lnTo>
                      <a:pt x="55" y="66"/>
                    </a:lnTo>
                    <a:lnTo>
                      <a:pt x="55" y="72"/>
                    </a:lnTo>
                    <a:lnTo>
                      <a:pt x="61" y="78"/>
                    </a:lnTo>
                    <a:lnTo>
                      <a:pt x="67" y="84"/>
                    </a:lnTo>
                    <a:lnTo>
                      <a:pt x="73" y="90"/>
                    </a:lnTo>
                    <a:lnTo>
                      <a:pt x="79" y="96"/>
                    </a:lnTo>
                    <a:lnTo>
                      <a:pt x="79" y="102"/>
                    </a:lnTo>
                    <a:lnTo>
                      <a:pt x="85" y="108"/>
                    </a:lnTo>
                    <a:lnTo>
                      <a:pt x="85" y="114"/>
                    </a:lnTo>
                    <a:lnTo>
                      <a:pt x="91" y="120"/>
                    </a:lnTo>
                    <a:lnTo>
                      <a:pt x="97" y="126"/>
                    </a:lnTo>
                    <a:lnTo>
                      <a:pt x="103" y="133"/>
                    </a:lnTo>
                    <a:lnTo>
                      <a:pt x="103" y="139"/>
                    </a:lnTo>
                    <a:lnTo>
                      <a:pt x="109" y="139"/>
                    </a:lnTo>
                    <a:lnTo>
                      <a:pt x="109" y="145"/>
                    </a:lnTo>
                    <a:lnTo>
                      <a:pt x="115" y="151"/>
                    </a:lnTo>
                    <a:lnTo>
                      <a:pt x="121" y="163"/>
                    </a:lnTo>
                    <a:lnTo>
                      <a:pt x="127" y="169"/>
                    </a:lnTo>
                    <a:lnTo>
                      <a:pt x="133" y="175"/>
                    </a:lnTo>
                    <a:lnTo>
                      <a:pt x="139" y="181"/>
                    </a:lnTo>
                    <a:lnTo>
                      <a:pt x="145" y="193"/>
                    </a:lnTo>
                    <a:lnTo>
                      <a:pt x="151" y="199"/>
                    </a:lnTo>
                    <a:lnTo>
                      <a:pt x="151" y="205"/>
                    </a:lnTo>
                    <a:lnTo>
                      <a:pt x="157" y="205"/>
                    </a:lnTo>
                    <a:lnTo>
                      <a:pt x="163" y="2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4" name="Freeform 247"/>
              <p:cNvSpPr>
                <a:spLocks noChangeAspect="1"/>
              </p:cNvSpPr>
              <p:nvPr/>
            </p:nvSpPr>
            <p:spPr bwMode="auto">
              <a:xfrm>
                <a:off x="2653" y="5084"/>
                <a:ext cx="163" cy="223"/>
              </a:xfrm>
              <a:custGeom>
                <a:avLst/>
                <a:gdLst>
                  <a:gd name="T0" fmla="*/ 0 w 163"/>
                  <a:gd name="T1" fmla="*/ 0 h 223"/>
                  <a:gd name="T2" fmla="*/ 6 w 163"/>
                  <a:gd name="T3" fmla="*/ 12 h 223"/>
                  <a:gd name="T4" fmla="*/ 6 w 163"/>
                  <a:gd name="T5" fmla="*/ 12 h 223"/>
                  <a:gd name="T6" fmla="*/ 12 w 163"/>
                  <a:gd name="T7" fmla="*/ 18 h 223"/>
                  <a:gd name="T8" fmla="*/ 12 w 163"/>
                  <a:gd name="T9" fmla="*/ 24 h 223"/>
                  <a:gd name="T10" fmla="*/ 18 w 163"/>
                  <a:gd name="T11" fmla="*/ 24 h 223"/>
                  <a:gd name="T12" fmla="*/ 24 w 163"/>
                  <a:gd name="T13" fmla="*/ 30 h 223"/>
                  <a:gd name="T14" fmla="*/ 24 w 163"/>
                  <a:gd name="T15" fmla="*/ 36 h 223"/>
                  <a:gd name="T16" fmla="*/ 30 w 163"/>
                  <a:gd name="T17" fmla="*/ 42 h 223"/>
                  <a:gd name="T18" fmla="*/ 30 w 163"/>
                  <a:gd name="T19" fmla="*/ 42 h 223"/>
                  <a:gd name="T20" fmla="*/ 36 w 163"/>
                  <a:gd name="T21" fmla="*/ 48 h 223"/>
                  <a:gd name="T22" fmla="*/ 36 w 163"/>
                  <a:gd name="T23" fmla="*/ 54 h 223"/>
                  <a:gd name="T24" fmla="*/ 42 w 163"/>
                  <a:gd name="T25" fmla="*/ 54 h 223"/>
                  <a:gd name="T26" fmla="*/ 42 w 163"/>
                  <a:gd name="T27" fmla="*/ 60 h 223"/>
                  <a:gd name="T28" fmla="*/ 42 w 163"/>
                  <a:gd name="T29" fmla="*/ 66 h 223"/>
                  <a:gd name="T30" fmla="*/ 48 w 163"/>
                  <a:gd name="T31" fmla="*/ 72 h 223"/>
                  <a:gd name="T32" fmla="*/ 54 w 163"/>
                  <a:gd name="T33" fmla="*/ 72 h 223"/>
                  <a:gd name="T34" fmla="*/ 54 w 163"/>
                  <a:gd name="T35" fmla="*/ 78 h 223"/>
                  <a:gd name="T36" fmla="*/ 60 w 163"/>
                  <a:gd name="T37" fmla="*/ 84 h 223"/>
                  <a:gd name="T38" fmla="*/ 60 w 163"/>
                  <a:gd name="T39" fmla="*/ 84 h 223"/>
                  <a:gd name="T40" fmla="*/ 66 w 163"/>
                  <a:gd name="T41" fmla="*/ 96 h 223"/>
                  <a:gd name="T42" fmla="*/ 66 w 163"/>
                  <a:gd name="T43" fmla="*/ 96 h 223"/>
                  <a:gd name="T44" fmla="*/ 72 w 163"/>
                  <a:gd name="T45" fmla="*/ 102 h 223"/>
                  <a:gd name="T46" fmla="*/ 72 w 163"/>
                  <a:gd name="T47" fmla="*/ 102 h 223"/>
                  <a:gd name="T48" fmla="*/ 78 w 163"/>
                  <a:gd name="T49" fmla="*/ 108 h 223"/>
                  <a:gd name="T50" fmla="*/ 84 w 163"/>
                  <a:gd name="T51" fmla="*/ 114 h 223"/>
                  <a:gd name="T52" fmla="*/ 84 w 163"/>
                  <a:gd name="T53" fmla="*/ 114 h 223"/>
                  <a:gd name="T54" fmla="*/ 90 w 163"/>
                  <a:gd name="T55" fmla="*/ 126 h 223"/>
                  <a:gd name="T56" fmla="*/ 90 w 163"/>
                  <a:gd name="T57" fmla="*/ 126 h 223"/>
                  <a:gd name="T58" fmla="*/ 96 w 163"/>
                  <a:gd name="T59" fmla="*/ 132 h 223"/>
                  <a:gd name="T60" fmla="*/ 96 w 163"/>
                  <a:gd name="T61" fmla="*/ 132 h 223"/>
                  <a:gd name="T62" fmla="*/ 102 w 163"/>
                  <a:gd name="T63" fmla="*/ 138 h 223"/>
                  <a:gd name="T64" fmla="*/ 108 w 163"/>
                  <a:gd name="T65" fmla="*/ 144 h 223"/>
                  <a:gd name="T66" fmla="*/ 108 w 163"/>
                  <a:gd name="T67" fmla="*/ 150 h 223"/>
                  <a:gd name="T68" fmla="*/ 114 w 163"/>
                  <a:gd name="T69" fmla="*/ 156 h 223"/>
                  <a:gd name="T70" fmla="*/ 114 w 163"/>
                  <a:gd name="T71" fmla="*/ 156 h 223"/>
                  <a:gd name="T72" fmla="*/ 120 w 163"/>
                  <a:gd name="T73" fmla="*/ 162 h 223"/>
                  <a:gd name="T74" fmla="*/ 120 w 163"/>
                  <a:gd name="T75" fmla="*/ 162 h 223"/>
                  <a:gd name="T76" fmla="*/ 126 w 163"/>
                  <a:gd name="T77" fmla="*/ 168 h 223"/>
                  <a:gd name="T78" fmla="*/ 126 w 163"/>
                  <a:gd name="T79" fmla="*/ 174 h 223"/>
                  <a:gd name="T80" fmla="*/ 133 w 163"/>
                  <a:gd name="T81" fmla="*/ 180 h 223"/>
                  <a:gd name="T82" fmla="*/ 139 w 163"/>
                  <a:gd name="T83" fmla="*/ 186 h 223"/>
                  <a:gd name="T84" fmla="*/ 139 w 163"/>
                  <a:gd name="T85" fmla="*/ 186 h 223"/>
                  <a:gd name="T86" fmla="*/ 145 w 163"/>
                  <a:gd name="T87" fmla="*/ 192 h 223"/>
                  <a:gd name="T88" fmla="*/ 145 w 163"/>
                  <a:gd name="T89" fmla="*/ 192 h 223"/>
                  <a:gd name="T90" fmla="*/ 151 w 163"/>
                  <a:gd name="T91" fmla="*/ 198 h 223"/>
                  <a:gd name="T92" fmla="*/ 151 w 163"/>
                  <a:gd name="T93" fmla="*/ 204 h 223"/>
                  <a:gd name="T94" fmla="*/ 157 w 163"/>
                  <a:gd name="T95" fmla="*/ 211 h 223"/>
                  <a:gd name="T96" fmla="*/ 157 w 163"/>
                  <a:gd name="T97" fmla="*/ 217 h 223"/>
                  <a:gd name="T98" fmla="*/ 157 w 163"/>
                  <a:gd name="T99" fmla="*/ 217 h 223"/>
                  <a:gd name="T100" fmla="*/ 163 w 163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23"/>
                  <a:gd name="T155" fmla="*/ 163 w 163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23">
                    <a:moveTo>
                      <a:pt x="0" y="0"/>
                    </a:move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8"/>
                    </a:lnTo>
                    <a:lnTo>
                      <a:pt x="60" y="84"/>
                    </a:lnTo>
                    <a:lnTo>
                      <a:pt x="66" y="96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90" y="126"/>
                    </a:lnTo>
                    <a:lnTo>
                      <a:pt x="96" y="132"/>
                    </a:lnTo>
                    <a:lnTo>
                      <a:pt x="102" y="138"/>
                    </a:lnTo>
                    <a:lnTo>
                      <a:pt x="108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20" y="162"/>
                    </a:lnTo>
                    <a:lnTo>
                      <a:pt x="126" y="168"/>
                    </a:lnTo>
                    <a:lnTo>
                      <a:pt x="126" y="174"/>
                    </a:lnTo>
                    <a:lnTo>
                      <a:pt x="133" y="180"/>
                    </a:lnTo>
                    <a:lnTo>
                      <a:pt x="139" y="186"/>
                    </a:lnTo>
                    <a:lnTo>
                      <a:pt x="145" y="192"/>
                    </a:lnTo>
                    <a:lnTo>
                      <a:pt x="151" y="198"/>
                    </a:lnTo>
                    <a:lnTo>
                      <a:pt x="151" y="204"/>
                    </a:lnTo>
                    <a:lnTo>
                      <a:pt x="157" y="211"/>
                    </a:lnTo>
                    <a:lnTo>
                      <a:pt x="157" y="217"/>
                    </a:lnTo>
                    <a:lnTo>
                      <a:pt x="163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5" name="Freeform 248"/>
              <p:cNvSpPr>
                <a:spLocks noChangeAspect="1"/>
              </p:cNvSpPr>
              <p:nvPr/>
            </p:nvSpPr>
            <p:spPr bwMode="auto">
              <a:xfrm>
                <a:off x="2816" y="5307"/>
                <a:ext cx="60" cy="72"/>
              </a:xfrm>
              <a:custGeom>
                <a:avLst/>
                <a:gdLst>
                  <a:gd name="T0" fmla="*/ 0 w 60"/>
                  <a:gd name="T1" fmla="*/ 0 h 72"/>
                  <a:gd name="T2" fmla="*/ 6 w 60"/>
                  <a:gd name="T3" fmla="*/ 6 h 72"/>
                  <a:gd name="T4" fmla="*/ 6 w 60"/>
                  <a:gd name="T5" fmla="*/ 12 h 72"/>
                  <a:gd name="T6" fmla="*/ 12 w 60"/>
                  <a:gd name="T7" fmla="*/ 12 h 72"/>
                  <a:gd name="T8" fmla="*/ 12 w 60"/>
                  <a:gd name="T9" fmla="*/ 18 h 72"/>
                  <a:gd name="T10" fmla="*/ 18 w 60"/>
                  <a:gd name="T11" fmla="*/ 24 h 72"/>
                  <a:gd name="T12" fmla="*/ 18 w 60"/>
                  <a:gd name="T13" fmla="*/ 24 h 72"/>
                  <a:gd name="T14" fmla="*/ 24 w 60"/>
                  <a:gd name="T15" fmla="*/ 30 h 72"/>
                  <a:gd name="T16" fmla="*/ 24 w 60"/>
                  <a:gd name="T17" fmla="*/ 36 h 72"/>
                  <a:gd name="T18" fmla="*/ 30 w 60"/>
                  <a:gd name="T19" fmla="*/ 42 h 72"/>
                  <a:gd name="T20" fmla="*/ 36 w 60"/>
                  <a:gd name="T21" fmla="*/ 42 h 72"/>
                  <a:gd name="T22" fmla="*/ 36 w 60"/>
                  <a:gd name="T23" fmla="*/ 48 h 72"/>
                  <a:gd name="T24" fmla="*/ 42 w 60"/>
                  <a:gd name="T25" fmla="*/ 54 h 72"/>
                  <a:gd name="T26" fmla="*/ 42 w 60"/>
                  <a:gd name="T27" fmla="*/ 54 h 72"/>
                  <a:gd name="T28" fmla="*/ 48 w 60"/>
                  <a:gd name="T29" fmla="*/ 60 h 72"/>
                  <a:gd name="T30" fmla="*/ 48 w 60"/>
                  <a:gd name="T31" fmla="*/ 66 h 72"/>
                  <a:gd name="T32" fmla="*/ 54 w 60"/>
                  <a:gd name="T33" fmla="*/ 72 h 72"/>
                  <a:gd name="T34" fmla="*/ 60 w 60"/>
                  <a:gd name="T35" fmla="*/ 72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72"/>
                  <a:gd name="T56" fmla="*/ 60 w 60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7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6" name="Freeform 249"/>
              <p:cNvSpPr>
                <a:spLocks noChangeAspect="1"/>
              </p:cNvSpPr>
              <p:nvPr/>
            </p:nvSpPr>
            <p:spPr bwMode="auto">
              <a:xfrm>
                <a:off x="1353" y="5879"/>
                <a:ext cx="126" cy="252"/>
              </a:xfrm>
              <a:custGeom>
                <a:avLst/>
                <a:gdLst>
                  <a:gd name="T0" fmla="*/ 0 w 126"/>
                  <a:gd name="T1" fmla="*/ 252 h 252"/>
                  <a:gd name="T2" fmla="*/ 6 w 126"/>
                  <a:gd name="T3" fmla="*/ 246 h 252"/>
                  <a:gd name="T4" fmla="*/ 6 w 126"/>
                  <a:gd name="T5" fmla="*/ 240 h 252"/>
                  <a:gd name="T6" fmla="*/ 6 w 126"/>
                  <a:gd name="T7" fmla="*/ 240 h 252"/>
                  <a:gd name="T8" fmla="*/ 12 w 126"/>
                  <a:gd name="T9" fmla="*/ 228 h 252"/>
                  <a:gd name="T10" fmla="*/ 18 w 126"/>
                  <a:gd name="T11" fmla="*/ 222 h 252"/>
                  <a:gd name="T12" fmla="*/ 18 w 126"/>
                  <a:gd name="T13" fmla="*/ 222 h 252"/>
                  <a:gd name="T14" fmla="*/ 18 w 126"/>
                  <a:gd name="T15" fmla="*/ 216 h 252"/>
                  <a:gd name="T16" fmla="*/ 24 w 126"/>
                  <a:gd name="T17" fmla="*/ 210 h 252"/>
                  <a:gd name="T18" fmla="*/ 24 w 126"/>
                  <a:gd name="T19" fmla="*/ 210 h 252"/>
                  <a:gd name="T20" fmla="*/ 30 w 126"/>
                  <a:gd name="T21" fmla="*/ 198 h 252"/>
                  <a:gd name="T22" fmla="*/ 30 w 126"/>
                  <a:gd name="T23" fmla="*/ 192 h 252"/>
                  <a:gd name="T24" fmla="*/ 30 w 126"/>
                  <a:gd name="T25" fmla="*/ 192 h 252"/>
                  <a:gd name="T26" fmla="*/ 36 w 126"/>
                  <a:gd name="T27" fmla="*/ 186 h 252"/>
                  <a:gd name="T28" fmla="*/ 36 w 126"/>
                  <a:gd name="T29" fmla="*/ 180 h 252"/>
                  <a:gd name="T30" fmla="*/ 42 w 126"/>
                  <a:gd name="T31" fmla="*/ 180 h 252"/>
                  <a:gd name="T32" fmla="*/ 42 w 126"/>
                  <a:gd name="T33" fmla="*/ 168 h 252"/>
                  <a:gd name="T34" fmla="*/ 48 w 126"/>
                  <a:gd name="T35" fmla="*/ 162 h 252"/>
                  <a:gd name="T36" fmla="*/ 48 w 126"/>
                  <a:gd name="T37" fmla="*/ 162 h 252"/>
                  <a:gd name="T38" fmla="*/ 48 w 126"/>
                  <a:gd name="T39" fmla="*/ 156 h 252"/>
                  <a:gd name="T40" fmla="*/ 54 w 126"/>
                  <a:gd name="T41" fmla="*/ 150 h 252"/>
                  <a:gd name="T42" fmla="*/ 54 w 126"/>
                  <a:gd name="T43" fmla="*/ 150 h 252"/>
                  <a:gd name="T44" fmla="*/ 60 w 126"/>
                  <a:gd name="T45" fmla="*/ 138 h 252"/>
                  <a:gd name="T46" fmla="*/ 60 w 126"/>
                  <a:gd name="T47" fmla="*/ 132 h 252"/>
                  <a:gd name="T48" fmla="*/ 60 w 126"/>
                  <a:gd name="T49" fmla="*/ 132 h 252"/>
                  <a:gd name="T50" fmla="*/ 66 w 126"/>
                  <a:gd name="T51" fmla="*/ 126 h 252"/>
                  <a:gd name="T52" fmla="*/ 66 w 126"/>
                  <a:gd name="T53" fmla="*/ 120 h 252"/>
                  <a:gd name="T54" fmla="*/ 72 w 126"/>
                  <a:gd name="T55" fmla="*/ 114 h 252"/>
                  <a:gd name="T56" fmla="*/ 72 w 126"/>
                  <a:gd name="T57" fmla="*/ 108 h 252"/>
                  <a:gd name="T58" fmla="*/ 78 w 126"/>
                  <a:gd name="T59" fmla="*/ 102 h 252"/>
                  <a:gd name="T60" fmla="*/ 78 w 126"/>
                  <a:gd name="T61" fmla="*/ 102 h 252"/>
                  <a:gd name="T62" fmla="*/ 84 w 126"/>
                  <a:gd name="T63" fmla="*/ 96 h 252"/>
                  <a:gd name="T64" fmla="*/ 84 w 126"/>
                  <a:gd name="T65" fmla="*/ 90 h 252"/>
                  <a:gd name="T66" fmla="*/ 84 w 126"/>
                  <a:gd name="T67" fmla="*/ 84 h 252"/>
                  <a:gd name="T68" fmla="*/ 90 w 126"/>
                  <a:gd name="T69" fmla="*/ 78 h 252"/>
                  <a:gd name="T70" fmla="*/ 90 w 126"/>
                  <a:gd name="T71" fmla="*/ 72 h 252"/>
                  <a:gd name="T72" fmla="*/ 96 w 126"/>
                  <a:gd name="T73" fmla="*/ 72 h 252"/>
                  <a:gd name="T74" fmla="*/ 96 w 126"/>
                  <a:gd name="T75" fmla="*/ 66 h 252"/>
                  <a:gd name="T76" fmla="*/ 102 w 126"/>
                  <a:gd name="T77" fmla="*/ 60 h 252"/>
                  <a:gd name="T78" fmla="*/ 102 w 126"/>
                  <a:gd name="T79" fmla="*/ 54 h 252"/>
                  <a:gd name="T80" fmla="*/ 108 w 126"/>
                  <a:gd name="T81" fmla="*/ 48 h 252"/>
                  <a:gd name="T82" fmla="*/ 108 w 126"/>
                  <a:gd name="T83" fmla="*/ 42 h 252"/>
                  <a:gd name="T84" fmla="*/ 108 w 126"/>
                  <a:gd name="T85" fmla="*/ 42 h 252"/>
                  <a:gd name="T86" fmla="*/ 114 w 126"/>
                  <a:gd name="T87" fmla="*/ 30 h 252"/>
                  <a:gd name="T88" fmla="*/ 114 w 126"/>
                  <a:gd name="T89" fmla="*/ 30 h 252"/>
                  <a:gd name="T90" fmla="*/ 114 w 126"/>
                  <a:gd name="T91" fmla="*/ 24 h 252"/>
                  <a:gd name="T92" fmla="*/ 120 w 126"/>
                  <a:gd name="T93" fmla="*/ 18 h 252"/>
                  <a:gd name="T94" fmla="*/ 120 w 126"/>
                  <a:gd name="T95" fmla="*/ 12 h 252"/>
                  <a:gd name="T96" fmla="*/ 126 w 126"/>
                  <a:gd name="T97" fmla="*/ 12 h 252"/>
                  <a:gd name="T98" fmla="*/ 126 w 126"/>
                  <a:gd name="T99" fmla="*/ 0 h 25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6"/>
                  <a:gd name="T151" fmla="*/ 0 h 252"/>
                  <a:gd name="T152" fmla="*/ 126 w 126"/>
                  <a:gd name="T153" fmla="*/ 252 h 25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6" h="252">
                    <a:moveTo>
                      <a:pt x="0" y="252"/>
                    </a:moveTo>
                    <a:lnTo>
                      <a:pt x="6" y="246"/>
                    </a:lnTo>
                    <a:lnTo>
                      <a:pt x="6" y="240"/>
                    </a:lnTo>
                    <a:lnTo>
                      <a:pt x="12" y="228"/>
                    </a:lnTo>
                    <a:lnTo>
                      <a:pt x="18" y="222"/>
                    </a:lnTo>
                    <a:lnTo>
                      <a:pt x="18" y="216"/>
                    </a:lnTo>
                    <a:lnTo>
                      <a:pt x="24" y="210"/>
                    </a:lnTo>
                    <a:lnTo>
                      <a:pt x="30" y="198"/>
                    </a:lnTo>
                    <a:lnTo>
                      <a:pt x="30" y="192"/>
                    </a:lnTo>
                    <a:lnTo>
                      <a:pt x="36" y="186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68"/>
                    </a:lnTo>
                    <a:lnTo>
                      <a:pt x="48" y="162"/>
                    </a:lnTo>
                    <a:lnTo>
                      <a:pt x="48" y="156"/>
                    </a:lnTo>
                    <a:lnTo>
                      <a:pt x="54" y="150"/>
                    </a:lnTo>
                    <a:lnTo>
                      <a:pt x="60" y="138"/>
                    </a:lnTo>
                    <a:lnTo>
                      <a:pt x="60" y="132"/>
                    </a:lnTo>
                    <a:lnTo>
                      <a:pt x="66" y="126"/>
                    </a:lnTo>
                    <a:lnTo>
                      <a:pt x="66" y="120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8" y="102"/>
                    </a:lnTo>
                    <a:lnTo>
                      <a:pt x="84" y="96"/>
                    </a:lnTo>
                    <a:lnTo>
                      <a:pt x="84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0" y="72"/>
                    </a:lnTo>
                    <a:lnTo>
                      <a:pt x="96" y="72"/>
                    </a:lnTo>
                    <a:lnTo>
                      <a:pt x="96" y="66"/>
                    </a:lnTo>
                    <a:lnTo>
                      <a:pt x="102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42"/>
                    </a:lnTo>
                    <a:lnTo>
                      <a:pt x="114" y="30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7" name="Freeform 250"/>
              <p:cNvSpPr>
                <a:spLocks noChangeAspect="1"/>
              </p:cNvSpPr>
              <p:nvPr/>
            </p:nvSpPr>
            <p:spPr bwMode="auto">
              <a:xfrm>
                <a:off x="1479" y="5632"/>
                <a:ext cx="126" cy="247"/>
              </a:xfrm>
              <a:custGeom>
                <a:avLst/>
                <a:gdLst>
                  <a:gd name="T0" fmla="*/ 0 w 126"/>
                  <a:gd name="T1" fmla="*/ 247 h 247"/>
                  <a:gd name="T2" fmla="*/ 6 w 126"/>
                  <a:gd name="T3" fmla="*/ 247 h 247"/>
                  <a:gd name="T4" fmla="*/ 6 w 126"/>
                  <a:gd name="T5" fmla="*/ 241 h 247"/>
                  <a:gd name="T6" fmla="*/ 12 w 126"/>
                  <a:gd name="T7" fmla="*/ 234 h 247"/>
                  <a:gd name="T8" fmla="*/ 12 w 126"/>
                  <a:gd name="T9" fmla="*/ 228 h 247"/>
                  <a:gd name="T10" fmla="*/ 12 w 126"/>
                  <a:gd name="T11" fmla="*/ 228 h 247"/>
                  <a:gd name="T12" fmla="*/ 18 w 126"/>
                  <a:gd name="T13" fmla="*/ 216 h 247"/>
                  <a:gd name="T14" fmla="*/ 18 w 126"/>
                  <a:gd name="T15" fmla="*/ 216 h 247"/>
                  <a:gd name="T16" fmla="*/ 24 w 126"/>
                  <a:gd name="T17" fmla="*/ 210 h 247"/>
                  <a:gd name="T18" fmla="*/ 24 w 126"/>
                  <a:gd name="T19" fmla="*/ 204 h 247"/>
                  <a:gd name="T20" fmla="*/ 24 w 126"/>
                  <a:gd name="T21" fmla="*/ 198 h 247"/>
                  <a:gd name="T22" fmla="*/ 30 w 126"/>
                  <a:gd name="T23" fmla="*/ 198 h 247"/>
                  <a:gd name="T24" fmla="*/ 30 w 126"/>
                  <a:gd name="T25" fmla="*/ 186 h 247"/>
                  <a:gd name="T26" fmla="*/ 36 w 126"/>
                  <a:gd name="T27" fmla="*/ 186 h 247"/>
                  <a:gd name="T28" fmla="*/ 36 w 126"/>
                  <a:gd name="T29" fmla="*/ 180 h 247"/>
                  <a:gd name="T30" fmla="*/ 42 w 126"/>
                  <a:gd name="T31" fmla="*/ 174 h 247"/>
                  <a:gd name="T32" fmla="*/ 42 w 126"/>
                  <a:gd name="T33" fmla="*/ 168 h 247"/>
                  <a:gd name="T34" fmla="*/ 42 w 126"/>
                  <a:gd name="T35" fmla="*/ 162 h 247"/>
                  <a:gd name="T36" fmla="*/ 48 w 126"/>
                  <a:gd name="T37" fmla="*/ 156 h 247"/>
                  <a:gd name="T38" fmla="*/ 48 w 126"/>
                  <a:gd name="T39" fmla="*/ 156 h 247"/>
                  <a:gd name="T40" fmla="*/ 54 w 126"/>
                  <a:gd name="T41" fmla="*/ 150 h 247"/>
                  <a:gd name="T42" fmla="*/ 54 w 126"/>
                  <a:gd name="T43" fmla="*/ 144 h 247"/>
                  <a:gd name="T44" fmla="*/ 54 w 126"/>
                  <a:gd name="T45" fmla="*/ 138 h 247"/>
                  <a:gd name="T46" fmla="*/ 60 w 126"/>
                  <a:gd name="T47" fmla="*/ 132 h 247"/>
                  <a:gd name="T48" fmla="*/ 66 w 126"/>
                  <a:gd name="T49" fmla="*/ 126 h 247"/>
                  <a:gd name="T50" fmla="*/ 66 w 126"/>
                  <a:gd name="T51" fmla="*/ 126 h 247"/>
                  <a:gd name="T52" fmla="*/ 66 w 126"/>
                  <a:gd name="T53" fmla="*/ 120 h 247"/>
                  <a:gd name="T54" fmla="*/ 72 w 126"/>
                  <a:gd name="T55" fmla="*/ 114 h 247"/>
                  <a:gd name="T56" fmla="*/ 72 w 126"/>
                  <a:gd name="T57" fmla="*/ 108 h 247"/>
                  <a:gd name="T58" fmla="*/ 72 w 126"/>
                  <a:gd name="T59" fmla="*/ 102 h 247"/>
                  <a:gd name="T60" fmla="*/ 78 w 126"/>
                  <a:gd name="T61" fmla="*/ 96 h 247"/>
                  <a:gd name="T62" fmla="*/ 78 w 126"/>
                  <a:gd name="T63" fmla="*/ 96 h 247"/>
                  <a:gd name="T64" fmla="*/ 84 w 126"/>
                  <a:gd name="T65" fmla="*/ 90 h 247"/>
                  <a:gd name="T66" fmla="*/ 84 w 126"/>
                  <a:gd name="T67" fmla="*/ 84 h 247"/>
                  <a:gd name="T68" fmla="*/ 90 w 126"/>
                  <a:gd name="T69" fmla="*/ 78 h 247"/>
                  <a:gd name="T70" fmla="*/ 90 w 126"/>
                  <a:gd name="T71" fmla="*/ 72 h 247"/>
                  <a:gd name="T72" fmla="*/ 96 w 126"/>
                  <a:gd name="T73" fmla="*/ 66 h 247"/>
                  <a:gd name="T74" fmla="*/ 96 w 126"/>
                  <a:gd name="T75" fmla="*/ 66 h 247"/>
                  <a:gd name="T76" fmla="*/ 96 w 126"/>
                  <a:gd name="T77" fmla="*/ 60 h 247"/>
                  <a:gd name="T78" fmla="*/ 102 w 126"/>
                  <a:gd name="T79" fmla="*/ 48 h 247"/>
                  <a:gd name="T80" fmla="*/ 102 w 126"/>
                  <a:gd name="T81" fmla="*/ 48 h 247"/>
                  <a:gd name="T82" fmla="*/ 108 w 126"/>
                  <a:gd name="T83" fmla="*/ 42 h 247"/>
                  <a:gd name="T84" fmla="*/ 108 w 126"/>
                  <a:gd name="T85" fmla="*/ 36 h 247"/>
                  <a:gd name="T86" fmla="*/ 108 w 126"/>
                  <a:gd name="T87" fmla="*/ 36 h 247"/>
                  <a:gd name="T88" fmla="*/ 114 w 126"/>
                  <a:gd name="T89" fmla="*/ 30 h 247"/>
                  <a:gd name="T90" fmla="*/ 114 w 126"/>
                  <a:gd name="T91" fmla="*/ 18 h 247"/>
                  <a:gd name="T92" fmla="*/ 120 w 126"/>
                  <a:gd name="T93" fmla="*/ 18 h 247"/>
                  <a:gd name="T94" fmla="*/ 120 w 126"/>
                  <a:gd name="T95" fmla="*/ 12 h 247"/>
                  <a:gd name="T96" fmla="*/ 126 w 126"/>
                  <a:gd name="T97" fmla="*/ 6 h 247"/>
                  <a:gd name="T98" fmla="*/ 126 w 126"/>
                  <a:gd name="T99" fmla="*/ 6 h 247"/>
                  <a:gd name="T100" fmla="*/ 126 w 126"/>
                  <a:gd name="T101" fmla="*/ 0 h 24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"/>
                  <a:gd name="T154" fmla="*/ 0 h 247"/>
                  <a:gd name="T155" fmla="*/ 126 w 126"/>
                  <a:gd name="T156" fmla="*/ 247 h 24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" h="247">
                    <a:moveTo>
                      <a:pt x="0" y="247"/>
                    </a:moveTo>
                    <a:lnTo>
                      <a:pt x="6" y="247"/>
                    </a:lnTo>
                    <a:lnTo>
                      <a:pt x="6" y="241"/>
                    </a:lnTo>
                    <a:lnTo>
                      <a:pt x="12" y="234"/>
                    </a:lnTo>
                    <a:lnTo>
                      <a:pt x="12" y="228"/>
                    </a:lnTo>
                    <a:lnTo>
                      <a:pt x="18" y="216"/>
                    </a:lnTo>
                    <a:lnTo>
                      <a:pt x="24" y="210"/>
                    </a:lnTo>
                    <a:lnTo>
                      <a:pt x="24" y="204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0" y="186"/>
                    </a:lnTo>
                    <a:lnTo>
                      <a:pt x="36" y="186"/>
                    </a:lnTo>
                    <a:lnTo>
                      <a:pt x="36" y="180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62"/>
                    </a:lnTo>
                    <a:lnTo>
                      <a:pt x="48" y="156"/>
                    </a:lnTo>
                    <a:lnTo>
                      <a:pt x="54" y="150"/>
                    </a:lnTo>
                    <a:lnTo>
                      <a:pt x="54" y="144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66" y="126"/>
                    </a:lnTo>
                    <a:lnTo>
                      <a:pt x="66" y="120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84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96" y="60"/>
                    </a:lnTo>
                    <a:lnTo>
                      <a:pt x="102" y="48"/>
                    </a:lnTo>
                    <a:lnTo>
                      <a:pt x="108" y="42"/>
                    </a:lnTo>
                    <a:lnTo>
                      <a:pt x="108" y="36"/>
                    </a:lnTo>
                    <a:lnTo>
                      <a:pt x="114" y="30"/>
                    </a:lnTo>
                    <a:lnTo>
                      <a:pt x="114" y="18"/>
                    </a:lnTo>
                    <a:lnTo>
                      <a:pt x="120" y="18"/>
                    </a:lnTo>
                    <a:lnTo>
                      <a:pt x="120" y="12"/>
                    </a:lnTo>
                    <a:lnTo>
                      <a:pt x="126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8" name="Freeform 251"/>
              <p:cNvSpPr>
                <a:spLocks noChangeAspect="1"/>
              </p:cNvSpPr>
              <p:nvPr/>
            </p:nvSpPr>
            <p:spPr bwMode="auto">
              <a:xfrm>
                <a:off x="1605" y="5373"/>
                <a:ext cx="127" cy="259"/>
              </a:xfrm>
              <a:custGeom>
                <a:avLst/>
                <a:gdLst>
                  <a:gd name="T0" fmla="*/ 0 w 127"/>
                  <a:gd name="T1" fmla="*/ 259 h 259"/>
                  <a:gd name="T2" fmla="*/ 6 w 127"/>
                  <a:gd name="T3" fmla="*/ 247 h 259"/>
                  <a:gd name="T4" fmla="*/ 6 w 127"/>
                  <a:gd name="T5" fmla="*/ 247 h 259"/>
                  <a:gd name="T6" fmla="*/ 12 w 127"/>
                  <a:gd name="T7" fmla="*/ 241 h 259"/>
                  <a:gd name="T8" fmla="*/ 12 w 127"/>
                  <a:gd name="T9" fmla="*/ 235 h 259"/>
                  <a:gd name="T10" fmla="*/ 12 w 127"/>
                  <a:gd name="T11" fmla="*/ 229 h 259"/>
                  <a:gd name="T12" fmla="*/ 18 w 127"/>
                  <a:gd name="T13" fmla="*/ 223 h 259"/>
                  <a:gd name="T14" fmla="*/ 25 w 127"/>
                  <a:gd name="T15" fmla="*/ 217 h 259"/>
                  <a:gd name="T16" fmla="*/ 25 w 127"/>
                  <a:gd name="T17" fmla="*/ 217 h 259"/>
                  <a:gd name="T18" fmla="*/ 25 w 127"/>
                  <a:gd name="T19" fmla="*/ 211 h 259"/>
                  <a:gd name="T20" fmla="*/ 31 w 127"/>
                  <a:gd name="T21" fmla="*/ 204 h 259"/>
                  <a:gd name="T22" fmla="*/ 31 w 127"/>
                  <a:gd name="T23" fmla="*/ 198 h 259"/>
                  <a:gd name="T24" fmla="*/ 31 w 127"/>
                  <a:gd name="T25" fmla="*/ 192 h 259"/>
                  <a:gd name="T26" fmla="*/ 37 w 127"/>
                  <a:gd name="T27" fmla="*/ 186 h 259"/>
                  <a:gd name="T28" fmla="*/ 37 w 127"/>
                  <a:gd name="T29" fmla="*/ 186 h 259"/>
                  <a:gd name="T30" fmla="*/ 43 w 127"/>
                  <a:gd name="T31" fmla="*/ 180 h 259"/>
                  <a:gd name="T32" fmla="*/ 43 w 127"/>
                  <a:gd name="T33" fmla="*/ 174 h 259"/>
                  <a:gd name="T34" fmla="*/ 49 w 127"/>
                  <a:gd name="T35" fmla="*/ 168 h 259"/>
                  <a:gd name="T36" fmla="*/ 49 w 127"/>
                  <a:gd name="T37" fmla="*/ 162 h 259"/>
                  <a:gd name="T38" fmla="*/ 55 w 127"/>
                  <a:gd name="T39" fmla="*/ 156 h 259"/>
                  <a:gd name="T40" fmla="*/ 55 w 127"/>
                  <a:gd name="T41" fmla="*/ 156 h 259"/>
                  <a:gd name="T42" fmla="*/ 55 w 127"/>
                  <a:gd name="T43" fmla="*/ 150 h 259"/>
                  <a:gd name="T44" fmla="*/ 61 w 127"/>
                  <a:gd name="T45" fmla="*/ 144 h 259"/>
                  <a:gd name="T46" fmla="*/ 61 w 127"/>
                  <a:gd name="T47" fmla="*/ 138 h 259"/>
                  <a:gd name="T48" fmla="*/ 67 w 127"/>
                  <a:gd name="T49" fmla="*/ 132 h 259"/>
                  <a:gd name="T50" fmla="*/ 67 w 127"/>
                  <a:gd name="T51" fmla="*/ 126 h 259"/>
                  <a:gd name="T52" fmla="*/ 67 w 127"/>
                  <a:gd name="T53" fmla="*/ 126 h 259"/>
                  <a:gd name="T54" fmla="*/ 73 w 127"/>
                  <a:gd name="T55" fmla="*/ 120 h 259"/>
                  <a:gd name="T56" fmla="*/ 73 w 127"/>
                  <a:gd name="T57" fmla="*/ 108 h 259"/>
                  <a:gd name="T58" fmla="*/ 79 w 127"/>
                  <a:gd name="T59" fmla="*/ 108 h 259"/>
                  <a:gd name="T60" fmla="*/ 79 w 127"/>
                  <a:gd name="T61" fmla="*/ 102 h 259"/>
                  <a:gd name="T62" fmla="*/ 85 w 127"/>
                  <a:gd name="T63" fmla="*/ 96 h 259"/>
                  <a:gd name="T64" fmla="*/ 85 w 127"/>
                  <a:gd name="T65" fmla="*/ 96 h 259"/>
                  <a:gd name="T66" fmla="*/ 85 w 127"/>
                  <a:gd name="T67" fmla="*/ 90 h 259"/>
                  <a:gd name="T68" fmla="*/ 91 w 127"/>
                  <a:gd name="T69" fmla="*/ 78 h 259"/>
                  <a:gd name="T70" fmla="*/ 91 w 127"/>
                  <a:gd name="T71" fmla="*/ 78 h 259"/>
                  <a:gd name="T72" fmla="*/ 97 w 127"/>
                  <a:gd name="T73" fmla="*/ 72 h 259"/>
                  <a:gd name="T74" fmla="*/ 97 w 127"/>
                  <a:gd name="T75" fmla="*/ 66 h 259"/>
                  <a:gd name="T76" fmla="*/ 97 w 127"/>
                  <a:gd name="T77" fmla="*/ 66 h 259"/>
                  <a:gd name="T78" fmla="*/ 103 w 127"/>
                  <a:gd name="T79" fmla="*/ 60 h 259"/>
                  <a:gd name="T80" fmla="*/ 109 w 127"/>
                  <a:gd name="T81" fmla="*/ 48 h 259"/>
                  <a:gd name="T82" fmla="*/ 109 w 127"/>
                  <a:gd name="T83" fmla="*/ 48 h 259"/>
                  <a:gd name="T84" fmla="*/ 109 w 127"/>
                  <a:gd name="T85" fmla="*/ 42 h 259"/>
                  <a:gd name="T86" fmla="*/ 115 w 127"/>
                  <a:gd name="T87" fmla="*/ 36 h 259"/>
                  <a:gd name="T88" fmla="*/ 115 w 127"/>
                  <a:gd name="T89" fmla="*/ 36 h 259"/>
                  <a:gd name="T90" fmla="*/ 115 w 127"/>
                  <a:gd name="T91" fmla="*/ 24 h 259"/>
                  <a:gd name="T92" fmla="*/ 121 w 127"/>
                  <a:gd name="T93" fmla="*/ 18 h 259"/>
                  <a:gd name="T94" fmla="*/ 121 w 127"/>
                  <a:gd name="T95" fmla="*/ 18 h 259"/>
                  <a:gd name="T96" fmla="*/ 127 w 127"/>
                  <a:gd name="T97" fmla="*/ 12 h 259"/>
                  <a:gd name="T98" fmla="*/ 127 w 127"/>
                  <a:gd name="T99" fmla="*/ 6 h 259"/>
                  <a:gd name="T100" fmla="*/ 127 w 127"/>
                  <a:gd name="T101" fmla="*/ 0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7"/>
                  <a:gd name="T154" fmla="*/ 0 h 259"/>
                  <a:gd name="T155" fmla="*/ 127 w 127"/>
                  <a:gd name="T156" fmla="*/ 259 h 25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7" h="259">
                    <a:moveTo>
                      <a:pt x="0" y="259"/>
                    </a:moveTo>
                    <a:lnTo>
                      <a:pt x="6" y="247"/>
                    </a:lnTo>
                    <a:lnTo>
                      <a:pt x="12" y="241"/>
                    </a:lnTo>
                    <a:lnTo>
                      <a:pt x="12" y="235"/>
                    </a:lnTo>
                    <a:lnTo>
                      <a:pt x="12" y="229"/>
                    </a:lnTo>
                    <a:lnTo>
                      <a:pt x="18" y="223"/>
                    </a:lnTo>
                    <a:lnTo>
                      <a:pt x="25" y="217"/>
                    </a:lnTo>
                    <a:lnTo>
                      <a:pt x="25" y="211"/>
                    </a:lnTo>
                    <a:lnTo>
                      <a:pt x="31" y="204"/>
                    </a:lnTo>
                    <a:lnTo>
                      <a:pt x="31" y="198"/>
                    </a:lnTo>
                    <a:lnTo>
                      <a:pt x="31" y="192"/>
                    </a:lnTo>
                    <a:lnTo>
                      <a:pt x="37" y="186"/>
                    </a:lnTo>
                    <a:lnTo>
                      <a:pt x="43" y="180"/>
                    </a:lnTo>
                    <a:lnTo>
                      <a:pt x="43" y="174"/>
                    </a:lnTo>
                    <a:lnTo>
                      <a:pt x="49" y="168"/>
                    </a:lnTo>
                    <a:lnTo>
                      <a:pt x="49" y="162"/>
                    </a:lnTo>
                    <a:lnTo>
                      <a:pt x="55" y="156"/>
                    </a:lnTo>
                    <a:lnTo>
                      <a:pt x="55" y="150"/>
                    </a:lnTo>
                    <a:lnTo>
                      <a:pt x="61" y="144"/>
                    </a:lnTo>
                    <a:lnTo>
                      <a:pt x="61" y="138"/>
                    </a:lnTo>
                    <a:lnTo>
                      <a:pt x="67" y="132"/>
                    </a:lnTo>
                    <a:lnTo>
                      <a:pt x="67" y="126"/>
                    </a:lnTo>
                    <a:lnTo>
                      <a:pt x="73" y="120"/>
                    </a:lnTo>
                    <a:lnTo>
                      <a:pt x="73" y="108"/>
                    </a:lnTo>
                    <a:lnTo>
                      <a:pt x="79" y="108"/>
                    </a:lnTo>
                    <a:lnTo>
                      <a:pt x="79" y="102"/>
                    </a:lnTo>
                    <a:lnTo>
                      <a:pt x="85" y="96"/>
                    </a:lnTo>
                    <a:lnTo>
                      <a:pt x="85" y="90"/>
                    </a:lnTo>
                    <a:lnTo>
                      <a:pt x="91" y="78"/>
                    </a:lnTo>
                    <a:lnTo>
                      <a:pt x="97" y="72"/>
                    </a:lnTo>
                    <a:lnTo>
                      <a:pt x="97" y="66"/>
                    </a:lnTo>
                    <a:lnTo>
                      <a:pt x="103" y="60"/>
                    </a:lnTo>
                    <a:lnTo>
                      <a:pt x="109" y="48"/>
                    </a:lnTo>
                    <a:lnTo>
                      <a:pt x="109" y="42"/>
                    </a:lnTo>
                    <a:lnTo>
                      <a:pt x="115" y="36"/>
                    </a:lnTo>
                    <a:lnTo>
                      <a:pt x="115" y="24"/>
                    </a:lnTo>
                    <a:lnTo>
                      <a:pt x="121" y="18"/>
                    </a:lnTo>
                    <a:lnTo>
                      <a:pt x="127" y="12"/>
                    </a:lnTo>
                    <a:lnTo>
                      <a:pt x="127" y="6"/>
                    </a:lnTo>
                    <a:lnTo>
                      <a:pt x="12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9" name="Freeform 252"/>
              <p:cNvSpPr>
                <a:spLocks noChangeAspect="1"/>
              </p:cNvSpPr>
              <p:nvPr/>
            </p:nvSpPr>
            <p:spPr bwMode="auto">
              <a:xfrm>
                <a:off x="1732" y="5120"/>
                <a:ext cx="132" cy="253"/>
              </a:xfrm>
              <a:custGeom>
                <a:avLst/>
                <a:gdLst>
                  <a:gd name="T0" fmla="*/ 0 w 132"/>
                  <a:gd name="T1" fmla="*/ 253 h 253"/>
                  <a:gd name="T2" fmla="*/ 6 w 132"/>
                  <a:gd name="T3" fmla="*/ 247 h 253"/>
                  <a:gd name="T4" fmla="*/ 12 w 132"/>
                  <a:gd name="T5" fmla="*/ 241 h 253"/>
                  <a:gd name="T6" fmla="*/ 12 w 132"/>
                  <a:gd name="T7" fmla="*/ 241 h 253"/>
                  <a:gd name="T8" fmla="*/ 12 w 132"/>
                  <a:gd name="T9" fmla="*/ 235 h 253"/>
                  <a:gd name="T10" fmla="*/ 18 w 132"/>
                  <a:gd name="T11" fmla="*/ 229 h 253"/>
                  <a:gd name="T12" fmla="*/ 18 w 132"/>
                  <a:gd name="T13" fmla="*/ 223 h 253"/>
                  <a:gd name="T14" fmla="*/ 24 w 132"/>
                  <a:gd name="T15" fmla="*/ 217 h 253"/>
                  <a:gd name="T16" fmla="*/ 24 w 132"/>
                  <a:gd name="T17" fmla="*/ 211 h 253"/>
                  <a:gd name="T18" fmla="*/ 24 w 132"/>
                  <a:gd name="T19" fmla="*/ 211 h 253"/>
                  <a:gd name="T20" fmla="*/ 30 w 132"/>
                  <a:gd name="T21" fmla="*/ 205 h 253"/>
                  <a:gd name="T22" fmla="*/ 30 w 132"/>
                  <a:gd name="T23" fmla="*/ 199 h 253"/>
                  <a:gd name="T24" fmla="*/ 36 w 132"/>
                  <a:gd name="T25" fmla="*/ 193 h 253"/>
                  <a:gd name="T26" fmla="*/ 36 w 132"/>
                  <a:gd name="T27" fmla="*/ 187 h 253"/>
                  <a:gd name="T28" fmla="*/ 42 w 132"/>
                  <a:gd name="T29" fmla="*/ 181 h 253"/>
                  <a:gd name="T30" fmla="*/ 42 w 132"/>
                  <a:gd name="T31" fmla="*/ 181 h 253"/>
                  <a:gd name="T32" fmla="*/ 42 w 132"/>
                  <a:gd name="T33" fmla="*/ 175 h 253"/>
                  <a:gd name="T34" fmla="*/ 48 w 132"/>
                  <a:gd name="T35" fmla="*/ 162 h 253"/>
                  <a:gd name="T36" fmla="*/ 48 w 132"/>
                  <a:gd name="T37" fmla="*/ 162 h 253"/>
                  <a:gd name="T38" fmla="*/ 54 w 132"/>
                  <a:gd name="T39" fmla="*/ 156 h 253"/>
                  <a:gd name="T40" fmla="*/ 54 w 132"/>
                  <a:gd name="T41" fmla="*/ 150 h 253"/>
                  <a:gd name="T42" fmla="*/ 54 w 132"/>
                  <a:gd name="T43" fmla="*/ 150 h 253"/>
                  <a:gd name="T44" fmla="*/ 60 w 132"/>
                  <a:gd name="T45" fmla="*/ 144 h 253"/>
                  <a:gd name="T46" fmla="*/ 66 w 132"/>
                  <a:gd name="T47" fmla="*/ 132 h 253"/>
                  <a:gd name="T48" fmla="*/ 66 w 132"/>
                  <a:gd name="T49" fmla="*/ 132 h 253"/>
                  <a:gd name="T50" fmla="*/ 66 w 132"/>
                  <a:gd name="T51" fmla="*/ 126 h 253"/>
                  <a:gd name="T52" fmla="*/ 72 w 132"/>
                  <a:gd name="T53" fmla="*/ 120 h 253"/>
                  <a:gd name="T54" fmla="*/ 72 w 132"/>
                  <a:gd name="T55" fmla="*/ 120 h 253"/>
                  <a:gd name="T56" fmla="*/ 72 w 132"/>
                  <a:gd name="T57" fmla="*/ 114 h 253"/>
                  <a:gd name="T58" fmla="*/ 78 w 132"/>
                  <a:gd name="T59" fmla="*/ 102 h 253"/>
                  <a:gd name="T60" fmla="*/ 78 w 132"/>
                  <a:gd name="T61" fmla="*/ 102 h 253"/>
                  <a:gd name="T62" fmla="*/ 84 w 132"/>
                  <a:gd name="T63" fmla="*/ 96 h 253"/>
                  <a:gd name="T64" fmla="*/ 84 w 132"/>
                  <a:gd name="T65" fmla="*/ 90 h 253"/>
                  <a:gd name="T66" fmla="*/ 84 w 132"/>
                  <a:gd name="T67" fmla="*/ 90 h 253"/>
                  <a:gd name="T68" fmla="*/ 90 w 132"/>
                  <a:gd name="T69" fmla="*/ 78 h 253"/>
                  <a:gd name="T70" fmla="*/ 96 w 132"/>
                  <a:gd name="T71" fmla="*/ 72 h 253"/>
                  <a:gd name="T72" fmla="*/ 96 w 132"/>
                  <a:gd name="T73" fmla="*/ 72 h 253"/>
                  <a:gd name="T74" fmla="*/ 96 w 132"/>
                  <a:gd name="T75" fmla="*/ 66 h 253"/>
                  <a:gd name="T76" fmla="*/ 102 w 132"/>
                  <a:gd name="T77" fmla="*/ 60 h 253"/>
                  <a:gd name="T78" fmla="*/ 102 w 132"/>
                  <a:gd name="T79" fmla="*/ 54 h 253"/>
                  <a:gd name="T80" fmla="*/ 108 w 132"/>
                  <a:gd name="T81" fmla="*/ 48 h 253"/>
                  <a:gd name="T82" fmla="*/ 108 w 132"/>
                  <a:gd name="T83" fmla="*/ 42 h 253"/>
                  <a:gd name="T84" fmla="*/ 108 w 132"/>
                  <a:gd name="T85" fmla="*/ 42 h 253"/>
                  <a:gd name="T86" fmla="*/ 114 w 132"/>
                  <a:gd name="T87" fmla="*/ 36 h 253"/>
                  <a:gd name="T88" fmla="*/ 114 w 132"/>
                  <a:gd name="T89" fmla="*/ 30 h 253"/>
                  <a:gd name="T90" fmla="*/ 120 w 132"/>
                  <a:gd name="T91" fmla="*/ 24 h 253"/>
                  <a:gd name="T92" fmla="*/ 120 w 132"/>
                  <a:gd name="T93" fmla="*/ 18 h 253"/>
                  <a:gd name="T94" fmla="*/ 126 w 132"/>
                  <a:gd name="T95" fmla="*/ 12 h 253"/>
                  <a:gd name="T96" fmla="*/ 126 w 132"/>
                  <a:gd name="T97" fmla="*/ 12 h 253"/>
                  <a:gd name="T98" fmla="*/ 126 w 132"/>
                  <a:gd name="T99" fmla="*/ 6 h 253"/>
                  <a:gd name="T100" fmla="*/ 132 w 132"/>
                  <a:gd name="T101" fmla="*/ 0 h 2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253"/>
                  <a:gd name="T155" fmla="*/ 132 w 132"/>
                  <a:gd name="T156" fmla="*/ 253 h 2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253">
                    <a:moveTo>
                      <a:pt x="0" y="253"/>
                    </a:moveTo>
                    <a:lnTo>
                      <a:pt x="6" y="247"/>
                    </a:lnTo>
                    <a:lnTo>
                      <a:pt x="12" y="241"/>
                    </a:lnTo>
                    <a:lnTo>
                      <a:pt x="12" y="235"/>
                    </a:lnTo>
                    <a:lnTo>
                      <a:pt x="18" y="229"/>
                    </a:lnTo>
                    <a:lnTo>
                      <a:pt x="18" y="223"/>
                    </a:lnTo>
                    <a:lnTo>
                      <a:pt x="24" y="217"/>
                    </a:lnTo>
                    <a:lnTo>
                      <a:pt x="24" y="211"/>
                    </a:lnTo>
                    <a:lnTo>
                      <a:pt x="30" y="205"/>
                    </a:lnTo>
                    <a:lnTo>
                      <a:pt x="30" y="199"/>
                    </a:lnTo>
                    <a:lnTo>
                      <a:pt x="36" y="193"/>
                    </a:lnTo>
                    <a:lnTo>
                      <a:pt x="36" y="187"/>
                    </a:lnTo>
                    <a:lnTo>
                      <a:pt x="42" y="181"/>
                    </a:lnTo>
                    <a:lnTo>
                      <a:pt x="42" y="175"/>
                    </a:lnTo>
                    <a:lnTo>
                      <a:pt x="48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60" y="144"/>
                    </a:lnTo>
                    <a:lnTo>
                      <a:pt x="66" y="132"/>
                    </a:lnTo>
                    <a:lnTo>
                      <a:pt x="66" y="126"/>
                    </a:lnTo>
                    <a:lnTo>
                      <a:pt x="72" y="120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84" y="96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72"/>
                    </a:lnTo>
                    <a:lnTo>
                      <a:pt x="96" y="66"/>
                    </a:lnTo>
                    <a:lnTo>
                      <a:pt x="102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42"/>
                    </a:lnTo>
                    <a:lnTo>
                      <a:pt x="114" y="36"/>
                    </a:lnTo>
                    <a:lnTo>
                      <a:pt x="114" y="30"/>
                    </a:lnTo>
                    <a:lnTo>
                      <a:pt x="120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0" name="Freeform 253"/>
              <p:cNvSpPr>
                <a:spLocks noChangeAspect="1"/>
              </p:cNvSpPr>
              <p:nvPr/>
            </p:nvSpPr>
            <p:spPr bwMode="auto">
              <a:xfrm>
                <a:off x="1864" y="5024"/>
                <a:ext cx="283" cy="96"/>
              </a:xfrm>
              <a:custGeom>
                <a:avLst/>
                <a:gdLst>
                  <a:gd name="T0" fmla="*/ 0 w 283"/>
                  <a:gd name="T1" fmla="*/ 96 h 96"/>
                  <a:gd name="T2" fmla="*/ 0 w 283"/>
                  <a:gd name="T3" fmla="*/ 90 h 96"/>
                  <a:gd name="T4" fmla="*/ 6 w 283"/>
                  <a:gd name="T5" fmla="*/ 90 h 96"/>
                  <a:gd name="T6" fmla="*/ 18 w 283"/>
                  <a:gd name="T7" fmla="*/ 90 h 96"/>
                  <a:gd name="T8" fmla="*/ 18 w 283"/>
                  <a:gd name="T9" fmla="*/ 84 h 96"/>
                  <a:gd name="T10" fmla="*/ 24 w 283"/>
                  <a:gd name="T11" fmla="*/ 84 h 96"/>
                  <a:gd name="T12" fmla="*/ 30 w 283"/>
                  <a:gd name="T13" fmla="*/ 84 h 96"/>
                  <a:gd name="T14" fmla="*/ 36 w 283"/>
                  <a:gd name="T15" fmla="*/ 78 h 96"/>
                  <a:gd name="T16" fmla="*/ 42 w 283"/>
                  <a:gd name="T17" fmla="*/ 78 h 96"/>
                  <a:gd name="T18" fmla="*/ 48 w 283"/>
                  <a:gd name="T19" fmla="*/ 78 h 96"/>
                  <a:gd name="T20" fmla="*/ 55 w 283"/>
                  <a:gd name="T21" fmla="*/ 72 h 96"/>
                  <a:gd name="T22" fmla="*/ 61 w 283"/>
                  <a:gd name="T23" fmla="*/ 72 h 96"/>
                  <a:gd name="T24" fmla="*/ 67 w 283"/>
                  <a:gd name="T25" fmla="*/ 72 h 96"/>
                  <a:gd name="T26" fmla="*/ 67 w 283"/>
                  <a:gd name="T27" fmla="*/ 72 h 96"/>
                  <a:gd name="T28" fmla="*/ 79 w 283"/>
                  <a:gd name="T29" fmla="*/ 66 h 96"/>
                  <a:gd name="T30" fmla="*/ 85 w 283"/>
                  <a:gd name="T31" fmla="*/ 66 h 96"/>
                  <a:gd name="T32" fmla="*/ 91 w 283"/>
                  <a:gd name="T33" fmla="*/ 60 h 96"/>
                  <a:gd name="T34" fmla="*/ 91 w 283"/>
                  <a:gd name="T35" fmla="*/ 60 h 96"/>
                  <a:gd name="T36" fmla="*/ 103 w 283"/>
                  <a:gd name="T37" fmla="*/ 60 h 96"/>
                  <a:gd name="T38" fmla="*/ 109 w 283"/>
                  <a:gd name="T39" fmla="*/ 54 h 96"/>
                  <a:gd name="T40" fmla="*/ 115 w 283"/>
                  <a:gd name="T41" fmla="*/ 54 h 96"/>
                  <a:gd name="T42" fmla="*/ 115 w 283"/>
                  <a:gd name="T43" fmla="*/ 54 h 96"/>
                  <a:gd name="T44" fmla="*/ 121 w 283"/>
                  <a:gd name="T45" fmla="*/ 54 h 96"/>
                  <a:gd name="T46" fmla="*/ 133 w 283"/>
                  <a:gd name="T47" fmla="*/ 48 h 96"/>
                  <a:gd name="T48" fmla="*/ 133 w 283"/>
                  <a:gd name="T49" fmla="*/ 48 h 96"/>
                  <a:gd name="T50" fmla="*/ 139 w 283"/>
                  <a:gd name="T51" fmla="*/ 48 h 96"/>
                  <a:gd name="T52" fmla="*/ 145 w 283"/>
                  <a:gd name="T53" fmla="*/ 42 h 96"/>
                  <a:gd name="T54" fmla="*/ 151 w 283"/>
                  <a:gd name="T55" fmla="*/ 42 h 96"/>
                  <a:gd name="T56" fmla="*/ 157 w 283"/>
                  <a:gd name="T57" fmla="*/ 42 h 96"/>
                  <a:gd name="T58" fmla="*/ 163 w 283"/>
                  <a:gd name="T59" fmla="*/ 36 h 96"/>
                  <a:gd name="T60" fmla="*/ 169 w 283"/>
                  <a:gd name="T61" fmla="*/ 36 h 96"/>
                  <a:gd name="T62" fmla="*/ 175 w 283"/>
                  <a:gd name="T63" fmla="*/ 36 h 96"/>
                  <a:gd name="T64" fmla="*/ 181 w 283"/>
                  <a:gd name="T65" fmla="*/ 30 h 96"/>
                  <a:gd name="T66" fmla="*/ 187 w 283"/>
                  <a:gd name="T67" fmla="*/ 30 h 96"/>
                  <a:gd name="T68" fmla="*/ 193 w 283"/>
                  <a:gd name="T69" fmla="*/ 30 h 96"/>
                  <a:gd name="T70" fmla="*/ 199 w 283"/>
                  <a:gd name="T71" fmla="*/ 24 h 96"/>
                  <a:gd name="T72" fmla="*/ 205 w 283"/>
                  <a:gd name="T73" fmla="*/ 24 h 96"/>
                  <a:gd name="T74" fmla="*/ 205 w 283"/>
                  <a:gd name="T75" fmla="*/ 24 h 96"/>
                  <a:gd name="T76" fmla="*/ 217 w 283"/>
                  <a:gd name="T77" fmla="*/ 24 h 96"/>
                  <a:gd name="T78" fmla="*/ 223 w 283"/>
                  <a:gd name="T79" fmla="*/ 18 h 96"/>
                  <a:gd name="T80" fmla="*/ 229 w 283"/>
                  <a:gd name="T81" fmla="*/ 18 h 96"/>
                  <a:gd name="T82" fmla="*/ 229 w 283"/>
                  <a:gd name="T83" fmla="*/ 18 h 96"/>
                  <a:gd name="T84" fmla="*/ 235 w 283"/>
                  <a:gd name="T85" fmla="*/ 12 h 96"/>
                  <a:gd name="T86" fmla="*/ 247 w 283"/>
                  <a:gd name="T87" fmla="*/ 12 h 96"/>
                  <a:gd name="T88" fmla="*/ 247 w 283"/>
                  <a:gd name="T89" fmla="*/ 12 h 96"/>
                  <a:gd name="T90" fmla="*/ 253 w 283"/>
                  <a:gd name="T91" fmla="*/ 6 h 96"/>
                  <a:gd name="T92" fmla="*/ 259 w 283"/>
                  <a:gd name="T93" fmla="*/ 6 h 96"/>
                  <a:gd name="T94" fmla="*/ 265 w 283"/>
                  <a:gd name="T95" fmla="*/ 6 h 96"/>
                  <a:gd name="T96" fmla="*/ 271 w 283"/>
                  <a:gd name="T97" fmla="*/ 0 h 96"/>
                  <a:gd name="T98" fmla="*/ 277 w 283"/>
                  <a:gd name="T99" fmla="*/ 0 h 96"/>
                  <a:gd name="T100" fmla="*/ 283 w 283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96"/>
                  <a:gd name="T155" fmla="*/ 283 w 283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96">
                    <a:moveTo>
                      <a:pt x="0" y="96"/>
                    </a:moveTo>
                    <a:lnTo>
                      <a:pt x="0" y="90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6" y="78"/>
                    </a:lnTo>
                    <a:lnTo>
                      <a:pt x="42" y="78"/>
                    </a:lnTo>
                    <a:lnTo>
                      <a:pt x="48" y="78"/>
                    </a:lnTo>
                    <a:lnTo>
                      <a:pt x="55" y="72"/>
                    </a:lnTo>
                    <a:lnTo>
                      <a:pt x="61" y="72"/>
                    </a:lnTo>
                    <a:lnTo>
                      <a:pt x="67" y="72"/>
                    </a:lnTo>
                    <a:lnTo>
                      <a:pt x="79" y="66"/>
                    </a:lnTo>
                    <a:lnTo>
                      <a:pt x="85" y="66"/>
                    </a:lnTo>
                    <a:lnTo>
                      <a:pt x="91" y="60"/>
                    </a:lnTo>
                    <a:lnTo>
                      <a:pt x="103" y="60"/>
                    </a:lnTo>
                    <a:lnTo>
                      <a:pt x="109" y="54"/>
                    </a:lnTo>
                    <a:lnTo>
                      <a:pt x="115" y="54"/>
                    </a:lnTo>
                    <a:lnTo>
                      <a:pt x="121" y="54"/>
                    </a:lnTo>
                    <a:lnTo>
                      <a:pt x="133" y="48"/>
                    </a:lnTo>
                    <a:lnTo>
                      <a:pt x="139" y="48"/>
                    </a:lnTo>
                    <a:lnTo>
                      <a:pt x="145" y="42"/>
                    </a:lnTo>
                    <a:lnTo>
                      <a:pt x="151" y="42"/>
                    </a:lnTo>
                    <a:lnTo>
                      <a:pt x="157" y="42"/>
                    </a:lnTo>
                    <a:lnTo>
                      <a:pt x="163" y="36"/>
                    </a:lnTo>
                    <a:lnTo>
                      <a:pt x="169" y="36"/>
                    </a:lnTo>
                    <a:lnTo>
                      <a:pt x="175" y="36"/>
                    </a:lnTo>
                    <a:lnTo>
                      <a:pt x="181" y="30"/>
                    </a:lnTo>
                    <a:lnTo>
                      <a:pt x="187" y="30"/>
                    </a:lnTo>
                    <a:lnTo>
                      <a:pt x="193" y="30"/>
                    </a:lnTo>
                    <a:lnTo>
                      <a:pt x="199" y="24"/>
                    </a:lnTo>
                    <a:lnTo>
                      <a:pt x="205" y="24"/>
                    </a:lnTo>
                    <a:lnTo>
                      <a:pt x="217" y="24"/>
                    </a:lnTo>
                    <a:lnTo>
                      <a:pt x="223" y="18"/>
                    </a:lnTo>
                    <a:lnTo>
                      <a:pt x="229" y="18"/>
                    </a:lnTo>
                    <a:lnTo>
                      <a:pt x="235" y="12"/>
                    </a:lnTo>
                    <a:lnTo>
                      <a:pt x="247" y="12"/>
                    </a:lnTo>
                    <a:lnTo>
                      <a:pt x="253" y="6"/>
                    </a:lnTo>
                    <a:lnTo>
                      <a:pt x="259" y="6"/>
                    </a:lnTo>
                    <a:lnTo>
                      <a:pt x="265" y="6"/>
                    </a:lnTo>
                    <a:lnTo>
                      <a:pt x="271" y="0"/>
                    </a:lnTo>
                    <a:lnTo>
                      <a:pt x="277" y="0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1" name="Freeform 254"/>
              <p:cNvSpPr>
                <a:spLocks noChangeAspect="1"/>
              </p:cNvSpPr>
              <p:nvPr/>
            </p:nvSpPr>
            <p:spPr bwMode="auto">
              <a:xfrm>
                <a:off x="2147" y="4951"/>
                <a:ext cx="259" cy="73"/>
              </a:xfrm>
              <a:custGeom>
                <a:avLst/>
                <a:gdLst>
                  <a:gd name="T0" fmla="*/ 0 w 259"/>
                  <a:gd name="T1" fmla="*/ 73 h 73"/>
                  <a:gd name="T2" fmla="*/ 6 w 259"/>
                  <a:gd name="T3" fmla="*/ 67 h 73"/>
                  <a:gd name="T4" fmla="*/ 12 w 259"/>
                  <a:gd name="T5" fmla="*/ 67 h 73"/>
                  <a:gd name="T6" fmla="*/ 18 w 259"/>
                  <a:gd name="T7" fmla="*/ 67 h 73"/>
                  <a:gd name="T8" fmla="*/ 24 w 259"/>
                  <a:gd name="T9" fmla="*/ 61 h 73"/>
                  <a:gd name="T10" fmla="*/ 30 w 259"/>
                  <a:gd name="T11" fmla="*/ 61 h 73"/>
                  <a:gd name="T12" fmla="*/ 36 w 259"/>
                  <a:gd name="T13" fmla="*/ 61 h 73"/>
                  <a:gd name="T14" fmla="*/ 36 w 259"/>
                  <a:gd name="T15" fmla="*/ 61 h 73"/>
                  <a:gd name="T16" fmla="*/ 48 w 259"/>
                  <a:gd name="T17" fmla="*/ 55 h 73"/>
                  <a:gd name="T18" fmla="*/ 54 w 259"/>
                  <a:gd name="T19" fmla="*/ 55 h 73"/>
                  <a:gd name="T20" fmla="*/ 61 w 259"/>
                  <a:gd name="T21" fmla="*/ 48 h 73"/>
                  <a:gd name="T22" fmla="*/ 61 w 259"/>
                  <a:gd name="T23" fmla="*/ 48 h 73"/>
                  <a:gd name="T24" fmla="*/ 67 w 259"/>
                  <a:gd name="T25" fmla="*/ 48 h 73"/>
                  <a:gd name="T26" fmla="*/ 79 w 259"/>
                  <a:gd name="T27" fmla="*/ 42 h 73"/>
                  <a:gd name="T28" fmla="*/ 79 w 259"/>
                  <a:gd name="T29" fmla="*/ 42 h 73"/>
                  <a:gd name="T30" fmla="*/ 85 w 259"/>
                  <a:gd name="T31" fmla="*/ 42 h 73"/>
                  <a:gd name="T32" fmla="*/ 91 w 259"/>
                  <a:gd name="T33" fmla="*/ 42 h 73"/>
                  <a:gd name="T34" fmla="*/ 103 w 259"/>
                  <a:gd name="T35" fmla="*/ 36 h 73"/>
                  <a:gd name="T36" fmla="*/ 103 w 259"/>
                  <a:gd name="T37" fmla="*/ 36 h 73"/>
                  <a:gd name="T38" fmla="*/ 109 w 259"/>
                  <a:gd name="T39" fmla="*/ 36 h 73"/>
                  <a:gd name="T40" fmla="*/ 115 w 259"/>
                  <a:gd name="T41" fmla="*/ 30 h 73"/>
                  <a:gd name="T42" fmla="*/ 121 w 259"/>
                  <a:gd name="T43" fmla="*/ 30 h 73"/>
                  <a:gd name="T44" fmla="*/ 127 w 259"/>
                  <a:gd name="T45" fmla="*/ 30 h 73"/>
                  <a:gd name="T46" fmla="*/ 133 w 259"/>
                  <a:gd name="T47" fmla="*/ 30 h 73"/>
                  <a:gd name="T48" fmla="*/ 139 w 259"/>
                  <a:gd name="T49" fmla="*/ 24 h 73"/>
                  <a:gd name="T50" fmla="*/ 145 w 259"/>
                  <a:gd name="T51" fmla="*/ 24 h 73"/>
                  <a:gd name="T52" fmla="*/ 151 w 259"/>
                  <a:gd name="T53" fmla="*/ 18 h 73"/>
                  <a:gd name="T54" fmla="*/ 151 w 259"/>
                  <a:gd name="T55" fmla="*/ 18 h 73"/>
                  <a:gd name="T56" fmla="*/ 163 w 259"/>
                  <a:gd name="T57" fmla="*/ 18 h 73"/>
                  <a:gd name="T58" fmla="*/ 169 w 259"/>
                  <a:gd name="T59" fmla="*/ 12 h 73"/>
                  <a:gd name="T60" fmla="*/ 175 w 259"/>
                  <a:gd name="T61" fmla="*/ 12 h 73"/>
                  <a:gd name="T62" fmla="*/ 175 w 259"/>
                  <a:gd name="T63" fmla="*/ 12 h 73"/>
                  <a:gd name="T64" fmla="*/ 181 w 259"/>
                  <a:gd name="T65" fmla="*/ 12 h 73"/>
                  <a:gd name="T66" fmla="*/ 193 w 259"/>
                  <a:gd name="T67" fmla="*/ 6 h 73"/>
                  <a:gd name="T68" fmla="*/ 193 w 259"/>
                  <a:gd name="T69" fmla="*/ 6 h 73"/>
                  <a:gd name="T70" fmla="*/ 199 w 259"/>
                  <a:gd name="T71" fmla="*/ 6 h 73"/>
                  <a:gd name="T72" fmla="*/ 205 w 259"/>
                  <a:gd name="T73" fmla="*/ 0 h 73"/>
                  <a:gd name="T74" fmla="*/ 217 w 259"/>
                  <a:gd name="T75" fmla="*/ 0 h 73"/>
                  <a:gd name="T76" fmla="*/ 223 w 259"/>
                  <a:gd name="T77" fmla="*/ 6 h 73"/>
                  <a:gd name="T78" fmla="*/ 223 w 259"/>
                  <a:gd name="T79" fmla="*/ 12 h 73"/>
                  <a:gd name="T80" fmla="*/ 223 w 259"/>
                  <a:gd name="T81" fmla="*/ 12 h 73"/>
                  <a:gd name="T82" fmla="*/ 229 w 259"/>
                  <a:gd name="T83" fmla="*/ 18 h 73"/>
                  <a:gd name="T84" fmla="*/ 229 w 259"/>
                  <a:gd name="T85" fmla="*/ 24 h 73"/>
                  <a:gd name="T86" fmla="*/ 235 w 259"/>
                  <a:gd name="T87" fmla="*/ 30 h 73"/>
                  <a:gd name="T88" fmla="*/ 235 w 259"/>
                  <a:gd name="T89" fmla="*/ 30 h 73"/>
                  <a:gd name="T90" fmla="*/ 241 w 259"/>
                  <a:gd name="T91" fmla="*/ 36 h 73"/>
                  <a:gd name="T92" fmla="*/ 247 w 259"/>
                  <a:gd name="T93" fmla="*/ 42 h 73"/>
                  <a:gd name="T94" fmla="*/ 247 w 259"/>
                  <a:gd name="T95" fmla="*/ 42 h 73"/>
                  <a:gd name="T96" fmla="*/ 253 w 259"/>
                  <a:gd name="T97" fmla="*/ 48 h 73"/>
                  <a:gd name="T98" fmla="*/ 253 w 259"/>
                  <a:gd name="T99" fmla="*/ 55 h 73"/>
                  <a:gd name="T100" fmla="*/ 259 w 259"/>
                  <a:gd name="T101" fmla="*/ 61 h 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9"/>
                  <a:gd name="T154" fmla="*/ 0 h 73"/>
                  <a:gd name="T155" fmla="*/ 259 w 259"/>
                  <a:gd name="T156" fmla="*/ 73 h 7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9" h="73">
                    <a:moveTo>
                      <a:pt x="0" y="73"/>
                    </a:moveTo>
                    <a:lnTo>
                      <a:pt x="6" y="67"/>
                    </a:lnTo>
                    <a:lnTo>
                      <a:pt x="12" y="67"/>
                    </a:lnTo>
                    <a:lnTo>
                      <a:pt x="18" y="67"/>
                    </a:lnTo>
                    <a:lnTo>
                      <a:pt x="24" y="61"/>
                    </a:lnTo>
                    <a:lnTo>
                      <a:pt x="30" y="61"/>
                    </a:lnTo>
                    <a:lnTo>
                      <a:pt x="36" y="61"/>
                    </a:lnTo>
                    <a:lnTo>
                      <a:pt x="48" y="55"/>
                    </a:lnTo>
                    <a:lnTo>
                      <a:pt x="54" y="55"/>
                    </a:lnTo>
                    <a:lnTo>
                      <a:pt x="61" y="48"/>
                    </a:lnTo>
                    <a:lnTo>
                      <a:pt x="67" y="48"/>
                    </a:lnTo>
                    <a:lnTo>
                      <a:pt x="79" y="42"/>
                    </a:lnTo>
                    <a:lnTo>
                      <a:pt x="85" y="42"/>
                    </a:lnTo>
                    <a:lnTo>
                      <a:pt x="91" y="42"/>
                    </a:lnTo>
                    <a:lnTo>
                      <a:pt x="103" y="36"/>
                    </a:lnTo>
                    <a:lnTo>
                      <a:pt x="109" y="36"/>
                    </a:lnTo>
                    <a:lnTo>
                      <a:pt x="115" y="30"/>
                    </a:lnTo>
                    <a:lnTo>
                      <a:pt x="121" y="30"/>
                    </a:lnTo>
                    <a:lnTo>
                      <a:pt x="127" y="30"/>
                    </a:lnTo>
                    <a:lnTo>
                      <a:pt x="133" y="30"/>
                    </a:lnTo>
                    <a:lnTo>
                      <a:pt x="139" y="24"/>
                    </a:lnTo>
                    <a:lnTo>
                      <a:pt x="145" y="24"/>
                    </a:lnTo>
                    <a:lnTo>
                      <a:pt x="151" y="18"/>
                    </a:lnTo>
                    <a:lnTo>
                      <a:pt x="163" y="18"/>
                    </a:lnTo>
                    <a:lnTo>
                      <a:pt x="169" y="12"/>
                    </a:lnTo>
                    <a:lnTo>
                      <a:pt x="175" y="12"/>
                    </a:lnTo>
                    <a:lnTo>
                      <a:pt x="181" y="12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205" y="0"/>
                    </a:lnTo>
                    <a:lnTo>
                      <a:pt x="217" y="0"/>
                    </a:lnTo>
                    <a:lnTo>
                      <a:pt x="223" y="6"/>
                    </a:lnTo>
                    <a:lnTo>
                      <a:pt x="223" y="12"/>
                    </a:lnTo>
                    <a:lnTo>
                      <a:pt x="229" y="18"/>
                    </a:lnTo>
                    <a:lnTo>
                      <a:pt x="229" y="24"/>
                    </a:lnTo>
                    <a:lnTo>
                      <a:pt x="235" y="30"/>
                    </a:lnTo>
                    <a:lnTo>
                      <a:pt x="241" y="36"/>
                    </a:lnTo>
                    <a:lnTo>
                      <a:pt x="247" y="42"/>
                    </a:lnTo>
                    <a:lnTo>
                      <a:pt x="253" y="48"/>
                    </a:lnTo>
                    <a:lnTo>
                      <a:pt x="253" y="55"/>
                    </a:lnTo>
                    <a:lnTo>
                      <a:pt x="259" y="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2" name="Freeform 255"/>
              <p:cNvSpPr>
                <a:spLocks noChangeAspect="1"/>
              </p:cNvSpPr>
              <p:nvPr/>
            </p:nvSpPr>
            <p:spPr bwMode="auto">
              <a:xfrm>
                <a:off x="2406" y="5012"/>
                <a:ext cx="163" cy="216"/>
              </a:xfrm>
              <a:custGeom>
                <a:avLst/>
                <a:gdLst>
                  <a:gd name="T0" fmla="*/ 0 w 163"/>
                  <a:gd name="T1" fmla="*/ 0 h 216"/>
                  <a:gd name="T2" fmla="*/ 0 w 163"/>
                  <a:gd name="T3" fmla="*/ 0 h 216"/>
                  <a:gd name="T4" fmla="*/ 6 w 163"/>
                  <a:gd name="T5" fmla="*/ 6 h 216"/>
                  <a:gd name="T6" fmla="*/ 6 w 163"/>
                  <a:gd name="T7" fmla="*/ 12 h 216"/>
                  <a:gd name="T8" fmla="*/ 12 w 163"/>
                  <a:gd name="T9" fmla="*/ 12 h 216"/>
                  <a:gd name="T10" fmla="*/ 18 w 163"/>
                  <a:gd name="T11" fmla="*/ 24 h 216"/>
                  <a:gd name="T12" fmla="*/ 18 w 163"/>
                  <a:gd name="T13" fmla="*/ 24 h 216"/>
                  <a:gd name="T14" fmla="*/ 24 w 163"/>
                  <a:gd name="T15" fmla="*/ 30 h 216"/>
                  <a:gd name="T16" fmla="*/ 24 w 163"/>
                  <a:gd name="T17" fmla="*/ 30 h 216"/>
                  <a:gd name="T18" fmla="*/ 30 w 163"/>
                  <a:gd name="T19" fmla="*/ 36 h 216"/>
                  <a:gd name="T20" fmla="*/ 30 w 163"/>
                  <a:gd name="T21" fmla="*/ 42 h 216"/>
                  <a:gd name="T22" fmla="*/ 30 w 163"/>
                  <a:gd name="T23" fmla="*/ 42 h 216"/>
                  <a:gd name="T24" fmla="*/ 36 w 163"/>
                  <a:gd name="T25" fmla="*/ 54 h 216"/>
                  <a:gd name="T26" fmla="*/ 36 w 163"/>
                  <a:gd name="T27" fmla="*/ 54 h 216"/>
                  <a:gd name="T28" fmla="*/ 42 w 163"/>
                  <a:gd name="T29" fmla="*/ 60 h 216"/>
                  <a:gd name="T30" fmla="*/ 48 w 163"/>
                  <a:gd name="T31" fmla="*/ 60 h 216"/>
                  <a:gd name="T32" fmla="*/ 48 w 163"/>
                  <a:gd name="T33" fmla="*/ 66 h 216"/>
                  <a:gd name="T34" fmla="*/ 54 w 163"/>
                  <a:gd name="T35" fmla="*/ 72 h 216"/>
                  <a:gd name="T36" fmla="*/ 54 w 163"/>
                  <a:gd name="T37" fmla="*/ 72 h 216"/>
                  <a:gd name="T38" fmla="*/ 60 w 163"/>
                  <a:gd name="T39" fmla="*/ 84 h 216"/>
                  <a:gd name="T40" fmla="*/ 60 w 163"/>
                  <a:gd name="T41" fmla="*/ 84 h 216"/>
                  <a:gd name="T42" fmla="*/ 66 w 163"/>
                  <a:gd name="T43" fmla="*/ 90 h 216"/>
                  <a:gd name="T44" fmla="*/ 72 w 163"/>
                  <a:gd name="T45" fmla="*/ 96 h 216"/>
                  <a:gd name="T46" fmla="*/ 72 w 163"/>
                  <a:gd name="T47" fmla="*/ 96 h 216"/>
                  <a:gd name="T48" fmla="*/ 78 w 163"/>
                  <a:gd name="T49" fmla="*/ 102 h 216"/>
                  <a:gd name="T50" fmla="*/ 78 w 163"/>
                  <a:gd name="T51" fmla="*/ 108 h 216"/>
                  <a:gd name="T52" fmla="*/ 84 w 163"/>
                  <a:gd name="T53" fmla="*/ 114 h 216"/>
                  <a:gd name="T54" fmla="*/ 84 w 163"/>
                  <a:gd name="T55" fmla="*/ 114 h 216"/>
                  <a:gd name="T56" fmla="*/ 91 w 163"/>
                  <a:gd name="T57" fmla="*/ 120 h 216"/>
                  <a:gd name="T58" fmla="*/ 91 w 163"/>
                  <a:gd name="T59" fmla="*/ 126 h 216"/>
                  <a:gd name="T60" fmla="*/ 97 w 163"/>
                  <a:gd name="T61" fmla="*/ 126 h 216"/>
                  <a:gd name="T62" fmla="*/ 103 w 163"/>
                  <a:gd name="T63" fmla="*/ 132 h 216"/>
                  <a:gd name="T64" fmla="*/ 103 w 163"/>
                  <a:gd name="T65" fmla="*/ 138 h 216"/>
                  <a:gd name="T66" fmla="*/ 109 w 163"/>
                  <a:gd name="T67" fmla="*/ 144 h 216"/>
                  <a:gd name="T68" fmla="*/ 109 w 163"/>
                  <a:gd name="T69" fmla="*/ 144 h 216"/>
                  <a:gd name="T70" fmla="*/ 115 w 163"/>
                  <a:gd name="T71" fmla="*/ 150 h 216"/>
                  <a:gd name="T72" fmla="*/ 115 w 163"/>
                  <a:gd name="T73" fmla="*/ 156 h 216"/>
                  <a:gd name="T74" fmla="*/ 121 w 163"/>
                  <a:gd name="T75" fmla="*/ 156 h 216"/>
                  <a:gd name="T76" fmla="*/ 121 w 163"/>
                  <a:gd name="T77" fmla="*/ 162 h 216"/>
                  <a:gd name="T78" fmla="*/ 127 w 163"/>
                  <a:gd name="T79" fmla="*/ 168 h 216"/>
                  <a:gd name="T80" fmla="*/ 133 w 163"/>
                  <a:gd name="T81" fmla="*/ 174 h 216"/>
                  <a:gd name="T82" fmla="*/ 133 w 163"/>
                  <a:gd name="T83" fmla="*/ 174 h 216"/>
                  <a:gd name="T84" fmla="*/ 139 w 163"/>
                  <a:gd name="T85" fmla="*/ 180 h 216"/>
                  <a:gd name="T86" fmla="*/ 139 w 163"/>
                  <a:gd name="T87" fmla="*/ 186 h 216"/>
                  <a:gd name="T88" fmla="*/ 145 w 163"/>
                  <a:gd name="T89" fmla="*/ 186 h 216"/>
                  <a:gd name="T90" fmla="*/ 145 w 163"/>
                  <a:gd name="T91" fmla="*/ 192 h 216"/>
                  <a:gd name="T92" fmla="*/ 151 w 163"/>
                  <a:gd name="T93" fmla="*/ 198 h 216"/>
                  <a:gd name="T94" fmla="*/ 151 w 163"/>
                  <a:gd name="T95" fmla="*/ 204 h 216"/>
                  <a:gd name="T96" fmla="*/ 157 w 163"/>
                  <a:gd name="T97" fmla="*/ 204 h 216"/>
                  <a:gd name="T98" fmla="*/ 157 w 163"/>
                  <a:gd name="T99" fmla="*/ 210 h 216"/>
                  <a:gd name="T100" fmla="*/ 163 w 163"/>
                  <a:gd name="T101" fmla="*/ 216 h 2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16"/>
                  <a:gd name="T155" fmla="*/ 163 w 163"/>
                  <a:gd name="T156" fmla="*/ 216 h 2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1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91" y="120"/>
                    </a:lnTo>
                    <a:lnTo>
                      <a:pt x="91" y="126"/>
                    </a:lnTo>
                    <a:lnTo>
                      <a:pt x="97" y="126"/>
                    </a:lnTo>
                    <a:lnTo>
                      <a:pt x="103" y="132"/>
                    </a:lnTo>
                    <a:lnTo>
                      <a:pt x="103" y="138"/>
                    </a:lnTo>
                    <a:lnTo>
                      <a:pt x="109" y="144"/>
                    </a:lnTo>
                    <a:lnTo>
                      <a:pt x="115" y="150"/>
                    </a:lnTo>
                    <a:lnTo>
                      <a:pt x="115" y="156"/>
                    </a:lnTo>
                    <a:lnTo>
                      <a:pt x="121" y="156"/>
                    </a:lnTo>
                    <a:lnTo>
                      <a:pt x="121" y="162"/>
                    </a:lnTo>
                    <a:lnTo>
                      <a:pt x="127" y="168"/>
                    </a:lnTo>
                    <a:lnTo>
                      <a:pt x="133" y="174"/>
                    </a:lnTo>
                    <a:lnTo>
                      <a:pt x="139" y="180"/>
                    </a:lnTo>
                    <a:lnTo>
                      <a:pt x="139" y="186"/>
                    </a:lnTo>
                    <a:lnTo>
                      <a:pt x="145" y="186"/>
                    </a:lnTo>
                    <a:lnTo>
                      <a:pt x="145" y="192"/>
                    </a:lnTo>
                    <a:lnTo>
                      <a:pt x="151" y="198"/>
                    </a:lnTo>
                    <a:lnTo>
                      <a:pt x="151" y="204"/>
                    </a:lnTo>
                    <a:lnTo>
                      <a:pt x="157" y="204"/>
                    </a:lnTo>
                    <a:lnTo>
                      <a:pt x="157" y="210"/>
                    </a:lnTo>
                    <a:lnTo>
                      <a:pt x="163" y="2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3" name="Freeform 256"/>
              <p:cNvSpPr>
                <a:spLocks noChangeAspect="1"/>
              </p:cNvSpPr>
              <p:nvPr/>
            </p:nvSpPr>
            <p:spPr bwMode="auto">
              <a:xfrm>
                <a:off x="2569" y="5228"/>
                <a:ext cx="162" cy="217"/>
              </a:xfrm>
              <a:custGeom>
                <a:avLst/>
                <a:gdLst>
                  <a:gd name="T0" fmla="*/ 0 w 162"/>
                  <a:gd name="T1" fmla="*/ 0 h 217"/>
                  <a:gd name="T2" fmla="*/ 0 w 162"/>
                  <a:gd name="T3" fmla="*/ 6 h 217"/>
                  <a:gd name="T4" fmla="*/ 6 w 162"/>
                  <a:gd name="T5" fmla="*/ 12 h 217"/>
                  <a:gd name="T6" fmla="*/ 6 w 162"/>
                  <a:gd name="T7" fmla="*/ 12 h 217"/>
                  <a:gd name="T8" fmla="*/ 12 w 162"/>
                  <a:gd name="T9" fmla="*/ 18 h 217"/>
                  <a:gd name="T10" fmla="*/ 12 w 162"/>
                  <a:gd name="T11" fmla="*/ 18 h 217"/>
                  <a:gd name="T12" fmla="*/ 18 w 162"/>
                  <a:gd name="T13" fmla="*/ 24 h 217"/>
                  <a:gd name="T14" fmla="*/ 24 w 162"/>
                  <a:gd name="T15" fmla="*/ 30 h 217"/>
                  <a:gd name="T16" fmla="*/ 24 w 162"/>
                  <a:gd name="T17" fmla="*/ 36 h 217"/>
                  <a:gd name="T18" fmla="*/ 30 w 162"/>
                  <a:gd name="T19" fmla="*/ 42 h 217"/>
                  <a:gd name="T20" fmla="*/ 30 w 162"/>
                  <a:gd name="T21" fmla="*/ 42 h 217"/>
                  <a:gd name="T22" fmla="*/ 36 w 162"/>
                  <a:gd name="T23" fmla="*/ 48 h 217"/>
                  <a:gd name="T24" fmla="*/ 36 w 162"/>
                  <a:gd name="T25" fmla="*/ 48 h 217"/>
                  <a:gd name="T26" fmla="*/ 42 w 162"/>
                  <a:gd name="T27" fmla="*/ 54 h 217"/>
                  <a:gd name="T28" fmla="*/ 42 w 162"/>
                  <a:gd name="T29" fmla="*/ 60 h 217"/>
                  <a:gd name="T30" fmla="*/ 48 w 162"/>
                  <a:gd name="T31" fmla="*/ 67 h 217"/>
                  <a:gd name="T32" fmla="*/ 54 w 162"/>
                  <a:gd name="T33" fmla="*/ 73 h 217"/>
                  <a:gd name="T34" fmla="*/ 54 w 162"/>
                  <a:gd name="T35" fmla="*/ 73 h 217"/>
                  <a:gd name="T36" fmla="*/ 60 w 162"/>
                  <a:gd name="T37" fmla="*/ 79 h 217"/>
                  <a:gd name="T38" fmla="*/ 60 w 162"/>
                  <a:gd name="T39" fmla="*/ 79 h 217"/>
                  <a:gd name="T40" fmla="*/ 66 w 162"/>
                  <a:gd name="T41" fmla="*/ 91 h 217"/>
                  <a:gd name="T42" fmla="*/ 66 w 162"/>
                  <a:gd name="T43" fmla="*/ 91 h 217"/>
                  <a:gd name="T44" fmla="*/ 72 w 162"/>
                  <a:gd name="T45" fmla="*/ 97 h 217"/>
                  <a:gd name="T46" fmla="*/ 72 w 162"/>
                  <a:gd name="T47" fmla="*/ 103 h 217"/>
                  <a:gd name="T48" fmla="*/ 78 w 162"/>
                  <a:gd name="T49" fmla="*/ 103 h 217"/>
                  <a:gd name="T50" fmla="*/ 84 w 162"/>
                  <a:gd name="T51" fmla="*/ 109 h 217"/>
                  <a:gd name="T52" fmla="*/ 84 w 162"/>
                  <a:gd name="T53" fmla="*/ 109 h 217"/>
                  <a:gd name="T54" fmla="*/ 90 w 162"/>
                  <a:gd name="T55" fmla="*/ 121 h 217"/>
                  <a:gd name="T56" fmla="*/ 90 w 162"/>
                  <a:gd name="T57" fmla="*/ 121 h 217"/>
                  <a:gd name="T58" fmla="*/ 96 w 162"/>
                  <a:gd name="T59" fmla="*/ 127 h 217"/>
                  <a:gd name="T60" fmla="*/ 96 w 162"/>
                  <a:gd name="T61" fmla="*/ 133 h 217"/>
                  <a:gd name="T62" fmla="*/ 102 w 162"/>
                  <a:gd name="T63" fmla="*/ 133 h 217"/>
                  <a:gd name="T64" fmla="*/ 102 w 162"/>
                  <a:gd name="T65" fmla="*/ 139 h 217"/>
                  <a:gd name="T66" fmla="*/ 108 w 162"/>
                  <a:gd name="T67" fmla="*/ 145 h 217"/>
                  <a:gd name="T68" fmla="*/ 108 w 162"/>
                  <a:gd name="T69" fmla="*/ 151 h 217"/>
                  <a:gd name="T70" fmla="*/ 114 w 162"/>
                  <a:gd name="T71" fmla="*/ 151 h 217"/>
                  <a:gd name="T72" fmla="*/ 114 w 162"/>
                  <a:gd name="T73" fmla="*/ 157 h 217"/>
                  <a:gd name="T74" fmla="*/ 120 w 162"/>
                  <a:gd name="T75" fmla="*/ 163 h 217"/>
                  <a:gd name="T76" fmla="*/ 120 w 162"/>
                  <a:gd name="T77" fmla="*/ 163 h 217"/>
                  <a:gd name="T78" fmla="*/ 126 w 162"/>
                  <a:gd name="T79" fmla="*/ 169 h 217"/>
                  <a:gd name="T80" fmla="*/ 126 w 162"/>
                  <a:gd name="T81" fmla="*/ 175 h 217"/>
                  <a:gd name="T82" fmla="*/ 132 w 162"/>
                  <a:gd name="T83" fmla="*/ 181 h 217"/>
                  <a:gd name="T84" fmla="*/ 138 w 162"/>
                  <a:gd name="T85" fmla="*/ 181 h 217"/>
                  <a:gd name="T86" fmla="*/ 138 w 162"/>
                  <a:gd name="T87" fmla="*/ 187 h 217"/>
                  <a:gd name="T88" fmla="*/ 144 w 162"/>
                  <a:gd name="T89" fmla="*/ 193 h 217"/>
                  <a:gd name="T90" fmla="*/ 144 w 162"/>
                  <a:gd name="T91" fmla="*/ 193 h 217"/>
                  <a:gd name="T92" fmla="*/ 150 w 162"/>
                  <a:gd name="T93" fmla="*/ 205 h 217"/>
                  <a:gd name="T94" fmla="*/ 150 w 162"/>
                  <a:gd name="T95" fmla="*/ 205 h 217"/>
                  <a:gd name="T96" fmla="*/ 156 w 162"/>
                  <a:gd name="T97" fmla="*/ 211 h 217"/>
                  <a:gd name="T98" fmla="*/ 156 w 162"/>
                  <a:gd name="T99" fmla="*/ 211 h 217"/>
                  <a:gd name="T100" fmla="*/ 162 w 162"/>
                  <a:gd name="T101" fmla="*/ 217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17"/>
                  <a:gd name="T155" fmla="*/ 162 w 162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17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48" y="67"/>
                    </a:lnTo>
                    <a:lnTo>
                      <a:pt x="54" y="73"/>
                    </a:lnTo>
                    <a:lnTo>
                      <a:pt x="60" y="79"/>
                    </a:lnTo>
                    <a:lnTo>
                      <a:pt x="66" y="91"/>
                    </a:lnTo>
                    <a:lnTo>
                      <a:pt x="72" y="97"/>
                    </a:lnTo>
                    <a:lnTo>
                      <a:pt x="72" y="103"/>
                    </a:lnTo>
                    <a:lnTo>
                      <a:pt x="78" y="103"/>
                    </a:lnTo>
                    <a:lnTo>
                      <a:pt x="84" y="109"/>
                    </a:lnTo>
                    <a:lnTo>
                      <a:pt x="90" y="121"/>
                    </a:lnTo>
                    <a:lnTo>
                      <a:pt x="96" y="127"/>
                    </a:lnTo>
                    <a:lnTo>
                      <a:pt x="96" y="133"/>
                    </a:lnTo>
                    <a:lnTo>
                      <a:pt x="102" y="133"/>
                    </a:lnTo>
                    <a:lnTo>
                      <a:pt x="102" y="139"/>
                    </a:lnTo>
                    <a:lnTo>
                      <a:pt x="108" y="145"/>
                    </a:lnTo>
                    <a:lnTo>
                      <a:pt x="108" y="151"/>
                    </a:lnTo>
                    <a:lnTo>
                      <a:pt x="114" y="151"/>
                    </a:lnTo>
                    <a:lnTo>
                      <a:pt x="114" y="157"/>
                    </a:lnTo>
                    <a:lnTo>
                      <a:pt x="120" y="163"/>
                    </a:lnTo>
                    <a:lnTo>
                      <a:pt x="126" y="169"/>
                    </a:lnTo>
                    <a:lnTo>
                      <a:pt x="126" y="175"/>
                    </a:lnTo>
                    <a:lnTo>
                      <a:pt x="132" y="181"/>
                    </a:lnTo>
                    <a:lnTo>
                      <a:pt x="138" y="181"/>
                    </a:lnTo>
                    <a:lnTo>
                      <a:pt x="138" y="187"/>
                    </a:lnTo>
                    <a:lnTo>
                      <a:pt x="144" y="193"/>
                    </a:lnTo>
                    <a:lnTo>
                      <a:pt x="150" y="205"/>
                    </a:lnTo>
                    <a:lnTo>
                      <a:pt x="156" y="211"/>
                    </a:lnTo>
                    <a:lnTo>
                      <a:pt x="162" y="2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4" name="Freeform 257"/>
              <p:cNvSpPr>
                <a:spLocks noChangeAspect="1"/>
              </p:cNvSpPr>
              <p:nvPr/>
            </p:nvSpPr>
            <p:spPr bwMode="auto">
              <a:xfrm>
                <a:off x="2731" y="5445"/>
                <a:ext cx="145" cy="187"/>
              </a:xfrm>
              <a:custGeom>
                <a:avLst/>
                <a:gdLst>
                  <a:gd name="T0" fmla="*/ 0 w 145"/>
                  <a:gd name="T1" fmla="*/ 0 h 187"/>
                  <a:gd name="T2" fmla="*/ 6 w 145"/>
                  <a:gd name="T3" fmla="*/ 6 h 187"/>
                  <a:gd name="T4" fmla="*/ 6 w 145"/>
                  <a:gd name="T5" fmla="*/ 6 h 187"/>
                  <a:gd name="T6" fmla="*/ 12 w 145"/>
                  <a:gd name="T7" fmla="*/ 18 h 187"/>
                  <a:gd name="T8" fmla="*/ 12 w 145"/>
                  <a:gd name="T9" fmla="*/ 18 h 187"/>
                  <a:gd name="T10" fmla="*/ 18 w 145"/>
                  <a:gd name="T11" fmla="*/ 24 h 187"/>
                  <a:gd name="T12" fmla="*/ 18 w 145"/>
                  <a:gd name="T13" fmla="*/ 24 h 187"/>
                  <a:gd name="T14" fmla="*/ 24 w 145"/>
                  <a:gd name="T15" fmla="*/ 30 h 187"/>
                  <a:gd name="T16" fmla="*/ 30 w 145"/>
                  <a:gd name="T17" fmla="*/ 36 h 187"/>
                  <a:gd name="T18" fmla="*/ 30 w 145"/>
                  <a:gd name="T19" fmla="*/ 36 h 187"/>
                  <a:gd name="T20" fmla="*/ 36 w 145"/>
                  <a:gd name="T21" fmla="*/ 48 h 187"/>
                  <a:gd name="T22" fmla="*/ 36 w 145"/>
                  <a:gd name="T23" fmla="*/ 48 h 187"/>
                  <a:gd name="T24" fmla="*/ 42 w 145"/>
                  <a:gd name="T25" fmla="*/ 54 h 187"/>
                  <a:gd name="T26" fmla="*/ 42 w 145"/>
                  <a:gd name="T27" fmla="*/ 60 h 187"/>
                  <a:gd name="T28" fmla="*/ 48 w 145"/>
                  <a:gd name="T29" fmla="*/ 60 h 187"/>
                  <a:gd name="T30" fmla="*/ 48 w 145"/>
                  <a:gd name="T31" fmla="*/ 66 h 187"/>
                  <a:gd name="T32" fmla="*/ 55 w 145"/>
                  <a:gd name="T33" fmla="*/ 72 h 187"/>
                  <a:gd name="T34" fmla="*/ 61 w 145"/>
                  <a:gd name="T35" fmla="*/ 78 h 187"/>
                  <a:gd name="T36" fmla="*/ 61 w 145"/>
                  <a:gd name="T37" fmla="*/ 78 h 187"/>
                  <a:gd name="T38" fmla="*/ 61 w 145"/>
                  <a:gd name="T39" fmla="*/ 84 h 187"/>
                  <a:gd name="T40" fmla="*/ 67 w 145"/>
                  <a:gd name="T41" fmla="*/ 90 h 187"/>
                  <a:gd name="T42" fmla="*/ 67 w 145"/>
                  <a:gd name="T43" fmla="*/ 90 h 187"/>
                  <a:gd name="T44" fmla="*/ 73 w 145"/>
                  <a:gd name="T45" fmla="*/ 96 h 187"/>
                  <a:gd name="T46" fmla="*/ 73 w 145"/>
                  <a:gd name="T47" fmla="*/ 102 h 187"/>
                  <a:gd name="T48" fmla="*/ 79 w 145"/>
                  <a:gd name="T49" fmla="*/ 108 h 187"/>
                  <a:gd name="T50" fmla="*/ 79 w 145"/>
                  <a:gd name="T51" fmla="*/ 108 h 187"/>
                  <a:gd name="T52" fmla="*/ 85 w 145"/>
                  <a:gd name="T53" fmla="*/ 114 h 187"/>
                  <a:gd name="T54" fmla="*/ 91 w 145"/>
                  <a:gd name="T55" fmla="*/ 120 h 187"/>
                  <a:gd name="T56" fmla="*/ 91 w 145"/>
                  <a:gd name="T57" fmla="*/ 120 h 187"/>
                  <a:gd name="T58" fmla="*/ 97 w 145"/>
                  <a:gd name="T59" fmla="*/ 126 h 187"/>
                  <a:gd name="T60" fmla="*/ 97 w 145"/>
                  <a:gd name="T61" fmla="*/ 132 h 187"/>
                  <a:gd name="T62" fmla="*/ 103 w 145"/>
                  <a:gd name="T63" fmla="*/ 139 h 187"/>
                  <a:gd name="T64" fmla="*/ 103 w 145"/>
                  <a:gd name="T65" fmla="*/ 139 h 187"/>
                  <a:gd name="T66" fmla="*/ 109 w 145"/>
                  <a:gd name="T67" fmla="*/ 145 h 187"/>
                  <a:gd name="T68" fmla="*/ 109 w 145"/>
                  <a:gd name="T69" fmla="*/ 151 h 187"/>
                  <a:gd name="T70" fmla="*/ 115 w 145"/>
                  <a:gd name="T71" fmla="*/ 151 h 187"/>
                  <a:gd name="T72" fmla="*/ 121 w 145"/>
                  <a:gd name="T73" fmla="*/ 157 h 187"/>
                  <a:gd name="T74" fmla="*/ 121 w 145"/>
                  <a:gd name="T75" fmla="*/ 163 h 187"/>
                  <a:gd name="T76" fmla="*/ 127 w 145"/>
                  <a:gd name="T77" fmla="*/ 169 h 187"/>
                  <a:gd name="T78" fmla="*/ 127 w 145"/>
                  <a:gd name="T79" fmla="*/ 169 h 187"/>
                  <a:gd name="T80" fmla="*/ 133 w 145"/>
                  <a:gd name="T81" fmla="*/ 175 h 187"/>
                  <a:gd name="T82" fmla="*/ 133 w 145"/>
                  <a:gd name="T83" fmla="*/ 181 h 187"/>
                  <a:gd name="T84" fmla="*/ 139 w 145"/>
                  <a:gd name="T85" fmla="*/ 187 h 187"/>
                  <a:gd name="T86" fmla="*/ 145 w 145"/>
                  <a:gd name="T87" fmla="*/ 187 h 1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5"/>
                  <a:gd name="T133" fmla="*/ 0 h 187"/>
                  <a:gd name="T134" fmla="*/ 145 w 145"/>
                  <a:gd name="T135" fmla="*/ 187 h 1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5" h="187">
                    <a:moveTo>
                      <a:pt x="0" y="0"/>
                    </a:moveTo>
                    <a:lnTo>
                      <a:pt x="6" y="6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55" y="72"/>
                    </a:lnTo>
                    <a:lnTo>
                      <a:pt x="61" y="78"/>
                    </a:lnTo>
                    <a:lnTo>
                      <a:pt x="61" y="84"/>
                    </a:lnTo>
                    <a:lnTo>
                      <a:pt x="67" y="90"/>
                    </a:lnTo>
                    <a:lnTo>
                      <a:pt x="73" y="96"/>
                    </a:lnTo>
                    <a:lnTo>
                      <a:pt x="73" y="102"/>
                    </a:lnTo>
                    <a:lnTo>
                      <a:pt x="79" y="108"/>
                    </a:lnTo>
                    <a:lnTo>
                      <a:pt x="85" y="114"/>
                    </a:lnTo>
                    <a:lnTo>
                      <a:pt x="91" y="120"/>
                    </a:lnTo>
                    <a:lnTo>
                      <a:pt x="97" y="126"/>
                    </a:lnTo>
                    <a:lnTo>
                      <a:pt x="97" y="132"/>
                    </a:lnTo>
                    <a:lnTo>
                      <a:pt x="103" y="139"/>
                    </a:lnTo>
                    <a:lnTo>
                      <a:pt x="109" y="145"/>
                    </a:lnTo>
                    <a:lnTo>
                      <a:pt x="109" y="151"/>
                    </a:lnTo>
                    <a:lnTo>
                      <a:pt x="115" y="151"/>
                    </a:lnTo>
                    <a:lnTo>
                      <a:pt x="121" y="157"/>
                    </a:lnTo>
                    <a:lnTo>
                      <a:pt x="121" y="163"/>
                    </a:lnTo>
                    <a:lnTo>
                      <a:pt x="127" y="169"/>
                    </a:lnTo>
                    <a:lnTo>
                      <a:pt x="133" y="175"/>
                    </a:lnTo>
                    <a:lnTo>
                      <a:pt x="133" y="181"/>
                    </a:lnTo>
                    <a:lnTo>
                      <a:pt x="139" y="187"/>
                    </a:lnTo>
                    <a:lnTo>
                      <a:pt x="145" y="1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5" name="Freeform 258"/>
              <p:cNvSpPr>
                <a:spLocks noChangeAspect="1"/>
              </p:cNvSpPr>
              <p:nvPr/>
            </p:nvSpPr>
            <p:spPr bwMode="auto">
              <a:xfrm>
                <a:off x="2713" y="5674"/>
                <a:ext cx="163" cy="217"/>
              </a:xfrm>
              <a:custGeom>
                <a:avLst/>
                <a:gdLst>
                  <a:gd name="T0" fmla="*/ 163 w 163"/>
                  <a:gd name="T1" fmla="*/ 217 h 217"/>
                  <a:gd name="T2" fmla="*/ 157 w 163"/>
                  <a:gd name="T3" fmla="*/ 205 h 217"/>
                  <a:gd name="T4" fmla="*/ 151 w 163"/>
                  <a:gd name="T5" fmla="*/ 205 h 217"/>
                  <a:gd name="T6" fmla="*/ 151 w 163"/>
                  <a:gd name="T7" fmla="*/ 199 h 217"/>
                  <a:gd name="T8" fmla="*/ 145 w 163"/>
                  <a:gd name="T9" fmla="*/ 192 h 217"/>
                  <a:gd name="T10" fmla="*/ 145 w 163"/>
                  <a:gd name="T11" fmla="*/ 192 h 217"/>
                  <a:gd name="T12" fmla="*/ 139 w 163"/>
                  <a:gd name="T13" fmla="*/ 186 h 217"/>
                  <a:gd name="T14" fmla="*/ 139 w 163"/>
                  <a:gd name="T15" fmla="*/ 186 h 217"/>
                  <a:gd name="T16" fmla="*/ 133 w 163"/>
                  <a:gd name="T17" fmla="*/ 174 h 217"/>
                  <a:gd name="T18" fmla="*/ 127 w 163"/>
                  <a:gd name="T19" fmla="*/ 174 h 217"/>
                  <a:gd name="T20" fmla="*/ 127 w 163"/>
                  <a:gd name="T21" fmla="*/ 168 h 217"/>
                  <a:gd name="T22" fmla="*/ 121 w 163"/>
                  <a:gd name="T23" fmla="*/ 162 h 217"/>
                  <a:gd name="T24" fmla="*/ 121 w 163"/>
                  <a:gd name="T25" fmla="*/ 162 h 217"/>
                  <a:gd name="T26" fmla="*/ 115 w 163"/>
                  <a:gd name="T27" fmla="*/ 156 h 217"/>
                  <a:gd name="T28" fmla="*/ 115 w 163"/>
                  <a:gd name="T29" fmla="*/ 150 h 217"/>
                  <a:gd name="T30" fmla="*/ 109 w 163"/>
                  <a:gd name="T31" fmla="*/ 144 h 217"/>
                  <a:gd name="T32" fmla="*/ 109 w 163"/>
                  <a:gd name="T33" fmla="*/ 144 h 217"/>
                  <a:gd name="T34" fmla="*/ 103 w 163"/>
                  <a:gd name="T35" fmla="*/ 138 h 217"/>
                  <a:gd name="T36" fmla="*/ 97 w 163"/>
                  <a:gd name="T37" fmla="*/ 132 h 217"/>
                  <a:gd name="T38" fmla="*/ 97 w 163"/>
                  <a:gd name="T39" fmla="*/ 132 h 217"/>
                  <a:gd name="T40" fmla="*/ 91 w 163"/>
                  <a:gd name="T41" fmla="*/ 120 h 217"/>
                  <a:gd name="T42" fmla="*/ 91 w 163"/>
                  <a:gd name="T43" fmla="*/ 120 h 217"/>
                  <a:gd name="T44" fmla="*/ 85 w 163"/>
                  <a:gd name="T45" fmla="*/ 114 h 217"/>
                  <a:gd name="T46" fmla="*/ 85 w 163"/>
                  <a:gd name="T47" fmla="*/ 114 h 217"/>
                  <a:gd name="T48" fmla="*/ 79 w 163"/>
                  <a:gd name="T49" fmla="*/ 108 h 217"/>
                  <a:gd name="T50" fmla="*/ 79 w 163"/>
                  <a:gd name="T51" fmla="*/ 102 h 217"/>
                  <a:gd name="T52" fmla="*/ 73 w 163"/>
                  <a:gd name="T53" fmla="*/ 102 h 217"/>
                  <a:gd name="T54" fmla="*/ 66 w 163"/>
                  <a:gd name="T55" fmla="*/ 90 h 217"/>
                  <a:gd name="T56" fmla="*/ 66 w 163"/>
                  <a:gd name="T57" fmla="*/ 90 h 217"/>
                  <a:gd name="T58" fmla="*/ 60 w 163"/>
                  <a:gd name="T59" fmla="*/ 84 h 217"/>
                  <a:gd name="T60" fmla="*/ 60 w 163"/>
                  <a:gd name="T61" fmla="*/ 84 h 217"/>
                  <a:gd name="T62" fmla="*/ 60 w 163"/>
                  <a:gd name="T63" fmla="*/ 78 h 217"/>
                  <a:gd name="T64" fmla="*/ 54 w 163"/>
                  <a:gd name="T65" fmla="*/ 72 h 217"/>
                  <a:gd name="T66" fmla="*/ 54 w 163"/>
                  <a:gd name="T67" fmla="*/ 72 h 217"/>
                  <a:gd name="T68" fmla="*/ 48 w 163"/>
                  <a:gd name="T69" fmla="*/ 60 h 217"/>
                  <a:gd name="T70" fmla="*/ 48 w 163"/>
                  <a:gd name="T71" fmla="*/ 60 h 217"/>
                  <a:gd name="T72" fmla="*/ 42 w 163"/>
                  <a:gd name="T73" fmla="*/ 54 h 217"/>
                  <a:gd name="T74" fmla="*/ 36 w 163"/>
                  <a:gd name="T75" fmla="*/ 54 h 217"/>
                  <a:gd name="T76" fmla="*/ 36 w 163"/>
                  <a:gd name="T77" fmla="*/ 48 h 217"/>
                  <a:gd name="T78" fmla="*/ 30 w 163"/>
                  <a:gd name="T79" fmla="*/ 42 h 217"/>
                  <a:gd name="T80" fmla="*/ 30 w 163"/>
                  <a:gd name="T81" fmla="*/ 42 h 217"/>
                  <a:gd name="T82" fmla="*/ 24 w 163"/>
                  <a:gd name="T83" fmla="*/ 30 h 217"/>
                  <a:gd name="T84" fmla="*/ 24 w 163"/>
                  <a:gd name="T85" fmla="*/ 30 h 217"/>
                  <a:gd name="T86" fmla="*/ 18 w 163"/>
                  <a:gd name="T87" fmla="*/ 24 h 217"/>
                  <a:gd name="T88" fmla="*/ 12 w 163"/>
                  <a:gd name="T89" fmla="*/ 18 h 217"/>
                  <a:gd name="T90" fmla="*/ 12 w 163"/>
                  <a:gd name="T91" fmla="*/ 18 h 217"/>
                  <a:gd name="T92" fmla="*/ 6 w 163"/>
                  <a:gd name="T93" fmla="*/ 12 h 217"/>
                  <a:gd name="T94" fmla="*/ 6 w 163"/>
                  <a:gd name="T95" fmla="*/ 6 h 217"/>
                  <a:gd name="T96" fmla="*/ 0 w 163"/>
                  <a:gd name="T97" fmla="*/ 0 h 217"/>
                  <a:gd name="T98" fmla="*/ 0 w 163"/>
                  <a:gd name="T99" fmla="*/ 0 h 2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3"/>
                  <a:gd name="T151" fmla="*/ 0 h 217"/>
                  <a:gd name="T152" fmla="*/ 163 w 163"/>
                  <a:gd name="T153" fmla="*/ 217 h 2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3" h="217">
                    <a:moveTo>
                      <a:pt x="163" y="217"/>
                    </a:moveTo>
                    <a:lnTo>
                      <a:pt x="157" y="205"/>
                    </a:lnTo>
                    <a:lnTo>
                      <a:pt x="151" y="205"/>
                    </a:lnTo>
                    <a:lnTo>
                      <a:pt x="151" y="199"/>
                    </a:lnTo>
                    <a:lnTo>
                      <a:pt x="145" y="192"/>
                    </a:lnTo>
                    <a:lnTo>
                      <a:pt x="139" y="186"/>
                    </a:lnTo>
                    <a:lnTo>
                      <a:pt x="133" y="174"/>
                    </a:lnTo>
                    <a:lnTo>
                      <a:pt x="127" y="174"/>
                    </a:lnTo>
                    <a:lnTo>
                      <a:pt x="127" y="168"/>
                    </a:lnTo>
                    <a:lnTo>
                      <a:pt x="121" y="162"/>
                    </a:lnTo>
                    <a:lnTo>
                      <a:pt x="115" y="156"/>
                    </a:lnTo>
                    <a:lnTo>
                      <a:pt x="115" y="150"/>
                    </a:lnTo>
                    <a:lnTo>
                      <a:pt x="109" y="144"/>
                    </a:lnTo>
                    <a:lnTo>
                      <a:pt x="103" y="138"/>
                    </a:lnTo>
                    <a:lnTo>
                      <a:pt x="97" y="132"/>
                    </a:lnTo>
                    <a:lnTo>
                      <a:pt x="91" y="120"/>
                    </a:lnTo>
                    <a:lnTo>
                      <a:pt x="85" y="114"/>
                    </a:lnTo>
                    <a:lnTo>
                      <a:pt x="79" y="108"/>
                    </a:lnTo>
                    <a:lnTo>
                      <a:pt x="79" y="102"/>
                    </a:lnTo>
                    <a:lnTo>
                      <a:pt x="73" y="102"/>
                    </a:lnTo>
                    <a:lnTo>
                      <a:pt x="66" y="90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6" name="Freeform 259"/>
              <p:cNvSpPr>
                <a:spLocks noChangeAspect="1"/>
              </p:cNvSpPr>
              <p:nvPr/>
            </p:nvSpPr>
            <p:spPr bwMode="auto">
              <a:xfrm>
                <a:off x="2545" y="5451"/>
                <a:ext cx="168" cy="223"/>
              </a:xfrm>
              <a:custGeom>
                <a:avLst/>
                <a:gdLst>
                  <a:gd name="T0" fmla="*/ 168 w 168"/>
                  <a:gd name="T1" fmla="*/ 223 h 223"/>
                  <a:gd name="T2" fmla="*/ 162 w 168"/>
                  <a:gd name="T3" fmla="*/ 217 h 223"/>
                  <a:gd name="T4" fmla="*/ 162 w 168"/>
                  <a:gd name="T5" fmla="*/ 211 h 223"/>
                  <a:gd name="T6" fmla="*/ 156 w 168"/>
                  <a:gd name="T7" fmla="*/ 211 h 223"/>
                  <a:gd name="T8" fmla="*/ 150 w 168"/>
                  <a:gd name="T9" fmla="*/ 205 h 223"/>
                  <a:gd name="T10" fmla="*/ 150 w 168"/>
                  <a:gd name="T11" fmla="*/ 199 h 223"/>
                  <a:gd name="T12" fmla="*/ 144 w 168"/>
                  <a:gd name="T13" fmla="*/ 193 h 223"/>
                  <a:gd name="T14" fmla="*/ 144 w 168"/>
                  <a:gd name="T15" fmla="*/ 193 h 223"/>
                  <a:gd name="T16" fmla="*/ 138 w 168"/>
                  <a:gd name="T17" fmla="*/ 187 h 223"/>
                  <a:gd name="T18" fmla="*/ 138 w 168"/>
                  <a:gd name="T19" fmla="*/ 181 h 223"/>
                  <a:gd name="T20" fmla="*/ 132 w 168"/>
                  <a:gd name="T21" fmla="*/ 181 h 223"/>
                  <a:gd name="T22" fmla="*/ 132 w 168"/>
                  <a:gd name="T23" fmla="*/ 175 h 223"/>
                  <a:gd name="T24" fmla="*/ 126 w 168"/>
                  <a:gd name="T25" fmla="*/ 169 h 223"/>
                  <a:gd name="T26" fmla="*/ 120 w 168"/>
                  <a:gd name="T27" fmla="*/ 163 h 223"/>
                  <a:gd name="T28" fmla="*/ 120 w 168"/>
                  <a:gd name="T29" fmla="*/ 163 h 223"/>
                  <a:gd name="T30" fmla="*/ 114 w 168"/>
                  <a:gd name="T31" fmla="*/ 157 h 223"/>
                  <a:gd name="T32" fmla="*/ 114 w 168"/>
                  <a:gd name="T33" fmla="*/ 151 h 223"/>
                  <a:gd name="T34" fmla="*/ 108 w 168"/>
                  <a:gd name="T35" fmla="*/ 145 h 223"/>
                  <a:gd name="T36" fmla="*/ 108 w 168"/>
                  <a:gd name="T37" fmla="*/ 145 h 223"/>
                  <a:gd name="T38" fmla="*/ 108 w 168"/>
                  <a:gd name="T39" fmla="*/ 139 h 223"/>
                  <a:gd name="T40" fmla="*/ 102 w 168"/>
                  <a:gd name="T41" fmla="*/ 133 h 223"/>
                  <a:gd name="T42" fmla="*/ 96 w 168"/>
                  <a:gd name="T43" fmla="*/ 133 h 223"/>
                  <a:gd name="T44" fmla="*/ 96 w 168"/>
                  <a:gd name="T45" fmla="*/ 126 h 223"/>
                  <a:gd name="T46" fmla="*/ 90 w 168"/>
                  <a:gd name="T47" fmla="*/ 120 h 223"/>
                  <a:gd name="T48" fmla="*/ 90 w 168"/>
                  <a:gd name="T49" fmla="*/ 114 h 223"/>
                  <a:gd name="T50" fmla="*/ 84 w 168"/>
                  <a:gd name="T51" fmla="*/ 108 h 223"/>
                  <a:gd name="T52" fmla="*/ 84 w 168"/>
                  <a:gd name="T53" fmla="*/ 108 h 223"/>
                  <a:gd name="T54" fmla="*/ 78 w 168"/>
                  <a:gd name="T55" fmla="*/ 102 h 223"/>
                  <a:gd name="T56" fmla="*/ 78 w 168"/>
                  <a:gd name="T57" fmla="*/ 102 h 223"/>
                  <a:gd name="T58" fmla="*/ 72 w 168"/>
                  <a:gd name="T59" fmla="*/ 96 h 223"/>
                  <a:gd name="T60" fmla="*/ 66 w 168"/>
                  <a:gd name="T61" fmla="*/ 90 h 223"/>
                  <a:gd name="T62" fmla="*/ 66 w 168"/>
                  <a:gd name="T63" fmla="*/ 84 h 223"/>
                  <a:gd name="T64" fmla="*/ 60 w 168"/>
                  <a:gd name="T65" fmla="*/ 78 h 223"/>
                  <a:gd name="T66" fmla="*/ 60 w 168"/>
                  <a:gd name="T67" fmla="*/ 78 h 223"/>
                  <a:gd name="T68" fmla="*/ 54 w 168"/>
                  <a:gd name="T69" fmla="*/ 72 h 223"/>
                  <a:gd name="T70" fmla="*/ 54 w 168"/>
                  <a:gd name="T71" fmla="*/ 72 h 223"/>
                  <a:gd name="T72" fmla="*/ 48 w 168"/>
                  <a:gd name="T73" fmla="*/ 66 h 223"/>
                  <a:gd name="T74" fmla="*/ 48 w 168"/>
                  <a:gd name="T75" fmla="*/ 60 h 223"/>
                  <a:gd name="T76" fmla="*/ 42 w 168"/>
                  <a:gd name="T77" fmla="*/ 54 h 223"/>
                  <a:gd name="T78" fmla="*/ 36 w 168"/>
                  <a:gd name="T79" fmla="*/ 48 h 223"/>
                  <a:gd name="T80" fmla="*/ 36 w 168"/>
                  <a:gd name="T81" fmla="*/ 48 h 223"/>
                  <a:gd name="T82" fmla="*/ 30 w 168"/>
                  <a:gd name="T83" fmla="*/ 42 h 223"/>
                  <a:gd name="T84" fmla="*/ 30 w 168"/>
                  <a:gd name="T85" fmla="*/ 42 h 223"/>
                  <a:gd name="T86" fmla="*/ 24 w 168"/>
                  <a:gd name="T87" fmla="*/ 30 h 223"/>
                  <a:gd name="T88" fmla="*/ 24 w 168"/>
                  <a:gd name="T89" fmla="*/ 30 h 223"/>
                  <a:gd name="T90" fmla="*/ 18 w 168"/>
                  <a:gd name="T91" fmla="*/ 24 h 223"/>
                  <a:gd name="T92" fmla="*/ 18 w 168"/>
                  <a:gd name="T93" fmla="*/ 18 h 223"/>
                  <a:gd name="T94" fmla="*/ 12 w 168"/>
                  <a:gd name="T95" fmla="*/ 18 h 223"/>
                  <a:gd name="T96" fmla="*/ 6 w 168"/>
                  <a:gd name="T97" fmla="*/ 12 h 223"/>
                  <a:gd name="T98" fmla="*/ 6 w 168"/>
                  <a:gd name="T99" fmla="*/ 12 h 223"/>
                  <a:gd name="T100" fmla="*/ 0 w 168"/>
                  <a:gd name="T101" fmla="*/ 0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223"/>
                  <a:gd name="T155" fmla="*/ 168 w 168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223">
                    <a:moveTo>
                      <a:pt x="168" y="223"/>
                    </a:moveTo>
                    <a:lnTo>
                      <a:pt x="162" y="217"/>
                    </a:lnTo>
                    <a:lnTo>
                      <a:pt x="162" y="211"/>
                    </a:lnTo>
                    <a:lnTo>
                      <a:pt x="156" y="211"/>
                    </a:lnTo>
                    <a:lnTo>
                      <a:pt x="150" y="205"/>
                    </a:lnTo>
                    <a:lnTo>
                      <a:pt x="150" y="199"/>
                    </a:lnTo>
                    <a:lnTo>
                      <a:pt x="144" y="193"/>
                    </a:lnTo>
                    <a:lnTo>
                      <a:pt x="138" y="187"/>
                    </a:lnTo>
                    <a:lnTo>
                      <a:pt x="138" y="181"/>
                    </a:lnTo>
                    <a:lnTo>
                      <a:pt x="132" y="181"/>
                    </a:lnTo>
                    <a:lnTo>
                      <a:pt x="132" y="175"/>
                    </a:lnTo>
                    <a:lnTo>
                      <a:pt x="126" y="169"/>
                    </a:lnTo>
                    <a:lnTo>
                      <a:pt x="120" y="163"/>
                    </a:lnTo>
                    <a:lnTo>
                      <a:pt x="114" y="157"/>
                    </a:lnTo>
                    <a:lnTo>
                      <a:pt x="114" y="151"/>
                    </a:lnTo>
                    <a:lnTo>
                      <a:pt x="108" y="145"/>
                    </a:lnTo>
                    <a:lnTo>
                      <a:pt x="108" y="139"/>
                    </a:lnTo>
                    <a:lnTo>
                      <a:pt x="102" y="133"/>
                    </a:lnTo>
                    <a:lnTo>
                      <a:pt x="96" y="133"/>
                    </a:lnTo>
                    <a:lnTo>
                      <a:pt x="96" y="126"/>
                    </a:lnTo>
                    <a:lnTo>
                      <a:pt x="90" y="120"/>
                    </a:lnTo>
                    <a:lnTo>
                      <a:pt x="90" y="114"/>
                    </a:lnTo>
                    <a:lnTo>
                      <a:pt x="84" y="108"/>
                    </a:lnTo>
                    <a:lnTo>
                      <a:pt x="78" y="102"/>
                    </a:lnTo>
                    <a:lnTo>
                      <a:pt x="72" y="96"/>
                    </a:lnTo>
                    <a:lnTo>
                      <a:pt x="66" y="90"/>
                    </a:lnTo>
                    <a:lnTo>
                      <a:pt x="66" y="84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7" name="Freeform 260"/>
              <p:cNvSpPr>
                <a:spLocks noChangeAspect="1"/>
              </p:cNvSpPr>
              <p:nvPr/>
            </p:nvSpPr>
            <p:spPr bwMode="auto">
              <a:xfrm>
                <a:off x="2382" y="5234"/>
                <a:ext cx="163" cy="217"/>
              </a:xfrm>
              <a:custGeom>
                <a:avLst/>
                <a:gdLst>
                  <a:gd name="T0" fmla="*/ 163 w 163"/>
                  <a:gd name="T1" fmla="*/ 217 h 217"/>
                  <a:gd name="T2" fmla="*/ 163 w 163"/>
                  <a:gd name="T3" fmla="*/ 217 h 217"/>
                  <a:gd name="T4" fmla="*/ 157 w 163"/>
                  <a:gd name="T5" fmla="*/ 211 h 217"/>
                  <a:gd name="T6" fmla="*/ 157 w 163"/>
                  <a:gd name="T7" fmla="*/ 205 h 217"/>
                  <a:gd name="T8" fmla="*/ 151 w 163"/>
                  <a:gd name="T9" fmla="*/ 205 h 217"/>
                  <a:gd name="T10" fmla="*/ 151 w 163"/>
                  <a:gd name="T11" fmla="*/ 199 h 217"/>
                  <a:gd name="T12" fmla="*/ 145 w 163"/>
                  <a:gd name="T13" fmla="*/ 193 h 217"/>
                  <a:gd name="T14" fmla="*/ 145 w 163"/>
                  <a:gd name="T15" fmla="*/ 187 h 217"/>
                  <a:gd name="T16" fmla="*/ 139 w 163"/>
                  <a:gd name="T17" fmla="*/ 187 h 217"/>
                  <a:gd name="T18" fmla="*/ 139 w 163"/>
                  <a:gd name="T19" fmla="*/ 181 h 217"/>
                  <a:gd name="T20" fmla="*/ 133 w 163"/>
                  <a:gd name="T21" fmla="*/ 175 h 217"/>
                  <a:gd name="T22" fmla="*/ 133 w 163"/>
                  <a:gd name="T23" fmla="*/ 175 h 217"/>
                  <a:gd name="T24" fmla="*/ 127 w 163"/>
                  <a:gd name="T25" fmla="*/ 163 h 217"/>
                  <a:gd name="T26" fmla="*/ 127 w 163"/>
                  <a:gd name="T27" fmla="*/ 163 h 217"/>
                  <a:gd name="T28" fmla="*/ 121 w 163"/>
                  <a:gd name="T29" fmla="*/ 157 h 217"/>
                  <a:gd name="T30" fmla="*/ 115 w 163"/>
                  <a:gd name="T31" fmla="*/ 157 h 217"/>
                  <a:gd name="T32" fmla="*/ 115 w 163"/>
                  <a:gd name="T33" fmla="*/ 151 h 217"/>
                  <a:gd name="T34" fmla="*/ 108 w 163"/>
                  <a:gd name="T35" fmla="*/ 145 h 217"/>
                  <a:gd name="T36" fmla="*/ 108 w 163"/>
                  <a:gd name="T37" fmla="*/ 145 h 217"/>
                  <a:gd name="T38" fmla="*/ 102 w 163"/>
                  <a:gd name="T39" fmla="*/ 133 h 217"/>
                  <a:gd name="T40" fmla="*/ 102 w 163"/>
                  <a:gd name="T41" fmla="*/ 133 h 217"/>
                  <a:gd name="T42" fmla="*/ 96 w 163"/>
                  <a:gd name="T43" fmla="*/ 127 h 217"/>
                  <a:gd name="T44" fmla="*/ 96 w 163"/>
                  <a:gd name="T45" fmla="*/ 127 h 217"/>
                  <a:gd name="T46" fmla="*/ 90 w 163"/>
                  <a:gd name="T47" fmla="*/ 121 h 217"/>
                  <a:gd name="T48" fmla="*/ 84 w 163"/>
                  <a:gd name="T49" fmla="*/ 115 h 217"/>
                  <a:gd name="T50" fmla="*/ 84 w 163"/>
                  <a:gd name="T51" fmla="*/ 115 h 217"/>
                  <a:gd name="T52" fmla="*/ 78 w 163"/>
                  <a:gd name="T53" fmla="*/ 103 h 217"/>
                  <a:gd name="T54" fmla="*/ 78 w 163"/>
                  <a:gd name="T55" fmla="*/ 103 h 217"/>
                  <a:gd name="T56" fmla="*/ 72 w 163"/>
                  <a:gd name="T57" fmla="*/ 97 h 217"/>
                  <a:gd name="T58" fmla="*/ 72 w 163"/>
                  <a:gd name="T59" fmla="*/ 97 h 217"/>
                  <a:gd name="T60" fmla="*/ 66 w 163"/>
                  <a:gd name="T61" fmla="*/ 91 h 217"/>
                  <a:gd name="T62" fmla="*/ 60 w 163"/>
                  <a:gd name="T63" fmla="*/ 85 h 217"/>
                  <a:gd name="T64" fmla="*/ 60 w 163"/>
                  <a:gd name="T65" fmla="*/ 85 h 217"/>
                  <a:gd name="T66" fmla="*/ 54 w 163"/>
                  <a:gd name="T67" fmla="*/ 73 h 217"/>
                  <a:gd name="T68" fmla="*/ 54 w 163"/>
                  <a:gd name="T69" fmla="*/ 73 h 217"/>
                  <a:gd name="T70" fmla="*/ 48 w 163"/>
                  <a:gd name="T71" fmla="*/ 67 h 217"/>
                  <a:gd name="T72" fmla="*/ 48 w 163"/>
                  <a:gd name="T73" fmla="*/ 61 h 217"/>
                  <a:gd name="T74" fmla="*/ 42 w 163"/>
                  <a:gd name="T75" fmla="*/ 61 h 217"/>
                  <a:gd name="T76" fmla="*/ 42 w 163"/>
                  <a:gd name="T77" fmla="*/ 54 h 217"/>
                  <a:gd name="T78" fmla="*/ 36 w 163"/>
                  <a:gd name="T79" fmla="*/ 48 h 217"/>
                  <a:gd name="T80" fmla="*/ 36 w 163"/>
                  <a:gd name="T81" fmla="*/ 42 h 217"/>
                  <a:gd name="T82" fmla="*/ 30 w 163"/>
                  <a:gd name="T83" fmla="*/ 42 h 217"/>
                  <a:gd name="T84" fmla="*/ 30 w 163"/>
                  <a:gd name="T85" fmla="*/ 36 h 217"/>
                  <a:gd name="T86" fmla="*/ 24 w 163"/>
                  <a:gd name="T87" fmla="*/ 30 h 217"/>
                  <a:gd name="T88" fmla="*/ 24 w 163"/>
                  <a:gd name="T89" fmla="*/ 30 h 217"/>
                  <a:gd name="T90" fmla="*/ 18 w 163"/>
                  <a:gd name="T91" fmla="*/ 24 h 217"/>
                  <a:gd name="T92" fmla="*/ 18 w 163"/>
                  <a:gd name="T93" fmla="*/ 18 h 217"/>
                  <a:gd name="T94" fmla="*/ 12 w 163"/>
                  <a:gd name="T95" fmla="*/ 12 h 217"/>
                  <a:gd name="T96" fmla="*/ 12 w 163"/>
                  <a:gd name="T97" fmla="*/ 12 h 217"/>
                  <a:gd name="T98" fmla="*/ 6 w 163"/>
                  <a:gd name="T99" fmla="*/ 6 h 217"/>
                  <a:gd name="T100" fmla="*/ 0 w 163"/>
                  <a:gd name="T101" fmla="*/ 0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17"/>
                  <a:gd name="T155" fmla="*/ 163 w 163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17">
                    <a:moveTo>
                      <a:pt x="163" y="217"/>
                    </a:moveTo>
                    <a:lnTo>
                      <a:pt x="163" y="217"/>
                    </a:lnTo>
                    <a:lnTo>
                      <a:pt x="157" y="211"/>
                    </a:lnTo>
                    <a:lnTo>
                      <a:pt x="157" y="205"/>
                    </a:lnTo>
                    <a:lnTo>
                      <a:pt x="151" y="205"/>
                    </a:lnTo>
                    <a:lnTo>
                      <a:pt x="151" y="199"/>
                    </a:lnTo>
                    <a:lnTo>
                      <a:pt x="145" y="193"/>
                    </a:lnTo>
                    <a:lnTo>
                      <a:pt x="145" y="187"/>
                    </a:lnTo>
                    <a:lnTo>
                      <a:pt x="139" y="187"/>
                    </a:lnTo>
                    <a:lnTo>
                      <a:pt x="139" y="181"/>
                    </a:lnTo>
                    <a:lnTo>
                      <a:pt x="133" y="175"/>
                    </a:lnTo>
                    <a:lnTo>
                      <a:pt x="127" y="163"/>
                    </a:lnTo>
                    <a:lnTo>
                      <a:pt x="121" y="157"/>
                    </a:lnTo>
                    <a:lnTo>
                      <a:pt x="115" y="157"/>
                    </a:lnTo>
                    <a:lnTo>
                      <a:pt x="115" y="151"/>
                    </a:lnTo>
                    <a:lnTo>
                      <a:pt x="108" y="145"/>
                    </a:lnTo>
                    <a:lnTo>
                      <a:pt x="102" y="133"/>
                    </a:lnTo>
                    <a:lnTo>
                      <a:pt x="96" y="127"/>
                    </a:lnTo>
                    <a:lnTo>
                      <a:pt x="90" y="121"/>
                    </a:lnTo>
                    <a:lnTo>
                      <a:pt x="84" y="115"/>
                    </a:lnTo>
                    <a:lnTo>
                      <a:pt x="78" y="103"/>
                    </a:lnTo>
                    <a:lnTo>
                      <a:pt x="72" y="97"/>
                    </a:lnTo>
                    <a:lnTo>
                      <a:pt x="66" y="91"/>
                    </a:lnTo>
                    <a:lnTo>
                      <a:pt x="60" y="85"/>
                    </a:lnTo>
                    <a:lnTo>
                      <a:pt x="54" y="73"/>
                    </a:lnTo>
                    <a:lnTo>
                      <a:pt x="48" y="67"/>
                    </a:lnTo>
                    <a:lnTo>
                      <a:pt x="48" y="61"/>
                    </a:lnTo>
                    <a:lnTo>
                      <a:pt x="42" y="61"/>
                    </a:lnTo>
                    <a:lnTo>
                      <a:pt x="42" y="54"/>
                    </a:lnTo>
                    <a:lnTo>
                      <a:pt x="36" y="48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8" name="Freeform 261"/>
              <p:cNvSpPr>
                <a:spLocks noChangeAspect="1"/>
              </p:cNvSpPr>
              <p:nvPr/>
            </p:nvSpPr>
            <p:spPr bwMode="auto">
              <a:xfrm>
                <a:off x="2171" y="5102"/>
                <a:ext cx="211" cy="132"/>
              </a:xfrm>
              <a:custGeom>
                <a:avLst/>
                <a:gdLst>
                  <a:gd name="T0" fmla="*/ 211 w 211"/>
                  <a:gd name="T1" fmla="*/ 132 h 132"/>
                  <a:gd name="T2" fmla="*/ 211 w 211"/>
                  <a:gd name="T3" fmla="*/ 132 h 132"/>
                  <a:gd name="T4" fmla="*/ 205 w 211"/>
                  <a:gd name="T5" fmla="*/ 126 h 132"/>
                  <a:gd name="T6" fmla="*/ 205 w 211"/>
                  <a:gd name="T7" fmla="*/ 120 h 132"/>
                  <a:gd name="T8" fmla="*/ 199 w 211"/>
                  <a:gd name="T9" fmla="*/ 114 h 132"/>
                  <a:gd name="T10" fmla="*/ 199 w 211"/>
                  <a:gd name="T11" fmla="*/ 114 h 132"/>
                  <a:gd name="T12" fmla="*/ 193 w 211"/>
                  <a:gd name="T13" fmla="*/ 108 h 132"/>
                  <a:gd name="T14" fmla="*/ 193 w 211"/>
                  <a:gd name="T15" fmla="*/ 102 h 132"/>
                  <a:gd name="T16" fmla="*/ 187 w 211"/>
                  <a:gd name="T17" fmla="*/ 96 h 132"/>
                  <a:gd name="T18" fmla="*/ 181 w 211"/>
                  <a:gd name="T19" fmla="*/ 96 h 132"/>
                  <a:gd name="T20" fmla="*/ 181 w 211"/>
                  <a:gd name="T21" fmla="*/ 90 h 132"/>
                  <a:gd name="T22" fmla="*/ 175 w 211"/>
                  <a:gd name="T23" fmla="*/ 84 h 132"/>
                  <a:gd name="T24" fmla="*/ 175 w 211"/>
                  <a:gd name="T25" fmla="*/ 84 h 132"/>
                  <a:gd name="T26" fmla="*/ 169 w 211"/>
                  <a:gd name="T27" fmla="*/ 78 h 132"/>
                  <a:gd name="T28" fmla="*/ 169 w 211"/>
                  <a:gd name="T29" fmla="*/ 72 h 132"/>
                  <a:gd name="T30" fmla="*/ 163 w 211"/>
                  <a:gd name="T31" fmla="*/ 66 h 132"/>
                  <a:gd name="T32" fmla="*/ 157 w 211"/>
                  <a:gd name="T33" fmla="*/ 60 h 132"/>
                  <a:gd name="T34" fmla="*/ 157 w 211"/>
                  <a:gd name="T35" fmla="*/ 60 h 132"/>
                  <a:gd name="T36" fmla="*/ 151 w 211"/>
                  <a:gd name="T37" fmla="*/ 54 h 132"/>
                  <a:gd name="T38" fmla="*/ 151 w 211"/>
                  <a:gd name="T39" fmla="*/ 54 h 132"/>
                  <a:gd name="T40" fmla="*/ 145 w 211"/>
                  <a:gd name="T41" fmla="*/ 48 h 132"/>
                  <a:gd name="T42" fmla="*/ 145 w 211"/>
                  <a:gd name="T43" fmla="*/ 42 h 132"/>
                  <a:gd name="T44" fmla="*/ 139 w 211"/>
                  <a:gd name="T45" fmla="*/ 36 h 132"/>
                  <a:gd name="T46" fmla="*/ 139 w 211"/>
                  <a:gd name="T47" fmla="*/ 30 h 132"/>
                  <a:gd name="T48" fmla="*/ 133 w 211"/>
                  <a:gd name="T49" fmla="*/ 30 h 132"/>
                  <a:gd name="T50" fmla="*/ 127 w 211"/>
                  <a:gd name="T51" fmla="*/ 24 h 132"/>
                  <a:gd name="T52" fmla="*/ 127 w 211"/>
                  <a:gd name="T53" fmla="*/ 24 h 132"/>
                  <a:gd name="T54" fmla="*/ 127 w 211"/>
                  <a:gd name="T55" fmla="*/ 18 h 132"/>
                  <a:gd name="T56" fmla="*/ 121 w 211"/>
                  <a:gd name="T57" fmla="*/ 12 h 132"/>
                  <a:gd name="T58" fmla="*/ 121 w 211"/>
                  <a:gd name="T59" fmla="*/ 6 h 132"/>
                  <a:gd name="T60" fmla="*/ 115 w 211"/>
                  <a:gd name="T61" fmla="*/ 0 h 132"/>
                  <a:gd name="T62" fmla="*/ 109 w 211"/>
                  <a:gd name="T63" fmla="*/ 6 h 132"/>
                  <a:gd name="T64" fmla="*/ 97 w 211"/>
                  <a:gd name="T65" fmla="*/ 6 h 132"/>
                  <a:gd name="T66" fmla="*/ 91 w 211"/>
                  <a:gd name="T67" fmla="*/ 6 h 132"/>
                  <a:gd name="T68" fmla="*/ 91 w 211"/>
                  <a:gd name="T69" fmla="*/ 6 h 132"/>
                  <a:gd name="T70" fmla="*/ 85 w 211"/>
                  <a:gd name="T71" fmla="*/ 12 h 132"/>
                  <a:gd name="T72" fmla="*/ 79 w 211"/>
                  <a:gd name="T73" fmla="*/ 12 h 132"/>
                  <a:gd name="T74" fmla="*/ 73 w 211"/>
                  <a:gd name="T75" fmla="*/ 18 h 132"/>
                  <a:gd name="T76" fmla="*/ 67 w 211"/>
                  <a:gd name="T77" fmla="*/ 18 h 132"/>
                  <a:gd name="T78" fmla="*/ 61 w 211"/>
                  <a:gd name="T79" fmla="*/ 18 h 132"/>
                  <a:gd name="T80" fmla="*/ 55 w 211"/>
                  <a:gd name="T81" fmla="*/ 24 h 132"/>
                  <a:gd name="T82" fmla="*/ 49 w 211"/>
                  <a:gd name="T83" fmla="*/ 24 h 132"/>
                  <a:gd name="T84" fmla="*/ 43 w 211"/>
                  <a:gd name="T85" fmla="*/ 24 h 132"/>
                  <a:gd name="T86" fmla="*/ 37 w 211"/>
                  <a:gd name="T87" fmla="*/ 24 h 132"/>
                  <a:gd name="T88" fmla="*/ 30 w 211"/>
                  <a:gd name="T89" fmla="*/ 30 h 132"/>
                  <a:gd name="T90" fmla="*/ 24 w 211"/>
                  <a:gd name="T91" fmla="*/ 30 h 132"/>
                  <a:gd name="T92" fmla="*/ 24 w 211"/>
                  <a:gd name="T93" fmla="*/ 30 h 132"/>
                  <a:gd name="T94" fmla="*/ 12 w 211"/>
                  <a:gd name="T95" fmla="*/ 36 h 132"/>
                  <a:gd name="T96" fmla="*/ 6 w 211"/>
                  <a:gd name="T97" fmla="*/ 36 h 132"/>
                  <a:gd name="T98" fmla="*/ 0 w 211"/>
                  <a:gd name="T99" fmla="*/ 36 h 132"/>
                  <a:gd name="T100" fmla="*/ 0 w 211"/>
                  <a:gd name="T101" fmla="*/ 36 h 1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1"/>
                  <a:gd name="T154" fmla="*/ 0 h 132"/>
                  <a:gd name="T155" fmla="*/ 211 w 211"/>
                  <a:gd name="T156" fmla="*/ 132 h 1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1" h="132">
                    <a:moveTo>
                      <a:pt x="211" y="132"/>
                    </a:moveTo>
                    <a:lnTo>
                      <a:pt x="211" y="132"/>
                    </a:lnTo>
                    <a:lnTo>
                      <a:pt x="205" y="126"/>
                    </a:lnTo>
                    <a:lnTo>
                      <a:pt x="205" y="120"/>
                    </a:lnTo>
                    <a:lnTo>
                      <a:pt x="199" y="114"/>
                    </a:lnTo>
                    <a:lnTo>
                      <a:pt x="193" y="108"/>
                    </a:lnTo>
                    <a:lnTo>
                      <a:pt x="193" y="102"/>
                    </a:lnTo>
                    <a:lnTo>
                      <a:pt x="187" y="96"/>
                    </a:lnTo>
                    <a:lnTo>
                      <a:pt x="181" y="96"/>
                    </a:lnTo>
                    <a:lnTo>
                      <a:pt x="181" y="90"/>
                    </a:lnTo>
                    <a:lnTo>
                      <a:pt x="175" y="84"/>
                    </a:lnTo>
                    <a:lnTo>
                      <a:pt x="169" y="78"/>
                    </a:lnTo>
                    <a:lnTo>
                      <a:pt x="169" y="72"/>
                    </a:lnTo>
                    <a:lnTo>
                      <a:pt x="163" y="66"/>
                    </a:lnTo>
                    <a:lnTo>
                      <a:pt x="157" y="60"/>
                    </a:lnTo>
                    <a:lnTo>
                      <a:pt x="151" y="54"/>
                    </a:lnTo>
                    <a:lnTo>
                      <a:pt x="145" y="48"/>
                    </a:lnTo>
                    <a:lnTo>
                      <a:pt x="145" y="42"/>
                    </a:lnTo>
                    <a:lnTo>
                      <a:pt x="139" y="36"/>
                    </a:lnTo>
                    <a:lnTo>
                      <a:pt x="139" y="30"/>
                    </a:lnTo>
                    <a:lnTo>
                      <a:pt x="133" y="30"/>
                    </a:lnTo>
                    <a:lnTo>
                      <a:pt x="127" y="24"/>
                    </a:lnTo>
                    <a:lnTo>
                      <a:pt x="127" y="18"/>
                    </a:lnTo>
                    <a:lnTo>
                      <a:pt x="121" y="12"/>
                    </a:lnTo>
                    <a:lnTo>
                      <a:pt x="121" y="6"/>
                    </a:lnTo>
                    <a:lnTo>
                      <a:pt x="115" y="0"/>
                    </a:lnTo>
                    <a:lnTo>
                      <a:pt x="109" y="6"/>
                    </a:lnTo>
                    <a:lnTo>
                      <a:pt x="97" y="6"/>
                    </a:lnTo>
                    <a:lnTo>
                      <a:pt x="91" y="6"/>
                    </a:lnTo>
                    <a:lnTo>
                      <a:pt x="85" y="12"/>
                    </a:lnTo>
                    <a:lnTo>
                      <a:pt x="79" y="12"/>
                    </a:lnTo>
                    <a:lnTo>
                      <a:pt x="73" y="18"/>
                    </a:lnTo>
                    <a:lnTo>
                      <a:pt x="67" y="18"/>
                    </a:lnTo>
                    <a:lnTo>
                      <a:pt x="61" y="18"/>
                    </a:lnTo>
                    <a:lnTo>
                      <a:pt x="55" y="24"/>
                    </a:lnTo>
                    <a:lnTo>
                      <a:pt x="49" y="24"/>
                    </a:lnTo>
                    <a:lnTo>
                      <a:pt x="43" y="24"/>
                    </a:lnTo>
                    <a:lnTo>
                      <a:pt x="37" y="24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9" name="Freeform 262"/>
              <p:cNvSpPr>
                <a:spLocks noChangeAspect="1"/>
              </p:cNvSpPr>
              <p:nvPr/>
            </p:nvSpPr>
            <p:spPr bwMode="auto">
              <a:xfrm>
                <a:off x="1912" y="5138"/>
                <a:ext cx="259" cy="132"/>
              </a:xfrm>
              <a:custGeom>
                <a:avLst/>
                <a:gdLst>
                  <a:gd name="T0" fmla="*/ 259 w 259"/>
                  <a:gd name="T1" fmla="*/ 0 h 132"/>
                  <a:gd name="T2" fmla="*/ 253 w 259"/>
                  <a:gd name="T3" fmla="*/ 6 h 132"/>
                  <a:gd name="T4" fmla="*/ 241 w 259"/>
                  <a:gd name="T5" fmla="*/ 6 h 132"/>
                  <a:gd name="T6" fmla="*/ 235 w 259"/>
                  <a:gd name="T7" fmla="*/ 12 h 132"/>
                  <a:gd name="T8" fmla="*/ 235 w 259"/>
                  <a:gd name="T9" fmla="*/ 12 h 132"/>
                  <a:gd name="T10" fmla="*/ 229 w 259"/>
                  <a:gd name="T11" fmla="*/ 12 h 132"/>
                  <a:gd name="T12" fmla="*/ 217 w 259"/>
                  <a:gd name="T13" fmla="*/ 18 h 132"/>
                  <a:gd name="T14" fmla="*/ 217 w 259"/>
                  <a:gd name="T15" fmla="*/ 18 h 132"/>
                  <a:gd name="T16" fmla="*/ 211 w 259"/>
                  <a:gd name="T17" fmla="*/ 18 h 132"/>
                  <a:gd name="T18" fmla="*/ 205 w 259"/>
                  <a:gd name="T19" fmla="*/ 18 h 132"/>
                  <a:gd name="T20" fmla="*/ 199 w 259"/>
                  <a:gd name="T21" fmla="*/ 24 h 132"/>
                  <a:gd name="T22" fmla="*/ 193 w 259"/>
                  <a:gd name="T23" fmla="*/ 24 h 132"/>
                  <a:gd name="T24" fmla="*/ 187 w 259"/>
                  <a:gd name="T25" fmla="*/ 24 h 132"/>
                  <a:gd name="T26" fmla="*/ 181 w 259"/>
                  <a:gd name="T27" fmla="*/ 30 h 132"/>
                  <a:gd name="T28" fmla="*/ 175 w 259"/>
                  <a:gd name="T29" fmla="*/ 30 h 132"/>
                  <a:gd name="T30" fmla="*/ 169 w 259"/>
                  <a:gd name="T31" fmla="*/ 30 h 132"/>
                  <a:gd name="T32" fmla="*/ 169 w 259"/>
                  <a:gd name="T33" fmla="*/ 36 h 132"/>
                  <a:gd name="T34" fmla="*/ 157 w 259"/>
                  <a:gd name="T35" fmla="*/ 36 h 132"/>
                  <a:gd name="T36" fmla="*/ 151 w 259"/>
                  <a:gd name="T37" fmla="*/ 36 h 132"/>
                  <a:gd name="T38" fmla="*/ 145 w 259"/>
                  <a:gd name="T39" fmla="*/ 42 h 132"/>
                  <a:gd name="T40" fmla="*/ 145 w 259"/>
                  <a:gd name="T41" fmla="*/ 42 h 132"/>
                  <a:gd name="T42" fmla="*/ 139 w 259"/>
                  <a:gd name="T43" fmla="*/ 42 h 132"/>
                  <a:gd name="T44" fmla="*/ 127 w 259"/>
                  <a:gd name="T45" fmla="*/ 48 h 132"/>
                  <a:gd name="T46" fmla="*/ 121 w 259"/>
                  <a:gd name="T47" fmla="*/ 48 h 132"/>
                  <a:gd name="T48" fmla="*/ 121 w 259"/>
                  <a:gd name="T49" fmla="*/ 48 h 132"/>
                  <a:gd name="T50" fmla="*/ 115 w 259"/>
                  <a:gd name="T51" fmla="*/ 54 h 132"/>
                  <a:gd name="T52" fmla="*/ 103 w 259"/>
                  <a:gd name="T53" fmla="*/ 54 h 132"/>
                  <a:gd name="T54" fmla="*/ 103 w 259"/>
                  <a:gd name="T55" fmla="*/ 54 h 132"/>
                  <a:gd name="T56" fmla="*/ 97 w 259"/>
                  <a:gd name="T57" fmla="*/ 54 h 132"/>
                  <a:gd name="T58" fmla="*/ 91 w 259"/>
                  <a:gd name="T59" fmla="*/ 60 h 132"/>
                  <a:gd name="T60" fmla="*/ 85 w 259"/>
                  <a:gd name="T61" fmla="*/ 60 h 132"/>
                  <a:gd name="T62" fmla="*/ 79 w 259"/>
                  <a:gd name="T63" fmla="*/ 60 h 132"/>
                  <a:gd name="T64" fmla="*/ 73 w 259"/>
                  <a:gd name="T65" fmla="*/ 66 h 132"/>
                  <a:gd name="T66" fmla="*/ 67 w 259"/>
                  <a:gd name="T67" fmla="*/ 66 h 132"/>
                  <a:gd name="T68" fmla="*/ 61 w 259"/>
                  <a:gd name="T69" fmla="*/ 66 h 132"/>
                  <a:gd name="T70" fmla="*/ 55 w 259"/>
                  <a:gd name="T71" fmla="*/ 72 h 132"/>
                  <a:gd name="T72" fmla="*/ 55 w 259"/>
                  <a:gd name="T73" fmla="*/ 72 h 132"/>
                  <a:gd name="T74" fmla="*/ 43 w 259"/>
                  <a:gd name="T75" fmla="*/ 72 h 132"/>
                  <a:gd name="T76" fmla="*/ 37 w 259"/>
                  <a:gd name="T77" fmla="*/ 78 h 132"/>
                  <a:gd name="T78" fmla="*/ 31 w 259"/>
                  <a:gd name="T79" fmla="*/ 78 h 132"/>
                  <a:gd name="T80" fmla="*/ 31 w 259"/>
                  <a:gd name="T81" fmla="*/ 78 h 132"/>
                  <a:gd name="T82" fmla="*/ 25 w 259"/>
                  <a:gd name="T83" fmla="*/ 84 h 132"/>
                  <a:gd name="T84" fmla="*/ 19 w 259"/>
                  <a:gd name="T85" fmla="*/ 96 h 132"/>
                  <a:gd name="T86" fmla="*/ 19 w 259"/>
                  <a:gd name="T87" fmla="*/ 96 h 132"/>
                  <a:gd name="T88" fmla="*/ 19 w 259"/>
                  <a:gd name="T89" fmla="*/ 102 h 132"/>
                  <a:gd name="T90" fmla="*/ 13 w 259"/>
                  <a:gd name="T91" fmla="*/ 108 h 132"/>
                  <a:gd name="T92" fmla="*/ 13 w 259"/>
                  <a:gd name="T93" fmla="*/ 108 h 132"/>
                  <a:gd name="T94" fmla="*/ 13 w 259"/>
                  <a:gd name="T95" fmla="*/ 114 h 132"/>
                  <a:gd name="T96" fmla="*/ 7 w 259"/>
                  <a:gd name="T97" fmla="*/ 126 h 132"/>
                  <a:gd name="T98" fmla="*/ 7 w 259"/>
                  <a:gd name="T99" fmla="*/ 126 h 132"/>
                  <a:gd name="T100" fmla="*/ 0 w 259"/>
                  <a:gd name="T101" fmla="*/ 132 h 1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9"/>
                  <a:gd name="T154" fmla="*/ 0 h 132"/>
                  <a:gd name="T155" fmla="*/ 259 w 259"/>
                  <a:gd name="T156" fmla="*/ 132 h 1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9" h="132">
                    <a:moveTo>
                      <a:pt x="259" y="0"/>
                    </a:moveTo>
                    <a:lnTo>
                      <a:pt x="253" y="6"/>
                    </a:lnTo>
                    <a:lnTo>
                      <a:pt x="241" y="6"/>
                    </a:lnTo>
                    <a:lnTo>
                      <a:pt x="235" y="12"/>
                    </a:lnTo>
                    <a:lnTo>
                      <a:pt x="229" y="12"/>
                    </a:lnTo>
                    <a:lnTo>
                      <a:pt x="217" y="18"/>
                    </a:lnTo>
                    <a:lnTo>
                      <a:pt x="211" y="18"/>
                    </a:lnTo>
                    <a:lnTo>
                      <a:pt x="205" y="18"/>
                    </a:lnTo>
                    <a:lnTo>
                      <a:pt x="199" y="24"/>
                    </a:lnTo>
                    <a:lnTo>
                      <a:pt x="193" y="24"/>
                    </a:lnTo>
                    <a:lnTo>
                      <a:pt x="187" y="24"/>
                    </a:lnTo>
                    <a:lnTo>
                      <a:pt x="181" y="30"/>
                    </a:lnTo>
                    <a:lnTo>
                      <a:pt x="175" y="30"/>
                    </a:lnTo>
                    <a:lnTo>
                      <a:pt x="169" y="30"/>
                    </a:lnTo>
                    <a:lnTo>
                      <a:pt x="169" y="36"/>
                    </a:lnTo>
                    <a:lnTo>
                      <a:pt x="157" y="36"/>
                    </a:lnTo>
                    <a:lnTo>
                      <a:pt x="151" y="36"/>
                    </a:lnTo>
                    <a:lnTo>
                      <a:pt x="145" y="42"/>
                    </a:lnTo>
                    <a:lnTo>
                      <a:pt x="139" y="42"/>
                    </a:lnTo>
                    <a:lnTo>
                      <a:pt x="127" y="48"/>
                    </a:lnTo>
                    <a:lnTo>
                      <a:pt x="121" y="48"/>
                    </a:lnTo>
                    <a:lnTo>
                      <a:pt x="115" y="54"/>
                    </a:lnTo>
                    <a:lnTo>
                      <a:pt x="103" y="54"/>
                    </a:lnTo>
                    <a:lnTo>
                      <a:pt x="97" y="54"/>
                    </a:lnTo>
                    <a:lnTo>
                      <a:pt x="91" y="60"/>
                    </a:lnTo>
                    <a:lnTo>
                      <a:pt x="85" y="60"/>
                    </a:lnTo>
                    <a:lnTo>
                      <a:pt x="79" y="60"/>
                    </a:lnTo>
                    <a:lnTo>
                      <a:pt x="73" y="66"/>
                    </a:lnTo>
                    <a:lnTo>
                      <a:pt x="67" y="66"/>
                    </a:lnTo>
                    <a:lnTo>
                      <a:pt x="61" y="66"/>
                    </a:lnTo>
                    <a:lnTo>
                      <a:pt x="55" y="72"/>
                    </a:lnTo>
                    <a:lnTo>
                      <a:pt x="43" y="72"/>
                    </a:lnTo>
                    <a:lnTo>
                      <a:pt x="37" y="78"/>
                    </a:lnTo>
                    <a:lnTo>
                      <a:pt x="31" y="78"/>
                    </a:lnTo>
                    <a:lnTo>
                      <a:pt x="25" y="84"/>
                    </a:lnTo>
                    <a:lnTo>
                      <a:pt x="19" y="96"/>
                    </a:lnTo>
                    <a:lnTo>
                      <a:pt x="19" y="102"/>
                    </a:lnTo>
                    <a:lnTo>
                      <a:pt x="13" y="108"/>
                    </a:lnTo>
                    <a:lnTo>
                      <a:pt x="13" y="114"/>
                    </a:lnTo>
                    <a:lnTo>
                      <a:pt x="7" y="126"/>
                    </a:lnTo>
                    <a:lnTo>
                      <a:pt x="0" y="1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0" name="Freeform 263"/>
              <p:cNvSpPr>
                <a:spLocks noChangeAspect="1"/>
              </p:cNvSpPr>
              <p:nvPr/>
            </p:nvSpPr>
            <p:spPr bwMode="auto">
              <a:xfrm>
                <a:off x="1786" y="5270"/>
                <a:ext cx="126" cy="253"/>
              </a:xfrm>
              <a:custGeom>
                <a:avLst/>
                <a:gdLst>
                  <a:gd name="T0" fmla="*/ 126 w 126"/>
                  <a:gd name="T1" fmla="*/ 0 h 253"/>
                  <a:gd name="T2" fmla="*/ 126 w 126"/>
                  <a:gd name="T3" fmla="*/ 6 h 253"/>
                  <a:gd name="T4" fmla="*/ 126 w 126"/>
                  <a:gd name="T5" fmla="*/ 6 h 253"/>
                  <a:gd name="T6" fmla="*/ 120 w 126"/>
                  <a:gd name="T7" fmla="*/ 12 h 253"/>
                  <a:gd name="T8" fmla="*/ 114 w 126"/>
                  <a:gd name="T9" fmla="*/ 25 h 253"/>
                  <a:gd name="T10" fmla="*/ 114 w 126"/>
                  <a:gd name="T11" fmla="*/ 25 h 253"/>
                  <a:gd name="T12" fmla="*/ 114 w 126"/>
                  <a:gd name="T13" fmla="*/ 31 h 253"/>
                  <a:gd name="T14" fmla="*/ 108 w 126"/>
                  <a:gd name="T15" fmla="*/ 37 h 253"/>
                  <a:gd name="T16" fmla="*/ 108 w 126"/>
                  <a:gd name="T17" fmla="*/ 37 h 253"/>
                  <a:gd name="T18" fmla="*/ 102 w 126"/>
                  <a:gd name="T19" fmla="*/ 49 h 253"/>
                  <a:gd name="T20" fmla="*/ 102 w 126"/>
                  <a:gd name="T21" fmla="*/ 55 h 253"/>
                  <a:gd name="T22" fmla="*/ 102 w 126"/>
                  <a:gd name="T23" fmla="*/ 55 h 253"/>
                  <a:gd name="T24" fmla="*/ 96 w 126"/>
                  <a:gd name="T25" fmla="*/ 61 h 253"/>
                  <a:gd name="T26" fmla="*/ 96 w 126"/>
                  <a:gd name="T27" fmla="*/ 67 h 253"/>
                  <a:gd name="T28" fmla="*/ 96 w 126"/>
                  <a:gd name="T29" fmla="*/ 67 h 253"/>
                  <a:gd name="T30" fmla="*/ 90 w 126"/>
                  <a:gd name="T31" fmla="*/ 79 h 253"/>
                  <a:gd name="T32" fmla="*/ 84 w 126"/>
                  <a:gd name="T33" fmla="*/ 85 h 253"/>
                  <a:gd name="T34" fmla="*/ 84 w 126"/>
                  <a:gd name="T35" fmla="*/ 85 h 253"/>
                  <a:gd name="T36" fmla="*/ 84 w 126"/>
                  <a:gd name="T37" fmla="*/ 91 h 253"/>
                  <a:gd name="T38" fmla="*/ 78 w 126"/>
                  <a:gd name="T39" fmla="*/ 97 h 253"/>
                  <a:gd name="T40" fmla="*/ 78 w 126"/>
                  <a:gd name="T41" fmla="*/ 97 h 253"/>
                  <a:gd name="T42" fmla="*/ 72 w 126"/>
                  <a:gd name="T43" fmla="*/ 109 h 253"/>
                  <a:gd name="T44" fmla="*/ 72 w 126"/>
                  <a:gd name="T45" fmla="*/ 115 h 253"/>
                  <a:gd name="T46" fmla="*/ 72 w 126"/>
                  <a:gd name="T47" fmla="*/ 115 h 253"/>
                  <a:gd name="T48" fmla="*/ 66 w 126"/>
                  <a:gd name="T49" fmla="*/ 121 h 253"/>
                  <a:gd name="T50" fmla="*/ 66 w 126"/>
                  <a:gd name="T51" fmla="*/ 127 h 253"/>
                  <a:gd name="T52" fmla="*/ 66 w 126"/>
                  <a:gd name="T53" fmla="*/ 127 h 253"/>
                  <a:gd name="T54" fmla="*/ 60 w 126"/>
                  <a:gd name="T55" fmla="*/ 139 h 253"/>
                  <a:gd name="T56" fmla="*/ 54 w 126"/>
                  <a:gd name="T57" fmla="*/ 145 h 253"/>
                  <a:gd name="T58" fmla="*/ 54 w 126"/>
                  <a:gd name="T59" fmla="*/ 145 h 253"/>
                  <a:gd name="T60" fmla="*/ 54 w 126"/>
                  <a:gd name="T61" fmla="*/ 151 h 253"/>
                  <a:gd name="T62" fmla="*/ 48 w 126"/>
                  <a:gd name="T63" fmla="*/ 163 h 253"/>
                  <a:gd name="T64" fmla="*/ 48 w 126"/>
                  <a:gd name="T65" fmla="*/ 163 h 253"/>
                  <a:gd name="T66" fmla="*/ 42 w 126"/>
                  <a:gd name="T67" fmla="*/ 169 h 253"/>
                  <a:gd name="T68" fmla="*/ 42 w 126"/>
                  <a:gd name="T69" fmla="*/ 175 h 253"/>
                  <a:gd name="T70" fmla="*/ 42 w 126"/>
                  <a:gd name="T71" fmla="*/ 175 h 253"/>
                  <a:gd name="T72" fmla="*/ 36 w 126"/>
                  <a:gd name="T73" fmla="*/ 181 h 253"/>
                  <a:gd name="T74" fmla="*/ 30 w 126"/>
                  <a:gd name="T75" fmla="*/ 193 h 253"/>
                  <a:gd name="T76" fmla="*/ 30 w 126"/>
                  <a:gd name="T77" fmla="*/ 193 h 253"/>
                  <a:gd name="T78" fmla="*/ 30 w 126"/>
                  <a:gd name="T79" fmla="*/ 199 h 253"/>
                  <a:gd name="T80" fmla="*/ 24 w 126"/>
                  <a:gd name="T81" fmla="*/ 205 h 253"/>
                  <a:gd name="T82" fmla="*/ 24 w 126"/>
                  <a:gd name="T83" fmla="*/ 205 h 253"/>
                  <a:gd name="T84" fmla="*/ 24 w 126"/>
                  <a:gd name="T85" fmla="*/ 211 h 253"/>
                  <a:gd name="T86" fmla="*/ 18 w 126"/>
                  <a:gd name="T87" fmla="*/ 223 h 253"/>
                  <a:gd name="T88" fmla="*/ 18 w 126"/>
                  <a:gd name="T89" fmla="*/ 223 h 253"/>
                  <a:gd name="T90" fmla="*/ 12 w 126"/>
                  <a:gd name="T91" fmla="*/ 229 h 253"/>
                  <a:gd name="T92" fmla="*/ 12 w 126"/>
                  <a:gd name="T93" fmla="*/ 235 h 253"/>
                  <a:gd name="T94" fmla="*/ 12 w 126"/>
                  <a:gd name="T95" fmla="*/ 235 h 253"/>
                  <a:gd name="T96" fmla="*/ 6 w 126"/>
                  <a:gd name="T97" fmla="*/ 247 h 253"/>
                  <a:gd name="T98" fmla="*/ 0 w 126"/>
                  <a:gd name="T99" fmla="*/ 253 h 253"/>
                  <a:gd name="T100" fmla="*/ 0 w 126"/>
                  <a:gd name="T101" fmla="*/ 253 h 2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"/>
                  <a:gd name="T154" fmla="*/ 0 h 253"/>
                  <a:gd name="T155" fmla="*/ 126 w 126"/>
                  <a:gd name="T156" fmla="*/ 253 h 2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" h="253">
                    <a:moveTo>
                      <a:pt x="126" y="0"/>
                    </a:moveTo>
                    <a:lnTo>
                      <a:pt x="126" y="6"/>
                    </a:lnTo>
                    <a:lnTo>
                      <a:pt x="120" y="12"/>
                    </a:lnTo>
                    <a:lnTo>
                      <a:pt x="114" y="25"/>
                    </a:lnTo>
                    <a:lnTo>
                      <a:pt x="114" y="31"/>
                    </a:lnTo>
                    <a:lnTo>
                      <a:pt x="108" y="37"/>
                    </a:lnTo>
                    <a:lnTo>
                      <a:pt x="102" y="49"/>
                    </a:lnTo>
                    <a:lnTo>
                      <a:pt x="102" y="55"/>
                    </a:lnTo>
                    <a:lnTo>
                      <a:pt x="96" y="61"/>
                    </a:lnTo>
                    <a:lnTo>
                      <a:pt x="96" y="67"/>
                    </a:lnTo>
                    <a:lnTo>
                      <a:pt x="90" y="79"/>
                    </a:lnTo>
                    <a:lnTo>
                      <a:pt x="84" y="85"/>
                    </a:lnTo>
                    <a:lnTo>
                      <a:pt x="84" y="91"/>
                    </a:lnTo>
                    <a:lnTo>
                      <a:pt x="78" y="97"/>
                    </a:lnTo>
                    <a:lnTo>
                      <a:pt x="72" y="109"/>
                    </a:lnTo>
                    <a:lnTo>
                      <a:pt x="72" y="115"/>
                    </a:lnTo>
                    <a:lnTo>
                      <a:pt x="66" y="121"/>
                    </a:lnTo>
                    <a:lnTo>
                      <a:pt x="66" y="127"/>
                    </a:lnTo>
                    <a:lnTo>
                      <a:pt x="60" y="139"/>
                    </a:lnTo>
                    <a:lnTo>
                      <a:pt x="54" y="145"/>
                    </a:lnTo>
                    <a:lnTo>
                      <a:pt x="54" y="151"/>
                    </a:lnTo>
                    <a:lnTo>
                      <a:pt x="48" y="163"/>
                    </a:lnTo>
                    <a:lnTo>
                      <a:pt x="42" y="169"/>
                    </a:lnTo>
                    <a:lnTo>
                      <a:pt x="42" y="175"/>
                    </a:lnTo>
                    <a:lnTo>
                      <a:pt x="36" y="181"/>
                    </a:lnTo>
                    <a:lnTo>
                      <a:pt x="30" y="193"/>
                    </a:lnTo>
                    <a:lnTo>
                      <a:pt x="30" y="199"/>
                    </a:lnTo>
                    <a:lnTo>
                      <a:pt x="24" y="205"/>
                    </a:lnTo>
                    <a:lnTo>
                      <a:pt x="24" y="211"/>
                    </a:lnTo>
                    <a:lnTo>
                      <a:pt x="18" y="223"/>
                    </a:lnTo>
                    <a:lnTo>
                      <a:pt x="12" y="229"/>
                    </a:lnTo>
                    <a:lnTo>
                      <a:pt x="12" y="235"/>
                    </a:lnTo>
                    <a:lnTo>
                      <a:pt x="6" y="247"/>
                    </a:lnTo>
                    <a:lnTo>
                      <a:pt x="0" y="2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1" name="Freeform 264"/>
              <p:cNvSpPr>
                <a:spLocks noChangeAspect="1"/>
              </p:cNvSpPr>
              <p:nvPr/>
            </p:nvSpPr>
            <p:spPr bwMode="auto">
              <a:xfrm>
                <a:off x="1660" y="5523"/>
                <a:ext cx="126" cy="259"/>
              </a:xfrm>
              <a:custGeom>
                <a:avLst/>
                <a:gdLst>
                  <a:gd name="T0" fmla="*/ 126 w 126"/>
                  <a:gd name="T1" fmla="*/ 0 h 259"/>
                  <a:gd name="T2" fmla="*/ 126 w 126"/>
                  <a:gd name="T3" fmla="*/ 6 h 259"/>
                  <a:gd name="T4" fmla="*/ 120 w 126"/>
                  <a:gd name="T5" fmla="*/ 12 h 259"/>
                  <a:gd name="T6" fmla="*/ 120 w 126"/>
                  <a:gd name="T7" fmla="*/ 12 h 259"/>
                  <a:gd name="T8" fmla="*/ 114 w 126"/>
                  <a:gd name="T9" fmla="*/ 24 h 259"/>
                  <a:gd name="T10" fmla="*/ 114 w 126"/>
                  <a:gd name="T11" fmla="*/ 30 h 259"/>
                  <a:gd name="T12" fmla="*/ 114 w 126"/>
                  <a:gd name="T13" fmla="*/ 30 h 259"/>
                  <a:gd name="T14" fmla="*/ 108 w 126"/>
                  <a:gd name="T15" fmla="*/ 36 h 259"/>
                  <a:gd name="T16" fmla="*/ 108 w 126"/>
                  <a:gd name="T17" fmla="*/ 42 h 259"/>
                  <a:gd name="T18" fmla="*/ 108 w 126"/>
                  <a:gd name="T19" fmla="*/ 42 h 259"/>
                  <a:gd name="T20" fmla="*/ 102 w 126"/>
                  <a:gd name="T21" fmla="*/ 54 h 259"/>
                  <a:gd name="T22" fmla="*/ 96 w 126"/>
                  <a:gd name="T23" fmla="*/ 61 h 259"/>
                  <a:gd name="T24" fmla="*/ 96 w 126"/>
                  <a:gd name="T25" fmla="*/ 61 h 259"/>
                  <a:gd name="T26" fmla="*/ 96 w 126"/>
                  <a:gd name="T27" fmla="*/ 67 h 259"/>
                  <a:gd name="T28" fmla="*/ 90 w 126"/>
                  <a:gd name="T29" fmla="*/ 73 h 259"/>
                  <a:gd name="T30" fmla="*/ 90 w 126"/>
                  <a:gd name="T31" fmla="*/ 73 h 259"/>
                  <a:gd name="T32" fmla="*/ 84 w 126"/>
                  <a:gd name="T33" fmla="*/ 85 h 259"/>
                  <a:gd name="T34" fmla="*/ 84 w 126"/>
                  <a:gd name="T35" fmla="*/ 91 h 259"/>
                  <a:gd name="T36" fmla="*/ 84 w 126"/>
                  <a:gd name="T37" fmla="*/ 91 h 259"/>
                  <a:gd name="T38" fmla="*/ 78 w 126"/>
                  <a:gd name="T39" fmla="*/ 97 h 259"/>
                  <a:gd name="T40" fmla="*/ 72 w 126"/>
                  <a:gd name="T41" fmla="*/ 109 h 259"/>
                  <a:gd name="T42" fmla="*/ 72 w 126"/>
                  <a:gd name="T43" fmla="*/ 109 h 259"/>
                  <a:gd name="T44" fmla="*/ 72 w 126"/>
                  <a:gd name="T45" fmla="*/ 115 h 259"/>
                  <a:gd name="T46" fmla="*/ 66 w 126"/>
                  <a:gd name="T47" fmla="*/ 121 h 259"/>
                  <a:gd name="T48" fmla="*/ 66 w 126"/>
                  <a:gd name="T49" fmla="*/ 121 h 259"/>
                  <a:gd name="T50" fmla="*/ 66 w 126"/>
                  <a:gd name="T51" fmla="*/ 127 h 259"/>
                  <a:gd name="T52" fmla="*/ 60 w 126"/>
                  <a:gd name="T53" fmla="*/ 139 h 259"/>
                  <a:gd name="T54" fmla="*/ 60 w 126"/>
                  <a:gd name="T55" fmla="*/ 139 h 259"/>
                  <a:gd name="T56" fmla="*/ 54 w 126"/>
                  <a:gd name="T57" fmla="*/ 145 h 259"/>
                  <a:gd name="T58" fmla="*/ 54 w 126"/>
                  <a:gd name="T59" fmla="*/ 151 h 259"/>
                  <a:gd name="T60" fmla="*/ 54 w 126"/>
                  <a:gd name="T61" fmla="*/ 151 h 259"/>
                  <a:gd name="T62" fmla="*/ 48 w 126"/>
                  <a:gd name="T63" fmla="*/ 157 h 259"/>
                  <a:gd name="T64" fmla="*/ 42 w 126"/>
                  <a:gd name="T65" fmla="*/ 169 h 259"/>
                  <a:gd name="T66" fmla="*/ 42 w 126"/>
                  <a:gd name="T67" fmla="*/ 169 h 259"/>
                  <a:gd name="T68" fmla="*/ 42 w 126"/>
                  <a:gd name="T69" fmla="*/ 175 h 259"/>
                  <a:gd name="T70" fmla="*/ 36 w 126"/>
                  <a:gd name="T71" fmla="*/ 181 h 259"/>
                  <a:gd name="T72" fmla="*/ 36 w 126"/>
                  <a:gd name="T73" fmla="*/ 181 h 259"/>
                  <a:gd name="T74" fmla="*/ 30 w 126"/>
                  <a:gd name="T75" fmla="*/ 193 h 259"/>
                  <a:gd name="T76" fmla="*/ 30 w 126"/>
                  <a:gd name="T77" fmla="*/ 199 h 259"/>
                  <a:gd name="T78" fmla="*/ 30 w 126"/>
                  <a:gd name="T79" fmla="*/ 199 h 259"/>
                  <a:gd name="T80" fmla="*/ 24 w 126"/>
                  <a:gd name="T81" fmla="*/ 205 h 259"/>
                  <a:gd name="T82" fmla="*/ 24 w 126"/>
                  <a:gd name="T83" fmla="*/ 211 h 259"/>
                  <a:gd name="T84" fmla="*/ 24 w 126"/>
                  <a:gd name="T85" fmla="*/ 211 h 259"/>
                  <a:gd name="T86" fmla="*/ 18 w 126"/>
                  <a:gd name="T87" fmla="*/ 223 h 259"/>
                  <a:gd name="T88" fmla="*/ 12 w 126"/>
                  <a:gd name="T89" fmla="*/ 229 h 259"/>
                  <a:gd name="T90" fmla="*/ 12 w 126"/>
                  <a:gd name="T91" fmla="*/ 229 h 259"/>
                  <a:gd name="T92" fmla="*/ 12 w 126"/>
                  <a:gd name="T93" fmla="*/ 235 h 259"/>
                  <a:gd name="T94" fmla="*/ 6 w 126"/>
                  <a:gd name="T95" fmla="*/ 241 h 259"/>
                  <a:gd name="T96" fmla="*/ 6 w 126"/>
                  <a:gd name="T97" fmla="*/ 241 h 259"/>
                  <a:gd name="T98" fmla="*/ 0 w 126"/>
                  <a:gd name="T99" fmla="*/ 253 h 259"/>
                  <a:gd name="T100" fmla="*/ 0 w 126"/>
                  <a:gd name="T101" fmla="*/ 259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"/>
                  <a:gd name="T154" fmla="*/ 0 h 259"/>
                  <a:gd name="T155" fmla="*/ 126 w 126"/>
                  <a:gd name="T156" fmla="*/ 259 h 25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" h="259">
                    <a:moveTo>
                      <a:pt x="126" y="0"/>
                    </a:moveTo>
                    <a:lnTo>
                      <a:pt x="126" y="6"/>
                    </a:lnTo>
                    <a:lnTo>
                      <a:pt x="120" y="12"/>
                    </a:lnTo>
                    <a:lnTo>
                      <a:pt x="114" y="24"/>
                    </a:lnTo>
                    <a:lnTo>
                      <a:pt x="114" y="30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2" y="54"/>
                    </a:lnTo>
                    <a:lnTo>
                      <a:pt x="96" y="61"/>
                    </a:lnTo>
                    <a:lnTo>
                      <a:pt x="96" y="67"/>
                    </a:lnTo>
                    <a:lnTo>
                      <a:pt x="90" y="73"/>
                    </a:lnTo>
                    <a:lnTo>
                      <a:pt x="84" y="85"/>
                    </a:lnTo>
                    <a:lnTo>
                      <a:pt x="84" y="91"/>
                    </a:lnTo>
                    <a:lnTo>
                      <a:pt x="78" y="97"/>
                    </a:lnTo>
                    <a:lnTo>
                      <a:pt x="72" y="109"/>
                    </a:lnTo>
                    <a:lnTo>
                      <a:pt x="72" y="115"/>
                    </a:lnTo>
                    <a:lnTo>
                      <a:pt x="66" y="121"/>
                    </a:lnTo>
                    <a:lnTo>
                      <a:pt x="66" y="127"/>
                    </a:lnTo>
                    <a:lnTo>
                      <a:pt x="60" y="139"/>
                    </a:lnTo>
                    <a:lnTo>
                      <a:pt x="54" y="145"/>
                    </a:lnTo>
                    <a:lnTo>
                      <a:pt x="54" y="151"/>
                    </a:lnTo>
                    <a:lnTo>
                      <a:pt x="48" y="157"/>
                    </a:lnTo>
                    <a:lnTo>
                      <a:pt x="42" y="169"/>
                    </a:lnTo>
                    <a:lnTo>
                      <a:pt x="42" y="175"/>
                    </a:lnTo>
                    <a:lnTo>
                      <a:pt x="36" y="181"/>
                    </a:lnTo>
                    <a:lnTo>
                      <a:pt x="30" y="193"/>
                    </a:lnTo>
                    <a:lnTo>
                      <a:pt x="30" y="199"/>
                    </a:lnTo>
                    <a:lnTo>
                      <a:pt x="24" y="205"/>
                    </a:lnTo>
                    <a:lnTo>
                      <a:pt x="24" y="211"/>
                    </a:lnTo>
                    <a:lnTo>
                      <a:pt x="18" y="223"/>
                    </a:lnTo>
                    <a:lnTo>
                      <a:pt x="12" y="229"/>
                    </a:lnTo>
                    <a:lnTo>
                      <a:pt x="12" y="235"/>
                    </a:lnTo>
                    <a:lnTo>
                      <a:pt x="6" y="241"/>
                    </a:lnTo>
                    <a:lnTo>
                      <a:pt x="0" y="253"/>
                    </a:lnTo>
                    <a:lnTo>
                      <a:pt x="0" y="2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2" name="Freeform 265"/>
              <p:cNvSpPr>
                <a:spLocks noChangeAspect="1"/>
              </p:cNvSpPr>
              <p:nvPr/>
            </p:nvSpPr>
            <p:spPr bwMode="auto">
              <a:xfrm>
                <a:off x="1533" y="5782"/>
                <a:ext cx="127" cy="253"/>
              </a:xfrm>
              <a:custGeom>
                <a:avLst/>
                <a:gdLst>
                  <a:gd name="T0" fmla="*/ 127 w 127"/>
                  <a:gd name="T1" fmla="*/ 0 h 253"/>
                  <a:gd name="T2" fmla="*/ 121 w 127"/>
                  <a:gd name="T3" fmla="*/ 6 h 253"/>
                  <a:gd name="T4" fmla="*/ 121 w 127"/>
                  <a:gd name="T5" fmla="*/ 12 h 253"/>
                  <a:gd name="T6" fmla="*/ 121 w 127"/>
                  <a:gd name="T7" fmla="*/ 12 h 253"/>
                  <a:gd name="T8" fmla="*/ 115 w 127"/>
                  <a:gd name="T9" fmla="*/ 24 h 253"/>
                  <a:gd name="T10" fmla="*/ 109 w 127"/>
                  <a:gd name="T11" fmla="*/ 30 h 253"/>
                  <a:gd name="T12" fmla="*/ 109 w 127"/>
                  <a:gd name="T13" fmla="*/ 30 h 253"/>
                  <a:gd name="T14" fmla="*/ 109 w 127"/>
                  <a:gd name="T15" fmla="*/ 36 h 253"/>
                  <a:gd name="T16" fmla="*/ 103 w 127"/>
                  <a:gd name="T17" fmla="*/ 42 h 253"/>
                  <a:gd name="T18" fmla="*/ 103 w 127"/>
                  <a:gd name="T19" fmla="*/ 48 h 253"/>
                  <a:gd name="T20" fmla="*/ 97 w 127"/>
                  <a:gd name="T21" fmla="*/ 54 h 253"/>
                  <a:gd name="T22" fmla="*/ 97 w 127"/>
                  <a:gd name="T23" fmla="*/ 60 h 253"/>
                  <a:gd name="T24" fmla="*/ 97 w 127"/>
                  <a:gd name="T25" fmla="*/ 60 h 253"/>
                  <a:gd name="T26" fmla="*/ 90 w 127"/>
                  <a:gd name="T27" fmla="*/ 66 h 253"/>
                  <a:gd name="T28" fmla="*/ 84 w 127"/>
                  <a:gd name="T29" fmla="*/ 78 h 253"/>
                  <a:gd name="T30" fmla="*/ 84 w 127"/>
                  <a:gd name="T31" fmla="*/ 78 h 253"/>
                  <a:gd name="T32" fmla="*/ 84 w 127"/>
                  <a:gd name="T33" fmla="*/ 84 h 253"/>
                  <a:gd name="T34" fmla="*/ 78 w 127"/>
                  <a:gd name="T35" fmla="*/ 91 h 253"/>
                  <a:gd name="T36" fmla="*/ 78 w 127"/>
                  <a:gd name="T37" fmla="*/ 91 h 253"/>
                  <a:gd name="T38" fmla="*/ 78 w 127"/>
                  <a:gd name="T39" fmla="*/ 97 h 253"/>
                  <a:gd name="T40" fmla="*/ 72 w 127"/>
                  <a:gd name="T41" fmla="*/ 109 h 253"/>
                  <a:gd name="T42" fmla="*/ 72 w 127"/>
                  <a:gd name="T43" fmla="*/ 109 h 253"/>
                  <a:gd name="T44" fmla="*/ 66 w 127"/>
                  <a:gd name="T45" fmla="*/ 115 h 253"/>
                  <a:gd name="T46" fmla="*/ 66 w 127"/>
                  <a:gd name="T47" fmla="*/ 121 h 253"/>
                  <a:gd name="T48" fmla="*/ 66 w 127"/>
                  <a:gd name="T49" fmla="*/ 121 h 253"/>
                  <a:gd name="T50" fmla="*/ 60 w 127"/>
                  <a:gd name="T51" fmla="*/ 127 h 253"/>
                  <a:gd name="T52" fmla="*/ 54 w 127"/>
                  <a:gd name="T53" fmla="*/ 139 h 253"/>
                  <a:gd name="T54" fmla="*/ 54 w 127"/>
                  <a:gd name="T55" fmla="*/ 139 h 253"/>
                  <a:gd name="T56" fmla="*/ 54 w 127"/>
                  <a:gd name="T57" fmla="*/ 145 h 253"/>
                  <a:gd name="T58" fmla="*/ 48 w 127"/>
                  <a:gd name="T59" fmla="*/ 151 h 253"/>
                  <a:gd name="T60" fmla="*/ 48 w 127"/>
                  <a:gd name="T61" fmla="*/ 151 h 253"/>
                  <a:gd name="T62" fmla="*/ 42 w 127"/>
                  <a:gd name="T63" fmla="*/ 163 h 253"/>
                  <a:gd name="T64" fmla="*/ 42 w 127"/>
                  <a:gd name="T65" fmla="*/ 169 h 253"/>
                  <a:gd name="T66" fmla="*/ 42 w 127"/>
                  <a:gd name="T67" fmla="*/ 169 h 253"/>
                  <a:gd name="T68" fmla="*/ 36 w 127"/>
                  <a:gd name="T69" fmla="*/ 175 h 253"/>
                  <a:gd name="T70" fmla="*/ 36 w 127"/>
                  <a:gd name="T71" fmla="*/ 181 h 253"/>
                  <a:gd name="T72" fmla="*/ 36 w 127"/>
                  <a:gd name="T73" fmla="*/ 181 h 253"/>
                  <a:gd name="T74" fmla="*/ 30 w 127"/>
                  <a:gd name="T75" fmla="*/ 193 h 253"/>
                  <a:gd name="T76" fmla="*/ 24 w 127"/>
                  <a:gd name="T77" fmla="*/ 199 h 253"/>
                  <a:gd name="T78" fmla="*/ 24 w 127"/>
                  <a:gd name="T79" fmla="*/ 199 h 253"/>
                  <a:gd name="T80" fmla="*/ 24 w 127"/>
                  <a:gd name="T81" fmla="*/ 205 h 253"/>
                  <a:gd name="T82" fmla="*/ 18 w 127"/>
                  <a:gd name="T83" fmla="*/ 211 h 253"/>
                  <a:gd name="T84" fmla="*/ 18 w 127"/>
                  <a:gd name="T85" fmla="*/ 211 h 253"/>
                  <a:gd name="T86" fmla="*/ 12 w 127"/>
                  <a:gd name="T87" fmla="*/ 223 h 253"/>
                  <a:gd name="T88" fmla="*/ 12 w 127"/>
                  <a:gd name="T89" fmla="*/ 229 h 253"/>
                  <a:gd name="T90" fmla="*/ 12 w 127"/>
                  <a:gd name="T91" fmla="*/ 229 h 253"/>
                  <a:gd name="T92" fmla="*/ 6 w 127"/>
                  <a:gd name="T93" fmla="*/ 235 h 253"/>
                  <a:gd name="T94" fmla="*/ 0 w 127"/>
                  <a:gd name="T95" fmla="*/ 241 h 253"/>
                  <a:gd name="T96" fmla="*/ 0 w 127"/>
                  <a:gd name="T97" fmla="*/ 247 h 253"/>
                  <a:gd name="T98" fmla="*/ 0 w 127"/>
                  <a:gd name="T99" fmla="*/ 253 h 2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7"/>
                  <a:gd name="T151" fmla="*/ 0 h 253"/>
                  <a:gd name="T152" fmla="*/ 127 w 127"/>
                  <a:gd name="T153" fmla="*/ 253 h 2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7" h="253">
                    <a:moveTo>
                      <a:pt x="127" y="0"/>
                    </a:moveTo>
                    <a:lnTo>
                      <a:pt x="121" y="6"/>
                    </a:lnTo>
                    <a:lnTo>
                      <a:pt x="121" y="12"/>
                    </a:lnTo>
                    <a:lnTo>
                      <a:pt x="115" y="24"/>
                    </a:lnTo>
                    <a:lnTo>
                      <a:pt x="109" y="30"/>
                    </a:lnTo>
                    <a:lnTo>
                      <a:pt x="109" y="36"/>
                    </a:lnTo>
                    <a:lnTo>
                      <a:pt x="103" y="42"/>
                    </a:lnTo>
                    <a:lnTo>
                      <a:pt x="103" y="48"/>
                    </a:lnTo>
                    <a:lnTo>
                      <a:pt x="97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78" y="91"/>
                    </a:lnTo>
                    <a:lnTo>
                      <a:pt x="78" y="97"/>
                    </a:lnTo>
                    <a:lnTo>
                      <a:pt x="72" y="109"/>
                    </a:lnTo>
                    <a:lnTo>
                      <a:pt x="66" y="115"/>
                    </a:lnTo>
                    <a:lnTo>
                      <a:pt x="66" y="121"/>
                    </a:lnTo>
                    <a:lnTo>
                      <a:pt x="60" y="127"/>
                    </a:lnTo>
                    <a:lnTo>
                      <a:pt x="54" y="139"/>
                    </a:lnTo>
                    <a:lnTo>
                      <a:pt x="54" y="145"/>
                    </a:lnTo>
                    <a:lnTo>
                      <a:pt x="48" y="151"/>
                    </a:lnTo>
                    <a:lnTo>
                      <a:pt x="42" y="163"/>
                    </a:lnTo>
                    <a:lnTo>
                      <a:pt x="42" y="169"/>
                    </a:lnTo>
                    <a:lnTo>
                      <a:pt x="36" y="175"/>
                    </a:lnTo>
                    <a:lnTo>
                      <a:pt x="36" y="181"/>
                    </a:lnTo>
                    <a:lnTo>
                      <a:pt x="30" y="193"/>
                    </a:lnTo>
                    <a:lnTo>
                      <a:pt x="24" y="199"/>
                    </a:lnTo>
                    <a:lnTo>
                      <a:pt x="24" y="205"/>
                    </a:lnTo>
                    <a:lnTo>
                      <a:pt x="18" y="211"/>
                    </a:lnTo>
                    <a:lnTo>
                      <a:pt x="12" y="223"/>
                    </a:lnTo>
                    <a:lnTo>
                      <a:pt x="12" y="229"/>
                    </a:lnTo>
                    <a:lnTo>
                      <a:pt x="6" y="235"/>
                    </a:lnTo>
                    <a:lnTo>
                      <a:pt x="0" y="241"/>
                    </a:lnTo>
                    <a:lnTo>
                      <a:pt x="0" y="247"/>
                    </a:lnTo>
                    <a:lnTo>
                      <a:pt x="0" y="2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3" name="Freeform 266"/>
              <p:cNvSpPr>
                <a:spLocks noChangeAspect="1"/>
              </p:cNvSpPr>
              <p:nvPr/>
            </p:nvSpPr>
            <p:spPr bwMode="auto">
              <a:xfrm>
                <a:off x="1467" y="6035"/>
                <a:ext cx="66" cy="127"/>
              </a:xfrm>
              <a:custGeom>
                <a:avLst/>
                <a:gdLst>
                  <a:gd name="T0" fmla="*/ 66 w 66"/>
                  <a:gd name="T1" fmla="*/ 0 h 127"/>
                  <a:gd name="T2" fmla="*/ 60 w 66"/>
                  <a:gd name="T3" fmla="*/ 6 h 127"/>
                  <a:gd name="T4" fmla="*/ 60 w 66"/>
                  <a:gd name="T5" fmla="*/ 6 h 127"/>
                  <a:gd name="T6" fmla="*/ 60 w 66"/>
                  <a:gd name="T7" fmla="*/ 12 h 127"/>
                  <a:gd name="T8" fmla="*/ 54 w 66"/>
                  <a:gd name="T9" fmla="*/ 18 h 127"/>
                  <a:gd name="T10" fmla="*/ 54 w 66"/>
                  <a:gd name="T11" fmla="*/ 24 h 127"/>
                  <a:gd name="T12" fmla="*/ 48 w 66"/>
                  <a:gd name="T13" fmla="*/ 30 h 127"/>
                  <a:gd name="T14" fmla="*/ 48 w 66"/>
                  <a:gd name="T15" fmla="*/ 36 h 127"/>
                  <a:gd name="T16" fmla="*/ 48 w 66"/>
                  <a:gd name="T17" fmla="*/ 36 h 127"/>
                  <a:gd name="T18" fmla="*/ 42 w 66"/>
                  <a:gd name="T19" fmla="*/ 42 h 127"/>
                  <a:gd name="T20" fmla="*/ 36 w 66"/>
                  <a:gd name="T21" fmla="*/ 48 h 127"/>
                  <a:gd name="T22" fmla="*/ 36 w 66"/>
                  <a:gd name="T23" fmla="*/ 54 h 127"/>
                  <a:gd name="T24" fmla="*/ 36 w 66"/>
                  <a:gd name="T25" fmla="*/ 60 h 127"/>
                  <a:gd name="T26" fmla="*/ 30 w 66"/>
                  <a:gd name="T27" fmla="*/ 66 h 127"/>
                  <a:gd name="T28" fmla="*/ 30 w 66"/>
                  <a:gd name="T29" fmla="*/ 66 h 127"/>
                  <a:gd name="T30" fmla="*/ 24 w 66"/>
                  <a:gd name="T31" fmla="*/ 72 h 127"/>
                  <a:gd name="T32" fmla="*/ 24 w 66"/>
                  <a:gd name="T33" fmla="*/ 84 h 127"/>
                  <a:gd name="T34" fmla="*/ 24 w 66"/>
                  <a:gd name="T35" fmla="*/ 84 h 127"/>
                  <a:gd name="T36" fmla="*/ 18 w 66"/>
                  <a:gd name="T37" fmla="*/ 90 h 127"/>
                  <a:gd name="T38" fmla="*/ 18 w 66"/>
                  <a:gd name="T39" fmla="*/ 96 h 127"/>
                  <a:gd name="T40" fmla="*/ 12 w 66"/>
                  <a:gd name="T41" fmla="*/ 96 h 127"/>
                  <a:gd name="T42" fmla="*/ 12 w 66"/>
                  <a:gd name="T43" fmla="*/ 108 h 127"/>
                  <a:gd name="T44" fmla="*/ 6 w 66"/>
                  <a:gd name="T45" fmla="*/ 114 h 127"/>
                  <a:gd name="T46" fmla="*/ 6 w 66"/>
                  <a:gd name="T47" fmla="*/ 114 h 127"/>
                  <a:gd name="T48" fmla="*/ 6 w 66"/>
                  <a:gd name="T49" fmla="*/ 120 h 127"/>
                  <a:gd name="T50" fmla="*/ 0 w 66"/>
                  <a:gd name="T51" fmla="*/ 127 h 127"/>
                  <a:gd name="T52" fmla="*/ 0 w 66"/>
                  <a:gd name="T53" fmla="*/ 127 h 1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127"/>
                  <a:gd name="T83" fmla="*/ 66 w 66"/>
                  <a:gd name="T84" fmla="*/ 127 h 1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127">
                    <a:moveTo>
                      <a:pt x="66" y="0"/>
                    </a:moveTo>
                    <a:lnTo>
                      <a:pt x="60" y="6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42" y="42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24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0" y="12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4" name="Freeform 267"/>
              <p:cNvSpPr>
                <a:spLocks noChangeAspect="1"/>
              </p:cNvSpPr>
              <p:nvPr/>
            </p:nvSpPr>
            <p:spPr bwMode="auto">
              <a:xfrm>
                <a:off x="2713" y="5927"/>
                <a:ext cx="163" cy="216"/>
              </a:xfrm>
              <a:custGeom>
                <a:avLst/>
                <a:gdLst>
                  <a:gd name="T0" fmla="*/ 163 w 163"/>
                  <a:gd name="T1" fmla="*/ 216 h 216"/>
                  <a:gd name="T2" fmla="*/ 157 w 163"/>
                  <a:gd name="T3" fmla="*/ 216 h 216"/>
                  <a:gd name="T4" fmla="*/ 157 w 163"/>
                  <a:gd name="T5" fmla="*/ 204 h 216"/>
                  <a:gd name="T6" fmla="*/ 151 w 163"/>
                  <a:gd name="T7" fmla="*/ 204 h 216"/>
                  <a:gd name="T8" fmla="*/ 151 w 163"/>
                  <a:gd name="T9" fmla="*/ 198 h 216"/>
                  <a:gd name="T10" fmla="*/ 145 w 163"/>
                  <a:gd name="T11" fmla="*/ 192 h 216"/>
                  <a:gd name="T12" fmla="*/ 145 w 163"/>
                  <a:gd name="T13" fmla="*/ 192 h 216"/>
                  <a:gd name="T14" fmla="*/ 139 w 163"/>
                  <a:gd name="T15" fmla="*/ 186 h 216"/>
                  <a:gd name="T16" fmla="*/ 139 w 163"/>
                  <a:gd name="T17" fmla="*/ 180 h 216"/>
                  <a:gd name="T18" fmla="*/ 133 w 163"/>
                  <a:gd name="T19" fmla="*/ 174 h 216"/>
                  <a:gd name="T20" fmla="*/ 127 w 163"/>
                  <a:gd name="T21" fmla="*/ 174 h 216"/>
                  <a:gd name="T22" fmla="*/ 127 w 163"/>
                  <a:gd name="T23" fmla="*/ 168 h 216"/>
                  <a:gd name="T24" fmla="*/ 121 w 163"/>
                  <a:gd name="T25" fmla="*/ 162 h 216"/>
                  <a:gd name="T26" fmla="*/ 121 w 163"/>
                  <a:gd name="T27" fmla="*/ 162 h 216"/>
                  <a:gd name="T28" fmla="*/ 115 w 163"/>
                  <a:gd name="T29" fmla="*/ 156 h 216"/>
                  <a:gd name="T30" fmla="*/ 115 w 163"/>
                  <a:gd name="T31" fmla="*/ 150 h 216"/>
                  <a:gd name="T32" fmla="*/ 109 w 163"/>
                  <a:gd name="T33" fmla="*/ 144 h 216"/>
                  <a:gd name="T34" fmla="*/ 109 w 163"/>
                  <a:gd name="T35" fmla="*/ 144 h 216"/>
                  <a:gd name="T36" fmla="*/ 103 w 163"/>
                  <a:gd name="T37" fmla="*/ 138 h 216"/>
                  <a:gd name="T38" fmla="*/ 97 w 163"/>
                  <a:gd name="T39" fmla="*/ 132 h 216"/>
                  <a:gd name="T40" fmla="*/ 97 w 163"/>
                  <a:gd name="T41" fmla="*/ 132 h 216"/>
                  <a:gd name="T42" fmla="*/ 91 w 163"/>
                  <a:gd name="T43" fmla="*/ 120 h 216"/>
                  <a:gd name="T44" fmla="*/ 91 w 163"/>
                  <a:gd name="T45" fmla="*/ 120 h 216"/>
                  <a:gd name="T46" fmla="*/ 85 w 163"/>
                  <a:gd name="T47" fmla="*/ 114 h 216"/>
                  <a:gd name="T48" fmla="*/ 85 w 163"/>
                  <a:gd name="T49" fmla="*/ 114 h 216"/>
                  <a:gd name="T50" fmla="*/ 79 w 163"/>
                  <a:gd name="T51" fmla="*/ 108 h 216"/>
                  <a:gd name="T52" fmla="*/ 79 w 163"/>
                  <a:gd name="T53" fmla="*/ 102 h 216"/>
                  <a:gd name="T54" fmla="*/ 73 w 163"/>
                  <a:gd name="T55" fmla="*/ 102 h 216"/>
                  <a:gd name="T56" fmla="*/ 66 w 163"/>
                  <a:gd name="T57" fmla="*/ 90 h 216"/>
                  <a:gd name="T58" fmla="*/ 66 w 163"/>
                  <a:gd name="T59" fmla="*/ 90 h 216"/>
                  <a:gd name="T60" fmla="*/ 60 w 163"/>
                  <a:gd name="T61" fmla="*/ 84 h 216"/>
                  <a:gd name="T62" fmla="*/ 60 w 163"/>
                  <a:gd name="T63" fmla="*/ 84 h 216"/>
                  <a:gd name="T64" fmla="*/ 54 w 163"/>
                  <a:gd name="T65" fmla="*/ 78 h 216"/>
                  <a:gd name="T66" fmla="*/ 54 w 163"/>
                  <a:gd name="T67" fmla="*/ 72 h 216"/>
                  <a:gd name="T68" fmla="*/ 48 w 163"/>
                  <a:gd name="T69" fmla="*/ 66 h 216"/>
                  <a:gd name="T70" fmla="*/ 48 w 163"/>
                  <a:gd name="T71" fmla="*/ 60 h 216"/>
                  <a:gd name="T72" fmla="*/ 42 w 163"/>
                  <a:gd name="T73" fmla="*/ 60 h 216"/>
                  <a:gd name="T74" fmla="*/ 36 w 163"/>
                  <a:gd name="T75" fmla="*/ 54 h 216"/>
                  <a:gd name="T76" fmla="*/ 36 w 163"/>
                  <a:gd name="T77" fmla="*/ 54 h 216"/>
                  <a:gd name="T78" fmla="*/ 36 w 163"/>
                  <a:gd name="T79" fmla="*/ 48 h 216"/>
                  <a:gd name="T80" fmla="*/ 30 w 163"/>
                  <a:gd name="T81" fmla="*/ 42 h 216"/>
                  <a:gd name="T82" fmla="*/ 30 w 163"/>
                  <a:gd name="T83" fmla="*/ 36 h 216"/>
                  <a:gd name="T84" fmla="*/ 24 w 163"/>
                  <a:gd name="T85" fmla="*/ 30 h 216"/>
                  <a:gd name="T86" fmla="*/ 24 w 163"/>
                  <a:gd name="T87" fmla="*/ 30 h 216"/>
                  <a:gd name="T88" fmla="*/ 18 w 163"/>
                  <a:gd name="T89" fmla="*/ 24 h 216"/>
                  <a:gd name="T90" fmla="*/ 12 w 163"/>
                  <a:gd name="T91" fmla="*/ 24 h 216"/>
                  <a:gd name="T92" fmla="*/ 12 w 163"/>
                  <a:gd name="T93" fmla="*/ 18 h 216"/>
                  <a:gd name="T94" fmla="*/ 6 w 163"/>
                  <a:gd name="T95" fmla="*/ 12 h 216"/>
                  <a:gd name="T96" fmla="*/ 6 w 163"/>
                  <a:gd name="T97" fmla="*/ 6 h 216"/>
                  <a:gd name="T98" fmla="*/ 0 w 163"/>
                  <a:gd name="T99" fmla="*/ 0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3"/>
                  <a:gd name="T151" fmla="*/ 0 h 216"/>
                  <a:gd name="T152" fmla="*/ 163 w 163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3" h="216">
                    <a:moveTo>
                      <a:pt x="163" y="216"/>
                    </a:moveTo>
                    <a:lnTo>
                      <a:pt x="157" y="216"/>
                    </a:lnTo>
                    <a:lnTo>
                      <a:pt x="157" y="204"/>
                    </a:lnTo>
                    <a:lnTo>
                      <a:pt x="151" y="204"/>
                    </a:lnTo>
                    <a:lnTo>
                      <a:pt x="151" y="198"/>
                    </a:lnTo>
                    <a:lnTo>
                      <a:pt x="145" y="192"/>
                    </a:lnTo>
                    <a:lnTo>
                      <a:pt x="139" y="186"/>
                    </a:lnTo>
                    <a:lnTo>
                      <a:pt x="139" y="180"/>
                    </a:lnTo>
                    <a:lnTo>
                      <a:pt x="133" y="174"/>
                    </a:lnTo>
                    <a:lnTo>
                      <a:pt x="127" y="174"/>
                    </a:lnTo>
                    <a:lnTo>
                      <a:pt x="127" y="168"/>
                    </a:lnTo>
                    <a:lnTo>
                      <a:pt x="121" y="162"/>
                    </a:lnTo>
                    <a:lnTo>
                      <a:pt x="115" y="156"/>
                    </a:lnTo>
                    <a:lnTo>
                      <a:pt x="115" y="150"/>
                    </a:lnTo>
                    <a:lnTo>
                      <a:pt x="109" y="144"/>
                    </a:lnTo>
                    <a:lnTo>
                      <a:pt x="103" y="138"/>
                    </a:lnTo>
                    <a:lnTo>
                      <a:pt x="97" y="132"/>
                    </a:lnTo>
                    <a:lnTo>
                      <a:pt x="91" y="120"/>
                    </a:lnTo>
                    <a:lnTo>
                      <a:pt x="85" y="114"/>
                    </a:lnTo>
                    <a:lnTo>
                      <a:pt x="79" y="108"/>
                    </a:lnTo>
                    <a:lnTo>
                      <a:pt x="79" y="102"/>
                    </a:lnTo>
                    <a:lnTo>
                      <a:pt x="73" y="102"/>
                    </a:lnTo>
                    <a:lnTo>
                      <a:pt x="66" y="90"/>
                    </a:lnTo>
                    <a:lnTo>
                      <a:pt x="60" y="84"/>
                    </a:lnTo>
                    <a:lnTo>
                      <a:pt x="54" y="78"/>
                    </a:lnTo>
                    <a:lnTo>
                      <a:pt x="54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5" name="Freeform 268"/>
              <p:cNvSpPr>
                <a:spLocks noChangeAspect="1"/>
              </p:cNvSpPr>
              <p:nvPr/>
            </p:nvSpPr>
            <p:spPr bwMode="auto">
              <a:xfrm>
                <a:off x="2551" y="5716"/>
                <a:ext cx="162" cy="211"/>
              </a:xfrm>
              <a:custGeom>
                <a:avLst/>
                <a:gdLst>
                  <a:gd name="T0" fmla="*/ 162 w 162"/>
                  <a:gd name="T1" fmla="*/ 211 h 211"/>
                  <a:gd name="T2" fmla="*/ 162 w 162"/>
                  <a:gd name="T3" fmla="*/ 211 h 211"/>
                  <a:gd name="T4" fmla="*/ 156 w 162"/>
                  <a:gd name="T5" fmla="*/ 205 h 211"/>
                  <a:gd name="T6" fmla="*/ 156 w 162"/>
                  <a:gd name="T7" fmla="*/ 199 h 211"/>
                  <a:gd name="T8" fmla="*/ 150 w 162"/>
                  <a:gd name="T9" fmla="*/ 193 h 211"/>
                  <a:gd name="T10" fmla="*/ 144 w 162"/>
                  <a:gd name="T11" fmla="*/ 193 h 211"/>
                  <a:gd name="T12" fmla="*/ 144 w 162"/>
                  <a:gd name="T13" fmla="*/ 187 h 211"/>
                  <a:gd name="T14" fmla="*/ 138 w 162"/>
                  <a:gd name="T15" fmla="*/ 181 h 211"/>
                  <a:gd name="T16" fmla="*/ 138 w 162"/>
                  <a:gd name="T17" fmla="*/ 181 h 211"/>
                  <a:gd name="T18" fmla="*/ 132 w 162"/>
                  <a:gd name="T19" fmla="*/ 175 h 211"/>
                  <a:gd name="T20" fmla="*/ 132 w 162"/>
                  <a:gd name="T21" fmla="*/ 169 h 211"/>
                  <a:gd name="T22" fmla="*/ 126 w 162"/>
                  <a:gd name="T23" fmla="*/ 163 h 211"/>
                  <a:gd name="T24" fmla="*/ 126 w 162"/>
                  <a:gd name="T25" fmla="*/ 163 h 211"/>
                  <a:gd name="T26" fmla="*/ 120 w 162"/>
                  <a:gd name="T27" fmla="*/ 157 h 211"/>
                  <a:gd name="T28" fmla="*/ 114 w 162"/>
                  <a:gd name="T29" fmla="*/ 150 h 211"/>
                  <a:gd name="T30" fmla="*/ 114 w 162"/>
                  <a:gd name="T31" fmla="*/ 150 h 211"/>
                  <a:gd name="T32" fmla="*/ 108 w 162"/>
                  <a:gd name="T33" fmla="*/ 144 h 211"/>
                  <a:gd name="T34" fmla="*/ 108 w 162"/>
                  <a:gd name="T35" fmla="*/ 138 h 211"/>
                  <a:gd name="T36" fmla="*/ 102 w 162"/>
                  <a:gd name="T37" fmla="*/ 132 h 211"/>
                  <a:gd name="T38" fmla="*/ 102 w 162"/>
                  <a:gd name="T39" fmla="*/ 132 h 211"/>
                  <a:gd name="T40" fmla="*/ 96 w 162"/>
                  <a:gd name="T41" fmla="*/ 126 h 211"/>
                  <a:gd name="T42" fmla="*/ 90 w 162"/>
                  <a:gd name="T43" fmla="*/ 120 h 211"/>
                  <a:gd name="T44" fmla="*/ 90 w 162"/>
                  <a:gd name="T45" fmla="*/ 120 h 211"/>
                  <a:gd name="T46" fmla="*/ 84 w 162"/>
                  <a:gd name="T47" fmla="*/ 114 h 211"/>
                  <a:gd name="T48" fmla="*/ 84 w 162"/>
                  <a:gd name="T49" fmla="*/ 108 h 211"/>
                  <a:gd name="T50" fmla="*/ 84 w 162"/>
                  <a:gd name="T51" fmla="*/ 102 h 211"/>
                  <a:gd name="T52" fmla="*/ 78 w 162"/>
                  <a:gd name="T53" fmla="*/ 102 h 211"/>
                  <a:gd name="T54" fmla="*/ 78 w 162"/>
                  <a:gd name="T55" fmla="*/ 96 h 211"/>
                  <a:gd name="T56" fmla="*/ 72 w 162"/>
                  <a:gd name="T57" fmla="*/ 90 h 211"/>
                  <a:gd name="T58" fmla="*/ 72 w 162"/>
                  <a:gd name="T59" fmla="*/ 90 h 211"/>
                  <a:gd name="T60" fmla="*/ 66 w 162"/>
                  <a:gd name="T61" fmla="*/ 78 h 211"/>
                  <a:gd name="T62" fmla="*/ 60 w 162"/>
                  <a:gd name="T63" fmla="*/ 78 h 211"/>
                  <a:gd name="T64" fmla="*/ 60 w 162"/>
                  <a:gd name="T65" fmla="*/ 72 h 211"/>
                  <a:gd name="T66" fmla="*/ 54 w 162"/>
                  <a:gd name="T67" fmla="*/ 66 h 211"/>
                  <a:gd name="T68" fmla="*/ 54 w 162"/>
                  <a:gd name="T69" fmla="*/ 66 h 211"/>
                  <a:gd name="T70" fmla="*/ 48 w 162"/>
                  <a:gd name="T71" fmla="*/ 60 h 211"/>
                  <a:gd name="T72" fmla="*/ 48 w 162"/>
                  <a:gd name="T73" fmla="*/ 60 h 211"/>
                  <a:gd name="T74" fmla="*/ 42 w 162"/>
                  <a:gd name="T75" fmla="*/ 48 h 211"/>
                  <a:gd name="T76" fmla="*/ 42 w 162"/>
                  <a:gd name="T77" fmla="*/ 48 h 211"/>
                  <a:gd name="T78" fmla="*/ 36 w 162"/>
                  <a:gd name="T79" fmla="*/ 42 h 211"/>
                  <a:gd name="T80" fmla="*/ 30 w 162"/>
                  <a:gd name="T81" fmla="*/ 36 h 211"/>
                  <a:gd name="T82" fmla="*/ 30 w 162"/>
                  <a:gd name="T83" fmla="*/ 36 h 211"/>
                  <a:gd name="T84" fmla="*/ 24 w 162"/>
                  <a:gd name="T85" fmla="*/ 30 h 211"/>
                  <a:gd name="T86" fmla="*/ 24 w 162"/>
                  <a:gd name="T87" fmla="*/ 30 h 211"/>
                  <a:gd name="T88" fmla="*/ 18 w 162"/>
                  <a:gd name="T89" fmla="*/ 18 h 211"/>
                  <a:gd name="T90" fmla="*/ 18 w 162"/>
                  <a:gd name="T91" fmla="*/ 18 h 211"/>
                  <a:gd name="T92" fmla="*/ 12 w 162"/>
                  <a:gd name="T93" fmla="*/ 12 h 211"/>
                  <a:gd name="T94" fmla="*/ 12 w 162"/>
                  <a:gd name="T95" fmla="*/ 6 h 211"/>
                  <a:gd name="T96" fmla="*/ 6 w 162"/>
                  <a:gd name="T97" fmla="*/ 6 h 211"/>
                  <a:gd name="T98" fmla="*/ 0 w 162"/>
                  <a:gd name="T99" fmla="*/ 0 h 211"/>
                  <a:gd name="T100" fmla="*/ 0 w 162"/>
                  <a:gd name="T101" fmla="*/ 0 h 2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11"/>
                  <a:gd name="T155" fmla="*/ 162 w 162"/>
                  <a:gd name="T156" fmla="*/ 211 h 2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11">
                    <a:moveTo>
                      <a:pt x="162" y="211"/>
                    </a:moveTo>
                    <a:lnTo>
                      <a:pt x="162" y="211"/>
                    </a:lnTo>
                    <a:lnTo>
                      <a:pt x="156" y="205"/>
                    </a:lnTo>
                    <a:lnTo>
                      <a:pt x="156" y="199"/>
                    </a:lnTo>
                    <a:lnTo>
                      <a:pt x="150" y="193"/>
                    </a:lnTo>
                    <a:lnTo>
                      <a:pt x="144" y="193"/>
                    </a:lnTo>
                    <a:lnTo>
                      <a:pt x="144" y="187"/>
                    </a:lnTo>
                    <a:lnTo>
                      <a:pt x="138" y="181"/>
                    </a:lnTo>
                    <a:lnTo>
                      <a:pt x="132" y="175"/>
                    </a:lnTo>
                    <a:lnTo>
                      <a:pt x="132" y="169"/>
                    </a:lnTo>
                    <a:lnTo>
                      <a:pt x="126" y="163"/>
                    </a:lnTo>
                    <a:lnTo>
                      <a:pt x="120" y="157"/>
                    </a:lnTo>
                    <a:lnTo>
                      <a:pt x="114" y="150"/>
                    </a:lnTo>
                    <a:lnTo>
                      <a:pt x="108" y="144"/>
                    </a:lnTo>
                    <a:lnTo>
                      <a:pt x="108" y="138"/>
                    </a:lnTo>
                    <a:lnTo>
                      <a:pt x="102" y="132"/>
                    </a:lnTo>
                    <a:lnTo>
                      <a:pt x="96" y="126"/>
                    </a:lnTo>
                    <a:lnTo>
                      <a:pt x="90" y="120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84" y="102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72" y="90"/>
                    </a:lnTo>
                    <a:lnTo>
                      <a:pt x="66" y="78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0"/>
                    </a:lnTo>
                    <a:lnTo>
                      <a:pt x="42" y="48"/>
                    </a:lnTo>
                    <a:lnTo>
                      <a:pt x="36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6" name="Freeform 269"/>
              <p:cNvSpPr>
                <a:spLocks noChangeAspect="1"/>
              </p:cNvSpPr>
              <p:nvPr/>
            </p:nvSpPr>
            <p:spPr bwMode="auto">
              <a:xfrm>
                <a:off x="2388" y="5493"/>
                <a:ext cx="163" cy="223"/>
              </a:xfrm>
              <a:custGeom>
                <a:avLst/>
                <a:gdLst>
                  <a:gd name="T0" fmla="*/ 163 w 163"/>
                  <a:gd name="T1" fmla="*/ 223 h 223"/>
                  <a:gd name="T2" fmla="*/ 157 w 163"/>
                  <a:gd name="T3" fmla="*/ 211 h 223"/>
                  <a:gd name="T4" fmla="*/ 157 w 163"/>
                  <a:gd name="T5" fmla="*/ 211 h 223"/>
                  <a:gd name="T6" fmla="*/ 151 w 163"/>
                  <a:gd name="T7" fmla="*/ 205 h 223"/>
                  <a:gd name="T8" fmla="*/ 151 w 163"/>
                  <a:gd name="T9" fmla="*/ 199 h 223"/>
                  <a:gd name="T10" fmla="*/ 145 w 163"/>
                  <a:gd name="T11" fmla="*/ 199 h 223"/>
                  <a:gd name="T12" fmla="*/ 139 w 163"/>
                  <a:gd name="T13" fmla="*/ 193 h 223"/>
                  <a:gd name="T14" fmla="*/ 139 w 163"/>
                  <a:gd name="T15" fmla="*/ 187 h 223"/>
                  <a:gd name="T16" fmla="*/ 133 w 163"/>
                  <a:gd name="T17" fmla="*/ 181 h 223"/>
                  <a:gd name="T18" fmla="*/ 133 w 163"/>
                  <a:gd name="T19" fmla="*/ 181 h 223"/>
                  <a:gd name="T20" fmla="*/ 127 w 163"/>
                  <a:gd name="T21" fmla="*/ 175 h 223"/>
                  <a:gd name="T22" fmla="*/ 127 w 163"/>
                  <a:gd name="T23" fmla="*/ 169 h 223"/>
                  <a:gd name="T24" fmla="*/ 127 w 163"/>
                  <a:gd name="T25" fmla="*/ 169 h 223"/>
                  <a:gd name="T26" fmla="*/ 121 w 163"/>
                  <a:gd name="T27" fmla="*/ 157 h 223"/>
                  <a:gd name="T28" fmla="*/ 121 w 163"/>
                  <a:gd name="T29" fmla="*/ 157 h 223"/>
                  <a:gd name="T30" fmla="*/ 115 w 163"/>
                  <a:gd name="T31" fmla="*/ 151 h 223"/>
                  <a:gd name="T32" fmla="*/ 109 w 163"/>
                  <a:gd name="T33" fmla="*/ 151 h 223"/>
                  <a:gd name="T34" fmla="*/ 109 w 163"/>
                  <a:gd name="T35" fmla="*/ 145 h 223"/>
                  <a:gd name="T36" fmla="*/ 102 w 163"/>
                  <a:gd name="T37" fmla="*/ 139 h 223"/>
                  <a:gd name="T38" fmla="*/ 102 w 163"/>
                  <a:gd name="T39" fmla="*/ 139 h 223"/>
                  <a:gd name="T40" fmla="*/ 96 w 163"/>
                  <a:gd name="T41" fmla="*/ 127 h 223"/>
                  <a:gd name="T42" fmla="*/ 96 w 163"/>
                  <a:gd name="T43" fmla="*/ 127 h 223"/>
                  <a:gd name="T44" fmla="*/ 90 w 163"/>
                  <a:gd name="T45" fmla="*/ 121 h 223"/>
                  <a:gd name="T46" fmla="*/ 90 w 163"/>
                  <a:gd name="T47" fmla="*/ 121 h 223"/>
                  <a:gd name="T48" fmla="*/ 84 w 163"/>
                  <a:gd name="T49" fmla="*/ 115 h 223"/>
                  <a:gd name="T50" fmla="*/ 78 w 163"/>
                  <a:gd name="T51" fmla="*/ 109 h 223"/>
                  <a:gd name="T52" fmla="*/ 78 w 163"/>
                  <a:gd name="T53" fmla="*/ 103 h 223"/>
                  <a:gd name="T54" fmla="*/ 72 w 163"/>
                  <a:gd name="T55" fmla="*/ 97 h 223"/>
                  <a:gd name="T56" fmla="*/ 72 w 163"/>
                  <a:gd name="T57" fmla="*/ 97 h 223"/>
                  <a:gd name="T58" fmla="*/ 66 w 163"/>
                  <a:gd name="T59" fmla="*/ 91 h 223"/>
                  <a:gd name="T60" fmla="*/ 66 w 163"/>
                  <a:gd name="T61" fmla="*/ 91 h 223"/>
                  <a:gd name="T62" fmla="*/ 60 w 163"/>
                  <a:gd name="T63" fmla="*/ 84 h 223"/>
                  <a:gd name="T64" fmla="*/ 54 w 163"/>
                  <a:gd name="T65" fmla="*/ 78 h 223"/>
                  <a:gd name="T66" fmla="*/ 54 w 163"/>
                  <a:gd name="T67" fmla="*/ 72 h 223"/>
                  <a:gd name="T68" fmla="*/ 48 w 163"/>
                  <a:gd name="T69" fmla="*/ 66 h 223"/>
                  <a:gd name="T70" fmla="*/ 48 w 163"/>
                  <a:gd name="T71" fmla="*/ 66 h 223"/>
                  <a:gd name="T72" fmla="*/ 42 w 163"/>
                  <a:gd name="T73" fmla="*/ 60 h 223"/>
                  <a:gd name="T74" fmla="*/ 42 w 163"/>
                  <a:gd name="T75" fmla="*/ 60 h 223"/>
                  <a:gd name="T76" fmla="*/ 36 w 163"/>
                  <a:gd name="T77" fmla="*/ 54 h 223"/>
                  <a:gd name="T78" fmla="*/ 36 w 163"/>
                  <a:gd name="T79" fmla="*/ 48 h 223"/>
                  <a:gd name="T80" fmla="*/ 30 w 163"/>
                  <a:gd name="T81" fmla="*/ 42 h 223"/>
                  <a:gd name="T82" fmla="*/ 24 w 163"/>
                  <a:gd name="T83" fmla="*/ 36 h 223"/>
                  <a:gd name="T84" fmla="*/ 24 w 163"/>
                  <a:gd name="T85" fmla="*/ 36 h 223"/>
                  <a:gd name="T86" fmla="*/ 18 w 163"/>
                  <a:gd name="T87" fmla="*/ 30 h 223"/>
                  <a:gd name="T88" fmla="*/ 18 w 163"/>
                  <a:gd name="T89" fmla="*/ 24 h 223"/>
                  <a:gd name="T90" fmla="*/ 12 w 163"/>
                  <a:gd name="T91" fmla="*/ 24 h 223"/>
                  <a:gd name="T92" fmla="*/ 12 w 163"/>
                  <a:gd name="T93" fmla="*/ 18 h 223"/>
                  <a:gd name="T94" fmla="*/ 6 w 163"/>
                  <a:gd name="T95" fmla="*/ 12 h 223"/>
                  <a:gd name="T96" fmla="*/ 6 w 163"/>
                  <a:gd name="T97" fmla="*/ 6 h 223"/>
                  <a:gd name="T98" fmla="*/ 6 w 163"/>
                  <a:gd name="T99" fmla="*/ 6 h 223"/>
                  <a:gd name="T100" fmla="*/ 0 w 163"/>
                  <a:gd name="T101" fmla="*/ 0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23"/>
                  <a:gd name="T155" fmla="*/ 163 w 163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23">
                    <a:moveTo>
                      <a:pt x="163" y="223"/>
                    </a:moveTo>
                    <a:lnTo>
                      <a:pt x="157" y="211"/>
                    </a:lnTo>
                    <a:lnTo>
                      <a:pt x="151" y="205"/>
                    </a:lnTo>
                    <a:lnTo>
                      <a:pt x="151" y="199"/>
                    </a:lnTo>
                    <a:lnTo>
                      <a:pt x="145" y="199"/>
                    </a:lnTo>
                    <a:lnTo>
                      <a:pt x="139" y="193"/>
                    </a:lnTo>
                    <a:lnTo>
                      <a:pt x="139" y="187"/>
                    </a:lnTo>
                    <a:lnTo>
                      <a:pt x="133" y="181"/>
                    </a:lnTo>
                    <a:lnTo>
                      <a:pt x="127" y="175"/>
                    </a:lnTo>
                    <a:lnTo>
                      <a:pt x="127" y="169"/>
                    </a:lnTo>
                    <a:lnTo>
                      <a:pt x="121" y="157"/>
                    </a:lnTo>
                    <a:lnTo>
                      <a:pt x="115" y="151"/>
                    </a:lnTo>
                    <a:lnTo>
                      <a:pt x="109" y="151"/>
                    </a:lnTo>
                    <a:lnTo>
                      <a:pt x="109" y="145"/>
                    </a:lnTo>
                    <a:lnTo>
                      <a:pt x="102" y="139"/>
                    </a:lnTo>
                    <a:lnTo>
                      <a:pt x="96" y="127"/>
                    </a:lnTo>
                    <a:lnTo>
                      <a:pt x="90" y="121"/>
                    </a:lnTo>
                    <a:lnTo>
                      <a:pt x="84" y="115"/>
                    </a:lnTo>
                    <a:lnTo>
                      <a:pt x="78" y="109"/>
                    </a:lnTo>
                    <a:lnTo>
                      <a:pt x="78" y="103"/>
                    </a:lnTo>
                    <a:lnTo>
                      <a:pt x="72" y="97"/>
                    </a:lnTo>
                    <a:lnTo>
                      <a:pt x="66" y="91"/>
                    </a:lnTo>
                    <a:lnTo>
                      <a:pt x="60" y="84"/>
                    </a:lnTo>
                    <a:lnTo>
                      <a:pt x="54" y="78"/>
                    </a:lnTo>
                    <a:lnTo>
                      <a:pt x="54" y="72"/>
                    </a:lnTo>
                    <a:lnTo>
                      <a:pt x="48" y="66"/>
                    </a:lnTo>
                    <a:lnTo>
                      <a:pt x="42" y="60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7" name="Freeform 270"/>
              <p:cNvSpPr>
                <a:spLocks noChangeAspect="1"/>
              </p:cNvSpPr>
              <p:nvPr/>
            </p:nvSpPr>
            <p:spPr bwMode="auto">
              <a:xfrm>
                <a:off x="2226" y="5276"/>
                <a:ext cx="162" cy="217"/>
              </a:xfrm>
              <a:custGeom>
                <a:avLst/>
                <a:gdLst>
                  <a:gd name="T0" fmla="*/ 162 w 162"/>
                  <a:gd name="T1" fmla="*/ 217 h 217"/>
                  <a:gd name="T2" fmla="*/ 156 w 162"/>
                  <a:gd name="T3" fmla="*/ 211 h 217"/>
                  <a:gd name="T4" fmla="*/ 156 w 162"/>
                  <a:gd name="T5" fmla="*/ 205 h 217"/>
                  <a:gd name="T6" fmla="*/ 150 w 162"/>
                  <a:gd name="T7" fmla="*/ 205 h 217"/>
                  <a:gd name="T8" fmla="*/ 150 w 162"/>
                  <a:gd name="T9" fmla="*/ 199 h 217"/>
                  <a:gd name="T10" fmla="*/ 144 w 162"/>
                  <a:gd name="T11" fmla="*/ 193 h 217"/>
                  <a:gd name="T12" fmla="*/ 144 w 162"/>
                  <a:gd name="T13" fmla="*/ 193 h 217"/>
                  <a:gd name="T14" fmla="*/ 138 w 162"/>
                  <a:gd name="T15" fmla="*/ 187 h 217"/>
                  <a:gd name="T16" fmla="*/ 138 w 162"/>
                  <a:gd name="T17" fmla="*/ 181 h 217"/>
                  <a:gd name="T18" fmla="*/ 132 w 162"/>
                  <a:gd name="T19" fmla="*/ 175 h 217"/>
                  <a:gd name="T20" fmla="*/ 126 w 162"/>
                  <a:gd name="T21" fmla="*/ 175 h 217"/>
                  <a:gd name="T22" fmla="*/ 126 w 162"/>
                  <a:gd name="T23" fmla="*/ 169 h 217"/>
                  <a:gd name="T24" fmla="*/ 120 w 162"/>
                  <a:gd name="T25" fmla="*/ 163 h 217"/>
                  <a:gd name="T26" fmla="*/ 120 w 162"/>
                  <a:gd name="T27" fmla="*/ 163 h 217"/>
                  <a:gd name="T28" fmla="*/ 114 w 162"/>
                  <a:gd name="T29" fmla="*/ 157 h 217"/>
                  <a:gd name="T30" fmla="*/ 114 w 162"/>
                  <a:gd name="T31" fmla="*/ 151 h 217"/>
                  <a:gd name="T32" fmla="*/ 108 w 162"/>
                  <a:gd name="T33" fmla="*/ 145 h 217"/>
                  <a:gd name="T34" fmla="*/ 102 w 162"/>
                  <a:gd name="T35" fmla="*/ 145 h 217"/>
                  <a:gd name="T36" fmla="*/ 102 w 162"/>
                  <a:gd name="T37" fmla="*/ 139 h 217"/>
                  <a:gd name="T38" fmla="*/ 96 w 162"/>
                  <a:gd name="T39" fmla="*/ 133 h 217"/>
                  <a:gd name="T40" fmla="*/ 96 w 162"/>
                  <a:gd name="T41" fmla="*/ 133 h 217"/>
                  <a:gd name="T42" fmla="*/ 90 w 162"/>
                  <a:gd name="T43" fmla="*/ 121 h 217"/>
                  <a:gd name="T44" fmla="*/ 90 w 162"/>
                  <a:gd name="T45" fmla="*/ 121 h 217"/>
                  <a:gd name="T46" fmla="*/ 84 w 162"/>
                  <a:gd name="T47" fmla="*/ 115 h 217"/>
                  <a:gd name="T48" fmla="*/ 84 w 162"/>
                  <a:gd name="T49" fmla="*/ 109 h 217"/>
                  <a:gd name="T50" fmla="*/ 78 w 162"/>
                  <a:gd name="T51" fmla="*/ 109 h 217"/>
                  <a:gd name="T52" fmla="*/ 72 w 162"/>
                  <a:gd name="T53" fmla="*/ 103 h 217"/>
                  <a:gd name="T54" fmla="*/ 72 w 162"/>
                  <a:gd name="T55" fmla="*/ 103 h 217"/>
                  <a:gd name="T56" fmla="*/ 66 w 162"/>
                  <a:gd name="T57" fmla="*/ 91 h 217"/>
                  <a:gd name="T58" fmla="*/ 66 w 162"/>
                  <a:gd name="T59" fmla="*/ 91 h 217"/>
                  <a:gd name="T60" fmla="*/ 60 w 162"/>
                  <a:gd name="T61" fmla="*/ 85 h 217"/>
                  <a:gd name="T62" fmla="*/ 60 w 162"/>
                  <a:gd name="T63" fmla="*/ 79 h 217"/>
                  <a:gd name="T64" fmla="*/ 54 w 162"/>
                  <a:gd name="T65" fmla="*/ 79 h 217"/>
                  <a:gd name="T66" fmla="*/ 54 w 162"/>
                  <a:gd name="T67" fmla="*/ 73 h 217"/>
                  <a:gd name="T68" fmla="*/ 54 w 162"/>
                  <a:gd name="T69" fmla="*/ 73 h 217"/>
                  <a:gd name="T70" fmla="*/ 48 w 162"/>
                  <a:gd name="T71" fmla="*/ 61 h 217"/>
                  <a:gd name="T72" fmla="*/ 42 w 162"/>
                  <a:gd name="T73" fmla="*/ 61 h 217"/>
                  <a:gd name="T74" fmla="*/ 42 w 162"/>
                  <a:gd name="T75" fmla="*/ 55 h 217"/>
                  <a:gd name="T76" fmla="*/ 36 w 162"/>
                  <a:gd name="T77" fmla="*/ 49 h 217"/>
                  <a:gd name="T78" fmla="*/ 36 w 162"/>
                  <a:gd name="T79" fmla="*/ 49 h 217"/>
                  <a:gd name="T80" fmla="*/ 30 w 162"/>
                  <a:gd name="T81" fmla="*/ 43 h 217"/>
                  <a:gd name="T82" fmla="*/ 30 w 162"/>
                  <a:gd name="T83" fmla="*/ 43 h 217"/>
                  <a:gd name="T84" fmla="*/ 24 w 162"/>
                  <a:gd name="T85" fmla="*/ 31 h 217"/>
                  <a:gd name="T86" fmla="*/ 24 w 162"/>
                  <a:gd name="T87" fmla="*/ 31 h 217"/>
                  <a:gd name="T88" fmla="*/ 18 w 162"/>
                  <a:gd name="T89" fmla="*/ 25 h 217"/>
                  <a:gd name="T90" fmla="*/ 12 w 162"/>
                  <a:gd name="T91" fmla="*/ 19 h 217"/>
                  <a:gd name="T92" fmla="*/ 12 w 162"/>
                  <a:gd name="T93" fmla="*/ 19 h 217"/>
                  <a:gd name="T94" fmla="*/ 6 w 162"/>
                  <a:gd name="T95" fmla="*/ 12 h 217"/>
                  <a:gd name="T96" fmla="*/ 6 w 162"/>
                  <a:gd name="T97" fmla="*/ 6 h 217"/>
                  <a:gd name="T98" fmla="*/ 0 w 162"/>
                  <a:gd name="T99" fmla="*/ 0 h 217"/>
                  <a:gd name="T100" fmla="*/ 0 w 162"/>
                  <a:gd name="T101" fmla="*/ 0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17"/>
                  <a:gd name="T155" fmla="*/ 162 w 162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17">
                    <a:moveTo>
                      <a:pt x="162" y="217"/>
                    </a:moveTo>
                    <a:lnTo>
                      <a:pt x="156" y="211"/>
                    </a:lnTo>
                    <a:lnTo>
                      <a:pt x="156" y="205"/>
                    </a:lnTo>
                    <a:lnTo>
                      <a:pt x="150" y="205"/>
                    </a:lnTo>
                    <a:lnTo>
                      <a:pt x="150" y="199"/>
                    </a:lnTo>
                    <a:lnTo>
                      <a:pt x="144" y="193"/>
                    </a:lnTo>
                    <a:lnTo>
                      <a:pt x="138" y="187"/>
                    </a:lnTo>
                    <a:lnTo>
                      <a:pt x="138" y="181"/>
                    </a:lnTo>
                    <a:lnTo>
                      <a:pt x="132" y="175"/>
                    </a:lnTo>
                    <a:lnTo>
                      <a:pt x="126" y="175"/>
                    </a:lnTo>
                    <a:lnTo>
                      <a:pt x="126" y="169"/>
                    </a:lnTo>
                    <a:lnTo>
                      <a:pt x="120" y="163"/>
                    </a:lnTo>
                    <a:lnTo>
                      <a:pt x="114" y="157"/>
                    </a:lnTo>
                    <a:lnTo>
                      <a:pt x="114" y="151"/>
                    </a:lnTo>
                    <a:lnTo>
                      <a:pt x="108" y="145"/>
                    </a:lnTo>
                    <a:lnTo>
                      <a:pt x="102" y="145"/>
                    </a:lnTo>
                    <a:lnTo>
                      <a:pt x="102" y="139"/>
                    </a:lnTo>
                    <a:lnTo>
                      <a:pt x="96" y="133"/>
                    </a:lnTo>
                    <a:lnTo>
                      <a:pt x="90" y="121"/>
                    </a:lnTo>
                    <a:lnTo>
                      <a:pt x="84" y="115"/>
                    </a:lnTo>
                    <a:lnTo>
                      <a:pt x="84" y="109"/>
                    </a:lnTo>
                    <a:lnTo>
                      <a:pt x="78" y="109"/>
                    </a:lnTo>
                    <a:lnTo>
                      <a:pt x="72" y="103"/>
                    </a:lnTo>
                    <a:lnTo>
                      <a:pt x="66" y="91"/>
                    </a:lnTo>
                    <a:lnTo>
                      <a:pt x="60" y="85"/>
                    </a:lnTo>
                    <a:lnTo>
                      <a:pt x="60" y="79"/>
                    </a:lnTo>
                    <a:lnTo>
                      <a:pt x="54" y="79"/>
                    </a:lnTo>
                    <a:lnTo>
                      <a:pt x="54" y="73"/>
                    </a:lnTo>
                    <a:lnTo>
                      <a:pt x="48" y="61"/>
                    </a:lnTo>
                    <a:lnTo>
                      <a:pt x="42" y="61"/>
                    </a:lnTo>
                    <a:lnTo>
                      <a:pt x="42" y="55"/>
                    </a:lnTo>
                    <a:lnTo>
                      <a:pt x="36" y="49"/>
                    </a:lnTo>
                    <a:lnTo>
                      <a:pt x="30" y="43"/>
                    </a:lnTo>
                    <a:lnTo>
                      <a:pt x="24" y="31"/>
                    </a:lnTo>
                    <a:lnTo>
                      <a:pt x="18" y="25"/>
                    </a:lnTo>
                    <a:lnTo>
                      <a:pt x="12" y="19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8" name="Freeform 271"/>
              <p:cNvSpPr>
                <a:spLocks noChangeAspect="1"/>
              </p:cNvSpPr>
              <p:nvPr/>
            </p:nvSpPr>
            <p:spPr bwMode="auto">
              <a:xfrm>
                <a:off x="1985" y="5252"/>
                <a:ext cx="241" cy="133"/>
              </a:xfrm>
              <a:custGeom>
                <a:avLst/>
                <a:gdLst>
                  <a:gd name="T0" fmla="*/ 241 w 241"/>
                  <a:gd name="T1" fmla="*/ 24 h 133"/>
                  <a:gd name="T2" fmla="*/ 235 w 241"/>
                  <a:gd name="T3" fmla="*/ 18 h 133"/>
                  <a:gd name="T4" fmla="*/ 229 w 241"/>
                  <a:gd name="T5" fmla="*/ 12 h 133"/>
                  <a:gd name="T6" fmla="*/ 229 w 241"/>
                  <a:gd name="T7" fmla="*/ 12 h 133"/>
                  <a:gd name="T8" fmla="*/ 223 w 241"/>
                  <a:gd name="T9" fmla="*/ 0 h 133"/>
                  <a:gd name="T10" fmla="*/ 216 w 241"/>
                  <a:gd name="T11" fmla="*/ 6 h 133"/>
                  <a:gd name="T12" fmla="*/ 210 w 241"/>
                  <a:gd name="T13" fmla="*/ 6 h 133"/>
                  <a:gd name="T14" fmla="*/ 198 w 241"/>
                  <a:gd name="T15" fmla="*/ 12 h 133"/>
                  <a:gd name="T16" fmla="*/ 198 w 241"/>
                  <a:gd name="T17" fmla="*/ 12 h 133"/>
                  <a:gd name="T18" fmla="*/ 192 w 241"/>
                  <a:gd name="T19" fmla="*/ 12 h 133"/>
                  <a:gd name="T20" fmla="*/ 186 w 241"/>
                  <a:gd name="T21" fmla="*/ 18 h 133"/>
                  <a:gd name="T22" fmla="*/ 180 w 241"/>
                  <a:gd name="T23" fmla="*/ 18 h 133"/>
                  <a:gd name="T24" fmla="*/ 180 w 241"/>
                  <a:gd name="T25" fmla="*/ 18 h 133"/>
                  <a:gd name="T26" fmla="*/ 168 w 241"/>
                  <a:gd name="T27" fmla="*/ 18 h 133"/>
                  <a:gd name="T28" fmla="*/ 162 w 241"/>
                  <a:gd name="T29" fmla="*/ 24 h 133"/>
                  <a:gd name="T30" fmla="*/ 156 w 241"/>
                  <a:gd name="T31" fmla="*/ 24 h 133"/>
                  <a:gd name="T32" fmla="*/ 156 w 241"/>
                  <a:gd name="T33" fmla="*/ 24 h 133"/>
                  <a:gd name="T34" fmla="*/ 144 w 241"/>
                  <a:gd name="T35" fmla="*/ 30 h 133"/>
                  <a:gd name="T36" fmla="*/ 138 w 241"/>
                  <a:gd name="T37" fmla="*/ 30 h 133"/>
                  <a:gd name="T38" fmla="*/ 132 w 241"/>
                  <a:gd name="T39" fmla="*/ 30 h 133"/>
                  <a:gd name="T40" fmla="*/ 132 w 241"/>
                  <a:gd name="T41" fmla="*/ 30 h 133"/>
                  <a:gd name="T42" fmla="*/ 126 w 241"/>
                  <a:gd name="T43" fmla="*/ 36 h 133"/>
                  <a:gd name="T44" fmla="*/ 114 w 241"/>
                  <a:gd name="T45" fmla="*/ 36 h 133"/>
                  <a:gd name="T46" fmla="*/ 108 w 241"/>
                  <a:gd name="T47" fmla="*/ 43 h 133"/>
                  <a:gd name="T48" fmla="*/ 108 w 241"/>
                  <a:gd name="T49" fmla="*/ 43 h 133"/>
                  <a:gd name="T50" fmla="*/ 102 w 241"/>
                  <a:gd name="T51" fmla="*/ 43 h 133"/>
                  <a:gd name="T52" fmla="*/ 96 w 241"/>
                  <a:gd name="T53" fmla="*/ 49 h 133"/>
                  <a:gd name="T54" fmla="*/ 84 w 241"/>
                  <a:gd name="T55" fmla="*/ 49 h 133"/>
                  <a:gd name="T56" fmla="*/ 84 w 241"/>
                  <a:gd name="T57" fmla="*/ 49 h 133"/>
                  <a:gd name="T58" fmla="*/ 78 w 241"/>
                  <a:gd name="T59" fmla="*/ 49 h 133"/>
                  <a:gd name="T60" fmla="*/ 72 w 241"/>
                  <a:gd name="T61" fmla="*/ 55 h 133"/>
                  <a:gd name="T62" fmla="*/ 66 w 241"/>
                  <a:gd name="T63" fmla="*/ 55 h 133"/>
                  <a:gd name="T64" fmla="*/ 66 w 241"/>
                  <a:gd name="T65" fmla="*/ 55 h 133"/>
                  <a:gd name="T66" fmla="*/ 54 w 241"/>
                  <a:gd name="T67" fmla="*/ 61 h 133"/>
                  <a:gd name="T68" fmla="*/ 48 w 241"/>
                  <a:gd name="T69" fmla="*/ 61 h 133"/>
                  <a:gd name="T70" fmla="*/ 42 w 241"/>
                  <a:gd name="T71" fmla="*/ 67 h 133"/>
                  <a:gd name="T72" fmla="*/ 42 w 241"/>
                  <a:gd name="T73" fmla="*/ 67 h 133"/>
                  <a:gd name="T74" fmla="*/ 30 w 241"/>
                  <a:gd name="T75" fmla="*/ 67 h 133"/>
                  <a:gd name="T76" fmla="*/ 30 w 241"/>
                  <a:gd name="T77" fmla="*/ 73 h 133"/>
                  <a:gd name="T78" fmla="*/ 24 w 241"/>
                  <a:gd name="T79" fmla="*/ 79 h 133"/>
                  <a:gd name="T80" fmla="*/ 24 w 241"/>
                  <a:gd name="T81" fmla="*/ 79 h 133"/>
                  <a:gd name="T82" fmla="*/ 24 w 241"/>
                  <a:gd name="T83" fmla="*/ 85 h 133"/>
                  <a:gd name="T84" fmla="*/ 18 w 241"/>
                  <a:gd name="T85" fmla="*/ 97 h 133"/>
                  <a:gd name="T86" fmla="*/ 18 w 241"/>
                  <a:gd name="T87" fmla="*/ 97 h 133"/>
                  <a:gd name="T88" fmla="*/ 12 w 241"/>
                  <a:gd name="T89" fmla="*/ 103 h 133"/>
                  <a:gd name="T90" fmla="*/ 12 w 241"/>
                  <a:gd name="T91" fmla="*/ 109 h 133"/>
                  <a:gd name="T92" fmla="*/ 12 w 241"/>
                  <a:gd name="T93" fmla="*/ 109 h 133"/>
                  <a:gd name="T94" fmla="*/ 6 w 241"/>
                  <a:gd name="T95" fmla="*/ 115 h 133"/>
                  <a:gd name="T96" fmla="*/ 0 w 241"/>
                  <a:gd name="T97" fmla="*/ 127 h 133"/>
                  <a:gd name="T98" fmla="*/ 0 w 241"/>
                  <a:gd name="T99" fmla="*/ 127 h 133"/>
                  <a:gd name="T100" fmla="*/ 0 w 241"/>
                  <a:gd name="T101" fmla="*/ 133 h 1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1"/>
                  <a:gd name="T154" fmla="*/ 0 h 133"/>
                  <a:gd name="T155" fmla="*/ 241 w 241"/>
                  <a:gd name="T156" fmla="*/ 133 h 13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1" h="133">
                    <a:moveTo>
                      <a:pt x="241" y="24"/>
                    </a:moveTo>
                    <a:lnTo>
                      <a:pt x="235" y="18"/>
                    </a:lnTo>
                    <a:lnTo>
                      <a:pt x="229" y="12"/>
                    </a:lnTo>
                    <a:lnTo>
                      <a:pt x="223" y="0"/>
                    </a:lnTo>
                    <a:lnTo>
                      <a:pt x="216" y="6"/>
                    </a:lnTo>
                    <a:lnTo>
                      <a:pt x="210" y="6"/>
                    </a:lnTo>
                    <a:lnTo>
                      <a:pt x="198" y="12"/>
                    </a:lnTo>
                    <a:lnTo>
                      <a:pt x="192" y="12"/>
                    </a:lnTo>
                    <a:lnTo>
                      <a:pt x="186" y="18"/>
                    </a:lnTo>
                    <a:lnTo>
                      <a:pt x="180" y="18"/>
                    </a:lnTo>
                    <a:lnTo>
                      <a:pt x="168" y="18"/>
                    </a:lnTo>
                    <a:lnTo>
                      <a:pt x="162" y="24"/>
                    </a:lnTo>
                    <a:lnTo>
                      <a:pt x="156" y="24"/>
                    </a:lnTo>
                    <a:lnTo>
                      <a:pt x="144" y="30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6"/>
                    </a:lnTo>
                    <a:lnTo>
                      <a:pt x="114" y="36"/>
                    </a:lnTo>
                    <a:lnTo>
                      <a:pt x="108" y="43"/>
                    </a:lnTo>
                    <a:lnTo>
                      <a:pt x="102" y="43"/>
                    </a:lnTo>
                    <a:lnTo>
                      <a:pt x="96" y="49"/>
                    </a:lnTo>
                    <a:lnTo>
                      <a:pt x="84" y="49"/>
                    </a:lnTo>
                    <a:lnTo>
                      <a:pt x="78" y="49"/>
                    </a:lnTo>
                    <a:lnTo>
                      <a:pt x="72" y="55"/>
                    </a:lnTo>
                    <a:lnTo>
                      <a:pt x="66" y="55"/>
                    </a:lnTo>
                    <a:lnTo>
                      <a:pt x="54" y="61"/>
                    </a:lnTo>
                    <a:lnTo>
                      <a:pt x="48" y="61"/>
                    </a:lnTo>
                    <a:lnTo>
                      <a:pt x="42" y="67"/>
                    </a:lnTo>
                    <a:lnTo>
                      <a:pt x="30" y="67"/>
                    </a:lnTo>
                    <a:lnTo>
                      <a:pt x="30" y="73"/>
                    </a:lnTo>
                    <a:lnTo>
                      <a:pt x="24" y="79"/>
                    </a:lnTo>
                    <a:lnTo>
                      <a:pt x="24" y="85"/>
                    </a:lnTo>
                    <a:lnTo>
                      <a:pt x="18" y="97"/>
                    </a:lnTo>
                    <a:lnTo>
                      <a:pt x="12" y="103"/>
                    </a:lnTo>
                    <a:lnTo>
                      <a:pt x="12" y="109"/>
                    </a:lnTo>
                    <a:lnTo>
                      <a:pt x="6" y="115"/>
                    </a:lnTo>
                    <a:lnTo>
                      <a:pt x="0" y="127"/>
                    </a:lnTo>
                    <a:lnTo>
                      <a:pt x="0" y="1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9" name="Freeform 272"/>
              <p:cNvSpPr>
                <a:spLocks noChangeAspect="1"/>
              </p:cNvSpPr>
              <p:nvPr/>
            </p:nvSpPr>
            <p:spPr bwMode="auto">
              <a:xfrm>
                <a:off x="1858" y="5385"/>
                <a:ext cx="127" cy="253"/>
              </a:xfrm>
              <a:custGeom>
                <a:avLst/>
                <a:gdLst>
                  <a:gd name="T0" fmla="*/ 127 w 127"/>
                  <a:gd name="T1" fmla="*/ 0 h 253"/>
                  <a:gd name="T2" fmla="*/ 121 w 127"/>
                  <a:gd name="T3" fmla="*/ 6 h 253"/>
                  <a:gd name="T4" fmla="*/ 121 w 127"/>
                  <a:gd name="T5" fmla="*/ 6 h 253"/>
                  <a:gd name="T6" fmla="*/ 121 w 127"/>
                  <a:gd name="T7" fmla="*/ 12 h 253"/>
                  <a:gd name="T8" fmla="*/ 115 w 127"/>
                  <a:gd name="T9" fmla="*/ 24 h 253"/>
                  <a:gd name="T10" fmla="*/ 115 w 127"/>
                  <a:gd name="T11" fmla="*/ 24 h 253"/>
                  <a:gd name="T12" fmla="*/ 109 w 127"/>
                  <a:gd name="T13" fmla="*/ 30 h 253"/>
                  <a:gd name="T14" fmla="*/ 109 w 127"/>
                  <a:gd name="T15" fmla="*/ 36 h 253"/>
                  <a:gd name="T16" fmla="*/ 109 w 127"/>
                  <a:gd name="T17" fmla="*/ 36 h 253"/>
                  <a:gd name="T18" fmla="*/ 103 w 127"/>
                  <a:gd name="T19" fmla="*/ 48 h 253"/>
                  <a:gd name="T20" fmla="*/ 97 w 127"/>
                  <a:gd name="T21" fmla="*/ 54 h 253"/>
                  <a:gd name="T22" fmla="*/ 97 w 127"/>
                  <a:gd name="T23" fmla="*/ 54 h 253"/>
                  <a:gd name="T24" fmla="*/ 97 w 127"/>
                  <a:gd name="T25" fmla="*/ 60 h 253"/>
                  <a:gd name="T26" fmla="*/ 91 w 127"/>
                  <a:gd name="T27" fmla="*/ 66 h 253"/>
                  <a:gd name="T28" fmla="*/ 91 w 127"/>
                  <a:gd name="T29" fmla="*/ 72 h 253"/>
                  <a:gd name="T30" fmla="*/ 85 w 127"/>
                  <a:gd name="T31" fmla="*/ 78 h 253"/>
                  <a:gd name="T32" fmla="*/ 85 w 127"/>
                  <a:gd name="T33" fmla="*/ 84 h 253"/>
                  <a:gd name="T34" fmla="*/ 85 w 127"/>
                  <a:gd name="T35" fmla="*/ 84 h 253"/>
                  <a:gd name="T36" fmla="*/ 79 w 127"/>
                  <a:gd name="T37" fmla="*/ 90 h 253"/>
                  <a:gd name="T38" fmla="*/ 79 w 127"/>
                  <a:gd name="T39" fmla="*/ 96 h 253"/>
                  <a:gd name="T40" fmla="*/ 73 w 127"/>
                  <a:gd name="T41" fmla="*/ 102 h 253"/>
                  <a:gd name="T42" fmla="*/ 73 w 127"/>
                  <a:gd name="T43" fmla="*/ 108 h 253"/>
                  <a:gd name="T44" fmla="*/ 67 w 127"/>
                  <a:gd name="T45" fmla="*/ 114 h 253"/>
                  <a:gd name="T46" fmla="*/ 67 w 127"/>
                  <a:gd name="T47" fmla="*/ 114 h 253"/>
                  <a:gd name="T48" fmla="*/ 67 w 127"/>
                  <a:gd name="T49" fmla="*/ 120 h 253"/>
                  <a:gd name="T50" fmla="*/ 61 w 127"/>
                  <a:gd name="T51" fmla="*/ 132 h 253"/>
                  <a:gd name="T52" fmla="*/ 61 w 127"/>
                  <a:gd name="T53" fmla="*/ 132 h 253"/>
                  <a:gd name="T54" fmla="*/ 54 w 127"/>
                  <a:gd name="T55" fmla="*/ 138 h 253"/>
                  <a:gd name="T56" fmla="*/ 54 w 127"/>
                  <a:gd name="T57" fmla="*/ 144 h 253"/>
                  <a:gd name="T58" fmla="*/ 54 w 127"/>
                  <a:gd name="T59" fmla="*/ 144 h 253"/>
                  <a:gd name="T60" fmla="*/ 48 w 127"/>
                  <a:gd name="T61" fmla="*/ 150 h 253"/>
                  <a:gd name="T62" fmla="*/ 42 w 127"/>
                  <a:gd name="T63" fmla="*/ 162 h 253"/>
                  <a:gd name="T64" fmla="*/ 42 w 127"/>
                  <a:gd name="T65" fmla="*/ 162 h 253"/>
                  <a:gd name="T66" fmla="*/ 42 w 127"/>
                  <a:gd name="T67" fmla="*/ 168 h 253"/>
                  <a:gd name="T68" fmla="*/ 36 w 127"/>
                  <a:gd name="T69" fmla="*/ 174 h 253"/>
                  <a:gd name="T70" fmla="*/ 36 w 127"/>
                  <a:gd name="T71" fmla="*/ 174 h 253"/>
                  <a:gd name="T72" fmla="*/ 36 w 127"/>
                  <a:gd name="T73" fmla="*/ 180 h 253"/>
                  <a:gd name="T74" fmla="*/ 30 w 127"/>
                  <a:gd name="T75" fmla="*/ 192 h 253"/>
                  <a:gd name="T76" fmla="*/ 30 w 127"/>
                  <a:gd name="T77" fmla="*/ 192 h 253"/>
                  <a:gd name="T78" fmla="*/ 24 w 127"/>
                  <a:gd name="T79" fmla="*/ 199 h 253"/>
                  <a:gd name="T80" fmla="*/ 24 w 127"/>
                  <a:gd name="T81" fmla="*/ 205 h 253"/>
                  <a:gd name="T82" fmla="*/ 24 w 127"/>
                  <a:gd name="T83" fmla="*/ 205 h 253"/>
                  <a:gd name="T84" fmla="*/ 18 w 127"/>
                  <a:gd name="T85" fmla="*/ 211 h 253"/>
                  <a:gd name="T86" fmla="*/ 12 w 127"/>
                  <a:gd name="T87" fmla="*/ 223 h 253"/>
                  <a:gd name="T88" fmla="*/ 12 w 127"/>
                  <a:gd name="T89" fmla="*/ 223 h 253"/>
                  <a:gd name="T90" fmla="*/ 12 w 127"/>
                  <a:gd name="T91" fmla="*/ 229 h 253"/>
                  <a:gd name="T92" fmla="*/ 6 w 127"/>
                  <a:gd name="T93" fmla="*/ 235 h 253"/>
                  <a:gd name="T94" fmla="*/ 6 w 127"/>
                  <a:gd name="T95" fmla="*/ 235 h 253"/>
                  <a:gd name="T96" fmla="*/ 6 w 127"/>
                  <a:gd name="T97" fmla="*/ 247 h 253"/>
                  <a:gd name="T98" fmla="*/ 0 w 127"/>
                  <a:gd name="T99" fmla="*/ 253 h 253"/>
                  <a:gd name="T100" fmla="*/ 0 w 127"/>
                  <a:gd name="T101" fmla="*/ 253 h 2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7"/>
                  <a:gd name="T154" fmla="*/ 0 h 253"/>
                  <a:gd name="T155" fmla="*/ 127 w 127"/>
                  <a:gd name="T156" fmla="*/ 253 h 2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7" h="253">
                    <a:moveTo>
                      <a:pt x="127" y="0"/>
                    </a:moveTo>
                    <a:lnTo>
                      <a:pt x="121" y="6"/>
                    </a:lnTo>
                    <a:lnTo>
                      <a:pt x="121" y="12"/>
                    </a:lnTo>
                    <a:lnTo>
                      <a:pt x="115" y="24"/>
                    </a:lnTo>
                    <a:lnTo>
                      <a:pt x="109" y="30"/>
                    </a:lnTo>
                    <a:lnTo>
                      <a:pt x="109" y="36"/>
                    </a:lnTo>
                    <a:lnTo>
                      <a:pt x="103" y="48"/>
                    </a:lnTo>
                    <a:lnTo>
                      <a:pt x="97" y="54"/>
                    </a:lnTo>
                    <a:lnTo>
                      <a:pt x="97" y="60"/>
                    </a:lnTo>
                    <a:lnTo>
                      <a:pt x="91" y="66"/>
                    </a:lnTo>
                    <a:lnTo>
                      <a:pt x="91" y="72"/>
                    </a:lnTo>
                    <a:lnTo>
                      <a:pt x="85" y="78"/>
                    </a:lnTo>
                    <a:lnTo>
                      <a:pt x="85" y="84"/>
                    </a:lnTo>
                    <a:lnTo>
                      <a:pt x="79" y="90"/>
                    </a:lnTo>
                    <a:lnTo>
                      <a:pt x="79" y="96"/>
                    </a:lnTo>
                    <a:lnTo>
                      <a:pt x="73" y="102"/>
                    </a:lnTo>
                    <a:lnTo>
                      <a:pt x="73" y="108"/>
                    </a:lnTo>
                    <a:lnTo>
                      <a:pt x="67" y="114"/>
                    </a:lnTo>
                    <a:lnTo>
                      <a:pt x="67" y="120"/>
                    </a:lnTo>
                    <a:lnTo>
                      <a:pt x="61" y="132"/>
                    </a:lnTo>
                    <a:lnTo>
                      <a:pt x="54" y="138"/>
                    </a:lnTo>
                    <a:lnTo>
                      <a:pt x="54" y="144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42" y="168"/>
                    </a:lnTo>
                    <a:lnTo>
                      <a:pt x="36" y="174"/>
                    </a:lnTo>
                    <a:lnTo>
                      <a:pt x="36" y="180"/>
                    </a:lnTo>
                    <a:lnTo>
                      <a:pt x="30" y="192"/>
                    </a:lnTo>
                    <a:lnTo>
                      <a:pt x="24" y="199"/>
                    </a:lnTo>
                    <a:lnTo>
                      <a:pt x="24" y="205"/>
                    </a:lnTo>
                    <a:lnTo>
                      <a:pt x="18" y="211"/>
                    </a:lnTo>
                    <a:lnTo>
                      <a:pt x="12" y="223"/>
                    </a:lnTo>
                    <a:lnTo>
                      <a:pt x="12" y="229"/>
                    </a:lnTo>
                    <a:lnTo>
                      <a:pt x="6" y="235"/>
                    </a:lnTo>
                    <a:lnTo>
                      <a:pt x="6" y="247"/>
                    </a:lnTo>
                    <a:lnTo>
                      <a:pt x="0" y="2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70" name="Freeform 273"/>
              <p:cNvSpPr>
                <a:spLocks noChangeAspect="1"/>
              </p:cNvSpPr>
              <p:nvPr/>
            </p:nvSpPr>
            <p:spPr bwMode="auto">
              <a:xfrm>
                <a:off x="1726" y="5638"/>
                <a:ext cx="132" cy="259"/>
              </a:xfrm>
              <a:custGeom>
                <a:avLst/>
                <a:gdLst>
                  <a:gd name="T0" fmla="*/ 132 w 132"/>
                  <a:gd name="T1" fmla="*/ 0 h 259"/>
                  <a:gd name="T2" fmla="*/ 126 w 132"/>
                  <a:gd name="T3" fmla="*/ 6 h 259"/>
                  <a:gd name="T4" fmla="*/ 126 w 132"/>
                  <a:gd name="T5" fmla="*/ 12 h 259"/>
                  <a:gd name="T6" fmla="*/ 126 w 132"/>
                  <a:gd name="T7" fmla="*/ 18 h 259"/>
                  <a:gd name="T8" fmla="*/ 120 w 132"/>
                  <a:gd name="T9" fmla="*/ 24 h 259"/>
                  <a:gd name="T10" fmla="*/ 114 w 132"/>
                  <a:gd name="T11" fmla="*/ 30 h 259"/>
                  <a:gd name="T12" fmla="*/ 114 w 132"/>
                  <a:gd name="T13" fmla="*/ 30 h 259"/>
                  <a:gd name="T14" fmla="*/ 114 w 132"/>
                  <a:gd name="T15" fmla="*/ 36 h 259"/>
                  <a:gd name="T16" fmla="*/ 108 w 132"/>
                  <a:gd name="T17" fmla="*/ 42 h 259"/>
                  <a:gd name="T18" fmla="*/ 108 w 132"/>
                  <a:gd name="T19" fmla="*/ 48 h 259"/>
                  <a:gd name="T20" fmla="*/ 102 w 132"/>
                  <a:gd name="T21" fmla="*/ 54 h 259"/>
                  <a:gd name="T22" fmla="*/ 102 w 132"/>
                  <a:gd name="T23" fmla="*/ 60 h 259"/>
                  <a:gd name="T24" fmla="*/ 102 w 132"/>
                  <a:gd name="T25" fmla="*/ 60 h 259"/>
                  <a:gd name="T26" fmla="*/ 96 w 132"/>
                  <a:gd name="T27" fmla="*/ 66 h 259"/>
                  <a:gd name="T28" fmla="*/ 96 w 132"/>
                  <a:gd name="T29" fmla="*/ 78 h 259"/>
                  <a:gd name="T30" fmla="*/ 90 w 132"/>
                  <a:gd name="T31" fmla="*/ 78 h 259"/>
                  <a:gd name="T32" fmla="*/ 90 w 132"/>
                  <a:gd name="T33" fmla="*/ 84 h 259"/>
                  <a:gd name="T34" fmla="*/ 84 w 132"/>
                  <a:gd name="T35" fmla="*/ 90 h 259"/>
                  <a:gd name="T36" fmla="*/ 84 w 132"/>
                  <a:gd name="T37" fmla="*/ 90 h 259"/>
                  <a:gd name="T38" fmla="*/ 84 w 132"/>
                  <a:gd name="T39" fmla="*/ 96 h 259"/>
                  <a:gd name="T40" fmla="*/ 78 w 132"/>
                  <a:gd name="T41" fmla="*/ 108 h 259"/>
                  <a:gd name="T42" fmla="*/ 78 w 132"/>
                  <a:gd name="T43" fmla="*/ 108 h 259"/>
                  <a:gd name="T44" fmla="*/ 72 w 132"/>
                  <a:gd name="T45" fmla="*/ 114 h 259"/>
                  <a:gd name="T46" fmla="*/ 72 w 132"/>
                  <a:gd name="T47" fmla="*/ 120 h 259"/>
                  <a:gd name="T48" fmla="*/ 72 w 132"/>
                  <a:gd name="T49" fmla="*/ 120 h 259"/>
                  <a:gd name="T50" fmla="*/ 66 w 132"/>
                  <a:gd name="T51" fmla="*/ 126 h 259"/>
                  <a:gd name="T52" fmla="*/ 60 w 132"/>
                  <a:gd name="T53" fmla="*/ 138 h 259"/>
                  <a:gd name="T54" fmla="*/ 60 w 132"/>
                  <a:gd name="T55" fmla="*/ 138 h 259"/>
                  <a:gd name="T56" fmla="*/ 60 w 132"/>
                  <a:gd name="T57" fmla="*/ 144 h 259"/>
                  <a:gd name="T58" fmla="*/ 54 w 132"/>
                  <a:gd name="T59" fmla="*/ 150 h 259"/>
                  <a:gd name="T60" fmla="*/ 54 w 132"/>
                  <a:gd name="T61" fmla="*/ 150 h 259"/>
                  <a:gd name="T62" fmla="*/ 54 w 132"/>
                  <a:gd name="T63" fmla="*/ 156 h 259"/>
                  <a:gd name="T64" fmla="*/ 48 w 132"/>
                  <a:gd name="T65" fmla="*/ 168 h 259"/>
                  <a:gd name="T66" fmla="*/ 48 w 132"/>
                  <a:gd name="T67" fmla="*/ 168 h 259"/>
                  <a:gd name="T68" fmla="*/ 42 w 132"/>
                  <a:gd name="T69" fmla="*/ 174 h 259"/>
                  <a:gd name="T70" fmla="*/ 42 w 132"/>
                  <a:gd name="T71" fmla="*/ 180 h 259"/>
                  <a:gd name="T72" fmla="*/ 42 w 132"/>
                  <a:gd name="T73" fmla="*/ 180 h 259"/>
                  <a:gd name="T74" fmla="*/ 36 w 132"/>
                  <a:gd name="T75" fmla="*/ 192 h 259"/>
                  <a:gd name="T76" fmla="*/ 30 w 132"/>
                  <a:gd name="T77" fmla="*/ 198 h 259"/>
                  <a:gd name="T78" fmla="*/ 30 w 132"/>
                  <a:gd name="T79" fmla="*/ 198 h 259"/>
                  <a:gd name="T80" fmla="*/ 30 w 132"/>
                  <a:gd name="T81" fmla="*/ 204 h 259"/>
                  <a:gd name="T82" fmla="*/ 24 w 132"/>
                  <a:gd name="T83" fmla="*/ 210 h 259"/>
                  <a:gd name="T84" fmla="*/ 24 w 132"/>
                  <a:gd name="T85" fmla="*/ 216 h 259"/>
                  <a:gd name="T86" fmla="*/ 18 w 132"/>
                  <a:gd name="T87" fmla="*/ 222 h 259"/>
                  <a:gd name="T88" fmla="*/ 18 w 132"/>
                  <a:gd name="T89" fmla="*/ 228 h 259"/>
                  <a:gd name="T90" fmla="*/ 18 w 132"/>
                  <a:gd name="T91" fmla="*/ 228 h 259"/>
                  <a:gd name="T92" fmla="*/ 12 w 132"/>
                  <a:gd name="T93" fmla="*/ 235 h 259"/>
                  <a:gd name="T94" fmla="*/ 12 w 132"/>
                  <a:gd name="T95" fmla="*/ 241 h 259"/>
                  <a:gd name="T96" fmla="*/ 6 w 132"/>
                  <a:gd name="T97" fmla="*/ 247 h 259"/>
                  <a:gd name="T98" fmla="*/ 6 w 132"/>
                  <a:gd name="T99" fmla="*/ 253 h 259"/>
                  <a:gd name="T100" fmla="*/ 0 w 132"/>
                  <a:gd name="T101" fmla="*/ 259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259"/>
                  <a:gd name="T155" fmla="*/ 132 w 132"/>
                  <a:gd name="T156" fmla="*/ 259 h 25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259">
                    <a:moveTo>
                      <a:pt x="132" y="0"/>
                    </a:moveTo>
                    <a:lnTo>
                      <a:pt x="126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24"/>
                    </a:lnTo>
                    <a:lnTo>
                      <a:pt x="114" y="30"/>
                    </a:lnTo>
                    <a:lnTo>
                      <a:pt x="114" y="36"/>
                    </a:lnTo>
                    <a:lnTo>
                      <a:pt x="108" y="42"/>
                    </a:lnTo>
                    <a:lnTo>
                      <a:pt x="108" y="48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66"/>
                    </a:lnTo>
                    <a:lnTo>
                      <a:pt x="96" y="78"/>
                    </a:lnTo>
                    <a:lnTo>
                      <a:pt x="90" y="78"/>
                    </a:lnTo>
                    <a:lnTo>
                      <a:pt x="90" y="84"/>
                    </a:lnTo>
                    <a:lnTo>
                      <a:pt x="84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44"/>
                    </a:lnTo>
                    <a:lnTo>
                      <a:pt x="54" y="150"/>
                    </a:lnTo>
                    <a:lnTo>
                      <a:pt x="54" y="156"/>
                    </a:lnTo>
                    <a:lnTo>
                      <a:pt x="48" y="168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30" y="204"/>
                    </a:lnTo>
                    <a:lnTo>
                      <a:pt x="24" y="210"/>
                    </a:lnTo>
                    <a:lnTo>
                      <a:pt x="24" y="216"/>
                    </a:lnTo>
                    <a:lnTo>
                      <a:pt x="18" y="222"/>
                    </a:lnTo>
                    <a:lnTo>
                      <a:pt x="18" y="228"/>
                    </a:lnTo>
                    <a:lnTo>
                      <a:pt x="12" y="235"/>
                    </a:lnTo>
                    <a:lnTo>
                      <a:pt x="12" y="241"/>
                    </a:lnTo>
                    <a:lnTo>
                      <a:pt x="6" y="247"/>
                    </a:lnTo>
                    <a:lnTo>
                      <a:pt x="6" y="253"/>
                    </a:lnTo>
                    <a:lnTo>
                      <a:pt x="0" y="2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71" name="Freeform 274"/>
              <p:cNvSpPr>
                <a:spLocks noChangeAspect="1"/>
              </p:cNvSpPr>
              <p:nvPr/>
            </p:nvSpPr>
            <p:spPr bwMode="auto">
              <a:xfrm>
                <a:off x="1599" y="5897"/>
                <a:ext cx="127" cy="252"/>
              </a:xfrm>
              <a:custGeom>
                <a:avLst/>
                <a:gdLst>
                  <a:gd name="T0" fmla="*/ 127 w 127"/>
                  <a:gd name="T1" fmla="*/ 0 h 252"/>
                  <a:gd name="T2" fmla="*/ 127 w 127"/>
                  <a:gd name="T3" fmla="*/ 0 h 252"/>
                  <a:gd name="T4" fmla="*/ 127 w 127"/>
                  <a:gd name="T5" fmla="*/ 6 h 252"/>
                  <a:gd name="T6" fmla="*/ 121 w 127"/>
                  <a:gd name="T7" fmla="*/ 12 h 252"/>
                  <a:gd name="T8" fmla="*/ 121 w 127"/>
                  <a:gd name="T9" fmla="*/ 18 h 252"/>
                  <a:gd name="T10" fmla="*/ 115 w 127"/>
                  <a:gd name="T11" fmla="*/ 24 h 252"/>
                  <a:gd name="T12" fmla="*/ 115 w 127"/>
                  <a:gd name="T13" fmla="*/ 30 h 252"/>
                  <a:gd name="T14" fmla="*/ 115 w 127"/>
                  <a:gd name="T15" fmla="*/ 30 h 252"/>
                  <a:gd name="T16" fmla="*/ 109 w 127"/>
                  <a:gd name="T17" fmla="*/ 36 h 252"/>
                  <a:gd name="T18" fmla="*/ 103 w 127"/>
                  <a:gd name="T19" fmla="*/ 48 h 252"/>
                  <a:gd name="T20" fmla="*/ 103 w 127"/>
                  <a:gd name="T21" fmla="*/ 48 h 252"/>
                  <a:gd name="T22" fmla="*/ 103 w 127"/>
                  <a:gd name="T23" fmla="*/ 54 h 252"/>
                  <a:gd name="T24" fmla="*/ 97 w 127"/>
                  <a:gd name="T25" fmla="*/ 60 h 252"/>
                  <a:gd name="T26" fmla="*/ 97 w 127"/>
                  <a:gd name="T27" fmla="*/ 60 h 252"/>
                  <a:gd name="T28" fmla="*/ 97 w 127"/>
                  <a:gd name="T29" fmla="*/ 66 h 252"/>
                  <a:gd name="T30" fmla="*/ 91 w 127"/>
                  <a:gd name="T31" fmla="*/ 78 h 252"/>
                  <a:gd name="T32" fmla="*/ 91 w 127"/>
                  <a:gd name="T33" fmla="*/ 78 h 252"/>
                  <a:gd name="T34" fmla="*/ 85 w 127"/>
                  <a:gd name="T35" fmla="*/ 84 h 252"/>
                  <a:gd name="T36" fmla="*/ 85 w 127"/>
                  <a:gd name="T37" fmla="*/ 90 h 252"/>
                  <a:gd name="T38" fmla="*/ 85 w 127"/>
                  <a:gd name="T39" fmla="*/ 90 h 252"/>
                  <a:gd name="T40" fmla="*/ 79 w 127"/>
                  <a:gd name="T41" fmla="*/ 96 h 252"/>
                  <a:gd name="T42" fmla="*/ 73 w 127"/>
                  <a:gd name="T43" fmla="*/ 108 h 252"/>
                  <a:gd name="T44" fmla="*/ 73 w 127"/>
                  <a:gd name="T45" fmla="*/ 108 h 252"/>
                  <a:gd name="T46" fmla="*/ 73 w 127"/>
                  <a:gd name="T47" fmla="*/ 114 h 252"/>
                  <a:gd name="T48" fmla="*/ 67 w 127"/>
                  <a:gd name="T49" fmla="*/ 120 h 252"/>
                  <a:gd name="T50" fmla="*/ 67 w 127"/>
                  <a:gd name="T51" fmla="*/ 120 h 252"/>
                  <a:gd name="T52" fmla="*/ 67 w 127"/>
                  <a:gd name="T53" fmla="*/ 132 h 252"/>
                  <a:gd name="T54" fmla="*/ 61 w 127"/>
                  <a:gd name="T55" fmla="*/ 138 h 252"/>
                  <a:gd name="T56" fmla="*/ 61 w 127"/>
                  <a:gd name="T57" fmla="*/ 138 h 252"/>
                  <a:gd name="T58" fmla="*/ 55 w 127"/>
                  <a:gd name="T59" fmla="*/ 144 h 252"/>
                  <a:gd name="T60" fmla="*/ 55 w 127"/>
                  <a:gd name="T61" fmla="*/ 150 h 252"/>
                  <a:gd name="T62" fmla="*/ 55 w 127"/>
                  <a:gd name="T63" fmla="*/ 156 h 252"/>
                  <a:gd name="T64" fmla="*/ 49 w 127"/>
                  <a:gd name="T65" fmla="*/ 162 h 252"/>
                  <a:gd name="T66" fmla="*/ 43 w 127"/>
                  <a:gd name="T67" fmla="*/ 168 h 252"/>
                  <a:gd name="T68" fmla="*/ 43 w 127"/>
                  <a:gd name="T69" fmla="*/ 168 h 252"/>
                  <a:gd name="T70" fmla="*/ 43 w 127"/>
                  <a:gd name="T71" fmla="*/ 174 h 252"/>
                  <a:gd name="T72" fmla="*/ 37 w 127"/>
                  <a:gd name="T73" fmla="*/ 180 h 252"/>
                  <a:gd name="T74" fmla="*/ 37 w 127"/>
                  <a:gd name="T75" fmla="*/ 186 h 252"/>
                  <a:gd name="T76" fmla="*/ 31 w 127"/>
                  <a:gd name="T77" fmla="*/ 192 h 252"/>
                  <a:gd name="T78" fmla="*/ 31 w 127"/>
                  <a:gd name="T79" fmla="*/ 198 h 252"/>
                  <a:gd name="T80" fmla="*/ 31 w 127"/>
                  <a:gd name="T81" fmla="*/ 198 h 252"/>
                  <a:gd name="T82" fmla="*/ 24 w 127"/>
                  <a:gd name="T83" fmla="*/ 204 h 252"/>
                  <a:gd name="T84" fmla="*/ 24 w 127"/>
                  <a:gd name="T85" fmla="*/ 210 h 252"/>
                  <a:gd name="T86" fmla="*/ 18 w 127"/>
                  <a:gd name="T87" fmla="*/ 216 h 252"/>
                  <a:gd name="T88" fmla="*/ 18 w 127"/>
                  <a:gd name="T89" fmla="*/ 222 h 252"/>
                  <a:gd name="T90" fmla="*/ 12 w 127"/>
                  <a:gd name="T91" fmla="*/ 228 h 252"/>
                  <a:gd name="T92" fmla="*/ 12 w 127"/>
                  <a:gd name="T93" fmla="*/ 228 h 252"/>
                  <a:gd name="T94" fmla="*/ 12 w 127"/>
                  <a:gd name="T95" fmla="*/ 234 h 252"/>
                  <a:gd name="T96" fmla="*/ 6 w 127"/>
                  <a:gd name="T97" fmla="*/ 246 h 252"/>
                  <a:gd name="T98" fmla="*/ 6 w 127"/>
                  <a:gd name="T99" fmla="*/ 246 h 252"/>
                  <a:gd name="T100" fmla="*/ 0 w 127"/>
                  <a:gd name="T101" fmla="*/ 252 h 2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7"/>
                  <a:gd name="T154" fmla="*/ 0 h 252"/>
                  <a:gd name="T155" fmla="*/ 127 w 127"/>
                  <a:gd name="T156" fmla="*/ 252 h 2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7" h="252">
                    <a:moveTo>
                      <a:pt x="127" y="0"/>
                    </a:moveTo>
                    <a:lnTo>
                      <a:pt x="127" y="0"/>
                    </a:lnTo>
                    <a:lnTo>
                      <a:pt x="127" y="6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15" y="24"/>
                    </a:lnTo>
                    <a:lnTo>
                      <a:pt x="115" y="30"/>
                    </a:lnTo>
                    <a:lnTo>
                      <a:pt x="109" y="36"/>
                    </a:lnTo>
                    <a:lnTo>
                      <a:pt x="103" y="48"/>
                    </a:lnTo>
                    <a:lnTo>
                      <a:pt x="103" y="54"/>
                    </a:lnTo>
                    <a:lnTo>
                      <a:pt x="97" y="60"/>
                    </a:lnTo>
                    <a:lnTo>
                      <a:pt x="97" y="66"/>
                    </a:lnTo>
                    <a:lnTo>
                      <a:pt x="91" y="78"/>
                    </a:lnTo>
                    <a:lnTo>
                      <a:pt x="85" y="84"/>
                    </a:lnTo>
                    <a:lnTo>
                      <a:pt x="85" y="90"/>
                    </a:lnTo>
                    <a:lnTo>
                      <a:pt x="79" y="96"/>
                    </a:lnTo>
                    <a:lnTo>
                      <a:pt x="73" y="108"/>
                    </a:lnTo>
                    <a:lnTo>
                      <a:pt x="73" y="114"/>
                    </a:lnTo>
                    <a:lnTo>
                      <a:pt x="67" y="120"/>
                    </a:lnTo>
                    <a:lnTo>
                      <a:pt x="67" y="132"/>
                    </a:lnTo>
                    <a:lnTo>
                      <a:pt x="61" y="138"/>
                    </a:lnTo>
                    <a:lnTo>
                      <a:pt x="55" y="144"/>
                    </a:lnTo>
                    <a:lnTo>
                      <a:pt x="55" y="150"/>
                    </a:lnTo>
                    <a:lnTo>
                      <a:pt x="55" y="156"/>
                    </a:lnTo>
                    <a:lnTo>
                      <a:pt x="49" y="162"/>
                    </a:lnTo>
                    <a:lnTo>
                      <a:pt x="43" y="168"/>
                    </a:lnTo>
                    <a:lnTo>
                      <a:pt x="43" y="174"/>
                    </a:lnTo>
                    <a:lnTo>
                      <a:pt x="37" y="180"/>
                    </a:lnTo>
                    <a:lnTo>
                      <a:pt x="37" y="186"/>
                    </a:lnTo>
                    <a:lnTo>
                      <a:pt x="31" y="192"/>
                    </a:lnTo>
                    <a:lnTo>
                      <a:pt x="31" y="198"/>
                    </a:lnTo>
                    <a:lnTo>
                      <a:pt x="24" y="204"/>
                    </a:lnTo>
                    <a:lnTo>
                      <a:pt x="24" y="210"/>
                    </a:lnTo>
                    <a:lnTo>
                      <a:pt x="18" y="216"/>
                    </a:lnTo>
                    <a:lnTo>
                      <a:pt x="18" y="222"/>
                    </a:lnTo>
                    <a:lnTo>
                      <a:pt x="12" y="228"/>
                    </a:lnTo>
                    <a:lnTo>
                      <a:pt x="12" y="234"/>
                    </a:lnTo>
                    <a:lnTo>
                      <a:pt x="6" y="246"/>
                    </a:lnTo>
                    <a:lnTo>
                      <a:pt x="0" y="2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72" name="Freeform 275"/>
              <p:cNvSpPr>
                <a:spLocks noChangeAspect="1"/>
              </p:cNvSpPr>
              <p:nvPr/>
            </p:nvSpPr>
            <p:spPr bwMode="auto">
              <a:xfrm>
                <a:off x="1593" y="6149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6 w 6"/>
                  <a:gd name="T3" fmla="*/ 6 h 13"/>
                  <a:gd name="T4" fmla="*/ 6 w 6"/>
                  <a:gd name="T5" fmla="*/ 6 h 13"/>
                  <a:gd name="T6" fmla="*/ 0 w 6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6" y="0"/>
                    </a:moveTo>
                    <a:lnTo>
                      <a:pt x="6" y="6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73" name="Freeform 276"/>
              <p:cNvSpPr>
                <a:spLocks noChangeAspect="1"/>
              </p:cNvSpPr>
              <p:nvPr/>
            </p:nvSpPr>
            <p:spPr bwMode="auto">
              <a:xfrm>
                <a:off x="1353" y="4644"/>
                <a:ext cx="252" cy="337"/>
              </a:xfrm>
              <a:custGeom>
                <a:avLst/>
                <a:gdLst>
                  <a:gd name="T0" fmla="*/ 0 w 252"/>
                  <a:gd name="T1" fmla="*/ 337 h 337"/>
                  <a:gd name="T2" fmla="*/ 12 w 252"/>
                  <a:gd name="T3" fmla="*/ 319 h 337"/>
                  <a:gd name="T4" fmla="*/ 18 w 252"/>
                  <a:gd name="T5" fmla="*/ 313 h 337"/>
                  <a:gd name="T6" fmla="*/ 24 w 252"/>
                  <a:gd name="T7" fmla="*/ 307 h 337"/>
                  <a:gd name="T8" fmla="*/ 30 w 252"/>
                  <a:gd name="T9" fmla="*/ 295 h 337"/>
                  <a:gd name="T10" fmla="*/ 36 w 252"/>
                  <a:gd name="T11" fmla="*/ 289 h 337"/>
                  <a:gd name="T12" fmla="*/ 48 w 252"/>
                  <a:gd name="T13" fmla="*/ 277 h 337"/>
                  <a:gd name="T14" fmla="*/ 48 w 252"/>
                  <a:gd name="T15" fmla="*/ 277 h 337"/>
                  <a:gd name="T16" fmla="*/ 60 w 252"/>
                  <a:gd name="T17" fmla="*/ 259 h 337"/>
                  <a:gd name="T18" fmla="*/ 60 w 252"/>
                  <a:gd name="T19" fmla="*/ 253 h 337"/>
                  <a:gd name="T20" fmla="*/ 66 w 252"/>
                  <a:gd name="T21" fmla="*/ 247 h 337"/>
                  <a:gd name="T22" fmla="*/ 78 w 252"/>
                  <a:gd name="T23" fmla="*/ 235 h 337"/>
                  <a:gd name="T24" fmla="*/ 78 w 252"/>
                  <a:gd name="T25" fmla="*/ 229 h 337"/>
                  <a:gd name="T26" fmla="*/ 90 w 252"/>
                  <a:gd name="T27" fmla="*/ 217 h 337"/>
                  <a:gd name="T28" fmla="*/ 90 w 252"/>
                  <a:gd name="T29" fmla="*/ 217 h 337"/>
                  <a:gd name="T30" fmla="*/ 102 w 252"/>
                  <a:gd name="T31" fmla="*/ 199 h 337"/>
                  <a:gd name="T32" fmla="*/ 108 w 252"/>
                  <a:gd name="T33" fmla="*/ 193 h 337"/>
                  <a:gd name="T34" fmla="*/ 114 w 252"/>
                  <a:gd name="T35" fmla="*/ 181 h 337"/>
                  <a:gd name="T36" fmla="*/ 120 w 252"/>
                  <a:gd name="T37" fmla="*/ 175 h 337"/>
                  <a:gd name="T38" fmla="*/ 126 w 252"/>
                  <a:gd name="T39" fmla="*/ 169 h 337"/>
                  <a:gd name="T40" fmla="*/ 138 w 252"/>
                  <a:gd name="T41" fmla="*/ 151 h 337"/>
                  <a:gd name="T42" fmla="*/ 138 w 252"/>
                  <a:gd name="T43" fmla="*/ 151 h 337"/>
                  <a:gd name="T44" fmla="*/ 150 w 252"/>
                  <a:gd name="T45" fmla="*/ 139 h 337"/>
                  <a:gd name="T46" fmla="*/ 156 w 252"/>
                  <a:gd name="T47" fmla="*/ 133 h 337"/>
                  <a:gd name="T48" fmla="*/ 162 w 252"/>
                  <a:gd name="T49" fmla="*/ 121 h 337"/>
                  <a:gd name="T50" fmla="*/ 168 w 252"/>
                  <a:gd name="T51" fmla="*/ 115 h 337"/>
                  <a:gd name="T52" fmla="*/ 174 w 252"/>
                  <a:gd name="T53" fmla="*/ 109 h 337"/>
                  <a:gd name="T54" fmla="*/ 186 w 252"/>
                  <a:gd name="T55" fmla="*/ 91 h 337"/>
                  <a:gd name="T56" fmla="*/ 186 w 252"/>
                  <a:gd name="T57" fmla="*/ 91 h 337"/>
                  <a:gd name="T58" fmla="*/ 198 w 252"/>
                  <a:gd name="T59" fmla="*/ 79 h 337"/>
                  <a:gd name="T60" fmla="*/ 198 w 252"/>
                  <a:gd name="T61" fmla="*/ 73 h 337"/>
                  <a:gd name="T62" fmla="*/ 210 w 252"/>
                  <a:gd name="T63" fmla="*/ 60 h 337"/>
                  <a:gd name="T64" fmla="*/ 216 w 252"/>
                  <a:gd name="T65" fmla="*/ 48 h 337"/>
                  <a:gd name="T66" fmla="*/ 216 w 252"/>
                  <a:gd name="T67" fmla="*/ 42 h 337"/>
                  <a:gd name="T68" fmla="*/ 228 w 252"/>
                  <a:gd name="T69" fmla="*/ 30 h 337"/>
                  <a:gd name="T70" fmla="*/ 228 w 252"/>
                  <a:gd name="T71" fmla="*/ 30 h 337"/>
                  <a:gd name="T72" fmla="*/ 240 w 252"/>
                  <a:gd name="T73" fmla="*/ 12 h 337"/>
                  <a:gd name="T74" fmla="*/ 246 w 252"/>
                  <a:gd name="T75" fmla="*/ 12 h 337"/>
                  <a:gd name="T76" fmla="*/ 252 w 252"/>
                  <a:gd name="T77" fmla="*/ 0 h 3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2"/>
                  <a:gd name="T118" fmla="*/ 0 h 337"/>
                  <a:gd name="T119" fmla="*/ 252 w 252"/>
                  <a:gd name="T120" fmla="*/ 337 h 3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2" h="337">
                    <a:moveTo>
                      <a:pt x="0" y="337"/>
                    </a:moveTo>
                    <a:lnTo>
                      <a:pt x="12" y="319"/>
                    </a:lnTo>
                    <a:lnTo>
                      <a:pt x="18" y="313"/>
                    </a:lnTo>
                    <a:lnTo>
                      <a:pt x="24" y="307"/>
                    </a:lnTo>
                    <a:lnTo>
                      <a:pt x="30" y="295"/>
                    </a:lnTo>
                    <a:lnTo>
                      <a:pt x="36" y="289"/>
                    </a:lnTo>
                    <a:lnTo>
                      <a:pt x="48" y="277"/>
                    </a:lnTo>
                    <a:lnTo>
                      <a:pt x="60" y="259"/>
                    </a:lnTo>
                    <a:lnTo>
                      <a:pt x="60" y="253"/>
                    </a:lnTo>
                    <a:lnTo>
                      <a:pt x="66" y="247"/>
                    </a:lnTo>
                    <a:lnTo>
                      <a:pt x="78" y="235"/>
                    </a:lnTo>
                    <a:lnTo>
                      <a:pt x="78" y="229"/>
                    </a:lnTo>
                    <a:lnTo>
                      <a:pt x="90" y="217"/>
                    </a:lnTo>
                    <a:lnTo>
                      <a:pt x="102" y="199"/>
                    </a:lnTo>
                    <a:lnTo>
                      <a:pt x="108" y="193"/>
                    </a:lnTo>
                    <a:lnTo>
                      <a:pt x="114" y="181"/>
                    </a:lnTo>
                    <a:lnTo>
                      <a:pt x="120" y="175"/>
                    </a:lnTo>
                    <a:lnTo>
                      <a:pt x="126" y="169"/>
                    </a:lnTo>
                    <a:lnTo>
                      <a:pt x="138" y="151"/>
                    </a:lnTo>
                    <a:lnTo>
                      <a:pt x="150" y="139"/>
                    </a:lnTo>
                    <a:lnTo>
                      <a:pt x="156" y="133"/>
                    </a:lnTo>
                    <a:lnTo>
                      <a:pt x="162" y="121"/>
                    </a:lnTo>
                    <a:lnTo>
                      <a:pt x="168" y="115"/>
                    </a:lnTo>
                    <a:lnTo>
                      <a:pt x="174" y="109"/>
                    </a:lnTo>
                    <a:lnTo>
                      <a:pt x="186" y="91"/>
                    </a:lnTo>
                    <a:lnTo>
                      <a:pt x="198" y="79"/>
                    </a:lnTo>
                    <a:lnTo>
                      <a:pt x="198" y="73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16" y="42"/>
                    </a:lnTo>
                    <a:lnTo>
                      <a:pt x="228" y="30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23" name="Text Box 7"/>
            <p:cNvSpPr txBox="1">
              <a:spLocks noChangeAspect="1" noChangeArrowheads="1"/>
            </p:cNvSpPr>
            <p:nvPr/>
          </p:nvSpPr>
          <p:spPr bwMode="auto">
            <a:xfrm>
              <a:off x="4397375" y="6002566"/>
              <a:ext cx="90805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400" dirty="0" err="1"/>
                <a:t>Buoyancy</a:t>
              </a:r>
              <a:endParaRPr lang="en-GB" sz="1400" dirty="0"/>
            </a:p>
          </p:txBody>
        </p:sp>
        <p:sp>
          <p:nvSpPr>
            <p:cNvPr id="524" name="Text Box 8"/>
            <p:cNvSpPr txBox="1">
              <a:spLocks noChangeAspect="1" noChangeArrowheads="1"/>
            </p:cNvSpPr>
            <p:nvPr/>
          </p:nvSpPr>
          <p:spPr bwMode="auto">
            <a:xfrm>
              <a:off x="2876550" y="4311879"/>
              <a:ext cx="1177925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400" dirty="0" err="1"/>
                <a:t>Electrothermal</a:t>
              </a:r>
              <a:endParaRPr lang="en-GB" sz="1400" dirty="0"/>
            </a:p>
          </p:txBody>
        </p:sp>
        <p:sp>
          <p:nvSpPr>
            <p:cNvPr id="525" name="Text Box 9"/>
            <p:cNvSpPr txBox="1">
              <a:spLocks noChangeAspect="1" noChangeArrowheads="1"/>
            </p:cNvSpPr>
            <p:nvPr/>
          </p:nvSpPr>
          <p:spPr bwMode="auto">
            <a:xfrm>
              <a:off x="3883025" y="5837238"/>
              <a:ext cx="323850" cy="136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-7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526" name="Rectangle 10"/>
            <p:cNvSpPr>
              <a:spLocks noChangeAspect="1" noChangeArrowheads="1"/>
            </p:cNvSpPr>
            <p:nvPr/>
          </p:nvSpPr>
          <p:spPr bwMode="auto">
            <a:xfrm>
              <a:off x="1428750" y="4003675"/>
              <a:ext cx="347663" cy="39290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7" name="Text Box 11"/>
            <p:cNvSpPr txBox="1">
              <a:spLocks noChangeAspect="1" noChangeArrowheads="1"/>
            </p:cNvSpPr>
            <p:nvPr/>
          </p:nvSpPr>
          <p:spPr bwMode="auto">
            <a:xfrm>
              <a:off x="1543050" y="4051300"/>
              <a:ext cx="230832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latin typeface="Times New Roman" pitchFamily="18" charset="0"/>
                </a:rPr>
                <a:t>100</a:t>
              </a:r>
              <a:endParaRPr lang="es-ES" sz="1200" dirty="0">
                <a:latin typeface="Times New Roman" pitchFamily="18" charset="0"/>
              </a:endParaRPr>
            </a:p>
          </p:txBody>
        </p:sp>
        <p:sp>
          <p:nvSpPr>
            <p:cNvPr id="528" name="Text Box 12"/>
            <p:cNvSpPr txBox="1">
              <a:spLocks noChangeAspect="1" noChangeArrowheads="1"/>
            </p:cNvSpPr>
            <p:nvPr/>
          </p:nvSpPr>
          <p:spPr bwMode="auto">
            <a:xfrm>
              <a:off x="1597025" y="5216525"/>
              <a:ext cx="15388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529" name="Text Box 13"/>
            <p:cNvSpPr txBox="1">
              <a:spLocks noChangeAspect="1" noChangeArrowheads="1"/>
            </p:cNvSpPr>
            <p:nvPr/>
          </p:nvSpPr>
          <p:spPr bwMode="auto">
            <a:xfrm>
              <a:off x="1652588" y="6388100"/>
              <a:ext cx="76944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530" name="Text Box 14"/>
            <p:cNvSpPr txBox="1">
              <a:spLocks noChangeAspect="1" noChangeArrowheads="1"/>
            </p:cNvSpPr>
            <p:nvPr/>
          </p:nvSpPr>
          <p:spPr bwMode="auto">
            <a:xfrm>
              <a:off x="1581150" y="7559675"/>
              <a:ext cx="192360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0.1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531" name="Rectangle 15"/>
            <p:cNvSpPr>
              <a:spLocks noChangeAspect="1" noChangeArrowheads="1"/>
            </p:cNvSpPr>
            <p:nvPr/>
          </p:nvSpPr>
          <p:spPr bwMode="auto">
            <a:xfrm>
              <a:off x="1738313" y="7712075"/>
              <a:ext cx="3757612" cy="320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2" name="Text Box 16"/>
            <p:cNvSpPr txBox="1">
              <a:spLocks noChangeAspect="1" noChangeArrowheads="1"/>
            </p:cNvSpPr>
            <p:nvPr/>
          </p:nvSpPr>
          <p:spPr bwMode="auto">
            <a:xfrm>
              <a:off x="2595563" y="77231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-5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533" name="Text Box 17"/>
            <p:cNvSpPr txBox="1">
              <a:spLocks noChangeAspect="1" noChangeArrowheads="1"/>
            </p:cNvSpPr>
            <p:nvPr/>
          </p:nvSpPr>
          <p:spPr bwMode="auto">
            <a:xfrm>
              <a:off x="3487738" y="77231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-4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534" name="Text Box 18"/>
            <p:cNvSpPr txBox="1">
              <a:spLocks noChangeAspect="1" noChangeArrowheads="1"/>
            </p:cNvSpPr>
            <p:nvPr/>
          </p:nvSpPr>
          <p:spPr bwMode="auto">
            <a:xfrm>
              <a:off x="4402138" y="77231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-3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535" name="Text Box 19"/>
            <p:cNvSpPr txBox="1">
              <a:spLocks noChangeAspect="1" noChangeArrowheads="1"/>
            </p:cNvSpPr>
            <p:nvPr/>
          </p:nvSpPr>
          <p:spPr bwMode="auto">
            <a:xfrm>
              <a:off x="5253038" y="77231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-2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536" name="Text Box 20"/>
            <p:cNvSpPr txBox="1">
              <a:spLocks noChangeAspect="1" noChangeArrowheads="1"/>
            </p:cNvSpPr>
            <p:nvPr/>
          </p:nvSpPr>
          <p:spPr bwMode="auto">
            <a:xfrm>
              <a:off x="4252913" y="5146675"/>
              <a:ext cx="323850" cy="136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-5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537" name="Text Box 22"/>
            <p:cNvSpPr txBox="1">
              <a:spLocks noChangeAspect="1" noChangeArrowheads="1"/>
            </p:cNvSpPr>
            <p:nvPr/>
          </p:nvSpPr>
          <p:spPr bwMode="auto">
            <a:xfrm>
              <a:off x="2182813" y="5577515"/>
              <a:ext cx="493712" cy="4416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/>
                <a:t>A.C. </a:t>
              </a:r>
            </a:p>
            <a:p>
              <a:pPr algn="ctr">
                <a:spcBef>
                  <a:spcPct val="5000"/>
                </a:spcBef>
              </a:pPr>
              <a:r>
                <a:rPr lang="es-ES_tradnl" sz="1400" dirty="0"/>
                <a:t>E.O.</a:t>
              </a:r>
              <a:endParaRPr lang="en-GB" sz="1400" dirty="0"/>
            </a:p>
          </p:txBody>
        </p:sp>
        <p:sp>
          <p:nvSpPr>
            <p:cNvPr id="538" name="Rectangle 23"/>
            <p:cNvSpPr>
              <a:spLocks noChangeAspect="1" noChangeArrowheads="1"/>
            </p:cNvSpPr>
            <p:nvPr/>
          </p:nvSpPr>
          <p:spPr bwMode="auto">
            <a:xfrm>
              <a:off x="1762125" y="4092575"/>
              <a:ext cx="3609975" cy="3600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9" name="Freeform 24"/>
            <p:cNvSpPr>
              <a:spLocks noChangeAspect="1"/>
            </p:cNvSpPr>
            <p:nvPr/>
          </p:nvSpPr>
          <p:spPr bwMode="auto">
            <a:xfrm>
              <a:off x="3538538" y="4092575"/>
              <a:ext cx="995362" cy="1925638"/>
            </a:xfrm>
            <a:custGeom>
              <a:avLst/>
              <a:gdLst>
                <a:gd name="T0" fmla="*/ 0 w 486"/>
                <a:gd name="T1" fmla="*/ 950 h 950"/>
                <a:gd name="T2" fmla="*/ 486 w 486"/>
                <a:gd name="T3" fmla="*/ 0 h 950"/>
                <a:gd name="T4" fmla="*/ 0 60000 65536"/>
                <a:gd name="T5" fmla="*/ 0 60000 65536"/>
                <a:gd name="T6" fmla="*/ 0 w 486"/>
                <a:gd name="T7" fmla="*/ 0 h 950"/>
                <a:gd name="T8" fmla="*/ 486 w 486"/>
                <a:gd name="T9" fmla="*/ 950 h 9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" h="950">
                  <a:moveTo>
                    <a:pt x="0" y="950"/>
                  </a:moveTo>
                  <a:lnTo>
                    <a:pt x="486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0" name="Text Box 25"/>
            <p:cNvSpPr txBox="1">
              <a:spLocks noChangeAspect="1" noChangeArrowheads="1"/>
            </p:cNvSpPr>
            <p:nvPr/>
          </p:nvSpPr>
          <p:spPr bwMode="auto">
            <a:xfrm>
              <a:off x="1757363" y="7732713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-6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541" name="Text Box 26"/>
            <p:cNvSpPr txBox="1">
              <a:spLocks noChangeAspect="1" noChangeArrowheads="1"/>
            </p:cNvSpPr>
            <p:nvPr/>
          </p:nvSpPr>
          <p:spPr bwMode="auto">
            <a:xfrm rot="16200000">
              <a:off x="1156056" y="5805766"/>
              <a:ext cx="6998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i="1" dirty="0">
                  <a:latin typeface="Times New Roman" pitchFamily="18" charset="0"/>
                </a:rPr>
                <a:t>V </a:t>
              </a:r>
              <a:r>
                <a:rPr lang="es-ES_tradnl" dirty="0">
                  <a:latin typeface="Times New Roman" pitchFamily="18" charset="0"/>
                </a:rPr>
                <a:t>(V)</a:t>
              </a:r>
              <a:endParaRPr lang="en-GB" dirty="0">
                <a:latin typeface="Times New Roman" pitchFamily="18" charset="0"/>
              </a:endParaRPr>
            </a:p>
          </p:txBody>
        </p:sp>
        <p:sp>
          <p:nvSpPr>
            <p:cNvPr id="542" name="Text Box 27"/>
            <p:cNvSpPr txBox="1">
              <a:spLocks noChangeAspect="1" noChangeArrowheads="1"/>
            </p:cNvSpPr>
            <p:nvPr/>
          </p:nvSpPr>
          <p:spPr bwMode="auto">
            <a:xfrm>
              <a:off x="3443288" y="7897813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i="1" dirty="0">
                  <a:latin typeface="Times New Roman" pitchFamily="18" charset="0"/>
                </a:rPr>
                <a:t>l </a:t>
              </a:r>
              <a:r>
                <a:rPr lang="es-ES_tradnl" dirty="0">
                  <a:latin typeface="Times New Roman" pitchFamily="18" charset="0"/>
                </a:rPr>
                <a:t>(m)</a:t>
              </a:r>
              <a:endParaRPr lang="en-GB" dirty="0">
                <a:latin typeface="Times New Roman" pitchFamily="18" charset="0"/>
              </a:endParaRPr>
            </a:p>
          </p:txBody>
        </p:sp>
        <p:sp>
          <p:nvSpPr>
            <p:cNvPr id="543" name="Freeform 28"/>
            <p:cNvSpPr>
              <a:spLocks noChangeAspect="1"/>
            </p:cNvSpPr>
            <p:nvPr/>
          </p:nvSpPr>
          <p:spPr bwMode="auto">
            <a:xfrm>
              <a:off x="2124075" y="4079875"/>
              <a:ext cx="1401763" cy="1906588"/>
            </a:xfrm>
            <a:custGeom>
              <a:avLst/>
              <a:gdLst>
                <a:gd name="T0" fmla="*/ 355 w 355"/>
                <a:gd name="T1" fmla="*/ 472 h 472"/>
                <a:gd name="T2" fmla="*/ 0 w 355"/>
                <a:gd name="T3" fmla="*/ 0 h 472"/>
                <a:gd name="T4" fmla="*/ 0 60000 65536"/>
                <a:gd name="T5" fmla="*/ 0 60000 65536"/>
                <a:gd name="T6" fmla="*/ 0 w 355"/>
                <a:gd name="T7" fmla="*/ 0 h 472"/>
                <a:gd name="T8" fmla="*/ 355 w 355"/>
                <a:gd name="T9" fmla="*/ 472 h 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5" h="472">
                  <a:moveTo>
                    <a:pt x="355" y="472"/>
                  </a:moveTo>
                  <a:lnTo>
                    <a:pt x="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4" name="Freeform 29"/>
            <p:cNvSpPr>
              <a:spLocks noChangeAspect="1"/>
            </p:cNvSpPr>
            <p:nvPr/>
          </p:nvSpPr>
          <p:spPr bwMode="auto">
            <a:xfrm>
              <a:off x="1758950" y="4089400"/>
              <a:ext cx="531813" cy="742950"/>
            </a:xfrm>
            <a:custGeom>
              <a:avLst/>
              <a:gdLst>
                <a:gd name="T0" fmla="*/ 201 w 201"/>
                <a:gd name="T1" fmla="*/ 3 h 234"/>
                <a:gd name="T2" fmla="*/ 3 w 201"/>
                <a:gd name="T3" fmla="*/ 0 h 234"/>
                <a:gd name="T4" fmla="*/ 0 w 201"/>
                <a:gd name="T5" fmla="*/ 234 h 234"/>
                <a:gd name="T6" fmla="*/ 201 w 201"/>
                <a:gd name="T7" fmla="*/ 3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234"/>
                <a:gd name="T14" fmla="*/ 201 w 201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234">
                  <a:moveTo>
                    <a:pt x="201" y="3"/>
                  </a:moveTo>
                  <a:lnTo>
                    <a:pt x="3" y="0"/>
                  </a:lnTo>
                  <a:lnTo>
                    <a:pt x="0" y="234"/>
                  </a:lnTo>
                  <a:lnTo>
                    <a:pt x="201" y="3"/>
                  </a:lnTo>
                  <a:close/>
                </a:path>
              </a:pathLst>
            </a:custGeom>
            <a:solidFill>
              <a:srgbClr val="C0C0C0"/>
            </a:solidFill>
            <a:ln w="38100" cmpd="sng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5" name="Freeform 30"/>
            <p:cNvSpPr>
              <a:spLocks noChangeAspect="1"/>
            </p:cNvSpPr>
            <p:nvPr/>
          </p:nvSpPr>
          <p:spPr bwMode="auto">
            <a:xfrm>
              <a:off x="1782763" y="4083050"/>
              <a:ext cx="542925" cy="719138"/>
            </a:xfrm>
            <a:custGeom>
              <a:avLst/>
              <a:gdLst>
                <a:gd name="T0" fmla="*/ 0 w 198"/>
                <a:gd name="T1" fmla="*/ 242 h 242"/>
                <a:gd name="T2" fmla="*/ 198 w 198"/>
                <a:gd name="T3" fmla="*/ 0 h 242"/>
                <a:gd name="T4" fmla="*/ 0 60000 65536"/>
                <a:gd name="T5" fmla="*/ 0 60000 65536"/>
                <a:gd name="T6" fmla="*/ 0 w 198"/>
                <a:gd name="T7" fmla="*/ 0 h 242"/>
                <a:gd name="T8" fmla="*/ 198 w 198"/>
                <a:gd name="T9" fmla="*/ 242 h 2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" h="242">
                  <a:moveTo>
                    <a:pt x="0" y="242"/>
                  </a:moveTo>
                  <a:cubicBezTo>
                    <a:pt x="33" y="202"/>
                    <a:pt x="157" y="51"/>
                    <a:pt x="19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6" name="Text Box 31"/>
            <p:cNvSpPr txBox="1">
              <a:spLocks noChangeAspect="1" noChangeArrowheads="1"/>
            </p:cNvSpPr>
            <p:nvPr/>
          </p:nvSpPr>
          <p:spPr bwMode="auto">
            <a:xfrm>
              <a:off x="1830388" y="4175353"/>
              <a:ext cx="22225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 smtClean="0"/>
                <a:t>RO</a:t>
              </a:r>
              <a:endParaRPr lang="en-GB" sz="1400" dirty="0"/>
            </a:p>
          </p:txBody>
        </p:sp>
        <p:sp>
          <p:nvSpPr>
            <p:cNvPr id="547" name="Text Box 32"/>
            <p:cNvSpPr txBox="1">
              <a:spLocks noChangeAspect="1" noChangeArrowheads="1"/>
            </p:cNvSpPr>
            <p:nvPr/>
          </p:nvSpPr>
          <p:spPr bwMode="auto">
            <a:xfrm>
              <a:off x="4605338" y="4349750"/>
              <a:ext cx="323850" cy="138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-3</a:t>
              </a:r>
              <a:endParaRPr lang="en-GB" sz="900" baseline="30000">
                <a:latin typeface="Times New Roman" pitchFamily="18" charset="0"/>
              </a:endParaRPr>
            </a:p>
          </p:txBody>
        </p:sp>
        <p:cxnSp>
          <p:nvCxnSpPr>
            <p:cNvPr id="548" name="547 Conector recto"/>
            <p:cNvCxnSpPr>
              <a:endCxn id="538" idx="2"/>
            </p:cNvCxnSpPr>
            <p:nvPr/>
          </p:nvCxnSpPr>
          <p:spPr>
            <a:xfrm>
              <a:off x="3552825" y="6007100"/>
              <a:ext cx="14288" cy="16859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Flow</a:t>
            </a:r>
            <a:r>
              <a:rPr lang="es-ES" dirty="0" smtClean="0"/>
              <a:t> </a:t>
            </a:r>
            <a:r>
              <a:rPr lang="es-ES" dirty="0" err="1" smtClean="0"/>
              <a:t>maps</a:t>
            </a:r>
            <a:endParaRPr lang="es-ES" dirty="0"/>
          </a:p>
        </p:txBody>
      </p:sp>
      <p:sp>
        <p:nvSpPr>
          <p:cNvPr id="515" name="514 Rectángulo"/>
          <p:cNvSpPr/>
          <p:nvPr/>
        </p:nvSpPr>
        <p:spPr>
          <a:xfrm>
            <a:off x="437593" y="60636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 err="1" smtClean="0"/>
              <a:t>Low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frequency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behavior</a:t>
            </a:r>
            <a:r>
              <a:rPr lang="es-ES_tradnl" b="1" dirty="0" smtClean="0"/>
              <a:t>: </a:t>
            </a:r>
            <a:r>
              <a:rPr lang="es-ES_tradnl" sz="2400" i="1" dirty="0" smtClean="0">
                <a:latin typeface="Times New Roman" pitchFamily="18" charset="0"/>
              </a:rPr>
              <a:t>f</a:t>
            </a:r>
            <a:r>
              <a:rPr lang="es-ES_tradnl" sz="2400" dirty="0" smtClean="0">
                <a:latin typeface="Times New Roman" pitchFamily="18" charset="0"/>
              </a:rPr>
              <a:t>=10</a:t>
            </a:r>
            <a:r>
              <a:rPr lang="es-ES_tradnl" sz="2400" baseline="30000" dirty="0" smtClean="0">
                <a:latin typeface="Times New Roman" pitchFamily="18" charset="0"/>
              </a:rPr>
              <a:t>4</a:t>
            </a:r>
            <a:r>
              <a:rPr lang="es-ES_tradnl" sz="2400" dirty="0" smtClean="0">
                <a:latin typeface="Times New Roman" pitchFamily="18" charset="0"/>
              </a:rPr>
              <a:t>Hz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516" name="515 Rectángulo"/>
          <p:cNvSpPr/>
          <p:nvPr/>
        </p:nvSpPr>
        <p:spPr>
          <a:xfrm>
            <a:off x="3180466" y="1196752"/>
            <a:ext cx="294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 err="1" smtClean="0"/>
              <a:t>conductivity</a:t>
            </a:r>
            <a:r>
              <a:rPr lang="es-ES_tradnl" b="1" dirty="0" smtClean="0"/>
              <a:t>: </a:t>
            </a:r>
            <a:r>
              <a:rPr lang="es-ES_tradnl" sz="2400" dirty="0" smtClean="0">
                <a:latin typeface="Symbol" pitchFamily="18" charset="2"/>
              </a:rPr>
              <a:t>s</a:t>
            </a:r>
            <a:r>
              <a:rPr lang="es-ES_tradnl" sz="2400" dirty="0" smtClean="0">
                <a:latin typeface="Times New Roman" pitchFamily="18" charset="0"/>
              </a:rPr>
              <a:t>=10</a:t>
            </a:r>
            <a:r>
              <a:rPr lang="es-ES_tradnl" sz="2400" baseline="30000" dirty="0" smtClean="0">
                <a:latin typeface="Times New Roman" pitchFamily="18" charset="0"/>
              </a:rPr>
              <a:t>-1 </a:t>
            </a:r>
            <a:r>
              <a:rPr lang="es-ES_tradnl" sz="2400" dirty="0" smtClean="0">
                <a:latin typeface="Times New Roman" pitchFamily="18" charset="0"/>
              </a:rPr>
              <a:t>Sm</a:t>
            </a:r>
            <a:r>
              <a:rPr lang="es-ES_tradnl" sz="2400" baseline="30000" dirty="0" smtClean="0">
                <a:latin typeface="Times New Roman" pitchFamily="18" charset="0"/>
              </a:rPr>
              <a:t>-1</a:t>
            </a:r>
            <a:endParaRPr lang="es-ES_tradnl" b="1" dirty="0" smtClean="0"/>
          </a:p>
        </p:txBody>
      </p:sp>
      <p:sp>
        <p:nvSpPr>
          <p:cNvPr id="517" name="516 Rectángulo"/>
          <p:cNvSpPr/>
          <p:nvPr/>
        </p:nvSpPr>
        <p:spPr>
          <a:xfrm>
            <a:off x="5262129" y="6063679"/>
            <a:ext cx="3774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 err="1" smtClean="0"/>
              <a:t>High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frequency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behavior</a:t>
            </a:r>
            <a:r>
              <a:rPr lang="es-ES_tradnl" b="1" dirty="0" smtClean="0"/>
              <a:t>: </a:t>
            </a:r>
            <a:r>
              <a:rPr lang="es-ES_tradnl" sz="2400" i="1" dirty="0" smtClean="0">
                <a:latin typeface="Times New Roman" pitchFamily="18" charset="0"/>
              </a:rPr>
              <a:t>f</a:t>
            </a:r>
            <a:r>
              <a:rPr lang="es-ES_tradnl" sz="2400" dirty="0" smtClean="0">
                <a:latin typeface="Times New Roman" pitchFamily="18" charset="0"/>
              </a:rPr>
              <a:t>=10</a:t>
            </a:r>
            <a:r>
              <a:rPr lang="es-ES_tradnl" sz="2400" baseline="30000" dirty="0" smtClean="0">
                <a:latin typeface="Times New Roman" pitchFamily="18" charset="0"/>
              </a:rPr>
              <a:t>7</a:t>
            </a:r>
            <a:r>
              <a:rPr lang="es-ES_tradnl" sz="2400" dirty="0" smtClean="0">
                <a:latin typeface="Times New Roman" pitchFamily="18" charset="0"/>
              </a:rPr>
              <a:t>Hz</a:t>
            </a:r>
            <a:endParaRPr lang="en-GB" sz="2400" dirty="0">
              <a:latin typeface="Times New Roman" pitchFamily="18" charset="0"/>
            </a:endParaRPr>
          </a:p>
        </p:txBody>
      </p:sp>
      <p:grpSp>
        <p:nvGrpSpPr>
          <p:cNvPr id="518" name="517 Grupo"/>
          <p:cNvGrpSpPr/>
          <p:nvPr/>
        </p:nvGrpSpPr>
        <p:grpSpPr>
          <a:xfrm>
            <a:off x="159934" y="1772816"/>
            <a:ext cx="4527272" cy="4306332"/>
            <a:chOff x="1349653" y="4191000"/>
            <a:chExt cx="4527272" cy="4306332"/>
          </a:xfrm>
        </p:grpSpPr>
        <p:sp>
          <p:nvSpPr>
            <p:cNvPr id="522" name="521 Rectángulo"/>
            <p:cNvSpPr/>
            <p:nvPr/>
          </p:nvSpPr>
          <p:spPr>
            <a:xfrm>
              <a:off x="2019300" y="5353050"/>
              <a:ext cx="2257425" cy="256698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74" name="Freeform 529"/>
            <p:cNvSpPr>
              <a:spLocks noChangeAspect="1"/>
            </p:cNvSpPr>
            <p:nvPr/>
          </p:nvSpPr>
          <p:spPr bwMode="auto">
            <a:xfrm>
              <a:off x="4291013" y="4325938"/>
              <a:ext cx="1322387" cy="3609975"/>
            </a:xfrm>
            <a:custGeom>
              <a:avLst/>
              <a:gdLst>
                <a:gd name="T0" fmla="*/ 1322338 w 10231"/>
                <a:gd name="T1" fmla="*/ 0 h 10000"/>
                <a:gd name="T2" fmla="*/ 1308379 w 10231"/>
                <a:gd name="T3" fmla="*/ 3610089 h 10000"/>
                <a:gd name="T4" fmla="*/ 0 w 10231"/>
                <a:gd name="T5" fmla="*/ 3601425 h 10000"/>
                <a:gd name="T6" fmla="*/ 29856 w 10231"/>
                <a:gd name="T7" fmla="*/ 838263 h 10000"/>
                <a:gd name="T8" fmla="*/ 466844 w 10231"/>
                <a:gd name="T9" fmla="*/ 0 h 10000"/>
                <a:gd name="T10" fmla="*/ 1322338 w 10231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31" h="10000">
                  <a:moveTo>
                    <a:pt x="10231" y="0"/>
                  </a:moveTo>
                  <a:lnTo>
                    <a:pt x="10123" y="10000"/>
                  </a:lnTo>
                  <a:lnTo>
                    <a:pt x="0" y="9976"/>
                  </a:lnTo>
                  <a:lnTo>
                    <a:pt x="231" y="2322"/>
                  </a:lnTo>
                  <a:lnTo>
                    <a:pt x="3612" y="0"/>
                  </a:lnTo>
                  <a:lnTo>
                    <a:pt x="10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5" name="Rectangle 286"/>
            <p:cNvSpPr>
              <a:spLocks noChangeAspect="1" noChangeArrowheads="1"/>
            </p:cNvSpPr>
            <p:nvPr/>
          </p:nvSpPr>
          <p:spPr bwMode="auto">
            <a:xfrm>
              <a:off x="1747838" y="4191000"/>
              <a:ext cx="4129087" cy="412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776" name="Group 526"/>
            <p:cNvGrpSpPr>
              <a:grpSpLocks noChangeAspect="1"/>
            </p:cNvGrpSpPr>
            <p:nvPr/>
          </p:nvGrpSpPr>
          <p:grpSpPr bwMode="auto">
            <a:xfrm>
              <a:off x="1633538" y="4205288"/>
              <a:ext cx="4043362" cy="3894137"/>
              <a:chOff x="1536" y="4464"/>
              <a:chExt cx="1698" cy="1635"/>
            </a:xfrm>
          </p:grpSpPr>
          <p:sp>
            <p:nvSpPr>
              <p:cNvPr id="806" name="Line 287"/>
              <p:cNvSpPr>
                <a:spLocks noChangeAspect="1" noChangeShapeType="1"/>
              </p:cNvSpPr>
              <p:nvPr/>
            </p:nvSpPr>
            <p:spPr bwMode="auto">
              <a:xfrm flipV="1">
                <a:off x="1873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7" name="Rectangle 289"/>
              <p:cNvSpPr>
                <a:spLocks noChangeAspect="1" noChangeArrowheads="1"/>
              </p:cNvSpPr>
              <p:nvPr/>
            </p:nvSpPr>
            <p:spPr bwMode="auto">
              <a:xfrm>
                <a:off x="1814" y="6042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08" name="Rectangle 290"/>
              <p:cNvSpPr>
                <a:spLocks noChangeAspect="1" noChangeArrowheads="1"/>
              </p:cNvSpPr>
              <p:nvPr/>
            </p:nvSpPr>
            <p:spPr bwMode="auto">
              <a:xfrm>
                <a:off x="1856" y="6042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5.5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09" name="Line 291"/>
              <p:cNvSpPr>
                <a:spLocks noChangeAspect="1" noChangeShapeType="1"/>
              </p:cNvSpPr>
              <p:nvPr/>
            </p:nvSpPr>
            <p:spPr bwMode="auto">
              <a:xfrm flipV="1">
                <a:off x="2060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0" name="Rectangle 293"/>
              <p:cNvSpPr>
                <a:spLocks noChangeAspect="1" noChangeArrowheads="1"/>
              </p:cNvSpPr>
              <p:nvPr/>
            </p:nvSpPr>
            <p:spPr bwMode="auto">
              <a:xfrm>
                <a:off x="2024" y="6042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11" name="Rectangle 294"/>
              <p:cNvSpPr>
                <a:spLocks noChangeAspect="1" noChangeArrowheads="1"/>
              </p:cNvSpPr>
              <p:nvPr/>
            </p:nvSpPr>
            <p:spPr bwMode="auto">
              <a:xfrm>
                <a:off x="2066" y="6042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12" name="Line 295"/>
              <p:cNvSpPr>
                <a:spLocks noChangeAspect="1" noChangeShapeType="1"/>
              </p:cNvSpPr>
              <p:nvPr/>
            </p:nvSpPr>
            <p:spPr bwMode="auto">
              <a:xfrm flipV="1">
                <a:off x="2253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3" name="Rectangle 297"/>
              <p:cNvSpPr>
                <a:spLocks noChangeAspect="1" noChangeArrowheads="1"/>
              </p:cNvSpPr>
              <p:nvPr/>
            </p:nvSpPr>
            <p:spPr bwMode="auto">
              <a:xfrm>
                <a:off x="2192" y="6042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14" name="Rectangle 298"/>
              <p:cNvSpPr>
                <a:spLocks noChangeAspect="1" noChangeArrowheads="1"/>
              </p:cNvSpPr>
              <p:nvPr/>
            </p:nvSpPr>
            <p:spPr bwMode="auto">
              <a:xfrm>
                <a:off x="2234" y="6042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4.5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15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2439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6" name="Rectangle 301"/>
              <p:cNvSpPr>
                <a:spLocks noChangeAspect="1" noChangeArrowheads="1"/>
              </p:cNvSpPr>
              <p:nvPr/>
            </p:nvSpPr>
            <p:spPr bwMode="auto">
              <a:xfrm>
                <a:off x="2403" y="6042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17" name="Rectangle 302"/>
              <p:cNvSpPr>
                <a:spLocks noChangeAspect="1" noChangeArrowheads="1"/>
              </p:cNvSpPr>
              <p:nvPr/>
            </p:nvSpPr>
            <p:spPr bwMode="auto">
              <a:xfrm>
                <a:off x="2445" y="6042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18" name="Line 303"/>
              <p:cNvSpPr>
                <a:spLocks noChangeAspect="1" noChangeShapeType="1"/>
              </p:cNvSpPr>
              <p:nvPr/>
            </p:nvSpPr>
            <p:spPr bwMode="auto">
              <a:xfrm flipV="1">
                <a:off x="2632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" name="Rectangle 305"/>
              <p:cNvSpPr>
                <a:spLocks noChangeAspect="1" noChangeArrowheads="1"/>
              </p:cNvSpPr>
              <p:nvPr/>
            </p:nvSpPr>
            <p:spPr bwMode="auto">
              <a:xfrm>
                <a:off x="2572" y="6042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0" name="Rectangle 306"/>
              <p:cNvSpPr>
                <a:spLocks noChangeAspect="1" noChangeArrowheads="1"/>
              </p:cNvSpPr>
              <p:nvPr/>
            </p:nvSpPr>
            <p:spPr bwMode="auto">
              <a:xfrm>
                <a:off x="2614" y="6042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3.5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1" name="Line 307"/>
              <p:cNvSpPr>
                <a:spLocks noChangeAspect="1" noChangeShapeType="1"/>
              </p:cNvSpPr>
              <p:nvPr/>
            </p:nvSpPr>
            <p:spPr bwMode="auto">
              <a:xfrm flipV="1">
                <a:off x="2818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2" name="Rectangle 309"/>
              <p:cNvSpPr>
                <a:spLocks noChangeAspect="1" noChangeArrowheads="1"/>
              </p:cNvSpPr>
              <p:nvPr/>
            </p:nvSpPr>
            <p:spPr bwMode="auto">
              <a:xfrm>
                <a:off x="2782" y="6042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3" name="Rectangle 310"/>
              <p:cNvSpPr>
                <a:spLocks noChangeAspect="1" noChangeArrowheads="1"/>
              </p:cNvSpPr>
              <p:nvPr/>
            </p:nvSpPr>
            <p:spPr bwMode="auto">
              <a:xfrm>
                <a:off x="2825" y="6042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4" name="Line 311"/>
              <p:cNvSpPr>
                <a:spLocks noChangeAspect="1" noChangeShapeType="1"/>
              </p:cNvSpPr>
              <p:nvPr/>
            </p:nvSpPr>
            <p:spPr bwMode="auto">
              <a:xfrm flipV="1">
                <a:off x="3011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5" name="Rectangle 313"/>
              <p:cNvSpPr>
                <a:spLocks noChangeAspect="1" noChangeArrowheads="1"/>
              </p:cNvSpPr>
              <p:nvPr/>
            </p:nvSpPr>
            <p:spPr bwMode="auto">
              <a:xfrm>
                <a:off x="2951" y="6042"/>
                <a:ext cx="2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6" name="Rectangle 314"/>
              <p:cNvSpPr>
                <a:spLocks noChangeAspect="1" noChangeArrowheads="1"/>
              </p:cNvSpPr>
              <p:nvPr/>
            </p:nvSpPr>
            <p:spPr bwMode="auto">
              <a:xfrm>
                <a:off x="2993" y="6042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7" name="Line 315"/>
              <p:cNvSpPr>
                <a:spLocks noChangeAspect="1" noChangeShapeType="1"/>
              </p:cNvSpPr>
              <p:nvPr/>
            </p:nvSpPr>
            <p:spPr bwMode="auto">
              <a:xfrm flipV="1">
                <a:off x="3204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8" name="Rectangle 317"/>
              <p:cNvSpPr>
                <a:spLocks noChangeAspect="1" noChangeArrowheads="1"/>
              </p:cNvSpPr>
              <p:nvPr/>
            </p:nvSpPr>
            <p:spPr bwMode="auto">
              <a:xfrm>
                <a:off x="3168" y="6042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9" name="Rectangle 318"/>
              <p:cNvSpPr>
                <a:spLocks noChangeAspect="1" noChangeArrowheads="1"/>
              </p:cNvSpPr>
              <p:nvPr/>
            </p:nvSpPr>
            <p:spPr bwMode="auto">
              <a:xfrm>
                <a:off x="3210" y="6042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30" name="Line 319"/>
              <p:cNvSpPr>
                <a:spLocks noChangeAspect="1" noChangeShapeType="1"/>
              </p:cNvSpPr>
              <p:nvPr/>
            </p:nvSpPr>
            <p:spPr bwMode="auto">
              <a:xfrm flipV="1">
                <a:off x="1717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1" name="Line 320"/>
              <p:cNvSpPr>
                <a:spLocks noChangeAspect="1" noChangeShapeType="1"/>
              </p:cNvSpPr>
              <p:nvPr/>
            </p:nvSpPr>
            <p:spPr bwMode="auto">
              <a:xfrm flipV="1">
                <a:off x="1759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2" name="Line 321"/>
              <p:cNvSpPr>
                <a:spLocks noChangeAspect="1" noChangeShapeType="1"/>
              </p:cNvSpPr>
              <p:nvPr/>
            </p:nvSpPr>
            <p:spPr bwMode="auto">
              <a:xfrm flipV="1">
                <a:off x="1795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3" name="Line 322"/>
              <p:cNvSpPr>
                <a:spLocks noChangeAspect="1" noChangeShapeType="1"/>
              </p:cNvSpPr>
              <p:nvPr/>
            </p:nvSpPr>
            <p:spPr bwMode="auto">
              <a:xfrm flipV="1">
                <a:off x="1831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4" name="Line 323"/>
              <p:cNvSpPr>
                <a:spLocks noChangeAspect="1" noChangeShapeType="1"/>
              </p:cNvSpPr>
              <p:nvPr/>
            </p:nvSpPr>
            <p:spPr bwMode="auto">
              <a:xfrm flipV="1">
                <a:off x="1909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5" name="Line 324"/>
              <p:cNvSpPr>
                <a:spLocks noChangeAspect="1" noChangeShapeType="1"/>
              </p:cNvSpPr>
              <p:nvPr/>
            </p:nvSpPr>
            <p:spPr bwMode="auto">
              <a:xfrm flipV="1">
                <a:off x="1945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6" name="Line 325"/>
              <p:cNvSpPr>
                <a:spLocks noChangeAspect="1" noChangeShapeType="1"/>
              </p:cNvSpPr>
              <p:nvPr/>
            </p:nvSpPr>
            <p:spPr bwMode="auto">
              <a:xfrm flipV="1">
                <a:off x="1988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7" name="Line 326"/>
              <p:cNvSpPr>
                <a:spLocks noChangeAspect="1" noChangeShapeType="1"/>
              </p:cNvSpPr>
              <p:nvPr/>
            </p:nvSpPr>
            <p:spPr bwMode="auto">
              <a:xfrm flipV="1">
                <a:off x="2024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8" name="Line 327"/>
              <p:cNvSpPr>
                <a:spLocks noChangeAspect="1" noChangeShapeType="1"/>
              </p:cNvSpPr>
              <p:nvPr/>
            </p:nvSpPr>
            <p:spPr bwMode="auto">
              <a:xfrm flipV="1">
                <a:off x="2096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9" name="Line 328"/>
              <p:cNvSpPr>
                <a:spLocks noChangeAspect="1" noChangeShapeType="1"/>
              </p:cNvSpPr>
              <p:nvPr/>
            </p:nvSpPr>
            <p:spPr bwMode="auto">
              <a:xfrm flipV="1">
                <a:off x="2138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0" name="Line 329"/>
              <p:cNvSpPr>
                <a:spLocks noChangeAspect="1" noChangeShapeType="1"/>
              </p:cNvSpPr>
              <p:nvPr/>
            </p:nvSpPr>
            <p:spPr bwMode="auto">
              <a:xfrm flipV="1">
                <a:off x="2174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1" name="Line 330"/>
              <p:cNvSpPr>
                <a:spLocks noChangeAspect="1" noChangeShapeType="1"/>
              </p:cNvSpPr>
              <p:nvPr/>
            </p:nvSpPr>
            <p:spPr bwMode="auto">
              <a:xfrm flipV="1">
                <a:off x="2210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2" name="Line 331"/>
              <p:cNvSpPr>
                <a:spLocks noChangeAspect="1" noChangeShapeType="1"/>
              </p:cNvSpPr>
              <p:nvPr/>
            </p:nvSpPr>
            <p:spPr bwMode="auto">
              <a:xfrm flipV="1">
                <a:off x="2289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3" name="Line 332"/>
              <p:cNvSpPr>
                <a:spLocks noChangeAspect="1" noChangeShapeType="1"/>
              </p:cNvSpPr>
              <p:nvPr/>
            </p:nvSpPr>
            <p:spPr bwMode="auto">
              <a:xfrm flipV="1">
                <a:off x="2325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4" name="Line 333"/>
              <p:cNvSpPr>
                <a:spLocks noChangeAspect="1" noChangeShapeType="1"/>
              </p:cNvSpPr>
              <p:nvPr/>
            </p:nvSpPr>
            <p:spPr bwMode="auto">
              <a:xfrm flipV="1">
                <a:off x="2367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5" name="Line 334"/>
              <p:cNvSpPr>
                <a:spLocks noChangeAspect="1" noChangeShapeType="1"/>
              </p:cNvSpPr>
              <p:nvPr/>
            </p:nvSpPr>
            <p:spPr bwMode="auto">
              <a:xfrm flipV="1">
                <a:off x="2403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6" name="Line 335"/>
              <p:cNvSpPr>
                <a:spLocks noChangeAspect="1" noChangeShapeType="1"/>
              </p:cNvSpPr>
              <p:nvPr/>
            </p:nvSpPr>
            <p:spPr bwMode="auto">
              <a:xfrm flipV="1">
                <a:off x="2481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7" name="Line 336"/>
              <p:cNvSpPr>
                <a:spLocks noChangeAspect="1" noChangeShapeType="1"/>
              </p:cNvSpPr>
              <p:nvPr/>
            </p:nvSpPr>
            <p:spPr bwMode="auto">
              <a:xfrm flipV="1">
                <a:off x="2517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8" name="Line 337"/>
              <p:cNvSpPr>
                <a:spLocks noChangeAspect="1" noChangeShapeType="1"/>
              </p:cNvSpPr>
              <p:nvPr/>
            </p:nvSpPr>
            <p:spPr bwMode="auto">
              <a:xfrm flipV="1">
                <a:off x="2554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9" name="Line 338"/>
              <p:cNvSpPr>
                <a:spLocks noChangeAspect="1" noChangeShapeType="1"/>
              </p:cNvSpPr>
              <p:nvPr/>
            </p:nvSpPr>
            <p:spPr bwMode="auto">
              <a:xfrm flipV="1">
                <a:off x="2596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0" name="Line 339"/>
              <p:cNvSpPr>
                <a:spLocks noChangeAspect="1" noChangeShapeType="1"/>
              </p:cNvSpPr>
              <p:nvPr/>
            </p:nvSpPr>
            <p:spPr bwMode="auto">
              <a:xfrm flipV="1">
                <a:off x="2668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1" name="Line 340"/>
              <p:cNvSpPr>
                <a:spLocks noChangeAspect="1" noChangeShapeType="1"/>
              </p:cNvSpPr>
              <p:nvPr/>
            </p:nvSpPr>
            <p:spPr bwMode="auto">
              <a:xfrm flipV="1">
                <a:off x="2704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" name="Line 341"/>
              <p:cNvSpPr>
                <a:spLocks noChangeAspect="1" noChangeShapeType="1"/>
              </p:cNvSpPr>
              <p:nvPr/>
            </p:nvSpPr>
            <p:spPr bwMode="auto">
              <a:xfrm flipV="1">
                <a:off x="2746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3" name="Line 342"/>
              <p:cNvSpPr>
                <a:spLocks noChangeAspect="1" noChangeShapeType="1"/>
              </p:cNvSpPr>
              <p:nvPr/>
            </p:nvSpPr>
            <p:spPr bwMode="auto">
              <a:xfrm flipV="1">
                <a:off x="2782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4" name="Line 343"/>
              <p:cNvSpPr>
                <a:spLocks noChangeAspect="1" noChangeShapeType="1"/>
              </p:cNvSpPr>
              <p:nvPr/>
            </p:nvSpPr>
            <p:spPr bwMode="auto">
              <a:xfrm flipV="1">
                <a:off x="2861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5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2897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6" name="Line 345"/>
              <p:cNvSpPr>
                <a:spLocks noChangeAspect="1" noChangeShapeType="1"/>
              </p:cNvSpPr>
              <p:nvPr/>
            </p:nvSpPr>
            <p:spPr bwMode="auto">
              <a:xfrm flipV="1">
                <a:off x="2933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7" name="Line 346"/>
              <p:cNvSpPr>
                <a:spLocks noChangeAspect="1" noChangeShapeType="1"/>
              </p:cNvSpPr>
              <p:nvPr/>
            </p:nvSpPr>
            <p:spPr bwMode="auto">
              <a:xfrm flipV="1">
                <a:off x="2975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8" name="Line 347"/>
              <p:cNvSpPr>
                <a:spLocks noChangeAspect="1" noChangeShapeType="1"/>
              </p:cNvSpPr>
              <p:nvPr/>
            </p:nvSpPr>
            <p:spPr bwMode="auto">
              <a:xfrm flipV="1">
                <a:off x="3047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9" name="Line 348"/>
              <p:cNvSpPr>
                <a:spLocks noChangeAspect="1" noChangeShapeType="1"/>
              </p:cNvSpPr>
              <p:nvPr/>
            </p:nvSpPr>
            <p:spPr bwMode="auto">
              <a:xfrm flipV="1">
                <a:off x="3089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0" name="Line 349"/>
              <p:cNvSpPr>
                <a:spLocks noChangeAspect="1" noChangeShapeType="1"/>
              </p:cNvSpPr>
              <p:nvPr/>
            </p:nvSpPr>
            <p:spPr bwMode="auto">
              <a:xfrm flipV="1">
                <a:off x="3126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1" name="Line 350"/>
              <p:cNvSpPr>
                <a:spLocks noChangeAspect="1" noChangeShapeType="1"/>
              </p:cNvSpPr>
              <p:nvPr/>
            </p:nvSpPr>
            <p:spPr bwMode="auto">
              <a:xfrm flipV="1">
                <a:off x="3162" y="60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2" name="Line 351"/>
              <p:cNvSpPr>
                <a:spLocks noChangeAspect="1" noChangeShapeType="1"/>
              </p:cNvSpPr>
              <p:nvPr/>
            </p:nvSpPr>
            <p:spPr bwMode="auto">
              <a:xfrm>
                <a:off x="1681" y="6024"/>
                <a:ext cx="15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3" name="Line 352"/>
              <p:cNvSpPr>
                <a:spLocks noChangeAspect="1" noChangeShapeType="1"/>
              </p:cNvSpPr>
              <p:nvPr/>
            </p:nvSpPr>
            <p:spPr bwMode="auto">
              <a:xfrm>
                <a:off x="1681" y="577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4" name="Rectangle 354"/>
              <p:cNvSpPr>
                <a:spLocks noChangeAspect="1" noChangeArrowheads="1"/>
              </p:cNvSpPr>
              <p:nvPr/>
            </p:nvSpPr>
            <p:spPr bwMode="auto">
              <a:xfrm>
                <a:off x="1536" y="5735"/>
                <a:ext cx="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5" name="Rectangle 355"/>
              <p:cNvSpPr>
                <a:spLocks noChangeAspect="1" noChangeArrowheads="1"/>
              </p:cNvSpPr>
              <p:nvPr/>
            </p:nvSpPr>
            <p:spPr bwMode="auto">
              <a:xfrm>
                <a:off x="1572" y="5735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6" name="Line 356"/>
              <p:cNvSpPr>
                <a:spLocks noChangeAspect="1" noChangeShapeType="1"/>
              </p:cNvSpPr>
              <p:nvPr/>
            </p:nvSpPr>
            <p:spPr bwMode="auto">
              <a:xfrm>
                <a:off x="1681" y="551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7" name="Rectangle 358"/>
              <p:cNvSpPr>
                <a:spLocks noChangeAspect="1" noChangeArrowheads="1"/>
              </p:cNvSpPr>
              <p:nvPr/>
            </p:nvSpPr>
            <p:spPr bwMode="auto">
              <a:xfrm>
                <a:off x="1620" y="5476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8" name="Line 359"/>
              <p:cNvSpPr>
                <a:spLocks noChangeAspect="1" noChangeShapeType="1"/>
              </p:cNvSpPr>
              <p:nvPr/>
            </p:nvSpPr>
            <p:spPr bwMode="auto">
              <a:xfrm>
                <a:off x="1681" y="526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9" name="Rectangle 361"/>
              <p:cNvSpPr>
                <a:spLocks noChangeAspect="1" noChangeArrowheads="1"/>
              </p:cNvSpPr>
              <p:nvPr/>
            </p:nvSpPr>
            <p:spPr bwMode="auto">
              <a:xfrm>
                <a:off x="1572" y="5223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70" name="Line 362"/>
              <p:cNvSpPr>
                <a:spLocks noChangeAspect="1" noChangeShapeType="1"/>
              </p:cNvSpPr>
              <p:nvPr/>
            </p:nvSpPr>
            <p:spPr bwMode="auto">
              <a:xfrm>
                <a:off x="1681" y="501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1" name="Rectangle 364"/>
              <p:cNvSpPr>
                <a:spLocks noChangeAspect="1" noChangeArrowheads="1"/>
              </p:cNvSpPr>
              <p:nvPr/>
            </p:nvSpPr>
            <p:spPr bwMode="auto">
              <a:xfrm>
                <a:off x="1620" y="4970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72" name="Line 365"/>
              <p:cNvSpPr>
                <a:spLocks noChangeAspect="1" noChangeShapeType="1"/>
              </p:cNvSpPr>
              <p:nvPr/>
            </p:nvSpPr>
            <p:spPr bwMode="auto">
              <a:xfrm>
                <a:off x="1681" y="475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3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1572" y="4717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74" name="Line 368"/>
              <p:cNvSpPr>
                <a:spLocks noChangeAspect="1" noChangeShapeType="1"/>
              </p:cNvSpPr>
              <p:nvPr/>
            </p:nvSpPr>
            <p:spPr bwMode="auto">
              <a:xfrm>
                <a:off x="1681" y="450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5" name="Rectangle 370"/>
              <p:cNvSpPr>
                <a:spLocks noChangeAspect="1" noChangeArrowheads="1"/>
              </p:cNvSpPr>
              <p:nvPr/>
            </p:nvSpPr>
            <p:spPr bwMode="auto">
              <a:xfrm>
                <a:off x="1620" y="4464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76" name="Line 371"/>
              <p:cNvSpPr>
                <a:spLocks noChangeAspect="1" noChangeShapeType="1"/>
              </p:cNvSpPr>
              <p:nvPr/>
            </p:nvSpPr>
            <p:spPr bwMode="auto">
              <a:xfrm>
                <a:off x="1681" y="597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7" name="Line 372"/>
              <p:cNvSpPr>
                <a:spLocks noChangeAspect="1" noChangeShapeType="1"/>
              </p:cNvSpPr>
              <p:nvPr/>
            </p:nvSpPr>
            <p:spPr bwMode="auto">
              <a:xfrm>
                <a:off x="1681" y="592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8" name="Line 373"/>
              <p:cNvSpPr>
                <a:spLocks noChangeAspect="1" noChangeShapeType="1"/>
              </p:cNvSpPr>
              <p:nvPr/>
            </p:nvSpPr>
            <p:spPr bwMode="auto">
              <a:xfrm>
                <a:off x="1681" y="587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9" name="Line 374"/>
              <p:cNvSpPr>
                <a:spLocks noChangeAspect="1" noChangeShapeType="1"/>
              </p:cNvSpPr>
              <p:nvPr/>
            </p:nvSpPr>
            <p:spPr bwMode="auto">
              <a:xfrm>
                <a:off x="1681" y="582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0" name="Line 375"/>
              <p:cNvSpPr>
                <a:spLocks noChangeAspect="1" noChangeShapeType="1"/>
              </p:cNvSpPr>
              <p:nvPr/>
            </p:nvSpPr>
            <p:spPr bwMode="auto">
              <a:xfrm>
                <a:off x="1681" y="572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1" name="Line 376"/>
              <p:cNvSpPr>
                <a:spLocks noChangeAspect="1" noChangeShapeType="1"/>
              </p:cNvSpPr>
              <p:nvPr/>
            </p:nvSpPr>
            <p:spPr bwMode="auto">
              <a:xfrm>
                <a:off x="1681" y="566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2" name="Line 377"/>
              <p:cNvSpPr>
                <a:spLocks noChangeAspect="1" noChangeShapeType="1"/>
              </p:cNvSpPr>
              <p:nvPr/>
            </p:nvSpPr>
            <p:spPr bwMode="auto">
              <a:xfrm>
                <a:off x="1681" y="56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3" name="Line 378"/>
              <p:cNvSpPr>
                <a:spLocks noChangeAspect="1" noChangeShapeType="1"/>
              </p:cNvSpPr>
              <p:nvPr/>
            </p:nvSpPr>
            <p:spPr bwMode="auto">
              <a:xfrm>
                <a:off x="1681" y="55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4" name="Line 379"/>
              <p:cNvSpPr>
                <a:spLocks noChangeAspect="1" noChangeShapeType="1"/>
              </p:cNvSpPr>
              <p:nvPr/>
            </p:nvSpPr>
            <p:spPr bwMode="auto">
              <a:xfrm>
                <a:off x="1681" y="547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5" name="Line 380"/>
              <p:cNvSpPr>
                <a:spLocks noChangeAspect="1" noChangeShapeType="1"/>
              </p:cNvSpPr>
              <p:nvPr/>
            </p:nvSpPr>
            <p:spPr bwMode="auto">
              <a:xfrm>
                <a:off x="1681" y="54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6" name="Line 381"/>
              <p:cNvSpPr>
                <a:spLocks noChangeAspect="1" noChangeShapeType="1"/>
              </p:cNvSpPr>
              <p:nvPr/>
            </p:nvSpPr>
            <p:spPr bwMode="auto">
              <a:xfrm>
                <a:off x="1681" y="53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7" name="Line 382"/>
              <p:cNvSpPr>
                <a:spLocks noChangeAspect="1" noChangeShapeType="1"/>
              </p:cNvSpPr>
              <p:nvPr/>
            </p:nvSpPr>
            <p:spPr bwMode="auto">
              <a:xfrm>
                <a:off x="1681" y="531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8" name="Line 383"/>
              <p:cNvSpPr>
                <a:spLocks noChangeAspect="1" noChangeShapeType="1"/>
              </p:cNvSpPr>
              <p:nvPr/>
            </p:nvSpPr>
            <p:spPr bwMode="auto">
              <a:xfrm>
                <a:off x="1681" y="521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9" name="Line 384"/>
              <p:cNvSpPr>
                <a:spLocks noChangeAspect="1" noChangeShapeType="1"/>
              </p:cNvSpPr>
              <p:nvPr/>
            </p:nvSpPr>
            <p:spPr bwMode="auto">
              <a:xfrm>
                <a:off x="1681" y="516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0" name="Line 385"/>
              <p:cNvSpPr>
                <a:spLocks noChangeAspect="1" noChangeShapeType="1"/>
              </p:cNvSpPr>
              <p:nvPr/>
            </p:nvSpPr>
            <p:spPr bwMode="auto">
              <a:xfrm>
                <a:off x="1681" y="511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1" name="Line 386"/>
              <p:cNvSpPr>
                <a:spLocks noChangeAspect="1" noChangeShapeType="1"/>
              </p:cNvSpPr>
              <p:nvPr/>
            </p:nvSpPr>
            <p:spPr bwMode="auto">
              <a:xfrm>
                <a:off x="1681" y="506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2" name="Line 387"/>
              <p:cNvSpPr>
                <a:spLocks noChangeAspect="1" noChangeShapeType="1"/>
              </p:cNvSpPr>
              <p:nvPr/>
            </p:nvSpPr>
            <p:spPr bwMode="auto">
              <a:xfrm>
                <a:off x="1681" y="49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3" name="Line 388"/>
              <p:cNvSpPr>
                <a:spLocks noChangeAspect="1" noChangeShapeType="1"/>
              </p:cNvSpPr>
              <p:nvPr/>
            </p:nvSpPr>
            <p:spPr bwMode="auto">
              <a:xfrm>
                <a:off x="1681" y="49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4" name="Line 389"/>
              <p:cNvSpPr>
                <a:spLocks noChangeAspect="1" noChangeShapeType="1"/>
              </p:cNvSpPr>
              <p:nvPr/>
            </p:nvSpPr>
            <p:spPr bwMode="auto">
              <a:xfrm>
                <a:off x="1681" y="48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5" name="Line 390"/>
              <p:cNvSpPr>
                <a:spLocks noChangeAspect="1" noChangeShapeType="1"/>
              </p:cNvSpPr>
              <p:nvPr/>
            </p:nvSpPr>
            <p:spPr bwMode="auto">
              <a:xfrm>
                <a:off x="1681" y="48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6" name="Line 391"/>
              <p:cNvSpPr>
                <a:spLocks noChangeAspect="1" noChangeShapeType="1"/>
              </p:cNvSpPr>
              <p:nvPr/>
            </p:nvSpPr>
            <p:spPr bwMode="auto">
              <a:xfrm>
                <a:off x="1681" y="471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7" name="Line 392"/>
              <p:cNvSpPr>
                <a:spLocks noChangeAspect="1" noChangeShapeType="1"/>
              </p:cNvSpPr>
              <p:nvPr/>
            </p:nvSpPr>
            <p:spPr bwMode="auto">
              <a:xfrm>
                <a:off x="1681" y="465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8" name="Line 393"/>
              <p:cNvSpPr>
                <a:spLocks noChangeAspect="1" noChangeShapeType="1"/>
              </p:cNvSpPr>
              <p:nvPr/>
            </p:nvSpPr>
            <p:spPr bwMode="auto">
              <a:xfrm>
                <a:off x="1681" y="460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9" name="Line 394"/>
              <p:cNvSpPr>
                <a:spLocks noChangeAspect="1" noChangeShapeType="1"/>
              </p:cNvSpPr>
              <p:nvPr/>
            </p:nvSpPr>
            <p:spPr bwMode="auto">
              <a:xfrm>
                <a:off x="1681" y="455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0" name="Line 395"/>
              <p:cNvSpPr>
                <a:spLocks noChangeAspect="1" noChangeShapeType="1"/>
              </p:cNvSpPr>
              <p:nvPr/>
            </p:nvSpPr>
            <p:spPr bwMode="auto">
              <a:xfrm flipV="1">
                <a:off x="1681" y="4506"/>
                <a:ext cx="1" cy="15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1" name="Line 396"/>
              <p:cNvSpPr>
                <a:spLocks noChangeAspect="1" noChangeShapeType="1"/>
              </p:cNvSpPr>
              <p:nvPr/>
            </p:nvSpPr>
            <p:spPr bwMode="auto">
              <a:xfrm flipV="1">
                <a:off x="1681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2" name="Line 397"/>
              <p:cNvSpPr>
                <a:spLocks noChangeAspect="1" noChangeShapeType="1"/>
              </p:cNvSpPr>
              <p:nvPr/>
            </p:nvSpPr>
            <p:spPr bwMode="auto">
              <a:xfrm flipV="1">
                <a:off x="1873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3" name="Line 398"/>
              <p:cNvSpPr>
                <a:spLocks noChangeAspect="1" noChangeShapeType="1"/>
              </p:cNvSpPr>
              <p:nvPr/>
            </p:nvSpPr>
            <p:spPr bwMode="auto">
              <a:xfrm flipV="1">
                <a:off x="2060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4" name="Line 399"/>
              <p:cNvSpPr>
                <a:spLocks noChangeAspect="1" noChangeShapeType="1"/>
              </p:cNvSpPr>
              <p:nvPr/>
            </p:nvSpPr>
            <p:spPr bwMode="auto">
              <a:xfrm flipV="1">
                <a:off x="2253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5" name="Line 400"/>
              <p:cNvSpPr>
                <a:spLocks noChangeAspect="1" noChangeShapeType="1"/>
              </p:cNvSpPr>
              <p:nvPr/>
            </p:nvSpPr>
            <p:spPr bwMode="auto">
              <a:xfrm flipV="1">
                <a:off x="2439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6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2632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7" name="Line 402"/>
              <p:cNvSpPr>
                <a:spLocks noChangeAspect="1" noChangeShapeType="1"/>
              </p:cNvSpPr>
              <p:nvPr/>
            </p:nvSpPr>
            <p:spPr bwMode="auto">
              <a:xfrm flipV="1">
                <a:off x="2818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8" name="Line 403"/>
              <p:cNvSpPr>
                <a:spLocks noChangeAspect="1" noChangeShapeType="1"/>
              </p:cNvSpPr>
              <p:nvPr/>
            </p:nvSpPr>
            <p:spPr bwMode="auto">
              <a:xfrm flipV="1">
                <a:off x="3011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9" name="Line 404"/>
              <p:cNvSpPr>
                <a:spLocks noChangeAspect="1" noChangeShapeType="1"/>
              </p:cNvSpPr>
              <p:nvPr/>
            </p:nvSpPr>
            <p:spPr bwMode="auto">
              <a:xfrm flipV="1">
                <a:off x="1717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0" name="Line 405"/>
              <p:cNvSpPr>
                <a:spLocks noChangeAspect="1" noChangeShapeType="1"/>
              </p:cNvSpPr>
              <p:nvPr/>
            </p:nvSpPr>
            <p:spPr bwMode="auto">
              <a:xfrm flipV="1">
                <a:off x="1759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1" name="Line 406"/>
              <p:cNvSpPr>
                <a:spLocks noChangeAspect="1" noChangeShapeType="1"/>
              </p:cNvSpPr>
              <p:nvPr/>
            </p:nvSpPr>
            <p:spPr bwMode="auto">
              <a:xfrm flipV="1">
                <a:off x="1795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2" name="Line 407"/>
              <p:cNvSpPr>
                <a:spLocks noChangeAspect="1" noChangeShapeType="1"/>
              </p:cNvSpPr>
              <p:nvPr/>
            </p:nvSpPr>
            <p:spPr bwMode="auto">
              <a:xfrm flipV="1">
                <a:off x="1831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3" name="Line 408"/>
              <p:cNvSpPr>
                <a:spLocks noChangeAspect="1" noChangeShapeType="1"/>
              </p:cNvSpPr>
              <p:nvPr/>
            </p:nvSpPr>
            <p:spPr bwMode="auto">
              <a:xfrm flipV="1">
                <a:off x="1909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4" name="Line 409"/>
              <p:cNvSpPr>
                <a:spLocks noChangeAspect="1" noChangeShapeType="1"/>
              </p:cNvSpPr>
              <p:nvPr/>
            </p:nvSpPr>
            <p:spPr bwMode="auto">
              <a:xfrm flipV="1">
                <a:off x="1945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5" name="Line 410"/>
              <p:cNvSpPr>
                <a:spLocks noChangeAspect="1" noChangeShapeType="1"/>
              </p:cNvSpPr>
              <p:nvPr/>
            </p:nvSpPr>
            <p:spPr bwMode="auto">
              <a:xfrm flipV="1">
                <a:off x="1988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6" name="Line 411"/>
              <p:cNvSpPr>
                <a:spLocks noChangeAspect="1" noChangeShapeType="1"/>
              </p:cNvSpPr>
              <p:nvPr/>
            </p:nvSpPr>
            <p:spPr bwMode="auto">
              <a:xfrm flipV="1">
                <a:off x="2024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7" name="Line 412"/>
              <p:cNvSpPr>
                <a:spLocks noChangeAspect="1" noChangeShapeType="1"/>
              </p:cNvSpPr>
              <p:nvPr/>
            </p:nvSpPr>
            <p:spPr bwMode="auto">
              <a:xfrm flipV="1">
                <a:off x="2096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8" name="Line 413"/>
              <p:cNvSpPr>
                <a:spLocks noChangeAspect="1" noChangeShapeType="1"/>
              </p:cNvSpPr>
              <p:nvPr/>
            </p:nvSpPr>
            <p:spPr bwMode="auto">
              <a:xfrm flipV="1">
                <a:off x="2138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19" name="Line 414"/>
              <p:cNvSpPr>
                <a:spLocks noChangeAspect="1" noChangeShapeType="1"/>
              </p:cNvSpPr>
              <p:nvPr/>
            </p:nvSpPr>
            <p:spPr bwMode="auto">
              <a:xfrm flipV="1">
                <a:off x="2174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0" name="Line 415"/>
              <p:cNvSpPr>
                <a:spLocks noChangeAspect="1" noChangeShapeType="1"/>
              </p:cNvSpPr>
              <p:nvPr/>
            </p:nvSpPr>
            <p:spPr bwMode="auto">
              <a:xfrm flipV="1">
                <a:off x="2210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" name="Line 416"/>
              <p:cNvSpPr>
                <a:spLocks noChangeAspect="1" noChangeShapeType="1"/>
              </p:cNvSpPr>
              <p:nvPr/>
            </p:nvSpPr>
            <p:spPr bwMode="auto">
              <a:xfrm flipV="1">
                <a:off x="2289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" name="Line 417"/>
              <p:cNvSpPr>
                <a:spLocks noChangeAspect="1" noChangeShapeType="1"/>
              </p:cNvSpPr>
              <p:nvPr/>
            </p:nvSpPr>
            <p:spPr bwMode="auto">
              <a:xfrm flipV="1">
                <a:off x="2325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" name="Line 418"/>
              <p:cNvSpPr>
                <a:spLocks noChangeAspect="1" noChangeShapeType="1"/>
              </p:cNvSpPr>
              <p:nvPr/>
            </p:nvSpPr>
            <p:spPr bwMode="auto">
              <a:xfrm flipV="1">
                <a:off x="2367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" name="Line 419"/>
              <p:cNvSpPr>
                <a:spLocks noChangeAspect="1" noChangeShapeType="1"/>
              </p:cNvSpPr>
              <p:nvPr/>
            </p:nvSpPr>
            <p:spPr bwMode="auto">
              <a:xfrm flipV="1">
                <a:off x="2403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" name="Line 420"/>
              <p:cNvSpPr>
                <a:spLocks noChangeAspect="1" noChangeShapeType="1"/>
              </p:cNvSpPr>
              <p:nvPr/>
            </p:nvSpPr>
            <p:spPr bwMode="auto">
              <a:xfrm flipV="1">
                <a:off x="2481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" name="Line 421"/>
              <p:cNvSpPr>
                <a:spLocks noChangeAspect="1" noChangeShapeType="1"/>
              </p:cNvSpPr>
              <p:nvPr/>
            </p:nvSpPr>
            <p:spPr bwMode="auto">
              <a:xfrm flipV="1">
                <a:off x="2517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" name="Line 422"/>
              <p:cNvSpPr>
                <a:spLocks noChangeAspect="1" noChangeShapeType="1"/>
              </p:cNvSpPr>
              <p:nvPr/>
            </p:nvSpPr>
            <p:spPr bwMode="auto">
              <a:xfrm flipV="1">
                <a:off x="2554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8" name="Line 423"/>
              <p:cNvSpPr>
                <a:spLocks noChangeAspect="1" noChangeShapeType="1"/>
              </p:cNvSpPr>
              <p:nvPr/>
            </p:nvSpPr>
            <p:spPr bwMode="auto">
              <a:xfrm flipV="1">
                <a:off x="2596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9" name="Line 424"/>
              <p:cNvSpPr>
                <a:spLocks noChangeAspect="1" noChangeShapeType="1"/>
              </p:cNvSpPr>
              <p:nvPr/>
            </p:nvSpPr>
            <p:spPr bwMode="auto">
              <a:xfrm flipV="1">
                <a:off x="2668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0" name="Line 425"/>
              <p:cNvSpPr>
                <a:spLocks noChangeAspect="1" noChangeShapeType="1"/>
              </p:cNvSpPr>
              <p:nvPr/>
            </p:nvSpPr>
            <p:spPr bwMode="auto">
              <a:xfrm flipV="1">
                <a:off x="2704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" name="Line 426"/>
              <p:cNvSpPr>
                <a:spLocks noChangeAspect="1" noChangeShapeType="1"/>
              </p:cNvSpPr>
              <p:nvPr/>
            </p:nvSpPr>
            <p:spPr bwMode="auto">
              <a:xfrm flipV="1">
                <a:off x="2746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" name="Line 427"/>
              <p:cNvSpPr>
                <a:spLocks noChangeAspect="1" noChangeShapeType="1"/>
              </p:cNvSpPr>
              <p:nvPr/>
            </p:nvSpPr>
            <p:spPr bwMode="auto">
              <a:xfrm flipV="1">
                <a:off x="2782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" name="Line 428"/>
              <p:cNvSpPr>
                <a:spLocks noChangeAspect="1" noChangeShapeType="1"/>
              </p:cNvSpPr>
              <p:nvPr/>
            </p:nvSpPr>
            <p:spPr bwMode="auto">
              <a:xfrm flipV="1">
                <a:off x="2861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" name="Line 429"/>
              <p:cNvSpPr>
                <a:spLocks noChangeAspect="1" noChangeShapeType="1"/>
              </p:cNvSpPr>
              <p:nvPr/>
            </p:nvSpPr>
            <p:spPr bwMode="auto">
              <a:xfrm flipV="1">
                <a:off x="2897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" name="Line 430"/>
              <p:cNvSpPr>
                <a:spLocks noChangeAspect="1" noChangeShapeType="1"/>
              </p:cNvSpPr>
              <p:nvPr/>
            </p:nvSpPr>
            <p:spPr bwMode="auto">
              <a:xfrm flipV="1">
                <a:off x="2933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6" name="Line 431"/>
              <p:cNvSpPr>
                <a:spLocks noChangeAspect="1" noChangeShapeType="1"/>
              </p:cNvSpPr>
              <p:nvPr/>
            </p:nvSpPr>
            <p:spPr bwMode="auto">
              <a:xfrm flipV="1">
                <a:off x="2975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7" name="Line 432"/>
              <p:cNvSpPr>
                <a:spLocks noChangeAspect="1" noChangeShapeType="1"/>
              </p:cNvSpPr>
              <p:nvPr/>
            </p:nvSpPr>
            <p:spPr bwMode="auto">
              <a:xfrm flipV="1">
                <a:off x="3047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8" name="Line 433"/>
              <p:cNvSpPr>
                <a:spLocks noChangeAspect="1" noChangeShapeType="1"/>
              </p:cNvSpPr>
              <p:nvPr/>
            </p:nvSpPr>
            <p:spPr bwMode="auto">
              <a:xfrm flipV="1">
                <a:off x="3089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9" name="Line 434"/>
              <p:cNvSpPr>
                <a:spLocks noChangeAspect="1" noChangeShapeType="1"/>
              </p:cNvSpPr>
              <p:nvPr/>
            </p:nvSpPr>
            <p:spPr bwMode="auto">
              <a:xfrm flipV="1">
                <a:off x="3126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0" name="Line 435"/>
              <p:cNvSpPr>
                <a:spLocks noChangeAspect="1" noChangeShapeType="1"/>
              </p:cNvSpPr>
              <p:nvPr/>
            </p:nvSpPr>
            <p:spPr bwMode="auto">
              <a:xfrm flipV="1">
                <a:off x="3162" y="450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1" name="Line 436"/>
              <p:cNvSpPr>
                <a:spLocks noChangeAspect="1" noChangeShapeType="1"/>
              </p:cNvSpPr>
              <p:nvPr/>
            </p:nvSpPr>
            <p:spPr bwMode="auto">
              <a:xfrm>
                <a:off x="1681" y="4506"/>
                <a:ext cx="15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2" name="Line 437"/>
              <p:cNvSpPr>
                <a:spLocks noChangeAspect="1" noChangeShapeType="1"/>
              </p:cNvSpPr>
              <p:nvPr/>
            </p:nvSpPr>
            <p:spPr bwMode="auto">
              <a:xfrm>
                <a:off x="3192" y="602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3" name="Line 438"/>
              <p:cNvSpPr>
                <a:spLocks noChangeAspect="1" noChangeShapeType="1"/>
              </p:cNvSpPr>
              <p:nvPr/>
            </p:nvSpPr>
            <p:spPr bwMode="auto">
              <a:xfrm>
                <a:off x="3192" y="577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4" name="Line 439"/>
              <p:cNvSpPr>
                <a:spLocks noChangeAspect="1" noChangeShapeType="1"/>
              </p:cNvSpPr>
              <p:nvPr/>
            </p:nvSpPr>
            <p:spPr bwMode="auto">
              <a:xfrm>
                <a:off x="3192" y="551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5" name="Line 440"/>
              <p:cNvSpPr>
                <a:spLocks noChangeAspect="1" noChangeShapeType="1"/>
              </p:cNvSpPr>
              <p:nvPr/>
            </p:nvSpPr>
            <p:spPr bwMode="auto">
              <a:xfrm>
                <a:off x="3192" y="526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6" name="Line 441"/>
              <p:cNvSpPr>
                <a:spLocks noChangeAspect="1" noChangeShapeType="1"/>
              </p:cNvSpPr>
              <p:nvPr/>
            </p:nvSpPr>
            <p:spPr bwMode="auto">
              <a:xfrm>
                <a:off x="3192" y="501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7" name="Line 442"/>
              <p:cNvSpPr>
                <a:spLocks noChangeAspect="1" noChangeShapeType="1"/>
              </p:cNvSpPr>
              <p:nvPr/>
            </p:nvSpPr>
            <p:spPr bwMode="auto">
              <a:xfrm>
                <a:off x="3192" y="475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8" name="Line 443"/>
              <p:cNvSpPr>
                <a:spLocks noChangeAspect="1" noChangeShapeType="1"/>
              </p:cNvSpPr>
              <p:nvPr/>
            </p:nvSpPr>
            <p:spPr bwMode="auto">
              <a:xfrm>
                <a:off x="3198" y="597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9" name="Line 444"/>
              <p:cNvSpPr>
                <a:spLocks noChangeAspect="1" noChangeShapeType="1"/>
              </p:cNvSpPr>
              <p:nvPr/>
            </p:nvSpPr>
            <p:spPr bwMode="auto">
              <a:xfrm>
                <a:off x="3198" y="592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0" name="Line 445"/>
              <p:cNvSpPr>
                <a:spLocks noChangeAspect="1" noChangeShapeType="1"/>
              </p:cNvSpPr>
              <p:nvPr/>
            </p:nvSpPr>
            <p:spPr bwMode="auto">
              <a:xfrm>
                <a:off x="3198" y="587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1" name="Line 446"/>
              <p:cNvSpPr>
                <a:spLocks noChangeAspect="1" noChangeShapeType="1"/>
              </p:cNvSpPr>
              <p:nvPr/>
            </p:nvSpPr>
            <p:spPr bwMode="auto">
              <a:xfrm>
                <a:off x="3198" y="582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2" name="Line 447"/>
              <p:cNvSpPr>
                <a:spLocks noChangeAspect="1" noChangeShapeType="1"/>
              </p:cNvSpPr>
              <p:nvPr/>
            </p:nvSpPr>
            <p:spPr bwMode="auto">
              <a:xfrm>
                <a:off x="3198" y="572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3" name="Line 448"/>
              <p:cNvSpPr>
                <a:spLocks noChangeAspect="1" noChangeShapeType="1"/>
              </p:cNvSpPr>
              <p:nvPr/>
            </p:nvSpPr>
            <p:spPr bwMode="auto">
              <a:xfrm>
                <a:off x="3198" y="566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4" name="Line 449"/>
              <p:cNvSpPr>
                <a:spLocks noChangeAspect="1" noChangeShapeType="1"/>
              </p:cNvSpPr>
              <p:nvPr/>
            </p:nvSpPr>
            <p:spPr bwMode="auto">
              <a:xfrm>
                <a:off x="3198" y="56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5" name="Line 450"/>
              <p:cNvSpPr>
                <a:spLocks noChangeAspect="1" noChangeShapeType="1"/>
              </p:cNvSpPr>
              <p:nvPr/>
            </p:nvSpPr>
            <p:spPr bwMode="auto">
              <a:xfrm>
                <a:off x="3198" y="55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6" name="Line 451"/>
              <p:cNvSpPr>
                <a:spLocks noChangeAspect="1" noChangeShapeType="1"/>
              </p:cNvSpPr>
              <p:nvPr/>
            </p:nvSpPr>
            <p:spPr bwMode="auto">
              <a:xfrm>
                <a:off x="3198" y="547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7" name="Line 452"/>
              <p:cNvSpPr>
                <a:spLocks noChangeAspect="1" noChangeShapeType="1"/>
              </p:cNvSpPr>
              <p:nvPr/>
            </p:nvSpPr>
            <p:spPr bwMode="auto">
              <a:xfrm>
                <a:off x="3198" y="54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8" name="Line 453"/>
              <p:cNvSpPr>
                <a:spLocks noChangeAspect="1" noChangeShapeType="1"/>
              </p:cNvSpPr>
              <p:nvPr/>
            </p:nvSpPr>
            <p:spPr bwMode="auto">
              <a:xfrm>
                <a:off x="3198" y="53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9" name="Line 454"/>
              <p:cNvSpPr>
                <a:spLocks noChangeAspect="1" noChangeShapeType="1"/>
              </p:cNvSpPr>
              <p:nvPr/>
            </p:nvSpPr>
            <p:spPr bwMode="auto">
              <a:xfrm>
                <a:off x="3198" y="531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0" name="Line 455"/>
              <p:cNvSpPr>
                <a:spLocks noChangeAspect="1" noChangeShapeType="1"/>
              </p:cNvSpPr>
              <p:nvPr/>
            </p:nvSpPr>
            <p:spPr bwMode="auto">
              <a:xfrm>
                <a:off x="3198" y="521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1" name="Line 456"/>
              <p:cNvSpPr>
                <a:spLocks noChangeAspect="1" noChangeShapeType="1"/>
              </p:cNvSpPr>
              <p:nvPr/>
            </p:nvSpPr>
            <p:spPr bwMode="auto">
              <a:xfrm>
                <a:off x="3198" y="516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2" name="Line 457"/>
              <p:cNvSpPr>
                <a:spLocks noChangeAspect="1" noChangeShapeType="1"/>
              </p:cNvSpPr>
              <p:nvPr/>
            </p:nvSpPr>
            <p:spPr bwMode="auto">
              <a:xfrm>
                <a:off x="3198" y="511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3" name="Line 458"/>
              <p:cNvSpPr>
                <a:spLocks noChangeAspect="1" noChangeShapeType="1"/>
              </p:cNvSpPr>
              <p:nvPr/>
            </p:nvSpPr>
            <p:spPr bwMode="auto">
              <a:xfrm>
                <a:off x="3198" y="506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4" name="Line 459"/>
              <p:cNvSpPr>
                <a:spLocks noChangeAspect="1" noChangeShapeType="1"/>
              </p:cNvSpPr>
              <p:nvPr/>
            </p:nvSpPr>
            <p:spPr bwMode="auto">
              <a:xfrm>
                <a:off x="3198" y="49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5" name="Line 460"/>
              <p:cNvSpPr>
                <a:spLocks noChangeAspect="1" noChangeShapeType="1"/>
              </p:cNvSpPr>
              <p:nvPr/>
            </p:nvSpPr>
            <p:spPr bwMode="auto">
              <a:xfrm>
                <a:off x="3198" y="49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6" name="Line 461"/>
              <p:cNvSpPr>
                <a:spLocks noChangeAspect="1" noChangeShapeType="1"/>
              </p:cNvSpPr>
              <p:nvPr/>
            </p:nvSpPr>
            <p:spPr bwMode="auto">
              <a:xfrm>
                <a:off x="3198" y="48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7" name="Line 462"/>
              <p:cNvSpPr>
                <a:spLocks noChangeAspect="1" noChangeShapeType="1"/>
              </p:cNvSpPr>
              <p:nvPr/>
            </p:nvSpPr>
            <p:spPr bwMode="auto">
              <a:xfrm>
                <a:off x="3198" y="48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8" name="Line 463"/>
              <p:cNvSpPr>
                <a:spLocks noChangeAspect="1" noChangeShapeType="1"/>
              </p:cNvSpPr>
              <p:nvPr/>
            </p:nvSpPr>
            <p:spPr bwMode="auto">
              <a:xfrm>
                <a:off x="3198" y="471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9" name="Line 464"/>
              <p:cNvSpPr>
                <a:spLocks noChangeAspect="1" noChangeShapeType="1"/>
              </p:cNvSpPr>
              <p:nvPr/>
            </p:nvSpPr>
            <p:spPr bwMode="auto">
              <a:xfrm>
                <a:off x="3198" y="465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0" name="Line 465"/>
              <p:cNvSpPr>
                <a:spLocks noChangeAspect="1" noChangeShapeType="1"/>
              </p:cNvSpPr>
              <p:nvPr/>
            </p:nvSpPr>
            <p:spPr bwMode="auto">
              <a:xfrm>
                <a:off x="3198" y="460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1" name="Line 466"/>
              <p:cNvSpPr>
                <a:spLocks noChangeAspect="1" noChangeShapeType="1"/>
              </p:cNvSpPr>
              <p:nvPr/>
            </p:nvSpPr>
            <p:spPr bwMode="auto">
              <a:xfrm>
                <a:off x="3198" y="455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2" name="Line 467"/>
              <p:cNvSpPr>
                <a:spLocks noChangeAspect="1" noChangeShapeType="1"/>
              </p:cNvSpPr>
              <p:nvPr/>
            </p:nvSpPr>
            <p:spPr bwMode="auto">
              <a:xfrm flipV="1">
                <a:off x="3204" y="4506"/>
                <a:ext cx="1" cy="15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3" name="Freeform 469"/>
              <p:cNvSpPr>
                <a:spLocks noChangeAspect="1"/>
              </p:cNvSpPr>
              <p:nvPr/>
            </p:nvSpPr>
            <p:spPr bwMode="auto">
              <a:xfrm>
                <a:off x="3041" y="4524"/>
                <a:ext cx="163" cy="211"/>
              </a:xfrm>
              <a:custGeom>
                <a:avLst/>
                <a:gdLst>
                  <a:gd name="T0" fmla="*/ 163 w 163"/>
                  <a:gd name="T1" fmla="*/ 211 h 211"/>
                  <a:gd name="T2" fmla="*/ 157 w 163"/>
                  <a:gd name="T3" fmla="*/ 211 h 211"/>
                  <a:gd name="T4" fmla="*/ 151 w 163"/>
                  <a:gd name="T5" fmla="*/ 205 h 211"/>
                  <a:gd name="T6" fmla="*/ 151 w 163"/>
                  <a:gd name="T7" fmla="*/ 205 h 211"/>
                  <a:gd name="T8" fmla="*/ 145 w 163"/>
                  <a:gd name="T9" fmla="*/ 193 h 211"/>
                  <a:gd name="T10" fmla="*/ 145 w 163"/>
                  <a:gd name="T11" fmla="*/ 193 h 211"/>
                  <a:gd name="T12" fmla="*/ 139 w 163"/>
                  <a:gd name="T13" fmla="*/ 187 h 211"/>
                  <a:gd name="T14" fmla="*/ 139 w 163"/>
                  <a:gd name="T15" fmla="*/ 181 h 211"/>
                  <a:gd name="T16" fmla="*/ 139 w 163"/>
                  <a:gd name="T17" fmla="*/ 181 h 211"/>
                  <a:gd name="T18" fmla="*/ 133 w 163"/>
                  <a:gd name="T19" fmla="*/ 175 h 211"/>
                  <a:gd name="T20" fmla="*/ 127 w 163"/>
                  <a:gd name="T21" fmla="*/ 169 h 211"/>
                  <a:gd name="T22" fmla="*/ 127 w 163"/>
                  <a:gd name="T23" fmla="*/ 163 h 211"/>
                  <a:gd name="T24" fmla="*/ 121 w 163"/>
                  <a:gd name="T25" fmla="*/ 163 h 211"/>
                  <a:gd name="T26" fmla="*/ 121 w 163"/>
                  <a:gd name="T27" fmla="*/ 157 h 211"/>
                  <a:gd name="T28" fmla="*/ 115 w 163"/>
                  <a:gd name="T29" fmla="*/ 151 h 211"/>
                  <a:gd name="T30" fmla="*/ 115 w 163"/>
                  <a:gd name="T31" fmla="*/ 151 h 211"/>
                  <a:gd name="T32" fmla="*/ 109 w 163"/>
                  <a:gd name="T33" fmla="*/ 139 h 211"/>
                  <a:gd name="T34" fmla="*/ 109 w 163"/>
                  <a:gd name="T35" fmla="*/ 139 h 211"/>
                  <a:gd name="T36" fmla="*/ 103 w 163"/>
                  <a:gd name="T37" fmla="*/ 133 h 211"/>
                  <a:gd name="T38" fmla="*/ 97 w 163"/>
                  <a:gd name="T39" fmla="*/ 133 h 211"/>
                  <a:gd name="T40" fmla="*/ 97 w 163"/>
                  <a:gd name="T41" fmla="*/ 127 h 211"/>
                  <a:gd name="T42" fmla="*/ 91 w 163"/>
                  <a:gd name="T43" fmla="*/ 121 h 211"/>
                  <a:gd name="T44" fmla="*/ 91 w 163"/>
                  <a:gd name="T45" fmla="*/ 121 h 211"/>
                  <a:gd name="T46" fmla="*/ 85 w 163"/>
                  <a:gd name="T47" fmla="*/ 109 h 211"/>
                  <a:gd name="T48" fmla="*/ 85 w 163"/>
                  <a:gd name="T49" fmla="*/ 109 h 211"/>
                  <a:gd name="T50" fmla="*/ 79 w 163"/>
                  <a:gd name="T51" fmla="*/ 103 h 211"/>
                  <a:gd name="T52" fmla="*/ 79 w 163"/>
                  <a:gd name="T53" fmla="*/ 103 h 211"/>
                  <a:gd name="T54" fmla="*/ 73 w 163"/>
                  <a:gd name="T55" fmla="*/ 97 h 211"/>
                  <a:gd name="T56" fmla="*/ 66 w 163"/>
                  <a:gd name="T57" fmla="*/ 91 h 211"/>
                  <a:gd name="T58" fmla="*/ 66 w 163"/>
                  <a:gd name="T59" fmla="*/ 91 h 211"/>
                  <a:gd name="T60" fmla="*/ 60 w 163"/>
                  <a:gd name="T61" fmla="*/ 79 h 211"/>
                  <a:gd name="T62" fmla="*/ 60 w 163"/>
                  <a:gd name="T63" fmla="*/ 79 h 211"/>
                  <a:gd name="T64" fmla="*/ 54 w 163"/>
                  <a:gd name="T65" fmla="*/ 73 h 211"/>
                  <a:gd name="T66" fmla="*/ 54 w 163"/>
                  <a:gd name="T67" fmla="*/ 73 h 211"/>
                  <a:gd name="T68" fmla="*/ 48 w 163"/>
                  <a:gd name="T69" fmla="*/ 67 h 211"/>
                  <a:gd name="T70" fmla="*/ 48 w 163"/>
                  <a:gd name="T71" fmla="*/ 61 h 211"/>
                  <a:gd name="T72" fmla="*/ 42 w 163"/>
                  <a:gd name="T73" fmla="*/ 61 h 211"/>
                  <a:gd name="T74" fmla="*/ 36 w 163"/>
                  <a:gd name="T75" fmla="*/ 48 h 211"/>
                  <a:gd name="T76" fmla="*/ 36 w 163"/>
                  <a:gd name="T77" fmla="*/ 48 h 211"/>
                  <a:gd name="T78" fmla="*/ 30 w 163"/>
                  <a:gd name="T79" fmla="*/ 42 h 211"/>
                  <a:gd name="T80" fmla="*/ 30 w 163"/>
                  <a:gd name="T81" fmla="*/ 36 h 211"/>
                  <a:gd name="T82" fmla="*/ 24 w 163"/>
                  <a:gd name="T83" fmla="*/ 36 h 211"/>
                  <a:gd name="T84" fmla="*/ 24 w 163"/>
                  <a:gd name="T85" fmla="*/ 30 h 211"/>
                  <a:gd name="T86" fmla="*/ 18 w 163"/>
                  <a:gd name="T87" fmla="*/ 24 h 211"/>
                  <a:gd name="T88" fmla="*/ 18 w 163"/>
                  <a:gd name="T89" fmla="*/ 18 h 211"/>
                  <a:gd name="T90" fmla="*/ 12 w 163"/>
                  <a:gd name="T91" fmla="*/ 18 h 211"/>
                  <a:gd name="T92" fmla="*/ 12 w 163"/>
                  <a:gd name="T93" fmla="*/ 12 h 211"/>
                  <a:gd name="T94" fmla="*/ 6 w 163"/>
                  <a:gd name="T95" fmla="*/ 6 h 211"/>
                  <a:gd name="T96" fmla="*/ 6 w 163"/>
                  <a:gd name="T97" fmla="*/ 6 h 211"/>
                  <a:gd name="T98" fmla="*/ 0 w 163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3"/>
                  <a:gd name="T151" fmla="*/ 0 h 211"/>
                  <a:gd name="T152" fmla="*/ 163 w 163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3" h="211">
                    <a:moveTo>
                      <a:pt x="163" y="211"/>
                    </a:moveTo>
                    <a:lnTo>
                      <a:pt x="157" y="211"/>
                    </a:lnTo>
                    <a:lnTo>
                      <a:pt x="151" y="205"/>
                    </a:lnTo>
                    <a:lnTo>
                      <a:pt x="145" y="193"/>
                    </a:lnTo>
                    <a:lnTo>
                      <a:pt x="139" y="187"/>
                    </a:lnTo>
                    <a:lnTo>
                      <a:pt x="139" y="181"/>
                    </a:lnTo>
                    <a:lnTo>
                      <a:pt x="133" y="175"/>
                    </a:lnTo>
                    <a:lnTo>
                      <a:pt x="127" y="169"/>
                    </a:lnTo>
                    <a:lnTo>
                      <a:pt x="127" y="163"/>
                    </a:lnTo>
                    <a:lnTo>
                      <a:pt x="121" y="163"/>
                    </a:lnTo>
                    <a:lnTo>
                      <a:pt x="121" y="157"/>
                    </a:lnTo>
                    <a:lnTo>
                      <a:pt x="115" y="151"/>
                    </a:lnTo>
                    <a:lnTo>
                      <a:pt x="109" y="139"/>
                    </a:lnTo>
                    <a:lnTo>
                      <a:pt x="103" y="133"/>
                    </a:lnTo>
                    <a:lnTo>
                      <a:pt x="97" y="133"/>
                    </a:lnTo>
                    <a:lnTo>
                      <a:pt x="97" y="127"/>
                    </a:lnTo>
                    <a:lnTo>
                      <a:pt x="91" y="121"/>
                    </a:lnTo>
                    <a:lnTo>
                      <a:pt x="85" y="109"/>
                    </a:lnTo>
                    <a:lnTo>
                      <a:pt x="79" y="103"/>
                    </a:lnTo>
                    <a:lnTo>
                      <a:pt x="73" y="97"/>
                    </a:lnTo>
                    <a:lnTo>
                      <a:pt x="66" y="91"/>
                    </a:lnTo>
                    <a:lnTo>
                      <a:pt x="60" y="79"/>
                    </a:lnTo>
                    <a:lnTo>
                      <a:pt x="54" y="73"/>
                    </a:lnTo>
                    <a:lnTo>
                      <a:pt x="48" y="67"/>
                    </a:lnTo>
                    <a:lnTo>
                      <a:pt x="48" y="61"/>
                    </a:lnTo>
                    <a:lnTo>
                      <a:pt x="42" y="61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4" name="Freeform 470"/>
              <p:cNvSpPr>
                <a:spLocks noChangeAspect="1"/>
              </p:cNvSpPr>
              <p:nvPr/>
            </p:nvSpPr>
            <p:spPr bwMode="auto">
              <a:xfrm>
                <a:off x="3029" y="4506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12 h 18"/>
                  <a:gd name="T4" fmla="*/ 6 w 12"/>
                  <a:gd name="T5" fmla="*/ 6 h 18"/>
                  <a:gd name="T6" fmla="*/ 6 w 12"/>
                  <a:gd name="T7" fmla="*/ 6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5" name="Freeform 471"/>
              <p:cNvSpPr>
                <a:spLocks noChangeAspect="1"/>
              </p:cNvSpPr>
              <p:nvPr/>
            </p:nvSpPr>
            <p:spPr bwMode="auto">
              <a:xfrm>
                <a:off x="3041" y="4777"/>
                <a:ext cx="163" cy="211"/>
              </a:xfrm>
              <a:custGeom>
                <a:avLst/>
                <a:gdLst>
                  <a:gd name="T0" fmla="*/ 163 w 163"/>
                  <a:gd name="T1" fmla="*/ 211 h 211"/>
                  <a:gd name="T2" fmla="*/ 157 w 163"/>
                  <a:gd name="T3" fmla="*/ 211 h 211"/>
                  <a:gd name="T4" fmla="*/ 151 w 163"/>
                  <a:gd name="T5" fmla="*/ 205 h 211"/>
                  <a:gd name="T6" fmla="*/ 151 w 163"/>
                  <a:gd name="T7" fmla="*/ 205 h 211"/>
                  <a:gd name="T8" fmla="*/ 145 w 163"/>
                  <a:gd name="T9" fmla="*/ 193 h 211"/>
                  <a:gd name="T10" fmla="*/ 145 w 163"/>
                  <a:gd name="T11" fmla="*/ 193 h 211"/>
                  <a:gd name="T12" fmla="*/ 139 w 163"/>
                  <a:gd name="T13" fmla="*/ 187 h 211"/>
                  <a:gd name="T14" fmla="*/ 139 w 163"/>
                  <a:gd name="T15" fmla="*/ 181 h 211"/>
                  <a:gd name="T16" fmla="*/ 133 w 163"/>
                  <a:gd name="T17" fmla="*/ 181 h 211"/>
                  <a:gd name="T18" fmla="*/ 127 w 163"/>
                  <a:gd name="T19" fmla="*/ 175 h 211"/>
                  <a:gd name="T20" fmla="*/ 127 w 163"/>
                  <a:gd name="T21" fmla="*/ 169 h 211"/>
                  <a:gd name="T22" fmla="*/ 121 w 163"/>
                  <a:gd name="T23" fmla="*/ 163 h 211"/>
                  <a:gd name="T24" fmla="*/ 121 w 163"/>
                  <a:gd name="T25" fmla="*/ 163 h 211"/>
                  <a:gd name="T26" fmla="*/ 121 w 163"/>
                  <a:gd name="T27" fmla="*/ 157 h 211"/>
                  <a:gd name="T28" fmla="*/ 115 w 163"/>
                  <a:gd name="T29" fmla="*/ 151 h 211"/>
                  <a:gd name="T30" fmla="*/ 115 w 163"/>
                  <a:gd name="T31" fmla="*/ 151 h 211"/>
                  <a:gd name="T32" fmla="*/ 109 w 163"/>
                  <a:gd name="T33" fmla="*/ 139 h 211"/>
                  <a:gd name="T34" fmla="*/ 109 w 163"/>
                  <a:gd name="T35" fmla="*/ 139 h 211"/>
                  <a:gd name="T36" fmla="*/ 103 w 163"/>
                  <a:gd name="T37" fmla="*/ 133 h 211"/>
                  <a:gd name="T38" fmla="*/ 97 w 163"/>
                  <a:gd name="T39" fmla="*/ 133 h 211"/>
                  <a:gd name="T40" fmla="*/ 97 w 163"/>
                  <a:gd name="T41" fmla="*/ 127 h 211"/>
                  <a:gd name="T42" fmla="*/ 91 w 163"/>
                  <a:gd name="T43" fmla="*/ 121 h 211"/>
                  <a:gd name="T44" fmla="*/ 91 w 163"/>
                  <a:gd name="T45" fmla="*/ 121 h 211"/>
                  <a:gd name="T46" fmla="*/ 85 w 163"/>
                  <a:gd name="T47" fmla="*/ 109 h 211"/>
                  <a:gd name="T48" fmla="*/ 85 w 163"/>
                  <a:gd name="T49" fmla="*/ 109 h 211"/>
                  <a:gd name="T50" fmla="*/ 79 w 163"/>
                  <a:gd name="T51" fmla="*/ 103 h 211"/>
                  <a:gd name="T52" fmla="*/ 79 w 163"/>
                  <a:gd name="T53" fmla="*/ 103 h 211"/>
                  <a:gd name="T54" fmla="*/ 73 w 163"/>
                  <a:gd name="T55" fmla="*/ 97 h 211"/>
                  <a:gd name="T56" fmla="*/ 66 w 163"/>
                  <a:gd name="T57" fmla="*/ 91 h 211"/>
                  <a:gd name="T58" fmla="*/ 66 w 163"/>
                  <a:gd name="T59" fmla="*/ 84 h 211"/>
                  <a:gd name="T60" fmla="*/ 60 w 163"/>
                  <a:gd name="T61" fmla="*/ 78 h 211"/>
                  <a:gd name="T62" fmla="*/ 60 w 163"/>
                  <a:gd name="T63" fmla="*/ 78 h 211"/>
                  <a:gd name="T64" fmla="*/ 54 w 163"/>
                  <a:gd name="T65" fmla="*/ 72 h 211"/>
                  <a:gd name="T66" fmla="*/ 54 w 163"/>
                  <a:gd name="T67" fmla="*/ 72 h 211"/>
                  <a:gd name="T68" fmla="*/ 48 w 163"/>
                  <a:gd name="T69" fmla="*/ 66 h 211"/>
                  <a:gd name="T70" fmla="*/ 48 w 163"/>
                  <a:gd name="T71" fmla="*/ 60 h 211"/>
                  <a:gd name="T72" fmla="*/ 42 w 163"/>
                  <a:gd name="T73" fmla="*/ 54 h 211"/>
                  <a:gd name="T74" fmla="*/ 36 w 163"/>
                  <a:gd name="T75" fmla="*/ 48 h 211"/>
                  <a:gd name="T76" fmla="*/ 36 w 163"/>
                  <a:gd name="T77" fmla="*/ 48 h 211"/>
                  <a:gd name="T78" fmla="*/ 30 w 163"/>
                  <a:gd name="T79" fmla="*/ 42 h 211"/>
                  <a:gd name="T80" fmla="*/ 30 w 163"/>
                  <a:gd name="T81" fmla="*/ 42 h 211"/>
                  <a:gd name="T82" fmla="*/ 24 w 163"/>
                  <a:gd name="T83" fmla="*/ 36 h 211"/>
                  <a:gd name="T84" fmla="*/ 24 w 163"/>
                  <a:gd name="T85" fmla="*/ 30 h 211"/>
                  <a:gd name="T86" fmla="*/ 18 w 163"/>
                  <a:gd name="T87" fmla="*/ 24 h 211"/>
                  <a:gd name="T88" fmla="*/ 12 w 163"/>
                  <a:gd name="T89" fmla="*/ 18 h 211"/>
                  <a:gd name="T90" fmla="*/ 12 w 163"/>
                  <a:gd name="T91" fmla="*/ 18 h 211"/>
                  <a:gd name="T92" fmla="*/ 6 w 163"/>
                  <a:gd name="T93" fmla="*/ 12 h 211"/>
                  <a:gd name="T94" fmla="*/ 6 w 163"/>
                  <a:gd name="T95" fmla="*/ 6 h 211"/>
                  <a:gd name="T96" fmla="*/ 0 w 163"/>
                  <a:gd name="T97" fmla="*/ 6 h 211"/>
                  <a:gd name="T98" fmla="*/ 0 w 163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3"/>
                  <a:gd name="T151" fmla="*/ 0 h 211"/>
                  <a:gd name="T152" fmla="*/ 163 w 163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3" h="211">
                    <a:moveTo>
                      <a:pt x="163" y="211"/>
                    </a:moveTo>
                    <a:lnTo>
                      <a:pt x="157" y="211"/>
                    </a:lnTo>
                    <a:lnTo>
                      <a:pt x="151" y="205"/>
                    </a:lnTo>
                    <a:lnTo>
                      <a:pt x="145" y="193"/>
                    </a:lnTo>
                    <a:lnTo>
                      <a:pt x="139" y="187"/>
                    </a:lnTo>
                    <a:lnTo>
                      <a:pt x="139" y="181"/>
                    </a:lnTo>
                    <a:lnTo>
                      <a:pt x="133" y="181"/>
                    </a:lnTo>
                    <a:lnTo>
                      <a:pt x="127" y="175"/>
                    </a:lnTo>
                    <a:lnTo>
                      <a:pt x="127" y="169"/>
                    </a:lnTo>
                    <a:lnTo>
                      <a:pt x="121" y="163"/>
                    </a:lnTo>
                    <a:lnTo>
                      <a:pt x="121" y="157"/>
                    </a:lnTo>
                    <a:lnTo>
                      <a:pt x="115" y="151"/>
                    </a:lnTo>
                    <a:lnTo>
                      <a:pt x="109" y="139"/>
                    </a:lnTo>
                    <a:lnTo>
                      <a:pt x="103" y="133"/>
                    </a:lnTo>
                    <a:lnTo>
                      <a:pt x="97" y="133"/>
                    </a:lnTo>
                    <a:lnTo>
                      <a:pt x="97" y="127"/>
                    </a:lnTo>
                    <a:lnTo>
                      <a:pt x="91" y="121"/>
                    </a:lnTo>
                    <a:lnTo>
                      <a:pt x="85" y="109"/>
                    </a:lnTo>
                    <a:lnTo>
                      <a:pt x="79" y="103"/>
                    </a:lnTo>
                    <a:lnTo>
                      <a:pt x="73" y="97"/>
                    </a:lnTo>
                    <a:lnTo>
                      <a:pt x="66" y="91"/>
                    </a:lnTo>
                    <a:lnTo>
                      <a:pt x="66" y="84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6" name="Freeform 472"/>
              <p:cNvSpPr>
                <a:spLocks noChangeAspect="1"/>
              </p:cNvSpPr>
              <p:nvPr/>
            </p:nvSpPr>
            <p:spPr bwMode="auto">
              <a:xfrm>
                <a:off x="2879" y="4560"/>
                <a:ext cx="162" cy="217"/>
              </a:xfrm>
              <a:custGeom>
                <a:avLst/>
                <a:gdLst>
                  <a:gd name="T0" fmla="*/ 162 w 162"/>
                  <a:gd name="T1" fmla="*/ 217 h 217"/>
                  <a:gd name="T2" fmla="*/ 162 w 162"/>
                  <a:gd name="T3" fmla="*/ 211 h 217"/>
                  <a:gd name="T4" fmla="*/ 156 w 162"/>
                  <a:gd name="T5" fmla="*/ 205 h 217"/>
                  <a:gd name="T6" fmla="*/ 156 w 162"/>
                  <a:gd name="T7" fmla="*/ 205 h 217"/>
                  <a:gd name="T8" fmla="*/ 150 w 162"/>
                  <a:gd name="T9" fmla="*/ 199 h 217"/>
                  <a:gd name="T10" fmla="*/ 144 w 162"/>
                  <a:gd name="T11" fmla="*/ 193 h 217"/>
                  <a:gd name="T12" fmla="*/ 144 w 162"/>
                  <a:gd name="T13" fmla="*/ 187 h 217"/>
                  <a:gd name="T14" fmla="*/ 138 w 162"/>
                  <a:gd name="T15" fmla="*/ 187 h 217"/>
                  <a:gd name="T16" fmla="*/ 138 w 162"/>
                  <a:gd name="T17" fmla="*/ 181 h 217"/>
                  <a:gd name="T18" fmla="*/ 132 w 162"/>
                  <a:gd name="T19" fmla="*/ 175 h 217"/>
                  <a:gd name="T20" fmla="*/ 132 w 162"/>
                  <a:gd name="T21" fmla="*/ 175 h 217"/>
                  <a:gd name="T22" fmla="*/ 126 w 162"/>
                  <a:gd name="T23" fmla="*/ 169 h 217"/>
                  <a:gd name="T24" fmla="*/ 126 w 162"/>
                  <a:gd name="T25" fmla="*/ 163 h 217"/>
                  <a:gd name="T26" fmla="*/ 120 w 162"/>
                  <a:gd name="T27" fmla="*/ 157 h 217"/>
                  <a:gd name="T28" fmla="*/ 114 w 162"/>
                  <a:gd name="T29" fmla="*/ 157 h 217"/>
                  <a:gd name="T30" fmla="*/ 114 w 162"/>
                  <a:gd name="T31" fmla="*/ 151 h 217"/>
                  <a:gd name="T32" fmla="*/ 108 w 162"/>
                  <a:gd name="T33" fmla="*/ 145 h 217"/>
                  <a:gd name="T34" fmla="*/ 108 w 162"/>
                  <a:gd name="T35" fmla="*/ 145 h 217"/>
                  <a:gd name="T36" fmla="*/ 102 w 162"/>
                  <a:gd name="T37" fmla="*/ 139 h 217"/>
                  <a:gd name="T38" fmla="*/ 102 w 162"/>
                  <a:gd name="T39" fmla="*/ 133 h 217"/>
                  <a:gd name="T40" fmla="*/ 96 w 162"/>
                  <a:gd name="T41" fmla="*/ 127 h 217"/>
                  <a:gd name="T42" fmla="*/ 90 w 162"/>
                  <a:gd name="T43" fmla="*/ 127 h 217"/>
                  <a:gd name="T44" fmla="*/ 90 w 162"/>
                  <a:gd name="T45" fmla="*/ 121 h 217"/>
                  <a:gd name="T46" fmla="*/ 84 w 162"/>
                  <a:gd name="T47" fmla="*/ 115 h 217"/>
                  <a:gd name="T48" fmla="*/ 84 w 162"/>
                  <a:gd name="T49" fmla="*/ 115 h 217"/>
                  <a:gd name="T50" fmla="*/ 78 w 162"/>
                  <a:gd name="T51" fmla="*/ 103 h 217"/>
                  <a:gd name="T52" fmla="*/ 78 w 162"/>
                  <a:gd name="T53" fmla="*/ 103 h 217"/>
                  <a:gd name="T54" fmla="*/ 72 w 162"/>
                  <a:gd name="T55" fmla="*/ 97 h 217"/>
                  <a:gd name="T56" fmla="*/ 72 w 162"/>
                  <a:gd name="T57" fmla="*/ 91 h 217"/>
                  <a:gd name="T58" fmla="*/ 66 w 162"/>
                  <a:gd name="T59" fmla="*/ 91 h 217"/>
                  <a:gd name="T60" fmla="*/ 60 w 162"/>
                  <a:gd name="T61" fmla="*/ 85 h 217"/>
                  <a:gd name="T62" fmla="*/ 60 w 162"/>
                  <a:gd name="T63" fmla="*/ 85 h 217"/>
                  <a:gd name="T64" fmla="*/ 54 w 162"/>
                  <a:gd name="T65" fmla="*/ 73 h 217"/>
                  <a:gd name="T66" fmla="*/ 54 w 162"/>
                  <a:gd name="T67" fmla="*/ 73 h 217"/>
                  <a:gd name="T68" fmla="*/ 48 w 162"/>
                  <a:gd name="T69" fmla="*/ 67 h 217"/>
                  <a:gd name="T70" fmla="*/ 48 w 162"/>
                  <a:gd name="T71" fmla="*/ 61 h 217"/>
                  <a:gd name="T72" fmla="*/ 48 w 162"/>
                  <a:gd name="T73" fmla="*/ 61 h 217"/>
                  <a:gd name="T74" fmla="*/ 42 w 162"/>
                  <a:gd name="T75" fmla="*/ 55 h 217"/>
                  <a:gd name="T76" fmla="*/ 42 w 162"/>
                  <a:gd name="T77" fmla="*/ 55 h 217"/>
                  <a:gd name="T78" fmla="*/ 36 w 162"/>
                  <a:gd name="T79" fmla="*/ 43 h 217"/>
                  <a:gd name="T80" fmla="*/ 30 w 162"/>
                  <a:gd name="T81" fmla="*/ 43 h 217"/>
                  <a:gd name="T82" fmla="*/ 30 w 162"/>
                  <a:gd name="T83" fmla="*/ 37 h 217"/>
                  <a:gd name="T84" fmla="*/ 24 w 162"/>
                  <a:gd name="T85" fmla="*/ 31 h 217"/>
                  <a:gd name="T86" fmla="*/ 24 w 162"/>
                  <a:gd name="T87" fmla="*/ 31 h 217"/>
                  <a:gd name="T88" fmla="*/ 18 w 162"/>
                  <a:gd name="T89" fmla="*/ 25 h 217"/>
                  <a:gd name="T90" fmla="*/ 18 w 162"/>
                  <a:gd name="T91" fmla="*/ 25 h 217"/>
                  <a:gd name="T92" fmla="*/ 12 w 162"/>
                  <a:gd name="T93" fmla="*/ 12 h 217"/>
                  <a:gd name="T94" fmla="*/ 12 w 162"/>
                  <a:gd name="T95" fmla="*/ 12 h 217"/>
                  <a:gd name="T96" fmla="*/ 6 w 162"/>
                  <a:gd name="T97" fmla="*/ 6 h 217"/>
                  <a:gd name="T98" fmla="*/ 0 w 162"/>
                  <a:gd name="T99" fmla="*/ 0 h 217"/>
                  <a:gd name="T100" fmla="*/ 0 w 162"/>
                  <a:gd name="T101" fmla="*/ 0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17"/>
                  <a:gd name="T155" fmla="*/ 162 w 162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17">
                    <a:moveTo>
                      <a:pt x="162" y="217"/>
                    </a:moveTo>
                    <a:lnTo>
                      <a:pt x="162" y="211"/>
                    </a:lnTo>
                    <a:lnTo>
                      <a:pt x="156" y="205"/>
                    </a:lnTo>
                    <a:lnTo>
                      <a:pt x="150" y="199"/>
                    </a:lnTo>
                    <a:lnTo>
                      <a:pt x="144" y="193"/>
                    </a:lnTo>
                    <a:lnTo>
                      <a:pt x="144" y="187"/>
                    </a:lnTo>
                    <a:lnTo>
                      <a:pt x="138" y="187"/>
                    </a:lnTo>
                    <a:lnTo>
                      <a:pt x="138" y="181"/>
                    </a:lnTo>
                    <a:lnTo>
                      <a:pt x="132" y="175"/>
                    </a:lnTo>
                    <a:lnTo>
                      <a:pt x="126" y="169"/>
                    </a:lnTo>
                    <a:lnTo>
                      <a:pt x="126" y="163"/>
                    </a:lnTo>
                    <a:lnTo>
                      <a:pt x="120" y="157"/>
                    </a:lnTo>
                    <a:lnTo>
                      <a:pt x="114" y="157"/>
                    </a:lnTo>
                    <a:lnTo>
                      <a:pt x="114" y="151"/>
                    </a:lnTo>
                    <a:lnTo>
                      <a:pt x="108" y="145"/>
                    </a:lnTo>
                    <a:lnTo>
                      <a:pt x="102" y="139"/>
                    </a:lnTo>
                    <a:lnTo>
                      <a:pt x="102" y="133"/>
                    </a:lnTo>
                    <a:lnTo>
                      <a:pt x="96" y="127"/>
                    </a:lnTo>
                    <a:lnTo>
                      <a:pt x="90" y="127"/>
                    </a:lnTo>
                    <a:lnTo>
                      <a:pt x="90" y="121"/>
                    </a:lnTo>
                    <a:lnTo>
                      <a:pt x="84" y="115"/>
                    </a:lnTo>
                    <a:lnTo>
                      <a:pt x="78" y="103"/>
                    </a:lnTo>
                    <a:lnTo>
                      <a:pt x="72" y="97"/>
                    </a:lnTo>
                    <a:lnTo>
                      <a:pt x="72" y="91"/>
                    </a:lnTo>
                    <a:lnTo>
                      <a:pt x="66" y="91"/>
                    </a:lnTo>
                    <a:lnTo>
                      <a:pt x="60" y="85"/>
                    </a:lnTo>
                    <a:lnTo>
                      <a:pt x="54" y="73"/>
                    </a:lnTo>
                    <a:lnTo>
                      <a:pt x="48" y="67"/>
                    </a:lnTo>
                    <a:lnTo>
                      <a:pt x="48" y="61"/>
                    </a:lnTo>
                    <a:lnTo>
                      <a:pt x="42" y="55"/>
                    </a:lnTo>
                    <a:lnTo>
                      <a:pt x="36" y="43"/>
                    </a:lnTo>
                    <a:lnTo>
                      <a:pt x="30" y="43"/>
                    </a:lnTo>
                    <a:lnTo>
                      <a:pt x="30" y="37"/>
                    </a:lnTo>
                    <a:lnTo>
                      <a:pt x="24" y="31"/>
                    </a:lnTo>
                    <a:lnTo>
                      <a:pt x="18" y="25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7" name="Freeform 473"/>
              <p:cNvSpPr>
                <a:spLocks noChangeAspect="1"/>
              </p:cNvSpPr>
              <p:nvPr/>
            </p:nvSpPr>
            <p:spPr bwMode="auto">
              <a:xfrm>
                <a:off x="2596" y="4512"/>
                <a:ext cx="283" cy="54"/>
              </a:xfrm>
              <a:custGeom>
                <a:avLst/>
                <a:gdLst>
                  <a:gd name="T0" fmla="*/ 283 w 283"/>
                  <a:gd name="T1" fmla="*/ 48 h 54"/>
                  <a:gd name="T2" fmla="*/ 277 w 283"/>
                  <a:gd name="T3" fmla="*/ 36 h 54"/>
                  <a:gd name="T4" fmla="*/ 277 w 283"/>
                  <a:gd name="T5" fmla="*/ 36 h 54"/>
                  <a:gd name="T6" fmla="*/ 271 w 283"/>
                  <a:gd name="T7" fmla="*/ 30 h 54"/>
                  <a:gd name="T8" fmla="*/ 271 w 283"/>
                  <a:gd name="T9" fmla="*/ 30 h 54"/>
                  <a:gd name="T10" fmla="*/ 265 w 283"/>
                  <a:gd name="T11" fmla="*/ 24 h 54"/>
                  <a:gd name="T12" fmla="*/ 259 w 283"/>
                  <a:gd name="T13" fmla="*/ 18 h 54"/>
                  <a:gd name="T14" fmla="*/ 259 w 283"/>
                  <a:gd name="T15" fmla="*/ 18 h 54"/>
                  <a:gd name="T16" fmla="*/ 253 w 283"/>
                  <a:gd name="T17" fmla="*/ 6 h 54"/>
                  <a:gd name="T18" fmla="*/ 253 w 283"/>
                  <a:gd name="T19" fmla="*/ 6 h 54"/>
                  <a:gd name="T20" fmla="*/ 253 w 283"/>
                  <a:gd name="T21" fmla="*/ 0 h 54"/>
                  <a:gd name="T22" fmla="*/ 247 w 283"/>
                  <a:gd name="T23" fmla="*/ 0 h 54"/>
                  <a:gd name="T24" fmla="*/ 241 w 283"/>
                  <a:gd name="T25" fmla="*/ 0 h 54"/>
                  <a:gd name="T26" fmla="*/ 229 w 283"/>
                  <a:gd name="T27" fmla="*/ 0 h 54"/>
                  <a:gd name="T28" fmla="*/ 229 w 283"/>
                  <a:gd name="T29" fmla="*/ 0 h 54"/>
                  <a:gd name="T30" fmla="*/ 222 w 283"/>
                  <a:gd name="T31" fmla="*/ 0 h 54"/>
                  <a:gd name="T32" fmla="*/ 216 w 283"/>
                  <a:gd name="T33" fmla="*/ 6 h 54"/>
                  <a:gd name="T34" fmla="*/ 210 w 283"/>
                  <a:gd name="T35" fmla="*/ 6 h 54"/>
                  <a:gd name="T36" fmla="*/ 198 w 283"/>
                  <a:gd name="T37" fmla="*/ 6 h 54"/>
                  <a:gd name="T38" fmla="*/ 198 w 283"/>
                  <a:gd name="T39" fmla="*/ 6 h 54"/>
                  <a:gd name="T40" fmla="*/ 192 w 283"/>
                  <a:gd name="T41" fmla="*/ 12 h 54"/>
                  <a:gd name="T42" fmla="*/ 186 w 283"/>
                  <a:gd name="T43" fmla="*/ 12 h 54"/>
                  <a:gd name="T44" fmla="*/ 174 w 283"/>
                  <a:gd name="T45" fmla="*/ 18 h 54"/>
                  <a:gd name="T46" fmla="*/ 174 w 283"/>
                  <a:gd name="T47" fmla="*/ 18 h 54"/>
                  <a:gd name="T48" fmla="*/ 168 w 283"/>
                  <a:gd name="T49" fmla="*/ 18 h 54"/>
                  <a:gd name="T50" fmla="*/ 162 w 283"/>
                  <a:gd name="T51" fmla="*/ 18 h 54"/>
                  <a:gd name="T52" fmla="*/ 156 w 283"/>
                  <a:gd name="T53" fmla="*/ 24 h 54"/>
                  <a:gd name="T54" fmla="*/ 150 w 283"/>
                  <a:gd name="T55" fmla="*/ 24 h 54"/>
                  <a:gd name="T56" fmla="*/ 144 w 283"/>
                  <a:gd name="T57" fmla="*/ 24 h 54"/>
                  <a:gd name="T58" fmla="*/ 138 w 283"/>
                  <a:gd name="T59" fmla="*/ 24 h 54"/>
                  <a:gd name="T60" fmla="*/ 132 w 283"/>
                  <a:gd name="T61" fmla="*/ 30 h 54"/>
                  <a:gd name="T62" fmla="*/ 126 w 283"/>
                  <a:gd name="T63" fmla="*/ 30 h 54"/>
                  <a:gd name="T64" fmla="*/ 120 w 283"/>
                  <a:gd name="T65" fmla="*/ 30 h 54"/>
                  <a:gd name="T66" fmla="*/ 114 w 283"/>
                  <a:gd name="T67" fmla="*/ 30 h 54"/>
                  <a:gd name="T68" fmla="*/ 108 w 283"/>
                  <a:gd name="T69" fmla="*/ 36 h 54"/>
                  <a:gd name="T70" fmla="*/ 102 w 283"/>
                  <a:gd name="T71" fmla="*/ 36 h 54"/>
                  <a:gd name="T72" fmla="*/ 96 w 283"/>
                  <a:gd name="T73" fmla="*/ 36 h 54"/>
                  <a:gd name="T74" fmla="*/ 90 w 283"/>
                  <a:gd name="T75" fmla="*/ 36 h 54"/>
                  <a:gd name="T76" fmla="*/ 84 w 283"/>
                  <a:gd name="T77" fmla="*/ 42 h 54"/>
                  <a:gd name="T78" fmla="*/ 78 w 283"/>
                  <a:gd name="T79" fmla="*/ 42 h 54"/>
                  <a:gd name="T80" fmla="*/ 72 w 283"/>
                  <a:gd name="T81" fmla="*/ 42 h 54"/>
                  <a:gd name="T82" fmla="*/ 60 w 283"/>
                  <a:gd name="T83" fmla="*/ 42 h 54"/>
                  <a:gd name="T84" fmla="*/ 54 w 283"/>
                  <a:gd name="T85" fmla="*/ 48 h 54"/>
                  <a:gd name="T86" fmla="*/ 48 w 283"/>
                  <a:gd name="T87" fmla="*/ 48 h 54"/>
                  <a:gd name="T88" fmla="*/ 48 w 283"/>
                  <a:gd name="T89" fmla="*/ 48 h 54"/>
                  <a:gd name="T90" fmla="*/ 42 w 283"/>
                  <a:gd name="T91" fmla="*/ 48 h 54"/>
                  <a:gd name="T92" fmla="*/ 30 w 283"/>
                  <a:gd name="T93" fmla="*/ 48 h 54"/>
                  <a:gd name="T94" fmla="*/ 24 w 283"/>
                  <a:gd name="T95" fmla="*/ 48 h 54"/>
                  <a:gd name="T96" fmla="*/ 18 w 283"/>
                  <a:gd name="T97" fmla="*/ 48 h 54"/>
                  <a:gd name="T98" fmla="*/ 12 w 283"/>
                  <a:gd name="T99" fmla="*/ 48 h 54"/>
                  <a:gd name="T100" fmla="*/ 0 w 283"/>
                  <a:gd name="T101" fmla="*/ 54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54"/>
                  <a:gd name="T155" fmla="*/ 283 w 283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54">
                    <a:moveTo>
                      <a:pt x="283" y="48"/>
                    </a:moveTo>
                    <a:lnTo>
                      <a:pt x="277" y="36"/>
                    </a:lnTo>
                    <a:lnTo>
                      <a:pt x="271" y="30"/>
                    </a:lnTo>
                    <a:lnTo>
                      <a:pt x="265" y="24"/>
                    </a:lnTo>
                    <a:lnTo>
                      <a:pt x="259" y="18"/>
                    </a:lnTo>
                    <a:lnTo>
                      <a:pt x="253" y="6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41" y="0"/>
                    </a:lnTo>
                    <a:lnTo>
                      <a:pt x="229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0" y="6"/>
                    </a:lnTo>
                    <a:lnTo>
                      <a:pt x="198" y="6"/>
                    </a:lnTo>
                    <a:lnTo>
                      <a:pt x="192" y="12"/>
                    </a:lnTo>
                    <a:lnTo>
                      <a:pt x="186" y="12"/>
                    </a:lnTo>
                    <a:lnTo>
                      <a:pt x="174" y="18"/>
                    </a:lnTo>
                    <a:lnTo>
                      <a:pt x="168" y="18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150" y="24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120" y="30"/>
                    </a:lnTo>
                    <a:lnTo>
                      <a:pt x="114" y="30"/>
                    </a:lnTo>
                    <a:lnTo>
                      <a:pt x="108" y="36"/>
                    </a:lnTo>
                    <a:lnTo>
                      <a:pt x="102" y="3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42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8" name="Freeform 474"/>
              <p:cNvSpPr>
                <a:spLocks noChangeAspect="1"/>
              </p:cNvSpPr>
              <p:nvPr/>
            </p:nvSpPr>
            <p:spPr bwMode="auto">
              <a:xfrm>
                <a:off x="2397" y="4506"/>
                <a:ext cx="199" cy="60"/>
              </a:xfrm>
              <a:custGeom>
                <a:avLst/>
                <a:gdLst>
                  <a:gd name="T0" fmla="*/ 199 w 199"/>
                  <a:gd name="T1" fmla="*/ 60 h 60"/>
                  <a:gd name="T2" fmla="*/ 193 w 199"/>
                  <a:gd name="T3" fmla="*/ 60 h 60"/>
                  <a:gd name="T4" fmla="*/ 187 w 199"/>
                  <a:gd name="T5" fmla="*/ 60 h 60"/>
                  <a:gd name="T6" fmla="*/ 181 w 199"/>
                  <a:gd name="T7" fmla="*/ 60 h 60"/>
                  <a:gd name="T8" fmla="*/ 169 w 199"/>
                  <a:gd name="T9" fmla="*/ 60 h 60"/>
                  <a:gd name="T10" fmla="*/ 163 w 199"/>
                  <a:gd name="T11" fmla="*/ 60 h 60"/>
                  <a:gd name="T12" fmla="*/ 157 w 199"/>
                  <a:gd name="T13" fmla="*/ 54 h 60"/>
                  <a:gd name="T14" fmla="*/ 145 w 199"/>
                  <a:gd name="T15" fmla="*/ 54 h 60"/>
                  <a:gd name="T16" fmla="*/ 139 w 199"/>
                  <a:gd name="T17" fmla="*/ 54 h 60"/>
                  <a:gd name="T18" fmla="*/ 132 w 199"/>
                  <a:gd name="T19" fmla="*/ 54 h 60"/>
                  <a:gd name="T20" fmla="*/ 126 w 199"/>
                  <a:gd name="T21" fmla="*/ 54 h 60"/>
                  <a:gd name="T22" fmla="*/ 126 w 199"/>
                  <a:gd name="T23" fmla="*/ 54 h 60"/>
                  <a:gd name="T24" fmla="*/ 114 w 199"/>
                  <a:gd name="T25" fmla="*/ 48 h 60"/>
                  <a:gd name="T26" fmla="*/ 108 w 199"/>
                  <a:gd name="T27" fmla="*/ 48 h 60"/>
                  <a:gd name="T28" fmla="*/ 102 w 199"/>
                  <a:gd name="T29" fmla="*/ 48 h 60"/>
                  <a:gd name="T30" fmla="*/ 96 w 199"/>
                  <a:gd name="T31" fmla="*/ 42 h 60"/>
                  <a:gd name="T32" fmla="*/ 96 w 199"/>
                  <a:gd name="T33" fmla="*/ 42 h 60"/>
                  <a:gd name="T34" fmla="*/ 84 w 199"/>
                  <a:gd name="T35" fmla="*/ 42 h 60"/>
                  <a:gd name="T36" fmla="*/ 78 w 199"/>
                  <a:gd name="T37" fmla="*/ 42 h 60"/>
                  <a:gd name="T38" fmla="*/ 72 w 199"/>
                  <a:gd name="T39" fmla="*/ 36 h 60"/>
                  <a:gd name="T40" fmla="*/ 72 w 199"/>
                  <a:gd name="T41" fmla="*/ 36 h 60"/>
                  <a:gd name="T42" fmla="*/ 60 w 199"/>
                  <a:gd name="T43" fmla="*/ 30 h 60"/>
                  <a:gd name="T44" fmla="*/ 54 w 199"/>
                  <a:gd name="T45" fmla="*/ 30 h 60"/>
                  <a:gd name="T46" fmla="*/ 54 w 199"/>
                  <a:gd name="T47" fmla="*/ 30 h 60"/>
                  <a:gd name="T48" fmla="*/ 48 w 199"/>
                  <a:gd name="T49" fmla="*/ 24 h 60"/>
                  <a:gd name="T50" fmla="*/ 42 w 199"/>
                  <a:gd name="T51" fmla="*/ 24 h 60"/>
                  <a:gd name="T52" fmla="*/ 42 w 199"/>
                  <a:gd name="T53" fmla="*/ 24 h 60"/>
                  <a:gd name="T54" fmla="*/ 30 w 199"/>
                  <a:gd name="T55" fmla="*/ 18 h 60"/>
                  <a:gd name="T56" fmla="*/ 24 w 199"/>
                  <a:gd name="T57" fmla="*/ 12 h 60"/>
                  <a:gd name="T58" fmla="*/ 24 w 199"/>
                  <a:gd name="T59" fmla="*/ 12 h 60"/>
                  <a:gd name="T60" fmla="*/ 18 w 199"/>
                  <a:gd name="T61" fmla="*/ 6 h 60"/>
                  <a:gd name="T62" fmla="*/ 12 w 199"/>
                  <a:gd name="T63" fmla="*/ 6 h 60"/>
                  <a:gd name="T64" fmla="*/ 12 w 199"/>
                  <a:gd name="T65" fmla="*/ 6 h 60"/>
                  <a:gd name="T66" fmla="*/ 0 w 199"/>
                  <a:gd name="T67" fmla="*/ 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9"/>
                  <a:gd name="T103" fmla="*/ 0 h 60"/>
                  <a:gd name="T104" fmla="*/ 199 w 199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9" h="60">
                    <a:moveTo>
                      <a:pt x="199" y="60"/>
                    </a:moveTo>
                    <a:lnTo>
                      <a:pt x="193" y="60"/>
                    </a:lnTo>
                    <a:lnTo>
                      <a:pt x="187" y="60"/>
                    </a:lnTo>
                    <a:lnTo>
                      <a:pt x="181" y="60"/>
                    </a:lnTo>
                    <a:lnTo>
                      <a:pt x="169" y="60"/>
                    </a:lnTo>
                    <a:lnTo>
                      <a:pt x="163" y="60"/>
                    </a:lnTo>
                    <a:lnTo>
                      <a:pt x="157" y="54"/>
                    </a:lnTo>
                    <a:lnTo>
                      <a:pt x="145" y="54"/>
                    </a:lnTo>
                    <a:lnTo>
                      <a:pt x="139" y="54"/>
                    </a:lnTo>
                    <a:lnTo>
                      <a:pt x="132" y="54"/>
                    </a:lnTo>
                    <a:lnTo>
                      <a:pt x="126" y="54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2" y="48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48" y="24"/>
                    </a:lnTo>
                    <a:lnTo>
                      <a:pt x="42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9" name="Freeform 475"/>
              <p:cNvSpPr>
                <a:spLocks noChangeAspect="1"/>
              </p:cNvSpPr>
              <p:nvPr/>
            </p:nvSpPr>
            <p:spPr bwMode="auto">
              <a:xfrm>
                <a:off x="3041" y="5030"/>
                <a:ext cx="163" cy="211"/>
              </a:xfrm>
              <a:custGeom>
                <a:avLst/>
                <a:gdLst>
                  <a:gd name="T0" fmla="*/ 163 w 163"/>
                  <a:gd name="T1" fmla="*/ 211 h 211"/>
                  <a:gd name="T2" fmla="*/ 157 w 163"/>
                  <a:gd name="T3" fmla="*/ 211 h 211"/>
                  <a:gd name="T4" fmla="*/ 151 w 163"/>
                  <a:gd name="T5" fmla="*/ 205 h 211"/>
                  <a:gd name="T6" fmla="*/ 151 w 163"/>
                  <a:gd name="T7" fmla="*/ 199 h 211"/>
                  <a:gd name="T8" fmla="*/ 145 w 163"/>
                  <a:gd name="T9" fmla="*/ 193 h 211"/>
                  <a:gd name="T10" fmla="*/ 145 w 163"/>
                  <a:gd name="T11" fmla="*/ 193 h 211"/>
                  <a:gd name="T12" fmla="*/ 139 w 163"/>
                  <a:gd name="T13" fmla="*/ 187 h 211"/>
                  <a:gd name="T14" fmla="*/ 139 w 163"/>
                  <a:gd name="T15" fmla="*/ 181 h 211"/>
                  <a:gd name="T16" fmla="*/ 133 w 163"/>
                  <a:gd name="T17" fmla="*/ 181 h 211"/>
                  <a:gd name="T18" fmla="*/ 127 w 163"/>
                  <a:gd name="T19" fmla="*/ 175 h 211"/>
                  <a:gd name="T20" fmla="*/ 127 w 163"/>
                  <a:gd name="T21" fmla="*/ 169 h 211"/>
                  <a:gd name="T22" fmla="*/ 121 w 163"/>
                  <a:gd name="T23" fmla="*/ 163 h 211"/>
                  <a:gd name="T24" fmla="*/ 121 w 163"/>
                  <a:gd name="T25" fmla="*/ 163 h 211"/>
                  <a:gd name="T26" fmla="*/ 115 w 163"/>
                  <a:gd name="T27" fmla="*/ 157 h 211"/>
                  <a:gd name="T28" fmla="*/ 115 w 163"/>
                  <a:gd name="T29" fmla="*/ 151 h 211"/>
                  <a:gd name="T30" fmla="*/ 109 w 163"/>
                  <a:gd name="T31" fmla="*/ 151 h 211"/>
                  <a:gd name="T32" fmla="*/ 109 w 163"/>
                  <a:gd name="T33" fmla="*/ 145 h 211"/>
                  <a:gd name="T34" fmla="*/ 103 w 163"/>
                  <a:gd name="T35" fmla="*/ 139 h 211"/>
                  <a:gd name="T36" fmla="*/ 97 w 163"/>
                  <a:gd name="T37" fmla="*/ 133 h 211"/>
                  <a:gd name="T38" fmla="*/ 97 w 163"/>
                  <a:gd name="T39" fmla="*/ 133 h 211"/>
                  <a:gd name="T40" fmla="*/ 97 w 163"/>
                  <a:gd name="T41" fmla="*/ 127 h 211"/>
                  <a:gd name="T42" fmla="*/ 91 w 163"/>
                  <a:gd name="T43" fmla="*/ 120 h 211"/>
                  <a:gd name="T44" fmla="*/ 91 w 163"/>
                  <a:gd name="T45" fmla="*/ 114 h 211"/>
                  <a:gd name="T46" fmla="*/ 85 w 163"/>
                  <a:gd name="T47" fmla="*/ 108 h 211"/>
                  <a:gd name="T48" fmla="*/ 85 w 163"/>
                  <a:gd name="T49" fmla="*/ 108 h 211"/>
                  <a:gd name="T50" fmla="*/ 79 w 163"/>
                  <a:gd name="T51" fmla="*/ 102 h 211"/>
                  <a:gd name="T52" fmla="*/ 79 w 163"/>
                  <a:gd name="T53" fmla="*/ 102 h 211"/>
                  <a:gd name="T54" fmla="*/ 73 w 163"/>
                  <a:gd name="T55" fmla="*/ 96 h 211"/>
                  <a:gd name="T56" fmla="*/ 66 w 163"/>
                  <a:gd name="T57" fmla="*/ 90 h 211"/>
                  <a:gd name="T58" fmla="*/ 66 w 163"/>
                  <a:gd name="T59" fmla="*/ 84 h 211"/>
                  <a:gd name="T60" fmla="*/ 60 w 163"/>
                  <a:gd name="T61" fmla="*/ 78 h 211"/>
                  <a:gd name="T62" fmla="*/ 60 w 163"/>
                  <a:gd name="T63" fmla="*/ 78 h 211"/>
                  <a:gd name="T64" fmla="*/ 54 w 163"/>
                  <a:gd name="T65" fmla="*/ 72 h 211"/>
                  <a:gd name="T66" fmla="*/ 54 w 163"/>
                  <a:gd name="T67" fmla="*/ 72 h 211"/>
                  <a:gd name="T68" fmla="*/ 48 w 163"/>
                  <a:gd name="T69" fmla="*/ 66 h 211"/>
                  <a:gd name="T70" fmla="*/ 48 w 163"/>
                  <a:gd name="T71" fmla="*/ 60 h 211"/>
                  <a:gd name="T72" fmla="*/ 42 w 163"/>
                  <a:gd name="T73" fmla="*/ 54 h 211"/>
                  <a:gd name="T74" fmla="*/ 36 w 163"/>
                  <a:gd name="T75" fmla="*/ 48 h 211"/>
                  <a:gd name="T76" fmla="*/ 36 w 163"/>
                  <a:gd name="T77" fmla="*/ 48 h 211"/>
                  <a:gd name="T78" fmla="*/ 30 w 163"/>
                  <a:gd name="T79" fmla="*/ 42 h 211"/>
                  <a:gd name="T80" fmla="*/ 30 w 163"/>
                  <a:gd name="T81" fmla="*/ 42 h 211"/>
                  <a:gd name="T82" fmla="*/ 24 w 163"/>
                  <a:gd name="T83" fmla="*/ 30 h 211"/>
                  <a:gd name="T84" fmla="*/ 24 w 163"/>
                  <a:gd name="T85" fmla="*/ 30 h 211"/>
                  <a:gd name="T86" fmla="*/ 18 w 163"/>
                  <a:gd name="T87" fmla="*/ 24 h 211"/>
                  <a:gd name="T88" fmla="*/ 12 w 163"/>
                  <a:gd name="T89" fmla="*/ 18 h 211"/>
                  <a:gd name="T90" fmla="*/ 12 w 163"/>
                  <a:gd name="T91" fmla="*/ 18 h 211"/>
                  <a:gd name="T92" fmla="*/ 6 w 163"/>
                  <a:gd name="T93" fmla="*/ 12 h 211"/>
                  <a:gd name="T94" fmla="*/ 6 w 163"/>
                  <a:gd name="T95" fmla="*/ 12 h 211"/>
                  <a:gd name="T96" fmla="*/ 0 w 163"/>
                  <a:gd name="T97" fmla="*/ 0 h 211"/>
                  <a:gd name="T98" fmla="*/ 0 w 163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3"/>
                  <a:gd name="T151" fmla="*/ 0 h 211"/>
                  <a:gd name="T152" fmla="*/ 163 w 163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3" h="211">
                    <a:moveTo>
                      <a:pt x="163" y="211"/>
                    </a:moveTo>
                    <a:lnTo>
                      <a:pt x="157" y="211"/>
                    </a:lnTo>
                    <a:lnTo>
                      <a:pt x="151" y="205"/>
                    </a:lnTo>
                    <a:lnTo>
                      <a:pt x="151" y="199"/>
                    </a:lnTo>
                    <a:lnTo>
                      <a:pt x="145" y="193"/>
                    </a:lnTo>
                    <a:lnTo>
                      <a:pt x="139" y="187"/>
                    </a:lnTo>
                    <a:lnTo>
                      <a:pt x="139" y="181"/>
                    </a:lnTo>
                    <a:lnTo>
                      <a:pt x="133" y="181"/>
                    </a:lnTo>
                    <a:lnTo>
                      <a:pt x="127" y="175"/>
                    </a:lnTo>
                    <a:lnTo>
                      <a:pt x="127" y="169"/>
                    </a:lnTo>
                    <a:lnTo>
                      <a:pt x="121" y="163"/>
                    </a:lnTo>
                    <a:lnTo>
                      <a:pt x="115" y="157"/>
                    </a:lnTo>
                    <a:lnTo>
                      <a:pt x="115" y="151"/>
                    </a:lnTo>
                    <a:lnTo>
                      <a:pt x="109" y="151"/>
                    </a:lnTo>
                    <a:lnTo>
                      <a:pt x="109" y="145"/>
                    </a:lnTo>
                    <a:lnTo>
                      <a:pt x="103" y="139"/>
                    </a:lnTo>
                    <a:lnTo>
                      <a:pt x="97" y="133"/>
                    </a:lnTo>
                    <a:lnTo>
                      <a:pt x="97" y="127"/>
                    </a:lnTo>
                    <a:lnTo>
                      <a:pt x="91" y="120"/>
                    </a:lnTo>
                    <a:lnTo>
                      <a:pt x="91" y="114"/>
                    </a:lnTo>
                    <a:lnTo>
                      <a:pt x="85" y="108"/>
                    </a:lnTo>
                    <a:lnTo>
                      <a:pt x="79" y="102"/>
                    </a:lnTo>
                    <a:lnTo>
                      <a:pt x="73" y="96"/>
                    </a:lnTo>
                    <a:lnTo>
                      <a:pt x="66" y="90"/>
                    </a:lnTo>
                    <a:lnTo>
                      <a:pt x="66" y="84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0" name="Freeform 476"/>
              <p:cNvSpPr>
                <a:spLocks noChangeAspect="1"/>
              </p:cNvSpPr>
              <p:nvPr/>
            </p:nvSpPr>
            <p:spPr bwMode="auto">
              <a:xfrm>
                <a:off x="2879" y="4813"/>
                <a:ext cx="162" cy="217"/>
              </a:xfrm>
              <a:custGeom>
                <a:avLst/>
                <a:gdLst>
                  <a:gd name="T0" fmla="*/ 162 w 162"/>
                  <a:gd name="T1" fmla="*/ 217 h 217"/>
                  <a:gd name="T2" fmla="*/ 156 w 162"/>
                  <a:gd name="T3" fmla="*/ 211 h 217"/>
                  <a:gd name="T4" fmla="*/ 156 w 162"/>
                  <a:gd name="T5" fmla="*/ 205 h 217"/>
                  <a:gd name="T6" fmla="*/ 150 w 162"/>
                  <a:gd name="T7" fmla="*/ 205 h 217"/>
                  <a:gd name="T8" fmla="*/ 144 w 162"/>
                  <a:gd name="T9" fmla="*/ 199 h 217"/>
                  <a:gd name="T10" fmla="*/ 144 w 162"/>
                  <a:gd name="T11" fmla="*/ 193 h 217"/>
                  <a:gd name="T12" fmla="*/ 144 w 162"/>
                  <a:gd name="T13" fmla="*/ 187 h 217"/>
                  <a:gd name="T14" fmla="*/ 138 w 162"/>
                  <a:gd name="T15" fmla="*/ 187 h 217"/>
                  <a:gd name="T16" fmla="*/ 138 w 162"/>
                  <a:gd name="T17" fmla="*/ 181 h 217"/>
                  <a:gd name="T18" fmla="*/ 132 w 162"/>
                  <a:gd name="T19" fmla="*/ 175 h 217"/>
                  <a:gd name="T20" fmla="*/ 132 w 162"/>
                  <a:gd name="T21" fmla="*/ 175 h 217"/>
                  <a:gd name="T22" fmla="*/ 126 w 162"/>
                  <a:gd name="T23" fmla="*/ 169 h 217"/>
                  <a:gd name="T24" fmla="*/ 126 w 162"/>
                  <a:gd name="T25" fmla="*/ 163 h 217"/>
                  <a:gd name="T26" fmla="*/ 120 w 162"/>
                  <a:gd name="T27" fmla="*/ 157 h 217"/>
                  <a:gd name="T28" fmla="*/ 114 w 162"/>
                  <a:gd name="T29" fmla="*/ 157 h 217"/>
                  <a:gd name="T30" fmla="*/ 114 w 162"/>
                  <a:gd name="T31" fmla="*/ 151 h 217"/>
                  <a:gd name="T32" fmla="*/ 108 w 162"/>
                  <a:gd name="T33" fmla="*/ 145 h 217"/>
                  <a:gd name="T34" fmla="*/ 108 w 162"/>
                  <a:gd name="T35" fmla="*/ 145 h 217"/>
                  <a:gd name="T36" fmla="*/ 102 w 162"/>
                  <a:gd name="T37" fmla="*/ 133 h 217"/>
                  <a:gd name="T38" fmla="*/ 102 w 162"/>
                  <a:gd name="T39" fmla="*/ 133 h 217"/>
                  <a:gd name="T40" fmla="*/ 96 w 162"/>
                  <a:gd name="T41" fmla="*/ 127 h 217"/>
                  <a:gd name="T42" fmla="*/ 90 w 162"/>
                  <a:gd name="T43" fmla="*/ 127 h 217"/>
                  <a:gd name="T44" fmla="*/ 90 w 162"/>
                  <a:gd name="T45" fmla="*/ 121 h 217"/>
                  <a:gd name="T46" fmla="*/ 84 w 162"/>
                  <a:gd name="T47" fmla="*/ 115 h 217"/>
                  <a:gd name="T48" fmla="*/ 84 w 162"/>
                  <a:gd name="T49" fmla="*/ 115 h 217"/>
                  <a:gd name="T50" fmla="*/ 78 w 162"/>
                  <a:gd name="T51" fmla="*/ 103 h 217"/>
                  <a:gd name="T52" fmla="*/ 78 w 162"/>
                  <a:gd name="T53" fmla="*/ 103 h 217"/>
                  <a:gd name="T54" fmla="*/ 72 w 162"/>
                  <a:gd name="T55" fmla="*/ 97 h 217"/>
                  <a:gd name="T56" fmla="*/ 72 w 162"/>
                  <a:gd name="T57" fmla="*/ 97 h 217"/>
                  <a:gd name="T58" fmla="*/ 66 w 162"/>
                  <a:gd name="T59" fmla="*/ 91 h 217"/>
                  <a:gd name="T60" fmla="*/ 60 w 162"/>
                  <a:gd name="T61" fmla="*/ 85 h 217"/>
                  <a:gd name="T62" fmla="*/ 60 w 162"/>
                  <a:gd name="T63" fmla="*/ 85 h 217"/>
                  <a:gd name="T64" fmla="*/ 54 w 162"/>
                  <a:gd name="T65" fmla="*/ 73 h 217"/>
                  <a:gd name="T66" fmla="*/ 54 w 162"/>
                  <a:gd name="T67" fmla="*/ 73 h 217"/>
                  <a:gd name="T68" fmla="*/ 48 w 162"/>
                  <a:gd name="T69" fmla="*/ 67 h 217"/>
                  <a:gd name="T70" fmla="*/ 48 w 162"/>
                  <a:gd name="T71" fmla="*/ 61 h 217"/>
                  <a:gd name="T72" fmla="*/ 42 w 162"/>
                  <a:gd name="T73" fmla="*/ 61 h 217"/>
                  <a:gd name="T74" fmla="*/ 42 w 162"/>
                  <a:gd name="T75" fmla="*/ 55 h 217"/>
                  <a:gd name="T76" fmla="*/ 36 w 162"/>
                  <a:gd name="T77" fmla="*/ 48 h 217"/>
                  <a:gd name="T78" fmla="*/ 36 w 162"/>
                  <a:gd name="T79" fmla="*/ 42 h 217"/>
                  <a:gd name="T80" fmla="*/ 30 w 162"/>
                  <a:gd name="T81" fmla="*/ 42 h 217"/>
                  <a:gd name="T82" fmla="*/ 30 w 162"/>
                  <a:gd name="T83" fmla="*/ 36 h 217"/>
                  <a:gd name="T84" fmla="*/ 24 w 162"/>
                  <a:gd name="T85" fmla="*/ 30 h 217"/>
                  <a:gd name="T86" fmla="*/ 24 w 162"/>
                  <a:gd name="T87" fmla="*/ 30 h 217"/>
                  <a:gd name="T88" fmla="*/ 18 w 162"/>
                  <a:gd name="T89" fmla="*/ 24 h 217"/>
                  <a:gd name="T90" fmla="*/ 18 w 162"/>
                  <a:gd name="T91" fmla="*/ 18 h 217"/>
                  <a:gd name="T92" fmla="*/ 12 w 162"/>
                  <a:gd name="T93" fmla="*/ 12 h 217"/>
                  <a:gd name="T94" fmla="*/ 12 w 162"/>
                  <a:gd name="T95" fmla="*/ 12 h 217"/>
                  <a:gd name="T96" fmla="*/ 6 w 162"/>
                  <a:gd name="T97" fmla="*/ 6 h 217"/>
                  <a:gd name="T98" fmla="*/ 0 w 162"/>
                  <a:gd name="T99" fmla="*/ 0 h 217"/>
                  <a:gd name="T100" fmla="*/ 0 w 162"/>
                  <a:gd name="T101" fmla="*/ 0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17"/>
                  <a:gd name="T155" fmla="*/ 162 w 162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17">
                    <a:moveTo>
                      <a:pt x="162" y="217"/>
                    </a:moveTo>
                    <a:lnTo>
                      <a:pt x="156" y="211"/>
                    </a:lnTo>
                    <a:lnTo>
                      <a:pt x="156" y="205"/>
                    </a:lnTo>
                    <a:lnTo>
                      <a:pt x="150" y="205"/>
                    </a:lnTo>
                    <a:lnTo>
                      <a:pt x="144" y="199"/>
                    </a:lnTo>
                    <a:lnTo>
                      <a:pt x="144" y="193"/>
                    </a:lnTo>
                    <a:lnTo>
                      <a:pt x="144" y="187"/>
                    </a:lnTo>
                    <a:lnTo>
                      <a:pt x="138" y="187"/>
                    </a:lnTo>
                    <a:lnTo>
                      <a:pt x="138" y="181"/>
                    </a:lnTo>
                    <a:lnTo>
                      <a:pt x="132" y="175"/>
                    </a:lnTo>
                    <a:lnTo>
                      <a:pt x="126" y="169"/>
                    </a:lnTo>
                    <a:lnTo>
                      <a:pt x="126" y="163"/>
                    </a:lnTo>
                    <a:lnTo>
                      <a:pt x="120" y="157"/>
                    </a:lnTo>
                    <a:lnTo>
                      <a:pt x="114" y="157"/>
                    </a:lnTo>
                    <a:lnTo>
                      <a:pt x="114" y="151"/>
                    </a:lnTo>
                    <a:lnTo>
                      <a:pt x="108" y="145"/>
                    </a:lnTo>
                    <a:lnTo>
                      <a:pt x="102" y="133"/>
                    </a:lnTo>
                    <a:lnTo>
                      <a:pt x="96" y="127"/>
                    </a:lnTo>
                    <a:lnTo>
                      <a:pt x="90" y="127"/>
                    </a:lnTo>
                    <a:lnTo>
                      <a:pt x="90" y="121"/>
                    </a:lnTo>
                    <a:lnTo>
                      <a:pt x="84" y="115"/>
                    </a:lnTo>
                    <a:lnTo>
                      <a:pt x="78" y="103"/>
                    </a:lnTo>
                    <a:lnTo>
                      <a:pt x="72" y="97"/>
                    </a:lnTo>
                    <a:lnTo>
                      <a:pt x="66" y="91"/>
                    </a:lnTo>
                    <a:lnTo>
                      <a:pt x="60" y="85"/>
                    </a:lnTo>
                    <a:lnTo>
                      <a:pt x="54" y="73"/>
                    </a:lnTo>
                    <a:lnTo>
                      <a:pt x="48" y="67"/>
                    </a:lnTo>
                    <a:lnTo>
                      <a:pt x="48" y="61"/>
                    </a:lnTo>
                    <a:lnTo>
                      <a:pt x="42" y="61"/>
                    </a:lnTo>
                    <a:lnTo>
                      <a:pt x="42" y="55"/>
                    </a:lnTo>
                    <a:lnTo>
                      <a:pt x="36" y="48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1" name="Freeform 477"/>
              <p:cNvSpPr>
                <a:spLocks noChangeAspect="1"/>
              </p:cNvSpPr>
              <p:nvPr/>
            </p:nvSpPr>
            <p:spPr bwMode="auto">
              <a:xfrm>
                <a:off x="2668" y="4657"/>
                <a:ext cx="211" cy="156"/>
              </a:xfrm>
              <a:custGeom>
                <a:avLst/>
                <a:gdLst>
                  <a:gd name="T0" fmla="*/ 211 w 211"/>
                  <a:gd name="T1" fmla="*/ 156 h 156"/>
                  <a:gd name="T2" fmla="*/ 205 w 211"/>
                  <a:gd name="T3" fmla="*/ 144 h 156"/>
                  <a:gd name="T4" fmla="*/ 205 w 211"/>
                  <a:gd name="T5" fmla="*/ 144 h 156"/>
                  <a:gd name="T6" fmla="*/ 199 w 211"/>
                  <a:gd name="T7" fmla="*/ 138 h 156"/>
                  <a:gd name="T8" fmla="*/ 199 w 211"/>
                  <a:gd name="T9" fmla="*/ 138 h 156"/>
                  <a:gd name="T10" fmla="*/ 193 w 211"/>
                  <a:gd name="T11" fmla="*/ 132 h 156"/>
                  <a:gd name="T12" fmla="*/ 187 w 211"/>
                  <a:gd name="T13" fmla="*/ 126 h 156"/>
                  <a:gd name="T14" fmla="*/ 187 w 211"/>
                  <a:gd name="T15" fmla="*/ 126 h 156"/>
                  <a:gd name="T16" fmla="*/ 181 w 211"/>
                  <a:gd name="T17" fmla="*/ 114 h 156"/>
                  <a:gd name="T18" fmla="*/ 181 w 211"/>
                  <a:gd name="T19" fmla="*/ 114 h 156"/>
                  <a:gd name="T20" fmla="*/ 175 w 211"/>
                  <a:gd name="T21" fmla="*/ 108 h 156"/>
                  <a:gd name="T22" fmla="*/ 175 w 211"/>
                  <a:gd name="T23" fmla="*/ 108 h 156"/>
                  <a:gd name="T24" fmla="*/ 169 w 211"/>
                  <a:gd name="T25" fmla="*/ 102 h 156"/>
                  <a:gd name="T26" fmla="*/ 169 w 211"/>
                  <a:gd name="T27" fmla="*/ 96 h 156"/>
                  <a:gd name="T28" fmla="*/ 163 w 211"/>
                  <a:gd name="T29" fmla="*/ 90 h 156"/>
                  <a:gd name="T30" fmla="*/ 157 w 211"/>
                  <a:gd name="T31" fmla="*/ 84 h 156"/>
                  <a:gd name="T32" fmla="*/ 157 w 211"/>
                  <a:gd name="T33" fmla="*/ 84 h 156"/>
                  <a:gd name="T34" fmla="*/ 150 w 211"/>
                  <a:gd name="T35" fmla="*/ 78 h 156"/>
                  <a:gd name="T36" fmla="*/ 150 w 211"/>
                  <a:gd name="T37" fmla="*/ 72 h 156"/>
                  <a:gd name="T38" fmla="*/ 144 w 211"/>
                  <a:gd name="T39" fmla="*/ 72 h 156"/>
                  <a:gd name="T40" fmla="*/ 144 w 211"/>
                  <a:gd name="T41" fmla="*/ 66 h 156"/>
                  <a:gd name="T42" fmla="*/ 144 w 211"/>
                  <a:gd name="T43" fmla="*/ 60 h 156"/>
                  <a:gd name="T44" fmla="*/ 138 w 211"/>
                  <a:gd name="T45" fmla="*/ 54 h 156"/>
                  <a:gd name="T46" fmla="*/ 138 w 211"/>
                  <a:gd name="T47" fmla="*/ 54 h 156"/>
                  <a:gd name="T48" fmla="*/ 132 w 211"/>
                  <a:gd name="T49" fmla="*/ 48 h 156"/>
                  <a:gd name="T50" fmla="*/ 126 w 211"/>
                  <a:gd name="T51" fmla="*/ 42 h 156"/>
                  <a:gd name="T52" fmla="*/ 126 w 211"/>
                  <a:gd name="T53" fmla="*/ 42 h 156"/>
                  <a:gd name="T54" fmla="*/ 120 w 211"/>
                  <a:gd name="T55" fmla="*/ 36 h 156"/>
                  <a:gd name="T56" fmla="*/ 120 w 211"/>
                  <a:gd name="T57" fmla="*/ 30 h 156"/>
                  <a:gd name="T58" fmla="*/ 114 w 211"/>
                  <a:gd name="T59" fmla="*/ 24 h 156"/>
                  <a:gd name="T60" fmla="*/ 114 w 211"/>
                  <a:gd name="T61" fmla="*/ 24 h 156"/>
                  <a:gd name="T62" fmla="*/ 108 w 211"/>
                  <a:gd name="T63" fmla="*/ 18 h 156"/>
                  <a:gd name="T64" fmla="*/ 102 w 211"/>
                  <a:gd name="T65" fmla="*/ 12 h 156"/>
                  <a:gd name="T66" fmla="*/ 102 w 211"/>
                  <a:gd name="T67" fmla="*/ 6 h 156"/>
                  <a:gd name="T68" fmla="*/ 96 w 211"/>
                  <a:gd name="T69" fmla="*/ 0 h 156"/>
                  <a:gd name="T70" fmla="*/ 90 w 211"/>
                  <a:gd name="T71" fmla="*/ 0 h 156"/>
                  <a:gd name="T72" fmla="*/ 84 w 211"/>
                  <a:gd name="T73" fmla="*/ 6 h 156"/>
                  <a:gd name="T74" fmla="*/ 72 w 211"/>
                  <a:gd name="T75" fmla="*/ 6 h 156"/>
                  <a:gd name="T76" fmla="*/ 66 w 211"/>
                  <a:gd name="T77" fmla="*/ 6 h 156"/>
                  <a:gd name="T78" fmla="*/ 66 w 211"/>
                  <a:gd name="T79" fmla="*/ 6 h 156"/>
                  <a:gd name="T80" fmla="*/ 60 w 211"/>
                  <a:gd name="T81" fmla="*/ 12 h 156"/>
                  <a:gd name="T82" fmla="*/ 54 w 211"/>
                  <a:gd name="T83" fmla="*/ 12 h 156"/>
                  <a:gd name="T84" fmla="*/ 42 w 211"/>
                  <a:gd name="T85" fmla="*/ 12 h 156"/>
                  <a:gd name="T86" fmla="*/ 36 w 211"/>
                  <a:gd name="T87" fmla="*/ 18 h 156"/>
                  <a:gd name="T88" fmla="*/ 36 w 211"/>
                  <a:gd name="T89" fmla="*/ 18 h 156"/>
                  <a:gd name="T90" fmla="*/ 30 w 211"/>
                  <a:gd name="T91" fmla="*/ 18 h 156"/>
                  <a:gd name="T92" fmla="*/ 24 w 211"/>
                  <a:gd name="T93" fmla="*/ 18 h 156"/>
                  <a:gd name="T94" fmla="*/ 12 w 211"/>
                  <a:gd name="T95" fmla="*/ 24 h 156"/>
                  <a:gd name="T96" fmla="*/ 6 w 211"/>
                  <a:gd name="T97" fmla="*/ 24 h 156"/>
                  <a:gd name="T98" fmla="*/ 0 w 211"/>
                  <a:gd name="T99" fmla="*/ 24 h 156"/>
                  <a:gd name="T100" fmla="*/ 0 w 211"/>
                  <a:gd name="T101" fmla="*/ 24 h 1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1"/>
                  <a:gd name="T154" fmla="*/ 0 h 156"/>
                  <a:gd name="T155" fmla="*/ 211 w 211"/>
                  <a:gd name="T156" fmla="*/ 156 h 1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1" h="156">
                    <a:moveTo>
                      <a:pt x="211" y="156"/>
                    </a:moveTo>
                    <a:lnTo>
                      <a:pt x="205" y="144"/>
                    </a:lnTo>
                    <a:lnTo>
                      <a:pt x="199" y="138"/>
                    </a:lnTo>
                    <a:lnTo>
                      <a:pt x="193" y="132"/>
                    </a:lnTo>
                    <a:lnTo>
                      <a:pt x="187" y="126"/>
                    </a:lnTo>
                    <a:lnTo>
                      <a:pt x="181" y="114"/>
                    </a:lnTo>
                    <a:lnTo>
                      <a:pt x="175" y="108"/>
                    </a:lnTo>
                    <a:lnTo>
                      <a:pt x="169" y="102"/>
                    </a:lnTo>
                    <a:lnTo>
                      <a:pt x="169" y="96"/>
                    </a:lnTo>
                    <a:lnTo>
                      <a:pt x="163" y="90"/>
                    </a:lnTo>
                    <a:lnTo>
                      <a:pt x="157" y="84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8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14" y="24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2" name="Freeform 478"/>
              <p:cNvSpPr>
                <a:spLocks noChangeAspect="1"/>
              </p:cNvSpPr>
              <p:nvPr/>
            </p:nvSpPr>
            <p:spPr bwMode="auto">
              <a:xfrm>
                <a:off x="2349" y="4681"/>
                <a:ext cx="319" cy="54"/>
              </a:xfrm>
              <a:custGeom>
                <a:avLst/>
                <a:gdLst>
                  <a:gd name="T0" fmla="*/ 319 w 319"/>
                  <a:gd name="T1" fmla="*/ 0 h 54"/>
                  <a:gd name="T2" fmla="*/ 307 w 319"/>
                  <a:gd name="T3" fmla="*/ 0 h 54"/>
                  <a:gd name="T4" fmla="*/ 301 w 319"/>
                  <a:gd name="T5" fmla="*/ 6 h 54"/>
                  <a:gd name="T6" fmla="*/ 295 w 319"/>
                  <a:gd name="T7" fmla="*/ 6 h 54"/>
                  <a:gd name="T8" fmla="*/ 289 w 319"/>
                  <a:gd name="T9" fmla="*/ 6 h 54"/>
                  <a:gd name="T10" fmla="*/ 277 w 319"/>
                  <a:gd name="T11" fmla="*/ 6 h 54"/>
                  <a:gd name="T12" fmla="*/ 271 w 319"/>
                  <a:gd name="T13" fmla="*/ 6 h 54"/>
                  <a:gd name="T14" fmla="*/ 271 w 319"/>
                  <a:gd name="T15" fmla="*/ 6 h 54"/>
                  <a:gd name="T16" fmla="*/ 265 w 319"/>
                  <a:gd name="T17" fmla="*/ 6 h 54"/>
                  <a:gd name="T18" fmla="*/ 259 w 319"/>
                  <a:gd name="T19" fmla="*/ 12 h 54"/>
                  <a:gd name="T20" fmla="*/ 247 w 319"/>
                  <a:gd name="T21" fmla="*/ 12 h 54"/>
                  <a:gd name="T22" fmla="*/ 241 w 319"/>
                  <a:gd name="T23" fmla="*/ 12 h 54"/>
                  <a:gd name="T24" fmla="*/ 235 w 319"/>
                  <a:gd name="T25" fmla="*/ 12 h 54"/>
                  <a:gd name="T26" fmla="*/ 229 w 319"/>
                  <a:gd name="T27" fmla="*/ 12 h 54"/>
                  <a:gd name="T28" fmla="*/ 217 w 319"/>
                  <a:gd name="T29" fmla="*/ 12 h 54"/>
                  <a:gd name="T30" fmla="*/ 211 w 319"/>
                  <a:gd name="T31" fmla="*/ 12 h 54"/>
                  <a:gd name="T32" fmla="*/ 205 w 319"/>
                  <a:gd name="T33" fmla="*/ 12 h 54"/>
                  <a:gd name="T34" fmla="*/ 193 w 319"/>
                  <a:gd name="T35" fmla="*/ 6 h 54"/>
                  <a:gd name="T36" fmla="*/ 193 w 319"/>
                  <a:gd name="T37" fmla="*/ 6 h 54"/>
                  <a:gd name="T38" fmla="*/ 187 w 319"/>
                  <a:gd name="T39" fmla="*/ 6 h 54"/>
                  <a:gd name="T40" fmla="*/ 180 w 319"/>
                  <a:gd name="T41" fmla="*/ 6 h 54"/>
                  <a:gd name="T42" fmla="*/ 174 w 319"/>
                  <a:gd name="T43" fmla="*/ 6 h 54"/>
                  <a:gd name="T44" fmla="*/ 162 w 319"/>
                  <a:gd name="T45" fmla="*/ 6 h 54"/>
                  <a:gd name="T46" fmla="*/ 156 w 319"/>
                  <a:gd name="T47" fmla="*/ 6 h 54"/>
                  <a:gd name="T48" fmla="*/ 156 w 319"/>
                  <a:gd name="T49" fmla="*/ 12 h 54"/>
                  <a:gd name="T50" fmla="*/ 150 w 319"/>
                  <a:gd name="T51" fmla="*/ 18 h 54"/>
                  <a:gd name="T52" fmla="*/ 150 w 319"/>
                  <a:gd name="T53" fmla="*/ 18 h 54"/>
                  <a:gd name="T54" fmla="*/ 144 w 319"/>
                  <a:gd name="T55" fmla="*/ 24 h 54"/>
                  <a:gd name="T56" fmla="*/ 138 w 319"/>
                  <a:gd name="T57" fmla="*/ 24 h 54"/>
                  <a:gd name="T58" fmla="*/ 132 w 319"/>
                  <a:gd name="T59" fmla="*/ 24 h 54"/>
                  <a:gd name="T60" fmla="*/ 126 w 319"/>
                  <a:gd name="T61" fmla="*/ 30 h 54"/>
                  <a:gd name="T62" fmla="*/ 126 w 319"/>
                  <a:gd name="T63" fmla="*/ 30 h 54"/>
                  <a:gd name="T64" fmla="*/ 120 w 319"/>
                  <a:gd name="T65" fmla="*/ 36 h 54"/>
                  <a:gd name="T66" fmla="*/ 114 w 319"/>
                  <a:gd name="T67" fmla="*/ 36 h 54"/>
                  <a:gd name="T68" fmla="*/ 108 w 319"/>
                  <a:gd name="T69" fmla="*/ 36 h 54"/>
                  <a:gd name="T70" fmla="*/ 102 w 319"/>
                  <a:gd name="T71" fmla="*/ 42 h 54"/>
                  <a:gd name="T72" fmla="*/ 96 w 319"/>
                  <a:gd name="T73" fmla="*/ 42 h 54"/>
                  <a:gd name="T74" fmla="*/ 90 w 319"/>
                  <a:gd name="T75" fmla="*/ 48 h 54"/>
                  <a:gd name="T76" fmla="*/ 90 w 319"/>
                  <a:gd name="T77" fmla="*/ 48 h 54"/>
                  <a:gd name="T78" fmla="*/ 78 w 319"/>
                  <a:gd name="T79" fmla="*/ 48 h 54"/>
                  <a:gd name="T80" fmla="*/ 72 w 319"/>
                  <a:gd name="T81" fmla="*/ 48 h 54"/>
                  <a:gd name="T82" fmla="*/ 66 w 319"/>
                  <a:gd name="T83" fmla="*/ 54 h 54"/>
                  <a:gd name="T84" fmla="*/ 60 w 319"/>
                  <a:gd name="T85" fmla="*/ 54 h 54"/>
                  <a:gd name="T86" fmla="*/ 48 w 319"/>
                  <a:gd name="T87" fmla="*/ 54 h 54"/>
                  <a:gd name="T88" fmla="*/ 42 w 319"/>
                  <a:gd name="T89" fmla="*/ 54 h 54"/>
                  <a:gd name="T90" fmla="*/ 36 w 319"/>
                  <a:gd name="T91" fmla="*/ 54 h 54"/>
                  <a:gd name="T92" fmla="*/ 30 w 319"/>
                  <a:gd name="T93" fmla="*/ 48 h 54"/>
                  <a:gd name="T94" fmla="*/ 18 w 319"/>
                  <a:gd name="T95" fmla="*/ 48 h 54"/>
                  <a:gd name="T96" fmla="*/ 12 w 319"/>
                  <a:gd name="T97" fmla="*/ 48 h 54"/>
                  <a:gd name="T98" fmla="*/ 6 w 319"/>
                  <a:gd name="T99" fmla="*/ 48 h 54"/>
                  <a:gd name="T100" fmla="*/ 0 w 319"/>
                  <a:gd name="T101" fmla="*/ 48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9"/>
                  <a:gd name="T154" fmla="*/ 0 h 54"/>
                  <a:gd name="T155" fmla="*/ 319 w 319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9" h="54">
                    <a:moveTo>
                      <a:pt x="319" y="0"/>
                    </a:moveTo>
                    <a:lnTo>
                      <a:pt x="307" y="0"/>
                    </a:lnTo>
                    <a:lnTo>
                      <a:pt x="301" y="6"/>
                    </a:lnTo>
                    <a:lnTo>
                      <a:pt x="295" y="6"/>
                    </a:lnTo>
                    <a:lnTo>
                      <a:pt x="289" y="6"/>
                    </a:lnTo>
                    <a:lnTo>
                      <a:pt x="277" y="6"/>
                    </a:lnTo>
                    <a:lnTo>
                      <a:pt x="271" y="6"/>
                    </a:lnTo>
                    <a:lnTo>
                      <a:pt x="265" y="6"/>
                    </a:lnTo>
                    <a:lnTo>
                      <a:pt x="259" y="12"/>
                    </a:lnTo>
                    <a:lnTo>
                      <a:pt x="247" y="12"/>
                    </a:lnTo>
                    <a:lnTo>
                      <a:pt x="241" y="12"/>
                    </a:lnTo>
                    <a:lnTo>
                      <a:pt x="235" y="12"/>
                    </a:lnTo>
                    <a:lnTo>
                      <a:pt x="229" y="12"/>
                    </a:lnTo>
                    <a:lnTo>
                      <a:pt x="217" y="12"/>
                    </a:lnTo>
                    <a:lnTo>
                      <a:pt x="211" y="12"/>
                    </a:lnTo>
                    <a:lnTo>
                      <a:pt x="205" y="12"/>
                    </a:lnTo>
                    <a:lnTo>
                      <a:pt x="193" y="6"/>
                    </a:lnTo>
                    <a:lnTo>
                      <a:pt x="187" y="6"/>
                    </a:lnTo>
                    <a:lnTo>
                      <a:pt x="180" y="6"/>
                    </a:lnTo>
                    <a:lnTo>
                      <a:pt x="174" y="6"/>
                    </a:lnTo>
                    <a:lnTo>
                      <a:pt x="162" y="6"/>
                    </a:lnTo>
                    <a:lnTo>
                      <a:pt x="156" y="6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6" y="30"/>
                    </a:lnTo>
                    <a:lnTo>
                      <a:pt x="120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2" y="42"/>
                    </a:lnTo>
                    <a:lnTo>
                      <a:pt x="96" y="42"/>
                    </a:lnTo>
                    <a:lnTo>
                      <a:pt x="90" y="48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3" name="Freeform 479"/>
              <p:cNvSpPr>
                <a:spLocks noChangeAspect="1"/>
              </p:cNvSpPr>
              <p:nvPr/>
            </p:nvSpPr>
            <p:spPr bwMode="auto">
              <a:xfrm>
                <a:off x="2102" y="4597"/>
                <a:ext cx="247" cy="132"/>
              </a:xfrm>
              <a:custGeom>
                <a:avLst/>
                <a:gdLst>
                  <a:gd name="T0" fmla="*/ 247 w 247"/>
                  <a:gd name="T1" fmla="*/ 132 h 132"/>
                  <a:gd name="T2" fmla="*/ 241 w 247"/>
                  <a:gd name="T3" fmla="*/ 132 h 132"/>
                  <a:gd name="T4" fmla="*/ 235 w 247"/>
                  <a:gd name="T5" fmla="*/ 126 h 132"/>
                  <a:gd name="T6" fmla="*/ 229 w 247"/>
                  <a:gd name="T7" fmla="*/ 126 h 132"/>
                  <a:gd name="T8" fmla="*/ 223 w 247"/>
                  <a:gd name="T9" fmla="*/ 120 h 132"/>
                  <a:gd name="T10" fmla="*/ 223 w 247"/>
                  <a:gd name="T11" fmla="*/ 120 h 132"/>
                  <a:gd name="T12" fmla="*/ 211 w 247"/>
                  <a:gd name="T13" fmla="*/ 120 h 132"/>
                  <a:gd name="T14" fmla="*/ 205 w 247"/>
                  <a:gd name="T15" fmla="*/ 114 h 132"/>
                  <a:gd name="T16" fmla="*/ 199 w 247"/>
                  <a:gd name="T17" fmla="*/ 114 h 132"/>
                  <a:gd name="T18" fmla="*/ 199 w 247"/>
                  <a:gd name="T19" fmla="*/ 114 h 132"/>
                  <a:gd name="T20" fmla="*/ 193 w 247"/>
                  <a:gd name="T21" fmla="*/ 108 h 132"/>
                  <a:gd name="T22" fmla="*/ 181 w 247"/>
                  <a:gd name="T23" fmla="*/ 108 h 132"/>
                  <a:gd name="T24" fmla="*/ 181 w 247"/>
                  <a:gd name="T25" fmla="*/ 108 h 132"/>
                  <a:gd name="T26" fmla="*/ 175 w 247"/>
                  <a:gd name="T27" fmla="*/ 102 h 132"/>
                  <a:gd name="T28" fmla="*/ 169 w 247"/>
                  <a:gd name="T29" fmla="*/ 102 h 132"/>
                  <a:gd name="T30" fmla="*/ 169 w 247"/>
                  <a:gd name="T31" fmla="*/ 102 h 132"/>
                  <a:gd name="T32" fmla="*/ 157 w 247"/>
                  <a:gd name="T33" fmla="*/ 96 h 132"/>
                  <a:gd name="T34" fmla="*/ 151 w 247"/>
                  <a:gd name="T35" fmla="*/ 90 h 132"/>
                  <a:gd name="T36" fmla="*/ 151 w 247"/>
                  <a:gd name="T37" fmla="*/ 90 h 132"/>
                  <a:gd name="T38" fmla="*/ 145 w 247"/>
                  <a:gd name="T39" fmla="*/ 90 h 132"/>
                  <a:gd name="T40" fmla="*/ 138 w 247"/>
                  <a:gd name="T41" fmla="*/ 84 h 132"/>
                  <a:gd name="T42" fmla="*/ 138 w 247"/>
                  <a:gd name="T43" fmla="*/ 84 h 132"/>
                  <a:gd name="T44" fmla="*/ 126 w 247"/>
                  <a:gd name="T45" fmla="*/ 78 h 132"/>
                  <a:gd name="T46" fmla="*/ 126 w 247"/>
                  <a:gd name="T47" fmla="*/ 78 h 132"/>
                  <a:gd name="T48" fmla="*/ 120 w 247"/>
                  <a:gd name="T49" fmla="*/ 78 h 132"/>
                  <a:gd name="T50" fmla="*/ 114 w 247"/>
                  <a:gd name="T51" fmla="*/ 72 h 132"/>
                  <a:gd name="T52" fmla="*/ 108 w 247"/>
                  <a:gd name="T53" fmla="*/ 66 h 132"/>
                  <a:gd name="T54" fmla="*/ 108 w 247"/>
                  <a:gd name="T55" fmla="*/ 66 h 132"/>
                  <a:gd name="T56" fmla="*/ 96 w 247"/>
                  <a:gd name="T57" fmla="*/ 60 h 132"/>
                  <a:gd name="T58" fmla="*/ 96 w 247"/>
                  <a:gd name="T59" fmla="*/ 60 h 132"/>
                  <a:gd name="T60" fmla="*/ 90 w 247"/>
                  <a:gd name="T61" fmla="*/ 60 h 132"/>
                  <a:gd name="T62" fmla="*/ 84 w 247"/>
                  <a:gd name="T63" fmla="*/ 54 h 132"/>
                  <a:gd name="T64" fmla="*/ 84 w 247"/>
                  <a:gd name="T65" fmla="*/ 54 h 132"/>
                  <a:gd name="T66" fmla="*/ 78 w 247"/>
                  <a:gd name="T67" fmla="*/ 48 h 132"/>
                  <a:gd name="T68" fmla="*/ 72 w 247"/>
                  <a:gd name="T69" fmla="*/ 48 h 132"/>
                  <a:gd name="T70" fmla="*/ 66 w 247"/>
                  <a:gd name="T71" fmla="*/ 42 h 132"/>
                  <a:gd name="T72" fmla="*/ 60 w 247"/>
                  <a:gd name="T73" fmla="*/ 42 h 132"/>
                  <a:gd name="T74" fmla="*/ 60 w 247"/>
                  <a:gd name="T75" fmla="*/ 36 h 132"/>
                  <a:gd name="T76" fmla="*/ 54 w 247"/>
                  <a:gd name="T77" fmla="*/ 36 h 132"/>
                  <a:gd name="T78" fmla="*/ 48 w 247"/>
                  <a:gd name="T79" fmla="*/ 30 h 132"/>
                  <a:gd name="T80" fmla="*/ 42 w 247"/>
                  <a:gd name="T81" fmla="*/ 30 h 132"/>
                  <a:gd name="T82" fmla="*/ 36 w 247"/>
                  <a:gd name="T83" fmla="*/ 24 h 132"/>
                  <a:gd name="T84" fmla="*/ 36 w 247"/>
                  <a:gd name="T85" fmla="*/ 24 h 132"/>
                  <a:gd name="T86" fmla="*/ 30 w 247"/>
                  <a:gd name="T87" fmla="*/ 18 h 132"/>
                  <a:gd name="T88" fmla="*/ 24 w 247"/>
                  <a:gd name="T89" fmla="*/ 18 h 132"/>
                  <a:gd name="T90" fmla="*/ 24 w 247"/>
                  <a:gd name="T91" fmla="*/ 18 h 132"/>
                  <a:gd name="T92" fmla="*/ 12 w 247"/>
                  <a:gd name="T93" fmla="*/ 12 h 132"/>
                  <a:gd name="T94" fmla="*/ 12 w 247"/>
                  <a:gd name="T95" fmla="*/ 6 h 132"/>
                  <a:gd name="T96" fmla="*/ 6 w 247"/>
                  <a:gd name="T97" fmla="*/ 6 h 132"/>
                  <a:gd name="T98" fmla="*/ 0 w 247"/>
                  <a:gd name="T99" fmla="*/ 0 h 132"/>
                  <a:gd name="T100" fmla="*/ 0 w 247"/>
                  <a:gd name="T101" fmla="*/ 0 h 1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"/>
                  <a:gd name="T154" fmla="*/ 0 h 132"/>
                  <a:gd name="T155" fmla="*/ 247 w 247"/>
                  <a:gd name="T156" fmla="*/ 132 h 1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" h="132">
                    <a:moveTo>
                      <a:pt x="247" y="132"/>
                    </a:moveTo>
                    <a:lnTo>
                      <a:pt x="241" y="132"/>
                    </a:lnTo>
                    <a:lnTo>
                      <a:pt x="235" y="126"/>
                    </a:lnTo>
                    <a:lnTo>
                      <a:pt x="229" y="126"/>
                    </a:lnTo>
                    <a:lnTo>
                      <a:pt x="223" y="120"/>
                    </a:lnTo>
                    <a:lnTo>
                      <a:pt x="211" y="120"/>
                    </a:lnTo>
                    <a:lnTo>
                      <a:pt x="205" y="114"/>
                    </a:lnTo>
                    <a:lnTo>
                      <a:pt x="199" y="114"/>
                    </a:lnTo>
                    <a:lnTo>
                      <a:pt x="193" y="108"/>
                    </a:lnTo>
                    <a:lnTo>
                      <a:pt x="181" y="108"/>
                    </a:lnTo>
                    <a:lnTo>
                      <a:pt x="175" y="102"/>
                    </a:lnTo>
                    <a:lnTo>
                      <a:pt x="169" y="102"/>
                    </a:lnTo>
                    <a:lnTo>
                      <a:pt x="157" y="96"/>
                    </a:lnTo>
                    <a:lnTo>
                      <a:pt x="151" y="90"/>
                    </a:lnTo>
                    <a:lnTo>
                      <a:pt x="145" y="90"/>
                    </a:lnTo>
                    <a:lnTo>
                      <a:pt x="138" y="84"/>
                    </a:lnTo>
                    <a:lnTo>
                      <a:pt x="126" y="78"/>
                    </a:lnTo>
                    <a:lnTo>
                      <a:pt x="120" y="78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4" name="Freeform 480"/>
              <p:cNvSpPr>
                <a:spLocks noChangeAspect="1"/>
              </p:cNvSpPr>
              <p:nvPr/>
            </p:nvSpPr>
            <p:spPr bwMode="auto">
              <a:xfrm>
                <a:off x="1964" y="4506"/>
                <a:ext cx="138" cy="91"/>
              </a:xfrm>
              <a:custGeom>
                <a:avLst/>
                <a:gdLst>
                  <a:gd name="T0" fmla="*/ 138 w 138"/>
                  <a:gd name="T1" fmla="*/ 91 h 91"/>
                  <a:gd name="T2" fmla="*/ 132 w 138"/>
                  <a:gd name="T3" fmla="*/ 85 h 91"/>
                  <a:gd name="T4" fmla="*/ 126 w 138"/>
                  <a:gd name="T5" fmla="*/ 85 h 91"/>
                  <a:gd name="T6" fmla="*/ 120 w 138"/>
                  <a:gd name="T7" fmla="*/ 79 h 91"/>
                  <a:gd name="T8" fmla="*/ 114 w 138"/>
                  <a:gd name="T9" fmla="*/ 79 h 91"/>
                  <a:gd name="T10" fmla="*/ 114 w 138"/>
                  <a:gd name="T11" fmla="*/ 79 h 91"/>
                  <a:gd name="T12" fmla="*/ 108 w 138"/>
                  <a:gd name="T13" fmla="*/ 73 h 91"/>
                  <a:gd name="T14" fmla="*/ 102 w 138"/>
                  <a:gd name="T15" fmla="*/ 66 h 91"/>
                  <a:gd name="T16" fmla="*/ 96 w 138"/>
                  <a:gd name="T17" fmla="*/ 66 h 91"/>
                  <a:gd name="T18" fmla="*/ 90 w 138"/>
                  <a:gd name="T19" fmla="*/ 60 h 91"/>
                  <a:gd name="T20" fmla="*/ 90 w 138"/>
                  <a:gd name="T21" fmla="*/ 60 h 91"/>
                  <a:gd name="T22" fmla="*/ 84 w 138"/>
                  <a:gd name="T23" fmla="*/ 54 h 91"/>
                  <a:gd name="T24" fmla="*/ 78 w 138"/>
                  <a:gd name="T25" fmla="*/ 54 h 91"/>
                  <a:gd name="T26" fmla="*/ 78 w 138"/>
                  <a:gd name="T27" fmla="*/ 54 h 91"/>
                  <a:gd name="T28" fmla="*/ 66 w 138"/>
                  <a:gd name="T29" fmla="*/ 48 h 91"/>
                  <a:gd name="T30" fmla="*/ 66 w 138"/>
                  <a:gd name="T31" fmla="*/ 42 h 91"/>
                  <a:gd name="T32" fmla="*/ 60 w 138"/>
                  <a:gd name="T33" fmla="*/ 42 h 91"/>
                  <a:gd name="T34" fmla="*/ 54 w 138"/>
                  <a:gd name="T35" fmla="*/ 36 h 91"/>
                  <a:gd name="T36" fmla="*/ 54 w 138"/>
                  <a:gd name="T37" fmla="*/ 36 h 91"/>
                  <a:gd name="T38" fmla="*/ 48 w 138"/>
                  <a:gd name="T39" fmla="*/ 30 h 91"/>
                  <a:gd name="T40" fmla="*/ 42 w 138"/>
                  <a:gd name="T41" fmla="*/ 30 h 91"/>
                  <a:gd name="T42" fmla="*/ 36 w 138"/>
                  <a:gd name="T43" fmla="*/ 24 h 91"/>
                  <a:gd name="T44" fmla="*/ 30 w 138"/>
                  <a:gd name="T45" fmla="*/ 24 h 91"/>
                  <a:gd name="T46" fmla="*/ 30 w 138"/>
                  <a:gd name="T47" fmla="*/ 24 h 91"/>
                  <a:gd name="T48" fmla="*/ 24 w 138"/>
                  <a:gd name="T49" fmla="*/ 18 h 91"/>
                  <a:gd name="T50" fmla="*/ 18 w 138"/>
                  <a:gd name="T51" fmla="*/ 12 h 91"/>
                  <a:gd name="T52" fmla="*/ 18 w 138"/>
                  <a:gd name="T53" fmla="*/ 12 h 91"/>
                  <a:gd name="T54" fmla="*/ 6 w 138"/>
                  <a:gd name="T55" fmla="*/ 6 h 91"/>
                  <a:gd name="T56" fmla="*/ 6 w 138"/>
                  <a:gd name="T57" fmla="*/ 6 h 91"/>
                  <a:gd name="T58" fmla="*/ 0 w 138"/>
                  <a:gd name="T59" fmla="*/ 0 h 91"/>
                  <a:gd name="T60" fmla="*/ 0 w 138"/>
                  <a:gd name="T61" fmla="*/ 0 h 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8"/>
                  <a:gd name="T94" fmla="*/ 0 h 91"/>
                  <a:gd name="T95" fmla="*/ 138 w 138"/>
                  <a:gd name="T96" fmla="*/ 91 h 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8" h="91">
                    <a:moveTo>
                      <a:pt x="138" y="91"/>
                    </a:moveTo>
                    <a:lnTo>
                      <a:pt x="132" y="85"/>
                    </a:lnTo>
                    <a:lnTo>
                      <a:pt x="126" y="85"/>
                    </a:lnTo>
                    <a:lnTo>
                      <a:pt x="120" y="79"/>
                    </a:lnTo>
                    <a:lnTo>
                      <a:pt x="114" y="79"/>
                    </a:lnTo>
                    <a:lnTo>
                      <a:pt x="108" y="73"/>
                    </a:lnTo>
                    <a:lnTo>
                      <a:pt x="102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84" y="54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5" name="Freeform 481"/>
              <p:cNvSpPr>
                <a:spLocks noChangeAspect="1"/>
              </p:cNvSpPr>
              <p:nvPr/>
            </p:nvSpPr>
            <p:spPr bwMode="auto">
              <a:xfrm>
                <a:off x="1681" y="4572"/>
                <a:ext cx="222" cy="151"/>
              </a:xfrm>
              <a:custGeom>
                <a:avLst/>
                <a:gdLst>
                  <a:gd name="T0" fmla="*/ 0 w 222"/>
                  <a:gd name="T1" fmla="*/ 0 h 151"/>
                  <a:gd name="T2" fmla="*/ 0 w 222"/>
                  <a:gd name="T3" fmla="*/ 0 h 151"/>
                  <a:gd name="T4" fmla="*/ 6 w 222"/>
                  <a:gd name="T5" fmla="*/ 7 h 151"/>
                  <a:gd name="T6" fmla="*/ 12 w 222"/>
                  <a:gd name="T7" fmla="*/ 13 h 151"/>
                  <a:gd name="T8" fmla="*/ 18 w 222"/>
                  <a:gd name="T9" fmla="*/ 13 h 151"/>
                  <a:gd name="T10" fmla="*/ 24 w 222"/>
                  <a:gd name="T11" fmla="*/ 19 h 151"/>
                  <a:gd name="T12" fmla="*/ 24 w 222"/>
                  <a:gd name="T13" fmla="*/ 19 h 151"/>
                  <a:gd name="T14" fmla="*/ 30 w 222"/>
                  <a:gd name="T15" fmla="*/ 19 h 151"/>
                  <a:gd name="T16" fmla="*/ 36 w 222"/>
                  <a:gd name="T17" fmla="*/ 25 h 151"/>
                  <a:gd name="T18" fmla="*/ 36 w 222"/>
                  <a:gd name="T19" fmla="*/ 25 h 151"/>
                  <a:gd name="T20" fmla="*/ 48 w 222"/>
                  <a:gd name="T21" fmla="*/ 31 h 151"/>
                  <a:gd name="T22" fmla="*/ 48 w 222"/>
                  <a:gd name="T23" fmla="*/ 31 h 151"/>
                  <a:gd name="T24" fmla="*/ 54 w 222"/>
                  <a:gd name="T25" fmla="*/ 37 h 151"/>
                  <a:gd name="T26" fmla="*/ 60 w 222"/>
                  <a:gd name="T27" fmla="*/ 43 h 151"/>
                  <a:gd name="T28" fmla="*/ 60 w 222"/>
                  <a:gd name="T29" fmla="*/ 43 h 151"/>
                  <a:gd name="T30" fmla="*/ 66 w 222"/>
                  <a:gd name="T31" fmla="*/ 49 h 151"/>
                  <a:gd name="T32" fmla="*/ 72 w 222"/>
                  <a:gd name="T33" fmla="*/ 49 h 151"/>
                  <a:gd name="T34" fmla="*/ 78 w 222"/>
                  <a:gd name="T35" fmla="*/ 49 h 151"/>
                  <a:gd name="T36" fmla="*/ 84 w 222"/>
                  <a:gd name="T37" fmla="*/ 55 h 151"/>
                  <a:gd name="T38" fmla="*/ 84 w 222"/>
                  <a:gd name="T39" fmla="*/ 55 h 151"/>
                  <a:gd name="T40" fmla="*/ 90 w 222"/>
                  <a:gd name="T41" fmla="*/ 61 h 151"/>
                  <a:gd name="T42" fmla="*/ 96 w 222"/>
                  <a:gd name="T43" fmla="*/ 61 h 151"/>
                  <a:gd name="T44" fmla="*/ 102 w 222"/>
                  <a:gd name="T45" fmla="*/ 67 h 151"/>
                  <a:gd name="T46" fmla="*/ 108 w 222"/>
                  <a:gd name="T47" fmla="*/ 73 h 151"/>
                  <a:gd name="T48" fmla="*/ 108 w 222"/>
                  <a:gd name="T49" fmla="*/ 73 h 151"/>
                  <a:gd name="T50" fmla="*/ 114 w 222"/>
                  <a:gd name="T51" fmla="*/ 79 h 151"/>
                  <a:gd name="T52" fmla="*/ 114 w 222"/>
                  <a:gd name="T53" fmla="*/ 79 h 151"/>
                  <a:gd name="T54" fmla="*/ 120 w 222"/>
                  <a:gd name="T55" fmla="*/ 85 h 151"/>
                  <a:gd name="T56" fmla="*/ 126 w 222"/>
                  <a:gd name="T57" fmla="*/ 85 h 151"/>
                  <a:gd name="T58" fmla="*/ 132 w 222"/>
                  <a:gd name="T59" fmla="*/ 85 h 151"/>
                  <a:gd name="T60" fmla="*/ 138 w 222"/>
                  <a:gd name="T61" fmla="*/ 91 h 151"/>
                  <a:gd name="T62" fmla="*/ 138 w 222"/>
                  <a:gd name="T63" fmla="*/ 91 h 151"/>
                  <a:gd name="T64" fmla="*/ 144 w 222"/>
                  <a:gd name="T65" fmla="*/ 97 h 151"/>
                  <a:gd name="T66" fmla="*/ 150 w 222"/>
                  <a:gd name="T67" fmla="*/ 103 h 151"/>
                  <a:gd name="T68" fmla="*/ 150 w 222"/>
                  <a:gd name="T69" fmla="*/ 103 h 151"/>
                  <a:gd name="T70" fmla="*/ 162 w 222"/>
                  <a:gd name="T71" fmla="*/ 109 h 151"/>
                  <a:gd name="T72" fmla="*/ 162 w 222"/>
                  <a:gd name="T73" fmla="*/ 109 h 151"/>
                  <a:gd name="T74" fmla="*/ 168 w 222"/>
                  <a:gd name="T75" fmla="*/ 115 h 151"/>
                  <a:gd name="T76" fmla="*/ 174 w 222"/>
                  <a:gd name="T77" fmla="*/ 115 h 151"/>
                  <a:gd name="T78" fmla="*/ 174 w 222"/>
                  <a:gd name="T79" fmla="*/ 115 h 151"/>
                  <a:gd name="T80" fmla="*/ 180 w 222"/>
                  <a:gd name="T81" fmla="*/ 121 h 151"/>
                  <a:gd name="T82" fmla="*/ 186 w 222"/>
                  <a:gd name="T83" fmla="*/ 127 h 151"/>
                  <a:gd name="T84" fmla="*/ 192 w 222"/>
                  <a:gd name="T85" fmla="*/ 127 h 151"/>
                  <a:gd name="T86" fmla="*/ 198 w 222"/>
                  <a:gd name="T87" fmla="*/ 133 h 151"/>
                  <a:gd name="T88" fmla="*/ 198 w 222"/>
                  <a:gd name="T89" fmla="*/ 133 h 151"/>
                  <a:gd name="T90" fmla="*/ 204 w 222"/>
                  <a:gd name="T91" fmla="*/ 139 h 151"/>
                  <a:gd name="T92" fmla="*/ 210 w 222"/>
                  <a:gd name="T93" fmla="*/ 139 h 151"/>
                  <a:gd name="T94" fmla="*/ 216 w 222"/>
                  <a:gd name="T95" fmla="*/ 145 h 151"/>
                  <a:gd name="T96" fmla="*/ 222 w 222"/>
                  <a:gd name="T97" fmla="*/ 145 h 151"/>
                  <a:gd name="T98" fmla="*/ 222 w 222"/>
                  <a:gd name="T99" fmla="*/ 151 h 1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2"/>
                  <a:gd name="T151" fmla="*/ 0 h 151"/>
                  <a:gd name="T152" fmla="*/ 222 w 222"/>
                  <a:gd name="T153" fmla="*/ 151 h 1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2" h="151">
                    <a:moveTo>
                      <a:pt x="0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4" y="19"/>
                    </a:lnTo>
                    <a:lnTo>
                      <a:pt x="30" y="19"/>
                    </a:lnTo>
                    <a:lnTo>
                      <a:pt x="36" y="25"/>
                    </a:lnTo>
                    <a:lnTo>
                      <a:pt x="48" y="31"/>
                    </a:lnTo>
                    <a:lnTo>
                      <a:pt x="54" y="37"/>
                    </a:lnTo>
                    <a:lnTo>
                      <a:pt x="60" y="43"/>
                    </a:lnTo>
                    <a:lnTo>
                      <a:pt x="66" y="49"/>
                    </a:lnTo>
                    <a:lnTo>
                      <a:pt x="72" y="49"/>
                    </a:lnTo>
                    <a:lnTo>
                      <a:pt x="78" y="49"/>
                    </a:lnTo>
                    <a:lnTo>
                      <a:pt x="84" y="55"/>
                    </a:lnTo>
                    <a:lnTo>
                      <a:pt x="90" y="61"/>
                    </a:lnTo>
                    <a:lnTo>
                      <a:pt x="96" y="61"/>
                    </a:lnTo>
                    <a:lnTo>
                      <a:pt x="102" y="67"/>
                    </a:lnTo>
                    <a:lnTo>
                      <a:pt x="108" y="73"/>
                    </a:lnTo>
                    <a:lnTo>
                      <a:pt x="114" y="79"/>
                    </a:lnTo>
                    <a:lnTo>
                      <a:pt x="120" y="85"/>
                    </a:lnTo>
                    <a:lnTo>
                      <a:pt x="126" y="85"/>
                    </a:lnTo>
                    <a:lnTo>
                      <a:pt x="132" y="85"/>
                    </a:lnTo>
                    <a:lnTo>
                      <a:pt x="138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62" y="109"/>
                    </a:lnTo>
                    <a:lnTo>
                      <a:pt x="168" y="115"/>
                    </a:lnTo>
                    <a:lnTo>
                      <a:pt x="174" y="115"/>
                    </a:lnTo>
                    <a:lnTo>
                      <a:pt x="180" y="121"/>
                    </a:lnTo>
                    <a:lnTo>
                      <a:pt x="186" y="127"/>
                    </a:lnTo>
                    <a:lnTo>
                      <a:pt x="192" y="127"/>
                    </a:lnTo>
                    <a:lnTo>
                      <a:pt x="198" y="133"/>
                    </a:lnTo>
                    <a:lnTo>
                      <a:pt x="204" y="139"/>
                    </a:lnTo>
                    <a:lnTo>
                      <a:pt x="210" y="139"/>
                    </a:lnTo>
                    <a:lnTo>
                      <a:pt x="216" y="145"/>
                    </a:lnTo>
                    <a:lnTo>
                      <a:pt x="222" y="145"/>
                    </a:lnTo>
                    <a:lnTo>
                      <a:pt x="222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6" name="Freeform 482"/>
              <p:cNvSpPr>
                <a:spLocks noChangeAspect="1"/>
              </p:cNvSpPr>
              <p:nvPr/>
            </p:nvSpPr>
            <p:spPr bwMode="auto">
              <a:xfrm>
                <a:off x="1903" y="4723"/>
                <a:ext cx="229" cy="151"/>
              </a:xfrm>
              <a:custGeom>
                <a:avLst/>
                <a:gdLst>
                  <a:gd name="T0" fmla="*/ 0 w 229"/>
                  <a:gd name="T1" fmla="*/ 0 h 151"/>
                  <a:gd name="T2" fmla="*/ 6 w 229"/>
                  <a:gd name="T3" fmla="*/ 0 h 151"/>
                  <a:gd name="T4" fmla="*/ 12 w 229"/>
                  <a:gd name="T5" fmla="*/ 6 h 151"/>
                  <a:gd name="T6" fmla="*/ 12 w 229"/>
                  <a:gd name="T7" fmla="*/ 6 h 151"/>
                  <a:gd name="T8" fmla="*/ 18 w 229"/>
                  <a:gd name="T9" fmla="*/ 12 h 151"/>
                  <a:gd name="T10" fmla="*/ 24 w 229"/>
                  <a:gd name="T11" fmla="*/ 12 h 151"/>
                  <a:gd name="T12" fmla="*/ 30 w 229"/>
                  <a:gd name="T13" fmla="*/ 18 h 151"/>
                  <a:gd name="T14" fmla="*/ 30 w 229"/>
                  <a:gd name="T15" fmla="*/ 18 h 151"/>
                  <a:gd name="T16" fmla="*/ 36 w 229"/>
                  <a:gd name="T17" fmla="*/ 24 h 151"/>
                  <a:gd name="T18" fmla="*/ 42 w 229"/>
                  <a:gd name="T19" fmla="*/ 24 h 151"/>
                  <a:gd name="T20" fmla="*/ 42 w 229"/>
                  <a:gd name="T21" fmla="*/ 30 h 151"/>
                  <a:gd name="T22" fmla="*/ 55 w 229"/>
                  <a:gd name="T23" fmla="*/ 30 h 151"/>
                  <a:gd name="T24" fmla="*/ 55 w 229"/>
                  <a:gd name="T25" fmla="*/ 36 h 151"/>
                  <a:gd name="T26" fmla="*/ 61 w 229"/>
                  <a:gd name="T27" fmla="*/ 36 h 151"/>
                  <a:gd name="T28" fmla="*/ 67 w 229"/>
                  <a:gd name="T29" fmla="*/ 42 h 151"/>
                  <a:gd name="T30" fmla="*/ 67 w 229"/>
                  <a:gd name="T31" fmla="*/ 42 h 151"/>
                  <a:gd name="T32" fmla="*/ 79 w 229"/>
                  <a:gd name="T33" fmla="*/ 48 h 151"/>
                  <a:gd name="T34" fmla="*/ 79 w 229"/>
                  <a:gd name="T35" fmla="*/ 48 h 151"/>
                  <a:gd name="T36" fmla="*/ 85 w 229"/>
                  <a:gd name="T37" fmla="*/ 54 h 151"/>
                  <a:gd name="T38" fmla="*/ 91 w 229"/>
                  <a:gd name="T39" fmla="*/ 60 h 151"/>
                  <a:gd name="T40" fmla="*/ 91 w 229"/>
                  <a:gd name="T41" fmla="*/ 60 h 151"/>
                  <a:gd name="T42" fmla="*/ 97 w 229"/>
                  <a:gd name="T43" fmla="*/ 60 h 151"/>
                  <a:gd name="T44" fmla="*/ 103 w 229"/>
                  <a:gd name="T45" fmla="*/ 66 h 151"/>
                  <a:gd name="T46" fmla="*/ 109 w 229"/>
                  <a:gd name="T47" fmla="*/ 66 h 151"/>
                  <a:gd name="T48" fmla="*/ 115 w 229"/>
                  <a:gd name="T49" fmla="*/ 72 h 151"/>
                  <a:gd name="T50" fmla="*/ 115 w 229"/>
                  <a:gd name="T51" fmla="*/ 72 h 151"/>
                  <a:gd name="T52" fmla="*/ 121 w 229"/>
                  <a:gd name="T53" fmla="*/ 78 h 151"/>
                  <a:gd name="T54" fmla="*/ 127 w 229"/>
                  <a:gd name="T55" fmla="*/ 78 h 151"/>
                  <a:gd name="T56" fmla="*/ 127 w 229"/>
                  <a:gd name="T57" fmla="*/ 84 h 151"/>
                  <a:gd name="T58" fmla="*/ 139 w 229"/>
                  <a:gd name="T59" fmla="*/ 90 h 151"/>
                  <a:gd name="T60" fmla="*/ 139 w 229"/>
                  <a:gd name="T61" fmla="*/ 90 h 151"/>
                  <a:gd name="T62" fmla="*/ 145 w 229"/>
                  <a:gd name="T63" fmla="*/ 90 h 151"/>
                  <a:gd name="T64" fmla="*/ 151 w 229"/>
                  <a:gd name="T65" fmla="*/ 96 h 151"/>
                  <a:gd name="T66" fmla="*/ 151 w 229"/>
                  <a:gd name="T67" fmla="*/ 96 h 151"/>
                  <a:gd name="T68" fmla="*/ 157 w 229"/>
                  <a:gd name="T69" fmla="*/ 102 h 151"/>
                  <a:gd name="T70" fmla="*/ 163 w 229"/>
                  <a:gd name="T71" fmla="*/ 102 h 151"/>
                  <a:gd name="T72" fmla="*/ 169 w 229"/>
                  <a:gd name="T73" fmla="*/ 108 h 151"/>
                  <a:gd name="T74" fmla="*/ 175 w 229"/>
                  <a:gd name="T75" fmla="*/ 108 h 151"/>
                  <a:gd name="T76" fmla="*/ 175 w 229"/>
                  <a:gd name="T77" fmla="*/ 114 h 151"/>
                  <a:gd name="T78" fmla="*/ 181 w 229"/>
                  <a:gd name="T79" fmla="*/ 120 h 151"/>
                  <a:gd name="T80" fmla="*/ 181 w 229"/>
                  <a:gd name="T81" fmla="*/ 120 h 151"/>
                  <a:gd name="T82" fmla="*/ 193 w 229"/>
                  <a:gd name="T83" fmla="*/ 120 h 151"/>
                  <a:gd name="T84" fmla="*/ 193 w 229"/>
                  <a:gd name="T85" fmla="*/ 126 h 151"/>
                  <a:gd name="T86" fmla="*/ 199 w 229"/>
                  <a:gd name="T87" fmla="*/ 126 h 151"/>
                  <a:gd name="T88" fmla="*/ 205 w 229"/>
                  <a:gd name="T89" fmla="*/ 132 h 151"/>
                  <a:gd name="T90" fmla="*/ 205 w 229"/>
                  <a:gd name="T91" fmla="*/ 132 h 151"/>
                  <a:gd name="T92" fmla="*/ 211 w 229"/>
                  <a:gd name="T93" fmla="*/ 138 h 151"/>
                  <a:gd name="T94" fmla="*/ 217 w 229"/>
                  <a:gd name="T95" fmla="*/ 138 h 151"/>
                  <a:gd name="T96" fmla="*/ 223 w 229"/>
                  <a:gd name="T97" fmla="*/ 145 h 151"/>
                  <a:gd name="T98" fmla="*/ 229 w 229"/>
                  <a:gd name="T99" fmla="*/ 145 h 151"/>
                  <a:gd name="T100" fmla="*/ 229 w 229"/>
                  <a:gd name="T101" fmla="*/ 151 h 1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9"/>
                  <a:gd name="T154" fmla="*/ 0 h 151"/>
                  <a:gd name="T155" fmla="*/ 229 w 229"/>
                  <a:gd name="T156" fmla="*/ 151 h 1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9" h="151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55" y="30"/>
                    </a:lnTo>
                    <a:lnTo>
                      <a:pt x="55" y="36"/>
                    </a:lnTo>
                    <a:lnTo>
                      <a:pt x="61" y="36"/>
                    </a:lnTo>
                    <a:lnTo>
                      <a:pt x="67" y="42"/>
                    </a:lnTo>
                    <a:lnTo>
                      <a:pt x="79" y="48"/>
                    </a:lnTo>
                    <a:lnTo>
                      <a:pt x="85" y="54"/>
                    </a:lnTo>
                    <a:lnTo>
                      <a:pt x="91" y="60"/>
                    </a:lnTo>
                    <a:lnTo>
                      <a:pt x="97" y="60"/>
                    </a:lnTo>
                    <a:lnTo>
                      <a:pt x="103" y="66"/>
                    </a:lnTo>
                    <a:lnTo>
                      <a:pt x="109" y="66"/>
                    </a:lnTo>
                    <a:lnTo>
                      <a:pt x="115" y="72"/>
                    </a:lnTo>
                    <a:lnTo>
                      <a:pt x="121" y="78"/>
                    </a:lnTo>
                    <a:lnTo>
                      <a:pt x="127" y="78"/>
                    </a:lnTo>
                    <a:lnTo>
                      <a:pt x="127" y="84"/>
                    </a:lnTo>
                    <a:lnTo>
                      <a:pt x="139" y="90"/>
                    </a:lnTo>
                    <a:lnTo>
                      <a:pt x="145" y="90"/>
                    </a:lnTo>
                    <a:lnTo>
                      <a:pt x="151" y="96"/>
                    </a:lnTo>
                    <a:lnTo>
                      <a:pt x="157" y="102"/>
                    </a:lnTo>
                    <a:lnTo>
                      <a:pt x="163" y="102"/>
                    </a:lnTo>
                    <a:lnTo>
                      <a:pt x="169" y="108"/>
                    </a:lnTo>
                    <a:lnTo>
                      <a:pt x="175" y="108"/>
                    </a:lnTo>
                    <a:lnTo>
                      <a:pt x="175" y="114"/>
                    </a:lnTo>
                    <a:lnTo>
                      <a:pt x="181" y="120"/>
                    </a:lnTo>
                    <a:lnTo>
                      <a:pt x="193" y="120"/>
                    </a:lnTo>
                    <a:lnTo>
                      <a:pt x="193" y="126"/>
                    </a:lnTo>
                    <a:lnTo>
                      <a:pt x="199" y="126"/>
                    </a:lnTo>
                    <a:lnTo>
                      <a:pt x="205" y="132"/>
                    </a:lnTo>
                    <a:lnTo>
                      <a:pt x="211" y="138"/>
                    </a:lnTo>
                    <a:lnTo>
                      <a:pt x="217" y="138"/>
                    </a:lnTo>
                    <a:lnTo>
                      <a:pt x="223" y="145"/>
                    </a:lnTo>
                    <a:lnTo>
                      <a:pt x="229" y="145"/>
                    </a:lnTo>
                    <a:lnTo>
                      <a:pt x="229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7" name="Freeform 484"/>
              <p:cNvSpPr>
                <a:spLocks noChangeAspect="1"/>
              </p:cNvSpPr>
              <p:nvPr/>
            </p:nvSpPr>
            <p:spPr bwMode="auto">
              <a:xfrm>
                <a:off x="2132" y="4874"/>
                <a:ext cx="277" cy="114"/>
              </a:xfrm>
              <a:custGeom>
                <a:avLst/>
                <a:gdLst>
                  <a:gd name="T0" fmla="*/ 0 w 277"/>
                  <a:gd name="T1" fmla="*/ 0 h 114"/>
                  <a:gd name="T2" fmla="*/ 6 w 277"/>
                  <a:gd name="T3" fmla="*/ 0 h 114"/>
                  <a:gd name="T4" fmla="*/ 12 w 277"/>
                  <a:gd name="T5" fmla="*/ 6 h 114"/>
                  <a:gd name="T6" fmla="*/ 12 w 277"/>
                  <a:gd name="T7" fmla="*/ 6 h 114"/>
                  <a:gd name="T8" fmla="*/ 24 w 277"/>
                  <a:gd name="T9" fmla="*/ 12 h 114"/>
                  <a:gd name="T10" fmla="*/ 24 w 277"/>
                  <a:gd name="T11" fmla="*/ 12 h 114"/>
                  <a:gd name="T12" fmla="*/ 30 w 277"/>
                  <a:gd name="T13" fmla="*/ 18 h 114"/>
                  <a:gd name="T14" fmla="*/ 36 w 277"/>
                  <a:gd name="T15" fmla="*/ 18 h 114"/>
                  <a:gd name="T16" fmla="*/ 42 w 277"/>
                  <a:gd name="T17" fmla="*/ 24 h 114"/>
                  <a:gd name="T18" fmla="*/ 48 w 277"/>
                  <a:gd name="T19" fmla="*/ 24 h 114"/>
                  <a:gd name="T20" fmla="*/ 54 w 277"/>
                  <a:gd name="T21" fmla="*/ 30 h 114"/>
                  <a:gd name="T22" fmla="*/ 54 w 277"/>
                  <a:gd name="T23" fmla="*/ 30 h 114"/>
                  <a:gd name="T24" fmla="*/ 60 w 277"/>
                  <a:gd name="T25" fmla="*/ 36 h 114"/>
                  <a:gd name="T26" fmla="*/ 66 w 277"/>
                  <a:gd name="T27" fmla="*/ 36 h 114"/>
                  <a:gd name="T28" fmla="*/ 66 w 277"/>
                  <a:gd name="T29" fmla="*/ 36 h 114"/>
                  <a:gd name="T30" fmla="*/ 78 w 277"/>
                  <a:gd name="T31" fmla="*/ 42 h 114"/>
                  <a:gd name="T32" fmla="*/ 78 w 277"/>
                  <a:gd name="T33" fmla="*/ 42 h 114"/>
                  <a:gd name="T34" fmla="*/ 84 w 277"/>
                  <a:gd name="T35" fmla="*/ 48 h 114"/>
                  <a:gd name="T36" fmla="*/ 90 w 277"/>
                  <a:gd name="T37" fmla="*/ 54 h 114"/>
                  <a:gd name="T38" fmla="*/ 90 w 277"/>
                  <a:gd name="T39" fmla="*/ 54 h 114"/>
                  <a:gd name="T40" fmla="*/ 96 w 277"/>
                  <a:gd name="T41" fmla="*/ 54 h 114"/>
                  <a:gd name="T42" fmla="*/ 102 w 277"/>
                  <a:gd name="T43" fmla="*/ 60 h 114"/>
                  <a:gd name="T44" fmla="*/ 108 w 277"/>
                  <a:gd name="T45" fmla="*/ 60 h 114"/>
                  <a:gd name="T46" fmla="*/ 115 w 277"/>
                  <a:gd name="T47" fmla="*/ 66 h 114"/>
                  <a:gd name="T48" fmla="*/ 121 w 277"/>
                  <a:gd name="T49" fmla="*/ 66 h 114"/>
                  <a:gd name="T50" fmla="*/ 121 w 277"/>
                  <a:gd name="T51" fmla="*/ 66 h 114"/>
                  <a:gd name="T52" fmla="*/ 127 w 277"/>
                  <a:gd name="T53" fmla="*/ 72 h 114"/>
                  <a:gd name="T54" fmla="*/ 133 w 277"/>
                  <a:gd name="T55" fmla="*/ 72 h 114"/>
                  <a:gd name="T56" fmla="*/ 139 w 277"/>
                  <a:gd name="T57" fmla="*/ 78 h 114"/>
                  <a:gd name="T58" fmla="*/ 145 w 277"/>
                  <a:gd name="T59" fmla="*/ 78 h 114"/>
                  <a:gd name="T60" fmla="*/ 151 w 277"/>
                  <a:gd name="T61" fmla="*/ 84 h 114"/>
                  <a:gd name="T62" fmla="*/ 151 w 277"/>
                  <a:gd name="T63" fmla="*/ 84 h 114"/>
                  <a:gd name="T64" fmla="*/ 163 w 277"/>
                  <a:gd name="T65" fmla="*/ 84 h 114"/>
                  <a:gd name="T66" fmla="*/ 169 w 277"/>
                  <a:gd name="T67" fmla="*/ 90 h 114"/>
                  <a:gd name="T68" fmla="*/ 169 w 277"/>
                  <a:gd name="T69" fmla="*/ 90 h 114"/>
                  <a:gd name="T70" fmla="*/ 175 w 277"/>
                  <a:gd name="T71" fmla="*/ 90 h 114"/>
                  <a:gd name="T72" fmla="*/ 181 w 277"/>
                  <a:gd name="T73" fmla="*/ 96 h 114"/>
                  <a:gd name="T74" fmla="*/ 187 w 277"/>
                  <a:gd name="T75" fmla="*/ 96 h 114"/>
                  <a:gd name="T76" fmla="*/ 193 w 277"/>
                  <a:gd name="T77" fmla="*/ 96 h 114"/>
                  <a:gd name="T78" fmla="*/ 199 w 277"/>
                  <a:gd name="T79" fmla="*/ 102 h 114"/>
                  <a:gd name="T80" fmla="*/ 205 w 277"/>
                  <a:gd name="T81" fmla="*/ 102 h 114"/>
                  <a:gd name="T82" fmla="*/ 211 w 277"/>
                  <a:gd name="T83" fmla="*/ 108 h 114"/>
                  <a:gd name="T84" fmla="*/ 211 w 277"/>
                  <a:gd name="T85" fmla="*/ 108 h 114"/>
                  <a:gd name="T86" fmla="*/ 223 w 277"/>
                  <a:gd name="T87" fmla="*/ 108 h 114"/>
                  <a:gd name="T88" fmla="*/ 229 w 277"/>
                  <a:gd name="T89" fmla="*/ 108 h 114"/>
                  <a:gd name="T90" fmla="*/ 235 w 277"/>
                  <a:gd name="T91" fmla="*/ 108 h 114"/>
                  <a:gd name="T92" fmla="*/ 247 w 277"/>
                  <a:gd name="T93" fmla="*/ 114 h 114"/>
                  <a:gd name="T94" fmla="*/ 253 w 277"/>
                  <a:gd name="T95" fmla="*/ 114 h 114"/>
                  <a:gd name="T96" fmla="*/ 259 w 277"/>
                  <a:gd name="T97" fmla="*/ 114 h 114"/>
                  <a:gd name="T98" fmla="*/ 265 w 277"/>
                  <a:gd name="T99" fmla="*/ 114 h 114"/>
                  <a:gd name="T100" fmla="*/ 277 w 277"/>
                  <a:gd name="T101" fmla="*/ 114 h 1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7"/>
                  <a:gd name="T154" fmla="*/ 0 h 114"/>
                  <a:gd name="T155" fmla="*/ 277 w 277"/>
                  <a:gd name="T156" fmla="*/ 114 h 1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7" h="114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36"/>
                    </a:lnTo>
                    <a:lnTo>
                      <a:pt x="78" y="42"/>
                    </a:lnTo>
                    <a:lnTo>
                      <a:pt x="84" y="48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08" y="60"/>
                    </a:lnTo>
                    <a:lnTo>
                      <a:pt x="115" y="66"/>
                    </a:lnTo>
                    <a:lnTo>
                      <a:pt x="121" y="66"/>
                    </a:lnTo>
                    <a:lnTo>
                      <a:pt x="127" y="72"/>
                    </a:lnTo>
                    <a:lnTo>
                      <a:pt x="133" y="72"/>
                    </a:lnTo>
                    <a:lnTo>
                      <a:pt x="139" y="78"/>
                    </a:lnTo>
                    <a:lnTo>
                      <a:pt x="145" y="78"/>
                    </a:lnTo>
                    <a:lnTo>
                      <a:pt x="151" y="84"/>
                    </a:lnTo>
                    <a:lnTo>
                      <a:pt x="163" y="84"/>
                    </a:lnTo>
                    <a:lnTo>
                      <a:pt x="169" y="90"/>
                    </a:lnTo>
                    <a:lnTo>
                      <a:pt x="175" y="90"/>
                    </a:lnTo>
                    <a:lnTo>
                      <a:pt x="181" y="96"/>
                    </a:lnTo>
                    <a:lnTo>
                      <a:pt x="187" y="96"/>
                    </a:lnTo>
                    <a:lnTo>
                      <a:pt x="193" y="96"/>
                    </a:lnTo>
                    <a:lnTo>
                      <a:pt x="199" y="102"/>
                    </a:lnTo>
                    <a:lnTo>
                      <a:pt x="205" y="102"/>
                    </a:lnTo>
                    <a:lnTo>
                      <a:pt x="211" y="108"/>
                    </a:lnTo>
                    <a:lnTo>
                      <a:pt x="223" y="108"/>
                    </a:lnTo>
                    <a:lnTo>
                      <a:pt x="229" y="108"/>
                    </a:lnTo>
                    <a:lnTo>
                      <a:pt x="235" y="108"/>
                    </a:lnTo>
                    <a:lnTo>
                      <a:pt x="247" y="114"/>
                    </a:lnTo>
                    <a:lnTo>
                      <a:pt x="253" y="114"/>
                    </a:lnTo>
                    <a:lnTo>
                      <a:pt x="259" y="114"/>
                    </a:lnTo>
                    <a:lnTo>
                      <a:pt x="265" y="114"/>
                    </a:lnTo>
                    <a:lnTo>
                      <a:pt x="277" y="1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8" name="Freeform 485"/>
              <p:cNvSpPr>
                <a:spLocks noChangeAspect="1"/>
              </p:cNvSpPr>
              <p:nvPr/>
            </p:nvSpPr>
            <p:spPr bwMode="auto">
              <a:xfrm>
                <a:off x="2409" y="4813"/>
                <a:ext cx="211" cy="175"/>
              </a:xfrm>
              <a:custGeom>
                <a:avLst/>
                <a:gdLst>
                  <a:gd name="T0" fmla="*/ 0 w 211"/>
                  <a:gd name="T1" fmla="*/ 175 h 175"/>
                  <a:gd name="T2" fmla="*/ 6 w 211"/>
                  <a:gd name="T3" fmla="*/ 175 h 175"/>
                  <a:gd name="T4" fmla="*/ 12 w 211"/>
                  <a:gd name="T5" fmla="*/ 169 h 175"/>
                  <a:gd name="T6" fmla="*/ 18 w 211"/>
                  <a:gd name="T7" fmla="*/ 169 h 175"/>
                  <a:gd name="T8" fmla="*/ 30 w 211"/>
                  <a:gd name="T9" fmla="*/ 169 h 175"/>
                  <a:gd name="T10" fmla="*/ 36 w 211"/>
                  <a:gd name="T11" fmla="*/ 169 h 175"/>
                  <a:gd name="T12" fmla="*/ 36 w 211"/>
                  <a:gd name="T13" fmla="*/ 169 h 175"/>
                  <a:gd name="T14" fmla="*/ 42 w 211"/>
                  <a:gd name="T15" fmla="*/ 163 h 175"/>
                  <a:gd name="T16" fmla="*/ 48 w 211"/>
                  <a:gd name="T17" fmla="*/ 163 h 175"/>
                  <a:gd name="T18" fmla="*/ 54 w 211"/>
                  <a:gd name="T19" fmla="*/ 157 h 175"/>
                  <a:gd name="T20" fmla="*/ 60 w 211"/>
                  <a:gd name="T21" fmla="*/ 157 h 175"/>
                  <a:gd name="T22" fmla="*/ 66 w 211"/>
                  <a:gd name="T23" fmla="*/ 151 h 175"/>
                  <a:gd name="T24" fmla="*/ 66 w 211"/>
                  <a:gd name="T25" fmla="*/ 151 h 175"/>
                  <a:gd name="T26" fmla="*/ 72 w 211"/>
                  <a:gd name="T27" fmla="*/ 151 h 175"/>
                  <a:gd name="T28" fmla="*/ 78 w 211"/>
                  <a:gd name="T29" fmla="*/ 145 h 175"/>
                  <a:gd name="T30" fmla="*/ 84 w 211"/>
                  <a:gd name="T31" fmla="*/ 145 h 175"/>
                  <a:gd name="T32" fmla="*/ 90 w 211"/>
                  <a:gd name="T33" fmla="*/ 139 h 175"/>
                  <a:gd name="T34" fmla="*/ 90 w 211"/>
                  <a:gd name="T35" fmla="*/ 133 h 175"/>
                  <a:gd name="T36" fmla="*/ 96 w 211"/>
                  <a:gd name="T37" fmla="*/ 133 h 175"/>
                  <a:gd name="T38" fmla="*/ 102 w 211"/>
                  <a:gd name="T39" fmla="*/ 127 h 175"/>
                  <a:gd name="T40" fmla="*/ 102 w 211"/>
                  <a:gd name="T41" fmla="*/ 127 h 175"/>
                  <a:gd name="T42" fmla="*/ 108 w 211"/>
                  <a:gd name="T43" fmla="*/ 121 h 175"/>
                  <a:gd name="T44" fmla="*/ 114 w 211"/>
                  <a:gd name="T45" fmla="*/ 121 h 175"/>
                  <a:gd name="T46" fmla="*/ 120 w 211"/>
                  <a:gd name="T47" fmla="*/ 115 h 175"/>
                  <a:gd name="T48" fmla="*/ 120 w 211"/>
                  <a:gd name="T49" fmla="*/ 109 h 175"/>
                  <a:gd name="T50" fmla="*/ 127 w 211"/>
                  <a:gd name="T51" fmla="*/ 103 h 175"/>
                  <a:gd name="T52" fmla="*/ 127 w 211"/>
                  <a:gd name="T53" fmla="*/ 103 h 175"/>
                  <a:gd name="T54" fmla="*/ 133 w 211"/>
                  <a:gd name="T55" fmla="*/ 97 h 175"/>
                  <a:gd name="T56" fmla="*/ 133 w 211"/>
                  <a:gd name="T57" fmla="*/ 97 h 175"/>
                  <a:gd name="T58" fmla="*/ 139 w 211"/>
                  <a:gd name="T59" fmla="*/ 91 h 175"/>
                  <a:gd name="T60" fmla="*/ 145 w 211"/>
                  <a:gd name="T61" fmla="*/ 85 h 175"/>
                  <a:gd name="T62" fmla="*/ 145 w 211"/>
                  <a:gd name="T63" fmla="*/ 85 h 175"/>
                  <a:gd name="T64" fmla="*/ 151 w 211"/>
                  <a:gd name="T65" fmla="*/ 79 h 175"/>
                  <a:gd name="T66" fmla="*/ 151 w 211"/>
                  <a:gd name="T67" fmla="*/ 73 h 175"/>
                  <a:gd name="T68" fmla="*/ 157 w 211"/>
                  <a:gd name="T69" fmla="*/ 67 h 175"/>
                  <a:gd name="T70" fmla="*/ 157 w 211"/>
                  <a:gd name="T71" fmla="*/ 67 h 175"/>
                  <a:gd name="T72" fmla="*/ 163 w 211"/>
                  <a:gd name="T73" fmla="*/ 61 h 175"/>
                  <a:gd name="T74" fmla="*/ 169 w 211"/>
                  <a:gd name="T75" fmla="*/ 61 h 175"/>
                  <a:gd name="T76" fmla="*/ 169 w 211"/>
                  <a:gd name="T77" fmla="*/ 48 h 175"/>
                  <a:gd name="T78" fmla="*/ 175 w 211"/>
                  <a:gd name="T79" fmla="*/ 48 h 175"/>
                  <a:gd name="T80" fmla="*/ 175 w 211"/>
                  <a:gd name="T81" fmla="*/ 42 h 175"/>
                  <a:gd name="T82" fmla="*/ 181 w 211"/>
                  <a:gd name="T83" fmla="*/ 36 h 175"/>
                  <a:gd name="T84" fmla="*/ 181 w 211"/>
                  <a:gd name="T85" fmla="*/ 36 h 175"/>
                  <a:gd name="T86" fmla="*/ 187 w 211"/>
                  <a:gd name="T87" fmla="*/ 30 h 175"/>
                  <a:gd name="T88" fmla="*/ 187 w 211"/>
                  <a:gd name="T89" fmla="*/ 24 h 175"/>
                  <a:gd name="T90" fmla="*/ 193 w 211"/>
                  <a:gd name="T91" fmla="*/ 18 h 175"/>
                  <a:gd name="T92" fmla="*/ 199 w 211"/>
                  <a:gd name="T93" fmla="*/ 12 h 175"/>
                  <a:gd name="T94" fmla="*/ 199 w 211"/>
                  <a:gd name="T95" fmla="*/ 12 h 175"/>
                  <a:gd name="T96" fmla="*/ 199 w 211"/>
                  <a:gd name="T97" fmla="*/ 6 h 175"/>
                  <a:gd name="T98" fmla="*/ 205 w 211"/>
                  <a:gd name="T99" fmla="*/ 6 h 175"/>
                  <a:gd name="T100" fmla="*/ 211 w 211"/>
                  <a:gd name="T101" fmla="*/ 0 h 1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1"/>
                  <a:gd name="T154" fmla="*/ 0 h 175"/>
                  <a:gd name="T155" fmla="*/ 211 w 211"/>
                  <a:gd name="T156" fmla="*/ 175 h 17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1" h="175">
                    <a:moveTo>
                      <a:pt x="0" y="175"/>
                    </a:moveTo>
                    <a:lnTo>
                      <a:pt x="6" y="175"/>
                    </a:lnTo>
                    <a:lnTo>
                      <a:pt x="12" y="169"/>
                    </a:lnTo>
                    <a:lnTo>
                      <a:pt x="18" y="169"/>
                    </a:lnTo>
                    <a:lnTo>
                      <a:pt x="30" y="169"/>
                    </a:lnTo>
                    <a:lnTo>
                      <a:pt x="36" y="169"/>
                    </a:lnTo>
                    <a:lnTo>
                      <a:pt x="42" y="163"/>
                    </a:lnTo>
                    <a:lnTo>
                      <a:pt x="48" y="163"/>
                    </a:lnTo>
                    <a:lnTo>
                      <a:pt x="54" y="157"/>
                    </a:lnTo>
                    <a:lnTo>
                      <a:pt x="60" y="157"/>
                    </a:lnTo>
                    <a:lnTo>
                      <a:pt x="66" y="151"/>
                    </a:lnTo>
                    <a:lnTo>
                      <a:pt x="72" y="151"/>
                    </a:lnTo>
                    <a:lnTo>
                      <a:pt x="78" y="145"/>
                    </a:lnTo>
                    <a:lnTo>
                      <a:pt x="84" y="145"/>
                    </a:lnTo>
                    <a:lnTo>
                      <a:pt x="90" y="139"/>
                    </a:lnTo>
                    <a:lnTo>
                      <a:pt x="90" y="133"/>
                    </a:lnTo>
                    <a:lnTo>
                      <a:pt x="96" y="133"/>
                    </a:lnTo>
                    <a:lnTo>
                      <a:pt x="102" y="127"/>
                    </a:lnTo>
                    <a:lnTo>
                      <a:pt x="108" y="121"/>
                    </a:lnTo>
                    <a:lnTo>
                      <a:pt x="114" y="121"/>
                    </a:lnTo>
                    <a:lnTo>
                      <a:pt x="120" y="115"/>
                    </a:lnTo>
                    <a:lnTo>
                      <a:pt x="120" y="109"/>
                    </a:lnTo>
                    <a:lnTo>
                      <a:pt x="127" y="103"/>
                    </a:lnTo>
                    <a:lnTo>
                      <a:pt x="133" y="97"/>
                    </a:lnTo>
                    <a:lnTo>
                      <a:pt x="139" y="91"/>
                    </a:lnTo>
                    <a:lnTo>
                      <a:pt x="145" y="85"/>
                    </a:lnTo>
                    <a:lnTo>
                      <a:pt x="151" y="79"/>
                    </a:lnTo>
                    <a:lnTo>
                      <a:pt x="151" y="73"/>
                    </a:lnTo>
                    <a:lnTo>
                      <a:pt x="157" y="67"/>
                    </a:lnTo>
                    <a:lnTo>
                      <a:pt x="163" y="61"/>
                    </a:lnTo>
                    <a:lnTo>
                      <a:pt x="169" y="61"/>
                    </a:lnTo>
                    <a:lnTo>
                      <a:pt x="169" y="48"/>
                    </a:lnTo>
                    <a:lnTo>
                      <a:pt x="175" y="48"/>
                    </a:lnTo>
                    <a:lnTo>
                      <a:pt x="175" y="42"/>
                    </a:lnTo>
                    <a:lnTo>
                      <a:pt x="181" y="36"/>
                    </a:lnTo>
                    <a:lnTo>
                      <a:pt x="187" y="30"/>
                    </a:lnTo>
                    <a:lnTo>
                      <a:pt x="187" y="24"/>
                    </a:lnTo>
                    <a:lnTo>
                      <a:pt x="193" y="18"/>
                    </a:lnTo>
                    <a:lnTo>
                      <a:pt x="199" y="12"/>
                    </a:lnTo>
                    <a:lnTo>
                      <a:pt x="199" y="6"/>
                    </a:lnTo>
                    <a:lnTo>
                      <a:pt x="205" y="6"/>
                    </a:lnTo>
                    <a:lnTo>
                      <a:pt x="2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9" name="Freeform 486"/>
              <p:cNvSpPr>
                <a:spLocks noChangeAspect="1"/>
              </p:cNvSpPr>
              <p:nvPr/>
            </p:nvSpPr>
            <p:spPr bwMode="auto">
              <a:xfrm>
                <a:off x="2620" y="4807"/>
                <a:ext cx="198" cy="181"/>
              </a:xfrm>
              <a:custGeom>
                <a:avLst/>
                <a:gdLst>
                  <a:gd name="T0" fmla="*/ 0 w 198"/>
                  <a:gd name="T1" fmla="*/ 6 h 181"/>
                  <a:gd name="T2" fmla="*/ 6 w 198"/>
                  <a:gd name="T3" fmla="*/ 6 h 181"/>
                  <a:gd name="T4" fmla="*/ 18 w 198"/>
                  <a:gd name="T5" fmla="*/ 6 h 181"/>
                  <a:gd name="T6" fmla="*/ 24 w 198"/>
                  <a:gd name="T7" fmla="*/ 6 h 181"/>
                  <a:gd name="T8" fmla="*/ 30 w 198"/>
                  <a:gd name="T9" fmla="*/ 6 h 181"/>
                  <a:gd name="T10" fmla="*/ 30 w 198"/>
                  <a:gd name="T11" fmla="*/ 6 h 181"/>
                  <a:gd name="T12" fmla="*/ 36 w 198"/>
                  <a:gd name="T13" fmla="*/ 0 h 181"/>
                  <a:gd name="T14" fmla="*/ 48 w 198"/>
                  <a:gd name="T15" fmla="*/ 0 h 181"/>
                  <a:gd name="T16" fmla="*/ 54 w 198"/>
                  <a:gd name="T17" fmla="*/ 0 h 181"/>
                  <a:gd name="T18" fmla="*/ 60 w 198"/>
                  <a:gd name="T19" fmla="*/ 0 h 181"/>
                  <a:gd name="T20" fmla="*/ 72 w 198"/>
                  <a:gd name="T21" fmla="*/ 0 h 181"/>
                  <a:gd name="T22" fmla="*/ 72 w 198"/>
                  <a:gd name="T23" fmla="*/ 6 h 181"/>
                  <a:gd name="T24" fmla="*/ 78 w 198"/>
                  <a:gd name="T25" fmla="*/ 6 h 181"/>
                  <a:gd name="T26" fmla="*/ 78 w 198"/>
                  <a:gd name="T27" fmla="*/ 12 h 181"/>
                  <a:gd name="T28" fmla="*/ 84 w 198"/>
                  <a:gd name="T29" fmla="*/ 18 h 181"/>
                  <a:gd name="T30" fmla="*/ 84 w 198"/>
                  <a:gd name="T31" fmla="*/ 18 h 181"/>
                  <a:gd name="T32" fmla="*/ 90 w 198"/>
                  <a:gd name="T33" fmla="*/ 24 h 181"/>
                  <a:gd name="T34" fmla="*/ 90 w 198"/>
                  <a:gd name="T35" fmla="*/ 30 h 181"/>
                  <a:gd name="T36" fmla="*/ 96 w 198"/>
                  <a:gd name="T37" fmla="*/ 36 h 181"/>
                  <a:gd name="T38" fmla="*/ 102 w 198"/>
                  <a:gd name="T39" fmla="*/ 42 h 181"/>
                  <a:gd name="T40" fmla="*/ 102 w 198"/>
                  <a:gd name="T41" fmla="*/ 42 h 181"/>
                  <a:gd name="T42" fmla="*/ 108 w 198"/>
                  <a:gd name="T43" fmla="*/ 48 h 181"/>
                  <a:gd name="T44" fmla="*/ 108 w 198"/>
                  <a:gd name="T45" fmla="*/ 54 h 181"/>
                  <a:gd name="T46" fmla="*/ 114 w 198"/>
                  <a:gd name="T47" fmla="*/ 54 h 181"/>
                  <a:gd name="T48" fmla="*/ 114 w 198"/>
                  <a:gd name="T49" fmla="*/ 61 h 181"/>
                  <a:gd name="T50" fmla="*/ 114 w 198"/>
                  <a:gd name="T51" fmla="*/ 67 h 181"/>
                  <a:gd name="T52" fmla="*/ 120 w 198"/>
                  <a:gd name="T53" fmla="*/ 73 h 181"/>
                  <a:gd name="T54" fmla="*/ 120 w 198"/>
                  <a:gd name="T55" fmla="*/ 73 h 181"/>
                  <a:gd name="T56" fmla="*/ 126 w 198"/>
                  <a:gd name="T57" fmla="*/ 79 h 181"/>
                  <a:gd name="T58" fmla="*/ 132 w 198"/>
                  <a:gd name="T59" fmla="*/ 85 h 181"/>
                  <a:gd name="T60" fmla="*/ 132 w 198"/>
                  <a:gd name="T61" fmla="*/ 91 h 181"/>
                  <a:gd name="T62" fmla="*/ 138 w 198"/>
                  <a:gd name="T63" fmla="*/ 97 h 181"/>
                  <a:gd name="T64" fmla="*/ 138 w 198"/>
                  <a:gd name="T65" fmla="*/ 97 h 181"/>
                  <a:gd name="T66" fmla="*/ 144 w 198"/>
                  <a:gd name="T67" fmla="*/ 103 h 181"/>
                  <a:gd name="T68" fmla="*/ 144 w 198"/>
                  <a:gd name="T69" fmla="*/ 103 h 181"/>
                  <a:gd name="T70" fmla="*/ 150 w 198"/>
                  <a:gd name="T71" fmla="*/ 109 h 181"/>
                  <a:gd name="T72" fmla="*/ 150 w 198"/>
                  <a:gd name="T73" fmla="*/ 115 h 181"/>
                  <a:gd name="T74" fmla="*/ 156 w 198"/>
                  <a:gd name="T75" fmla="*/ 121 h 181"/>
                  <a:gd name="T76" fmla="*/ 162 w 198"/>
                  <a:gd name="T77" fmla="*/ 127 h 181"/>
                  <a:gd name="T78" fmla="*/ 162 w 198"/>
                  <a:gd name="T79" fmla="*/ 127 h 181"/>
                  <a:gd name="T80" fmla="*/ 168 w 198"/>
                  <a:gd name="T81" fmla="*/ 133 h 181"/>
                  <a:gd name="T82" fmla="*/ 168 w 198"/>
                  <a:gd name="T83" fmla="*/ 139 h 181"/>
                  <a:gd name="T84" fmla="*/ 174 w 198"/>
                  <a:gd name="T85" fmla="*/ 139 h 181"/>
                  <a:gd name="T86" fmla="*/ 174 w 198"/>
                  <a:gd name="T87" fmla="*/ 145 h 181"/>
                  <a:gd name="T88" fmla="*/ 180 w 198"/>
                  <a:gd name="T89" fmla="*/ 151 h 181"/>
                  <a:gd name="T90" fmla="*/ 180 w 198"/>
                  <a:gd name="T91" fmla="*/ 157 h 181"/>
                  <a:gd name="T92" fmla="*/ 186 w 198"/>
                  <a:gd name="T93" fmla="*/ 157 h 181"/>
                  <a:gd name="T94" fmla="*/ 186 w 198"/>
                  <a:gd name="T95" fmla="*/ 163 h 181"/>
                  <a:gd name="T96" fmla="*/ 192 w 198"/>
                  <a:gd name="T97" fmla="*/ 169 h 181"/>
                  <a:gd name="T98" fmla="*/ 192 w 198"/>
                  <a:gd name="T99" fmla="*/ 175 h 181"/>
                  <a:gd name="T100" fmla="*/ 198 w 198"/>
                  <a:gd name="T101" fmla="*/ 181 h 1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8"/>
                  <a:gd name="T154" fmla="*/ 0 h 181"/>
                  <a:gd name="T155" fmla="*/ 198 w 198"/>
                  <a:gd name="T156" fmla="*/ 181 h 18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8" h="181">
                    <a:moveTo>
                      <a:pt x="0" y="6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84" y="18"/>
                    </a:lnTo>
                    <a:lnTo>
                      <a:pt x="90" y="24"/>
                    </a:lnTo>
                    <a:lnTo>
                      <a:pt x="90" y="30"/>
                    </a:lnTo>
                    <a:lnTo>
                      <a:pt x="96" y="36"/>
                    </a:lnTo>
                    <a:lnTo>
                      <a:pt x="102" y="42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14" y="61"/>
                    </a:lnTo>
                    <a:lnTo>
                      <a:pt x="114" y="67"/>
                    </a:lnTo>
                    <a:lnTo>
                      <a:pt x="120" y="73"/>
                    </a:lnTo>
                    <a:lnTo>
                      <a:pt x="126" y="79"/>
                    </a:lnTo>
                    <a:lnTo>
                      <a:pt x="132" y="85"/>
                    </a:lnTo>
                    <a:lnTo>
                      <a:pt x="132" y="91"/>
                    </a:lnTo>
                    <a:lnTo>
                      <a:pt x="138" y="97"/>
                    </a:lnTo>
                    <a:lnTo>
                      <a:pt x="144" y="103"/>
                    </a:lnTo>
                    <a:lnTo>
                      <a:pt x="150" y="109"/>
                    </a:lnTo>
                    <a:lnTo>
                      <a:pt x="150" y="115"/>
                    </a:lnTo>
                    <a:lnTo>
                      <a:pt x="156" y="121"/>
                    </a:lnTo>
                    <a:lnTo>
                      <a:pt x="162" y="127"/>
                    </a:lnTo>
                    <a:lnTo>
                      <a:pt x="168" y="133"/>
                    </a:lnTo>
                    <a:lnTo>
                      <a:pt x="168" y="139"/>
                    </a:lnTo>
                    <a:lnTo>
                      <a:pt x="174" y="139"/>
                    </a:lnTo>
                    <a:lnTo>
                      <a:pt x="174" y="145"/>
                    </a:lnTo>
                    <a:lnTo>
                      <a:pt x="180" y="151"/>
                    </a:lnTo>
                    <a:lnTo>
                      <a:pt x="180" y="157"/>
                    </a:lnTo>
                    <a:lnTo>
                      <a:pt x="186" y="157"/>
                    </a:lnTo>
                    <a:lnTo>
                      <a:pt x="186" y="163"/>
                    </a:lnTo>
                    <a:lnTo>
                      <a:pt x="192" y="169"/>
                    </a:lnTo>
                    <a:lnTo>
                      <a:pt x="192" y="175"/>
                    </a:lnTo>
                    <a:lnTo>
                      <a:pt x="198" y="1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0" name="Freeform 487"/>
              <p:cNvSpPr>
                <a:spLocks noChangeAspect="1"/>
              </p:cNvSpPr>
              <p:nvPr/>
            </p:nvSpPr>
            <p:spPr bwMode="auto">
              <a:xfrm>
                <a:off x="2818" y="4988"/>
                <a:ext cx="163" cy="211"/>
              </a:xfrm>
              <a:custGeom>
                <a:avLst/>
                <a:gdLst>
                  <a:gd name="T0" fmla="*/ 0 w 163"/>
                  <a:gd name="T1" fmla="*/ 0 h 211"/>
                  <a:gd name="T2" fmla="*/ 0 w 163"/>
                  <a:gd name="T3" fmla="*/ 0 h 211"/>
                  <a:gd name="T4" fmla="*/ 7 w 163"/>
                  <a:gd name="T5" fmla="*/ 6 h 211"/>
                  <a:gd name="T6" fmla="*/ 7 w 163"/>
                  <a:gd name="T7" fmla="*/ 6 h 211"/>
                  <a:gd name="T8" fmla="*/ 13 w 163"/>
                  <a:gd name="T9" fmla="*/ 12 h 211"/>
                  <a:gd name="T10" fmla="*/ 19 w 163"/>
                  <a:gd name="T11" fmla="*/ 18 h 211"/>
                  <a:gd name="T12" fmla="*/ 19 w 163"/>
                  <a:gd name="T13" fmla="*/ 24 h 211"/>
                  <a:gd name="T14" fmla="*/ 25 w 163"/>
                  <a:gd name="T15" fmla="*/ 30 h 211"/>
                  <a:gd name="T16" fmla="*/ 25 w 163"/>
                  <a:gd name="T17" fmla="*/ 30 h 211"/>
                  <a:gd name="T18" fmla="*/ 31 w 163"/>
                  <a:gd name="T19" fmla="*/ 36 h 211"/>
                  <a:gd name="T20" fmla="*/ 31 w 163"/>
                  <a:gd name="T21" fmla="*/ 36 h 211"/>
                  <a:gd name="T22" fmla="*/ 37 w 163"/>
                  <a:gd name="T23" fmla="*/ 42 h 211"/>
                  <a:gd name="T24" fmla="*/ 37 w 163"/>
                  <a:gd name="T25" fmla="*/ 48 h 211"/>
                  <a:gd name="T26" fmla="*/ 43 w 163"/>
                  <a:gd name="T27" fmla="*/ 54 h 211"/>
                  <a:gd name="T28" fmla="*/ 49 w 163"/>
                  <a:gd name="T29" fmla="*/ 60 h 211"/>
                  <a:gd name="T30" fmla="*/ 49 w 163"/>
                  <a:gd name="T31" fmla="*/ 60 h 211"/>
                  <a:gd name="T32" fmla="*/ 55 w 163"/>
                  <a:gd name="T33" fmla="*/ 66 h 211"/>
                  <a:gd name="T34" fmla="*/ 55 w 163"/>
                  <a:gd name="T35" fmla="*/ 72 h 211"/>
                  <a:gd name="T36" fmla="*/ 61 w 163"/>
                  <a:gd name="T37" fmla="*/ 72 h 211"/>
                  <a:gd name="T38" fmla="*/ 61 w 163"/>
                  <a:gd name="T39" fmla="*/ 78 h 211"/>
                  <a:gd name="T40" fmla="*/ 67 w 163"/>
                  <a:gd name="T41" fmla="*/ 84 h 211"/>
                  <a:gd name="T42" fmla="*/ 73 w 163"/>
                  <a:gd name="T43" fmla="*/ 90 h 211"/>
                  <a:gd name="T44" fmla="*/ 73 w 163"/>
                  <a:gd name="T45" fmla="*/ 90 h 211"/>
                  <a:gd name="T46" fmla="*/ 79 w 163"/>
                  <a:gd name="T47" fmla="*/ 96 h 211"/>
                  <a:gd name="T48" fmla="*/ 79 w 163"/>
                  <a:gd name="T49" fmla="*/ 102 h 211"/>
                  <a:gd name="T50" fmla="*/ 79 w 163"/>
                  <a:gd name="T51" fmla="*/ 108 h 211"/>
                  <a:gd name="T52" fmla="*/ 85 w 163"/>
                  <a:gd name="T53" fmla="*/ 108 h 211"/>
                  <a:gd name="T54" fmla="*/ 85 w 163"/>
                  <a:gd name="T55" fmla="*/ 114 h 211"/>
                  <a:gd name="T56" fmla="*/ 91 w 163"/>
                  <a:gd name="T57" fmla="*/ 120 h 211"/>
                  <a:gd name="T58" fmla="*/ 91 w 163"/>
                  <a:gd name="T59" fmla="*/ 120 h 211"/>
                  <a:gd name="T60" fmla="*/ 97 w 163"/>
                  <a:gd name="T61" fmla="*/ 126 h 211"/>
                  <a:gd name="T62" fmla="*/ 103 w 163"/>
                  <a:gd name="T63" fmla="*/ 132 h 211"/>
                  <a:gd name="T64" fmla="*/ 103 w 163"/>
                  <a:gd name="T65" fmla="*/ 138 h 211"/>
                  <a:gd name="T66" fmla="*/ 109 w 163"/>
                  <a:gd name="T67" fmla="*/ 138 h 211"/>
                  <a:gd name="T68" fmla="*/ 109 w 163"/>
                  <a:gd name="T69" fmla="*/ 144 h 211"/>
                  <a:gd name="T70" fmla="*/ 115 w 163"/>
                  <a:gd name="T71" fmla="*/ 150 h 211"/>
                  <a:gd name="T72" fmla="*/ 115 w 163"/>
                  <a:gd name="T73" fmla="*/ 150 h 211"/>
                  <a:gd name="T74" fmla="*/ 121 w 163"/>
                  <a:gd name="T75" fmla="*/ 156 h 211"/>
                  <a:gd name="T76" fmla="*/ 121 w 163"/>
                  <a:gd name="T77" fmla="*/ 162 h 211"/>
                  <a:gd name="T78" fmla="*/ 127 w 163"/>
                  <a:gd name="T79" fmla="*/ 169 h 211"/>
                  <a:gd name="T80" fmla="*/ 133 w 163"/>
                  <a:gd name="T81" fmla="*/ 175 h 211"/>
                  <a:gd name="T82" fmla="*/ 133 w 163"/>
                  <a:gd name="T83" fmla="*/ 175 h 211"/>
                  <a:gd name="T84" fmla="*/ 139 w 163"/>
                  <a:gd name="T85" fmla="*/ 181 h 211"/>
                  <a:gd name="T86" fmla="*/ 139 w 163"/>
                  <a:gd name="T87" fmla="*/ 181 h 211"/>
                  <a:gd name="T88" fmla="*/ 145 w 163"/>
                  <a:gd name="T89" fmla="*/ 193 h 211"/>
                  <a:gd name="T90" fmla="*/ 145 w 163"/>
                  <a:gd name="T91" fmla="*/ 193 h 211"/>
                  <a:gd name="T92" fmla="*/ 151 w 163"/>
                  <a:gd name="T93" fmla="*/ 199 h 211"/>
                  <a:gd name="T94" fmla="*/ 151 w 163"/>
                  <a:gd name="T95" fmla="*/ 205 h 211"/>
                  <a:gd name="T96" fmla="*/ 157 w 163"/>
                  <a:gd name="T97" fmla="*/ 205 h 211"/>
                  <a:gd name="T98" fmla="*/ 163 w 163"/>
                  <a:gd name="T99" fmla="*/ 211 h 211"/>
                  <a:gd name="T100" fmla="*/ 163 w 163"/>
                  <a:gd name="T101" fmla="*/ 211 h 2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11"/>
                  <a:gd name="T155" fmla="*/ 163 w 163"/>
                  <a:gd name="T156" fmla="*/ 211 h 2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11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3" y="12"/>
                    </a:lnTo>
                    <a:lnTo>
                      <a:pt x="19" y="18"/>
                    </a:lnTo>
                    <a:lnTo>
                      <a:pt x="19" y="24"/>
                    </a:lnTo>
                    <a:lnTo>
                      <a:pt x="25" y="30"/>
                    </a:lnTo>
                    <a:lnTo>
                      <a:pt x="31" y="36"/>
                    </a:lnTo>
                    <a:lnTo>
                      <a:pt x="37" y="42"/>
                    </a:lnTo>
                    <a:lnTo>
                      <a:pt x="37" y="48"/>
                    </a:lnTo>
                    <a:lnTo>
                      <a:pt x="43" y="54"/>
                    </a:lnTo>
                    <a:lnTo>
                      <a:pt x="49" y="60"/>
                    </a:lnTo>
                    <a:lnTo>
                      <a:pt x="55" y="66"/>
                    </a:lnTo>
                    <a:lnTo>
                      <a:pt x="55" y="72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7" y="84"/>
                    </a:lnTo>
                    <a:lnTo>
                      <a:pt x="73" y="90"/>
                    </a:lnTo>
                    <a:lnTo>
                      <a:pt x="79" y="96"/>
                    </a:lnTo>
                    <a:lnTo>
                      <a:pt x="79" y="102"/>
                    </a:lnTo>
                    <a:lnTo>
                      <a:pt x="79" y="108"/>
                    </a:lnTo>
                    <a:lnTo>
                      <a:pt x="85" y="108"/>
                    </a:lnTo>
                    <a:lnTo>
                      <a:pt x="85" y="114"/>
                    </a:lnTo>
                    <a:lnTo>
                      <a:pt x="91" y="120"/>
                    </a:lnTo>
                    <a:lnTo>
                      <a:pt x="97" y="126"/>
                    </a:lnTo>
                    <a:lnTo>
                      <a:pt x="103" y="132"/>
                    </a:lnTo>
                    <a:lnTo>
                      <a:pt x="103" y="138"/>
                    </a:lnTo>
                    <a:lnTo>
                      <a:pt x="109" y="138"/>
                    </a:lnTo>
                    <a:lnTo>
                      <a:pt x="109" y="144"/>
                    </a:lnTo>
                    <a:lnTo>
                      <a:pt x="115" y="150"/>
                    </a:lnTo>
                    <a:lnTo>
                      <a:pt x="121" y="156"/>
                    </a:lnTo>
                    <a:lnTo>
                      <a:pt x="121" y="162"/>
                    </a:lnTo>
                    <a:lnTo>
                      <a:pt x="127" y="169"/>
                    </a:lnTo>
                    <a:lnTo>
                      <a:pt x="133" y="175"/>
                    </a:lnTo>
                    <a:lnTo>
                      <a:pt x="139" y="181"/>
                    </a:lnTo>
                    <a:lnTo>
                      <a:pt x="145" y="193"/>
                    </a:lnTo>
                    <a:lnTo>
                      <a:pt x="151" y="199"/>
                    </a:lnTo>
                    <a:lnTo>
                      <a:pt x="151" y="205"/>
                    </a:lnTo>
                    <a:lnTo>
                      <a:pt x="157" y="205"/>
                    </a:lnTo>
                    <a:lnTo>
                      <a:pt x="163" y="2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1" name="Freeform 488"/>
              <p:cNvSpPr>
                <a:spLocks noChangeAspect="1"/>
              </p:cNvSpPr>
              <p:nvPr/>
            </p:nvSpPr>
            <p:spPr bwMode="auto">
              <a:xfrm>
                <a:off x="2981" y="5199"/>
                <a:ext cx="163" cy="222"/>
              </a:xfrm>
              <a:custGeom>
                <a:avLst/>
                <a:gdLst>
                  <a:gd name="T0" fmla="*/ 0 w 163"/>
                  <a:gd name="T1" fmla="*/ 0 h 222"/>
                  <a:gd name="T2" fmla="*/ 6 w 163"/>
                  <a:gd name="T3" fmla="*/ 12 h 222"/>
                  <a:gd name="T4" fmla="*/ 6 w 163"/>
                  <a:gd name="T5" fmla="*/ 12 h 222"/>
                  <a:gd name="T6" fmla="*/ 12 w 163"/>
                  <a:gd name="T7" fmla="*/ 18 h 222"/>
                  <a:gd name="T8" fmla="*/ 12 w 163"/>
                  <a:gd name="T9" fmla="*/ 24 h 222"/>
                  <a:gd name="T10" fmla="*/ 18 w 163"/>
                  <a:gd name="T11" fmla="*/ 24 h 222"/>
                  <a:gd name="T12" fmla="*/ 24 w 163"/>
                  <a:gd name="T13" fmla="*/ 30 h 222"/>
                  <a:gd name="T14" fmla="*/ 24 w 163"/>
                  <a:gd name="T15" fmla="*/ 30 h 222"/>
                  <a:gd name="T16" fmla="*/ 24 w 163"/>
                  <a:gd name="T17" fmla="*/ 42 h 222"/>
                  <a:gd name="T18" fmla="*/ 30 w 163"/>
                  <a:gd name="T19" fmla="*/ 42 h 222"/>
                  <a:gd name="T20" fmla="*/ 30 w 163"/>
                  <a:gd name="T21" fmla="*/ 48 h 222"/>
                  <a:gd name="T22" fmla="*/ 36 w 163"/>
                  <a:gd name="T23" fmla="*/ 54 h 222"/>
                  <a:gd name="T24" fmla="*/ 36 w 163"/>
                  <a:gd name="T25" fmla="*/ 54 h 222"/>
                  <a:gd name="T26" fmla="*/ 42 w 163"/>
                  <a:gd name="T27" fmla="*/ 60 h 222"/>
                  <a:gd name="T28" fmla="*/ 42 w 163"/>
                  <a:gd name="T29" fmla="*/ 66 h 222"/>
                  <a:gd name="T30" fmla="*/ 48 w 163"/>
                  <a:gd name="T31" fmla="*/ 72 h 222"/>
                  <a:gd name="T32" fmla="*/ 54 w 163"/>
                  <a:gd name="T33" fmla="*/ 72 h 222"/>
                  <a:gd name="T34" fmla="*/ 54 w 163"/>
                  <a:gd name="T35" fmla="*/ 78 h 222"/>
                  <a:gd name="T36" fmla="*/ 60 w 163"/>
                  <a:gd name="T37" fmla="*/ 84 h 222"/>
                  <a:gd name="T38" fmla="*/ 60 w 163"/>
                  <a:gd name="T39" fmla="*/ 84 h 222"/>
                  <a:gd name="T40" fmla="*/ 66 w 163"/>
                  <a:gd name="T41" fmla="*/ 96 h 222"/>
                  <a:gd name="T42" fmla="*/ 66 w 163"/>
                  <a:gd name="T43" fmla="*/ 96 h 222"/>
                  <a:gd name="T44" fmla="*/ 72 w 163"/>
                  <a:gd name="T45" fmla="*/ 102 h 222"/>
                  <a:gd name="T46" fmla="*/ 72 w 163"/>
                  <a:gd name="T47" fmla="*/ 102 h 222"/>
                  <a:gd name="T48" fmla="*/ 78 w 163"/>
                  <a:gd name="T49" fmla="*/ 108 h 222"/>
                  <a:gd name="T50" fmla="*/ 84 w 163"/>
                  <a:gd name="T51" fmla="*/ 114 h 222"/>
                  <a:gd name="T52" fmla="*/ 84 w 163"/>
                  <a:gd name="T53" fmla="*/ 114 h 222"/>
                  <a:gd name="T54" fmla="*/ 90 w 163"/>
                  <a:gd name="T55" fmla="*/ 126 h 222"/>
                  <a:gd name="T56" fmla="*/ 90 w 163"/>
                  <a:gd name="T57" fmla="*/ 126 h 222"/>
                  <a:gd name="T58" fmla="*/ 96 w 163"/>
                  <a:gd name="T59" fmla="*/ 132 h 222"/>
                  <a:gd name="T60" fmla="*/ 96 w 163"/>
                  <a:gd name="T61" fmla="*/ 132 h 222"/>
                  <a:gd name="T62" fmla="*/ 102 w 163"/>
                  <a:gd name="T63" fmla="*/ 138 h 222"/>
                  <a:gd name="T64" fmla="*/ 108 w 163"/>
                  <a:gd name="T65" fmla="*/ 144 h 222"/>
                  <a:gd name="T66" fmla="*/ 108 w 163"/>
                  <a:gd name="T67" fmla="*/ 144 h 222"/>
                  <a:gd name="T68" fmla="*/ 114 w 163"/>
                  <a:gd name="T69" fmla="*/ 156 h 222"/>
                  <a:gd name="T70" fmla="*/ 114 w 163"/>
                  <a:gd name="T71" fmla="*/ 156 h 222"/>
                  <a:gd name="T72" fmla="*/ 120 w 163"/>
                  <a:gd name="T73" fmla="*/ 162 h 222"/>
                  <a:gd name="T74" fmla="*/ 120 w 163"/>
                  <a:gd name="T75" fmla="*/ 162 h 222"/>
                  <a:gd name="T76" fmla="*/ 126 w 163"/>
                  <a:gd name="T77" fmla="*/ 168 h 222"/>
                  <a:gd name="T78" fmla="*/ 126 w 163"/>
                  <a:gd name="T79" fmla="*/ 174 h 222"/>
                  <a:gd name="T80" fmla="*/ 133 w 163"/>
                  <a:gd name="T81" fmla="*/ 180 h 222"/>
                  <a:gd name="T82" fmla="*/ 139 w 163"/>
                  <a:gd name="T83" fmla="*/ 186 h 222"/>
                  <a:gd name="T84" fmla="*/ 139 w 163"/>
                  <a:gd name="T85" fmla="*/ 186 h 222"/>
                  <a:gd name="T86" fmla="*/ 139 w 163"/>
                  <a:gd name="T87" fmla="*/ 192 h 222"/>
                  <a:gd name="T88" fmla="*/ 145 w 163"/>
                  <a:gd name="T89" fmla="*/ 198 h 222"/>
                  <a:gd name="T90" fmla="*/ 145 w 163"/>
                  <a:gd name="T91" fmla="*/ 198 h 222"/>
                  <a:gd name="T92" fmla="*/ 151 w 163"/>
                  <a:gd name="T93" fmla="*/ 204 h 222"/>
                  <a:gd name="T94" fmla="*/ 151 w 163"/>
                  <a:gd name="T95" fmla="*/ 210 h 222"/>
                  <a:gd name="T96" fmla="*/ 157 w 163"/>
                  <a:gd name="T97" fmla="*/ 216 h 222"/>
                  <a:gd name="T98" fmla="*/ 157 w 163"/>
                  <a:gd name="T99" fmla="*/ 216 h 222"/>
                  <a:gd name="T100" fmla="*/ 163 w 163"/>
                  <a:gd name="T101" fmla="*/ 222 h 2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22"/>
                  <a:gd name="T155" fmla="*/ 163 w 163"/>
                  <a:gd name="T156" fmla="*/ 222 h 2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22">
                    <a:moveTo>
                      <a:pt x="0" y="0"/>
                    </a:move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8"/>
                    </a:lnTo>
                    <a:lnTo>
                      <a:pt x="60" y="84"/>
                    </a:lnTo>
                    <a:lnTo>
                      <a:pt x="66" y="96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90" y="126"/>
                    </a:lnTo>
                    <a:lnTo>
                      <a:pt x="96" y="132"/>
                    </a:lnTo>
                    <a:lnTo>
                      <a:pt x="102" y="138"/>
                    </a:lnTo>
                    <a:lnTo>
                      <a:pt x="108" y="144"/>
                    </a:lnTo>
                    <a:lnTo>
                      <a:pt x="114" y="156"/>
                    </a:lnTo>
                    <a:lnTo>
                      <a:pt x="120" y="162"/>
                    </a:lnTo>
                    <a:lnTo>
                      <a:pt x="126" y="168"/>
                    </a:lnTo>
                    <a:lnTo>
                      <a:pt x="126" y="174"/>
                    </a:lnTo>
                    <a:lnTo>
                      <a:pt x="133" y="180"/>
                    </a:lnTo>
                    <a:lnTo>
                      <a:pt x="139" y="186"/>
                    </a:lnTo>
                    <a:lnTo>
                      <a:pt x="139" y="192"/>
                    </a:lnTo>
                    <a:lnTo>
                      <a:pt x="145" y="198"/>
                    </a:lnTo>
                    <a:lnTo>
                      <a:pt x="151" y="204"/>
                    </a:lnTo>
                    <a:lnTo>
                      <a:pt x="151" y="210"/>
                    </a:lnTo>
                    <a:lnTo>
                      <a:pt x="157" y="216"/>
                    </a:lnTo>
                    <a:lnTo>
                      <a:pt x="163" y="2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2" name="Freeform 489"/>
              <p:cNvSpPr>
                <a:spLocks noChangeAspect="1"/>
              </p:cNvSpPr>
              <p:nvPr/>
            </p:nvSpPr>
            <p:spPr bwMode="auto">
              <a:xfrm>
                <a:off x="3144" y="5421"/>
                <a:ext cx="60" cy="73"/>
              </a:xfrm>
              <a:custGeom>
                <a:avLst/>
                <a:gdLst>
                  <a:gd name="T0" fmla="*/ 0 w 60"/>
                  <a:gd name="T1" fmla="*/ 0 h 73"/>
                  <a:gd name="T2" fmla="*/ 6 w 60"/>
                  <a:gd name="T3" fmla="*/ 6 h 73"/>
                  <a:gd name="T4" fmla="*/ 6 w 60"/>
                  <a:gd name="T5" fmla="*/ 6 h 73"/>
                  <a:gd name="T6" fmla="*/ 12 w 60"/>
                  <a:gd name="T7" fmla="*/ 12 h 73"/>
                  <a:gd name="T8" fmla="*/ 12 w 60"/>
                  <a:gd name="T9" fmla="*/ 18 h 73"/>
                  <a:gd name="T10" fmla="*/ 18 w 60"/>
                  <a:gd name="T11" fmla="*/ 25 h 73"/>
                  <a:gd name="T12" fmla="*/ 18 w 60"/>
                  <a:gd name="T13" fmla="*/ 25 h 73"/>
                  <a:gd name="T14" fmla="*/ 24 w 60"/>
                  <a:gd name="T15" fmla="*/ 31 h 73"/>
                  <a:gd name="T16" fmla="*/ 24 w 60"/>
                  <a:gd name="T17" fmla="*/ 37 h 73"/>
                  <a:gd name="T18" fmla="*/ 30 w 60"/>
                  <a:gd name="T19" fmla="*/ 37 h 73"/>
                  <a:gd name="T20" fmla="*/ 36 w 60"/>
                  <a:gd name="T21" fmla="*/ 43 h 73"/>
                  <a:gd name="T22" fmla="*/ 36 w 60"/>
                  <a:gd name="T23" fmla="*/ 49 h 73"/>
                  <a:gd name="T24" fmla="*/ 42 w 60"/>
                  <a:gd name="T25" fmla="*/ 55 h 73"/>
                  <a:gd name="T26" fmla="*/ 42 w 60"/>
                  <a:gd name="T27" fmla="*/ 55 h 73"/>
                  <a:gd name="T28" fmla="*/ 48 w 60"/>
                  <a:gd name="T29" fmla="*/ 61 h 73"/>
                  <a:gd name="T30" fmla="*/ 48 w 60"/>
                  <a:gd name="T31" fmla="*/ 67 h 73"/>
                  <a:gd name="T32" fmla="*/ 54 w 60"/>
                  <a:gd name="T33" fmla="*/ 73 h 73"/>
                  <a:gd name="T34" fmla="*/ 60 w 60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73"/>
                  <a:gd name="T56" fmla="*/ 60 w 60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73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24" y="31"/>
                    </a:lnTo>
                    <a:lnTo>
                      <a:pt x="24" y="37"/>
                    </a:lnTo>
                    <a:lnTo>
                      <a:pt x="30" y="37"/>
                    </a:lnTo>
                    <a:lnTo>
                      <a:pt x="36" y="43"/>
                    </a:lnTo>
                    <a:lnTo>
                      <a:pt x="36" y="49"/>
                    </a:lnTo>
                    <a:lnTo>
                      <a:pt x="42" y="55"/>
                    </a:lnTo>
                    <a:lnTo>
                      <a:pt x="48" y="61"/>
                    </a:lnTo>
                    <a:lnTo>
                      <a:pt x="48" y="67"/>
                    </a:lnTo>
                    <a:lnTo>
                      <a:pt x="54" y="73"/>
                    </a:lnTo>
                    <a:lnTo>
                      <a:pt x="60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3" name="Freeform 490"/>
              <p:cNvSpPr>
                <a:spLocks noChangeAspect="1"/>
              </p:cNvSpPr>
              <p:nvPr/>
            </p:nvSpPr>
            <p:spPr bwMode="auto">
              <a:xfrm>
                <a:off x="1681" y="4825"/>
                <a:ext cx="222" cy="151"/>
              </a:xfrm>
              <a:custGeom>
                <a:avLst/>
                <a:gdLst>
                  <a:gd name="T0" fmla="*/ 0 w 222"/>
                  <a:gd name="T1" fmla="*/ 0 h 151"/>
                  <a:gd name="T2" fmla="*/ 0 w 222"/>
                  <a:gd name="T3" fmla="*/ 0 h 151"/>
                  <a:gd name="T4" fmla="*/ 6 w 222"/>
                  <a:gd name="T5" fmla="*/ 6 h 151"/>
                  <a:gd name="T6" fmla="*/ 12 w 222"/>
                  <a:gd name="T7" fmla="*/ 6 h 151"/>
                  <a:gd name="T8" fmla="*/ 18 w 222"/>
                  <a:gd name="T9" fmla="*/ 12 h 151"/>
                  <a:gd name="T10" fmla="*/ 24 w 222"/>
                  <a:gd name="T11" fmla="*/ 18 h 151"/>
                  <a:gd name="T12" fmla="*/ 24 w 222"/>
                  <a:gd name="T13" fmla="*/ 18 h 151"/>
                  <a:gd name="T14" fmla="*/ 30 w 222"/>
                  <a:gd name="T15" fmla="*/ 18 h 151"/>
                  <a:gd name="T16" fmla="*/ 36 w 222"/>
                  <a:gd name="T17" fmla="*/ 24 h 151"/>
                  <a:gd name="T18" fmla="*/ 36 w 222"/>
                  <a:gd name="T19" fmla="*/ 24 h 151"/>
                  <a:gd name="T20" fmla="*/ 48 w 222"/>
                  <a:gd name="T21" fmla="*/ 30 h 151"/>
                  <a:gd name="T22" fmla="*/ 48 w 222"/>
                  <a:gd name="T23" fmla="*/ 30 h 151"/>
                  <a:gd name="T24" fmla="*/ 54 w 222"/>
                  <a:gd name="T25" fmla="*/ 36 h 151"/>
                  <a:gd name="T26" fmla="*/ 60 w 222"/>
                  <a:gd name="T27" fmla="*/ 36 h 151"/>
                  <a:gd name="T28" fmla="*/ 60 w 222"/>
                  <a:gd name="T29" fmla="*/ 43 h 151"/>
                  <a:gd name="T30" fmla="*/ 66 w 222"/>
                  <a:gd name="T31" fmla="*/ 49 h 151"/>
                  <a:gd name="T32" fmla="*/ 72 w 222"/>
                  <a:gd name="T33" fmla="*/ 49 h 151"/>
                  <a:gd name="T34" fmla="*/ 78 w 222"/>
                  <a:gd name="T35" fmla="*/ 55 h 151"/>
                  <a:gd name="T36" fmla="*/ 78 w 222"/>
                  <a:gd name="T37" fmla="*/ 55 h 151"/>
                  <a:gd name="T38" fmla="*/ 84 w 222"/>
                  <a:gd name="T39" fmla="*/ 55 h 151"/>
                  <a:gd name="T40" fmla="*/ 90 w 222"/>
                  <a:gd name="T41" fmla="*/ 61 h 151"/>
                  <a:gd name="T42" fmla="*/ 90 w 222"/>
                  <a:gd name="T43" fmla="*/ 61 h 151"/>
                  <a:gd name="T44" fmla="*/ 102 w 222"/>
                  <a:gd name="T45" fmla="*/ 67 h 151"/>
                  <a:gd name="T46" fmla="*/ 102 w 222"/>
                  <a:gd name="T47" fmla="*/ 73 h 151"/>
                  <a:gd name="T48" fmla="*/ 108 w 222"/>
                  <a:gd name="T49" fmla="*/ 73 h 151"/>
                  <a:gd name="T50" fmla="*/ 114 w 222"/>
                  <a:gd name="T51" fmla="*/ 79 h 151"/>
                  <a:gd name="T52" fmla="*/ 114 w 222"/>
                  <a:gd name="T53" fmla="*/ 79 h 151"/>
                  <a:gd name="T54" fmla="*/ 120 w 222"/>
                  <a:gd name="T55" fmla="*/ 85 h 151"/>
                  <a:gd name="T56" fmla="*/ 126 w 222"/>
                  <a:gd name="T57" fmla="*/ 85 h 151"/>
                  <a:gd name="T58" fmla="*/ 132 w 222"/>
                  <a:gd name="T59" fmla="*/ 85 h 151"/>
                  <a:gd name="T60" fmla="*/ 138 w 222"/>
                  <a:gd name="T61" fmla="*/ 91 h 151"/>
                  <a:gd name="T62" fmla="*/ 138 w 222"/>
                  <a:gd name="T63" fmla="*/ 91 h 151"/>
                  <a:gd name="T64" fmla="*/ 144 w 222"/>
                  <a:gd name="T65" fmla="*/ 97 h 151"/>
                  <a:gd name="T66" fmla="*/ 150 w 222"/>
                  <a:gd name="T67" fmla="*/ 103 h 151"/>
                  <a:gd name="T68" fmla="*/ 150 w 222"/>
                  <a:gd name="T69" fmla="*/ 103 h 151"/>
                  <a:gd name="T70" fmla="*/ 162 w 222"/>
                  <a:gd name="T71" fmla="*/ 109 h 151"/>
                  <a:gd name="T72" fmla="*/ 162 w 222"/>
                  <a:gd name="T73" fmla="*/ 109 h 151"/>
                  <a:gd name="T74" fmla="*/ 168 w 222"/>
                  <a:gd name="T75" fmla="*/ 115 h 151"/>
                  <a:gd name="T76" fmla="*/ 174 w 222"/>
                  <a:gd name="T77" fmla="*/ 115 h 151"/>
                  <a:gd name="T78" fmla="*/ 174 w 222"/>
                  <a:gd name="T79" fmla="*/ 121 h 151"/>
                  <a:gd name="T80" fmla="*/ 180 w 222"/>
                  <a:gd name="T81" fmla="*/ 121 h 151"/>
                  <a:gd name="T82" fmla="*/ 186 w 222"/>
                  <a:gd name="T83" fmla="*/ 121 h 151"/>
                  <a:gd name="T84" fmla="*/ 192 w 222"/>
                  <a:gd name="T85" fmla="*/ 127 h 151"/>
                  <a:gd name="T86" fmla="*/ 192 w 222"/>
                  <a:gd name="T87" fmla="*/ 133 h 151"/>
                  <a:gd name="T88" fmla="*/ 198 w 222"/>
                  <a:gd name="T89" fmla="*/ 133 h 151"/>
                  <a:gd name="T90" fmla="*/ 204 w 222"/>
                  <a:gd name="T91" fmla="*/ 139 h 151"/>
                  <a:gd name="T92" fmla="*/ 204 w 222"/>
                  <a:gd name="T93" fmla="*/ 139 h 151"/>
                  <a:gd name="T94" fmla="*/ 216 w 222"/>
                  <a:gd name="T95" fmla="*/ 145 h 151"/>
                  <a:gd name="T96" fmla="*/ 216 w 222"/>
                  <a:gd name="T97" fmla="*/ 145 h 151"/>
                  <a:gd name="T98" fmla="*/ 222 w 222"/>
                  <a:gd name="T99" fmla="*/ 151 h 1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2"/>
                  <a:gd name="T151" fmla="*/ 0 h 151"/>
                  <a:gd name="T152" fmla="*/ 222 w 222"/>
                  <a:gd name="T153" fmla="*/ 151 h 1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2" h="151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6"/>
                    </a:lnTo>
                    <a:lnTo>
                      <a:pt x="60" y="43"/>
                    </a:lnTo>
                    <a:lnTo>
                      <a:pt x="66" y="49"/>
                    </a:lnTo>
                    <a:lnTo>
                      <a:pt x="72" y="49"/>
                    </a:lnTo>
                    <a:lnTo>
                      <a:pt x="78" y="55"/>
                    </a:lnTo>
                    <a:lnTo>
                      <a:pt x="84" y="55"/>
                    </a:lnTo>
                    <a:lnTo>
                      <a:pt x="90" y="61"/>
                    </a:lnTo>
                    <a:lnTo>
                      <a:pt x="102" y="67"/>
                    </a:lnTo>
                    <a:lnTo>
                      <a:pt x="102" y="73"/>
                    </a:lnTo>
                    <a:lnTo>
                      <a:pt x="108" y="73"/>
                    </a:lnTo>
                    <a:lnTo>
                      <a:pt x="114" y="79"/>
                    </a:lnTo>
                    <a:lnTo>
                      <a:pt x="120" y="85"/>
                    </a:lnTo>
                    <a:lnTo>
                      <a:pt x="126" y="85"/>
                    </a:lnTo>
                    <a:lnTo>
                      <a:pt x="132" y="85"/>
                    </a:lnTo>
                    <a:lnTo>
                      <a:pt x="138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62" y="109"/>
                    </a:lnTo>
                    <a:lnTo>
                      <a:pt x="168" y="115"/>
                    </a:lnTo>
                    <a:lnTo>
                      <a:pt x="174" y="115"/>
                    </a:lnTo>
                    <a:lnTo>
                      <a:pt x="174" y="121"/>
                    </a:lnTo>
                    <a:lnTo>
                      <a:pt x="180" y="121"/>
                    </a:lnTo>
                    <a:lnTo>
                      <a:pt x="186" y="121"/>
                    </a:lnTo>
                    <a:lnTo>
                      <a:pt x="192" y="127"/>
                    </a:lnTo>
                    <a:lnTo>
                      <a:pt x="192" y="133"/>
                    </a:lnTo>
                    <a:lnTo>
                      <a:pt x="198" y="133"/>
                    </a:lnTo>
                    <a:lnTo>
                      <a:pt x="204" y="139"/>
                    </a:lnTo>
                    <a:lnTo>
                      <a:pt x="216" y="145"/>
                    </a:lnTo>
                    <a:lnTo>
                      <a:pt x="222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4" name="Freeform 491"/>
              <p:cNvSpPr>
                <a:spLocks noChangeAspect="1"/>
              </p:cNvSpPr>
              <p:nvPr/>
            </p:nvSpPr>
            <p:spPr bwMode="auto">
              <a:xfrm>
                <a:off x="1903" y="4976"/>
                <a:ext cx="229" cy="150"/>
              </a:xfrm>
              <a:custGeom>
                <a:avLst/>
                <a:gdLst>
                  <a:gd name="T0" fmla="*/ 0 w 229"/>
                  <a:gd name="T1" fmla="*/ 0 h 150"/>
                  <a:gd name="T2" fmla="*/ 6 w 229"/>
                  <a:gd name="T3" fmla="*/ 0 h 150"/>
                  <a:gd name="T4" fmla="*/ 6 w 229"/>
                  <a:gd name="T5" fmla="*/ 6 h 150"/>
                  <a:gd name="T6" fmla="*/ 12 w 229"/>
                  <a:gd name="T7" fmla="*/ 6 h 150"/>
                  <a:gd name="T8" fmla="*/ 18 w 229"/>
                  <a:gd name="T9" fmla="*/ 12 h 150"/>
                  <a:gd name="T10" fmla="*/ 24 w 229"/>
                  <a:gd name="T11" fmla="*/ 12 h 150"/>
                  <a:gd name="T12" fmla="*/ 30 w 229"/>
                  <a:gd name="T13" fmla="*/ 18 h 150"/>
                  <a:gd name="T14" fmla="*/ 30 w 229"/>
                  <a:gd name="T15" fmla="*/ 18 h 150"/>
                  <a:gd name="T16" fmla="*/ 36 w 229"/>
                  <a:gd name="T17" fmla="*/ 24 h 150"/>
                  <a:gd name="T18" fmla="*/ 42 w 229"/>
                  <a:gd name="T19" fmla="*/ 24 h 150"/>
                  <a:gd name="T20" fmla="*/ 42 w 229"/>
                  <a:gd name="T21" fmla="*/ 30 h 150"/>
                  <a:gd name="T22" fmla="*/ 55 w 229"/>
                  <a:gd name="T23" fmla="*/ 30 h 150"/>
                  <a:gd name="T24" fmla="*/ 55 w 229"/>
                  <a:gd name="T25" fmla="*/ 36 h 150"/>
                  <a:gd name="T26" fmla="*/ 61 w 229"/>
                  <a:gd name="T27" fmla="*/ 36 h 150"/>
                  <a:gd name="T28" fmla="*/ 67 w 229"/>
                  <a:gd name="T29" fmla="*/ 42 h 150"/>
                  <a:gd name="T30" fmla="*/ 67 w 229"/>
                  <a:gd name="T31" fmla="*/ 42 h 150"/>
                  <a:gd name="T32" fmla="*/ 79 w 229"/>
                  <a:gd name="T33" fmla="*/ 48 h 150"/>
                  <a:gd name="T34" fmla="*/ 79 w 229"/>
                  <a:gd name="T35" fmla="*/ 48 h 150"/>
                  <a:gd name="T36" fmla="*/ 85 w 229"/>
                  <a:gd name="T37" fmla="*/ 54 h 150"/>
                  <a:gd name="T38" fmla="*/ 91 w 229"/>
                  <a:gd name="T39" fmla="*/ 54 h 150"/>
                  <a:gd name="T40" fmla="*/ 91 w 229"/>
                  <a:gd name="T41" fmla="*/ 60 h 150"/>
                  <a:gd name="T42" fmla="*/ 97 w 229"/>
                  <a:gd name="T43" fmla="*/ 66 h 150"/>
                  <a:gd name="T44" fmla="*/ 103 w 229"/>
                  <a:gd name="T45" fmla="*/ 66 h 150"/>
                  <a:gd name="T46" fmla="*/ 109 w 229"/>
                  <a:gd name="T47" fmla="*/ 66 h 150"/>
                  <a:gd name="T48" fmla="*/ 109 w 229"/>
                  <a:gd name="T49" fmla="*/ 72 h 150"/>
                  <a:gd name="T50" fmla="*/ 115 w 229"/>
                  <a:gd name="T51" fmla="*/ 72 h 150"/>
                  <a:gd name="T52" fmla="*/ 121 w 229"/>
                  <a:gd name="T53" fmla="*/ 78 h 150"/>
                  <a:gd name="T54" fmla="*/ 121 w 229"/>
                  <a:gd name="T55" fmla="*/ 78 h 150"/>
                  <a:gd name="T56" fmla="*/ 127 w 229"/>
                  <a:gd name="T57" fmla="*/ 84 h 150"/>
                  <a:gd name="T58" fmla="*/ 133 w 229"/>
                  <a:gd name="T59" fmla="*/ 84 h 150"/>
                  <a:gd name="T60" fmla="*/ 139 w 229"/>
                  <a:gd name="T61" fmla="*/ 90 h 150"/>
                  <a:gd name="T62" fmla="*/ 145 w 229"/>
                  <a:gd name="T63" fmla="*/ 96 h 150"/>
                  <a:gd name="T64" fmla="*/ 145 w 229"/>
                  <a:gd name="T65" fmla="*/ 96 h 150"/>
                  <a:gd name="T66" fmla="*/ 151 w 229"/>
                  <a:gd name="T67" fmla="*/ 96 h 150"/>
                  <a:gd name="T68" fmla="*/ 157 w 229"/>
                  <a:gd name="T69" fmla="*/ 102 h 150"/>
                  <a:gd name="T70" fmla="*/ 157 w 229"/>
                  <a:gd name="T71" fmla="*/ 102 h 150"/>
                  <a:gd name="T72" fmla="*/ 169 w 229"/>
                  <a:gd name="T73" fmla="*/ 108 h 150"/>
                  <a:gd name="T74" fmla="*/ 169 w 229"/>
                  <a:gd name="T75" fmla="*/ 108 h 150"/>
                  <a:gd name="T76" fmla="*/ 175 w 229"/>
                  <a:gd name="T77" fmla="*/ 114 h 150"/>
                  <a:gd name="T78" fmla="*/ 181 w 229"/>
                  <a:gd name="T79" fmla="*/ 120 h 150"/>
                  <a:gd name="T80" fmla="*/ 181 w 229"/>
                  <a:gd name="T81" fmla="*/ 120 h 150"/>
                  <a:gd name="T82" fmla="*/ 193 w 229"/>
                  <a:gd name="T83" fmla="*/ 120 h 150"/>
                  <a:gd name="T84" fmla="*/ 193 w 229"/>
                  <a:gd name="T85" fmla="*/ 126 h 150"/>
                  <a:gd name="T86" fmla="*/ 199 w 229"/>
                  <a:gd name="T87" fmla="*/ 126 h 150"/>
                  <a:gd name="T88" fmla="*/ 205 w 229"/>
                  <a:gd name="T89" fmla="*/ 132 h 150"/>
                  <a:gd name="T90" fmla="*/ 205 w 229"/>
                  <a:gd name="T91" fmla="*/ 132 h 150"/>
                  <a:gd name="T92" fmla="*/ 211 w 229"/>
                  <a:gd name="T93" fmla="*/ 138 h 150"/>
                  <a:gd name="T94" fmla="*/ 217 w 229"/>
                  <a:gd name="T95" fmla="*/ 138 h 150"/>
                  <a:gd name="T96" fmla="*/ 223 w 229"/>
                  <a:gd name="T97" fmla="*/ 144 h 150"/>
                  <a:gd name="T98" fmla="*/ 229 w 229"/>
                  <a:gd name="T99" fmla="*/ 150 h 150"/>
                  <a:gd name="T100" fmla="*/ 229 w 229"/>
                  <a:gd name="T101" fmla="*/ 150 h 1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9"/>
                  <a:gd name="T154" fmla="*/ 0 h 150"/>
                  <a:gd name="T155" fmla="*/ 229 w 229"/>
                  <a:gd name="T156" fmla="*/ 150 h 1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9" h="150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55" y="30"/>
                    </a:lnTo>
                    <a:lnTo>
                      <a:pt x="55" y="36"/>
                    </a:lnTo>
                    <a:lnTo>
                      <a:pt x="61" y="36"/>
                    </a:lnTo>
                    <a:lnTo>
                      <a:pt x="67" y="42"/>
                    </a:lnTo>
                    <a:lnTo>
                      <a:pt x="79" y="48"/>
                    </a:lnTo>
                    <a:lnTo>
                      <a:pt x="85" y="54"/>
                    </a:lnTo>
                    <a:lnTo>
                      <a:pt x="91" y="54"/>
                    </a:lnTo>
                    <a:lnTo>
                      <a:pt x="91" y="60"/>
                    </a:lnTo>
                    <a:lnTo>
                      <a:pt x="97" y="66"/>
                    </a:lnTo>
                    <a:lnTo>
                      <a:pt x="103" y="66"/>
                    </a:lnTo>
                    <a:lnTo>
                      <a:pt x="109" y="66"/>
                    </a:lnTo>
                    <a:lnTo>
                      <a:pt x="109" y="72"/>
                    </a:lnTo>
                    <a:lnTo>
                      <a:pt x="115" y="72"/>
                    </a:lnTo>
                    <a:lnTo>
                      <a:pt x="121" y="78"/>
                    </a:lnTo>
                    <a:lnTo>
                      <a:pt x="127" y="84"/>
                    </a:lnTo>
                    <a:lnTo>
                      <a:pt x="133" y="84"/>
                    </a:lnTo>
                    <a:lnTo>
                      <a:pt x="139" y="90"/>
                    </a:lnTo>
                    <a:lnTo>
                      <a:pt x="145" y="96"/>
                    </a:lnTo>
                    <a:lnTo>
                      <a:pt x="151" y="96"/>
                    </a:lnTo>
                    <a:lnTo>
                      <a:pt x="157" y="102"/>
                    </a:lnTo>
                    <a:lnTo>
                      <a:pt x="169" y="108"/>
                    </a:lnTo>
                    <a:lnTo>
                      <a:pt x="175" y="114"/>
                    </a:lnTo>
                    <a:lnTo>
                      <a:pt x="181" y="120"/>
                    </a:lnTo>
                    <a:lnTo>
                      <a:pt x="193" y="120"/>
                    </a:lnTo>
                    <a:lnTo>
                      <a:pt x="193" y="126"/>
                    </a:lnTo>
                    <a:lnTo>
                      <a:pt x="199" y="126"/>
                    </a:lnTo>
                    <a:lnTo>
                      <a:pt x="205" y="132"/>
                    </a:lnTo>
                    <a:lnTo>
                      <a:pt x="211" y="138"/>
                    </a:lnTo>
                    <a:lnTo>
                      <a:pt x="217" y="138"/>
                    </a:lnTo>
                    <a:lnTo>
                      <a:pt x="223" y="144"/>
                    </a:lnTo>
                    <a:lnTo>
                      <a:pt x="229" y="1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5" name="Freeform 492"/>
              <p:cNvSpPr>
                <a:spLocks noChangeAspect="1"/>
              </p:cNvSpPr>
              <p:nvPr/>
            </p:nvSpPr>
            <p:spPr bwMode="auto">
              <a:xfrm>
                <a:off x="2132" y="5126"/>
                <a:ext cx="265" cy="115"/>
              </a:xfrm>
              <a:custGeom>
                <a:avLst/>
                <a:gdLst>
                  <a:gd name="T0" fmla="*/ 0 w 265"/>
                  <a:gd name="T1" fmla="*/ 0 h 115"/>
                  <a:gd name="T2" fmla="*/ 6 w 265"/>
                  <a:gd name="T3" fmla="*/ 0 h 115"/>
                  <a:gd name="T4" fmla="*/ 12 w 265"/>
                  <a:gd name="T5" fmla="*/ 6 h 115"/>
                  <a:gd name="T6" fmla="*/ 12 w 265"/>
                  <a:gd name="T7" fmla="*/ 6 h 115"/>
                  <a:gd name="T8" fmla="*/ 24 w 265"/>
                  <a:gd name="T9" fmla="*/ 12 h 115"/>
                  <a:gd name="T10" fmla="*/ 24 w 265"/>
                  <a:gd name="T11" fmla="*/ 12 h 115"/>
                  <a:gd name="T12" fmla="*/ 30 w 265"/>
                  <a:gd name="T13" fmla="*/ 18 h 115"/>
                  <a:gd name="T14" fmla="*/ 36 w 265"/>
                  <a:gd name="T15" fmla="*/ 18 h 115"/>
                  <a:gd name="T16" fmla="*/ 36 w 265"/>
                  <a:gd name="T17" fmla="*/ 18 h 115"/>
                  <a:gd name="T18" fmla="*/ 48 w 265"/>
                  <a:gd name="T19" fmla="*/ 24 h 115"/>
                  <a:gd name="T20" fmla="*/ 48 w 265"/>
                  <a:gd name="T21" fmla="*/ 31 h 115"/>
                  <a:gd name="T22" fmla="*/ 54 w 265"/>
                  <a:gd name="T23" fmla="*/ 31 h 115"/>
                  <a:gd name="T24" fmla="*/ 60 w 265"/>
                  <a:gd name="T25" fmla="*/ 37 h 115"/>
                  <a:gd name="T26" fmla="*/ 60 w 265"/>
                  <a:gd name="T27" fmla="*/ 37 h 115"/>
                  <a:gd name="T28" fmla="*/ 66 w 265"/>
                  <a:gd name="T29" fmla="*/ 43 h 115"/>
                  <a:gd name="T30" fmla="*/ 78 w 265"/>
                  <a:gd name="T31" fmla="*/ 43 h 115"/>
                  <a:gd name="T32" fmla="*/ 78 w 265"/>
                  <a:gd name="T33" fmla="*/ 43 h 115"/>
                  <a:gd name="T34" fmla="*/ 84 w 265"/>
                  <a:gd name="T35" fmla="*/ 49 h 115"/>
                  <a:gd name="T36" fmla="*/ 90 w 265"/>
                  <a:gd name="T37" fmla="*/ 55 h 115"/>
                  <a:gd name="T38" fmla="*/ 90 w 265"/>
                  <a:gd name="T39" fmla="*/ 55 h 115"/>
                  <a:gd name="T40" fmla="*/ 96 w 265"/>
                  <a:gd name="T41" fmla="*/ 55 h 115"/>
                  <a:gd name="T42" fmla="*/ 102 w 265"/>
                  <a:gd name="T43" fmla="*/ 61 h 115"/>
                  <a:gd name="T44" fmla="*/ 108 w 265"/>
                  <a:gd name="T45" fmla="*/ 61 h 115"/>
                  <a:gd name="T46" fmla="*/ 115 w 265"/>
                  <a:gd name="T47" fmla="*/ 67 h 115"/>
                  <a:gd name="T48" fmla="*/ 115 w 265"/>
                  <a:gd name="T49" fmla="*/ 67 h 115"/>
                  <a:gd name="T50" fmla="*/ 121 w 265"/>
                  <a:gd name="T51" fmla="*/ 67 h 115"/>
                  <a:gd name="T52" fmla="*/ 127 w 265"/>
                  <a:gd name="T53" fmla="*/ 73 h 115"/>
                  <a:gd name="T54" fmla="*/ 133 w 265"/>
                  <a:gd name="T55" fmla="*/ 73 h 115"/>
                  <a:gd name="T56" fmla="*/ 139 w 265"/>
                  <a:gd name="T57" fmla="*/ 79 h 115"/>
                  <a:gd name="T58" fmla="*/ 145 w 265"/>
                  <a:gd name="T59" fmla="*/ 79 h 115"/>
                  <a:gd name="T60" fmla="*/ 151 w 265"/>
                  <a:gd name="T61" fmla="*/ 85 h 115"/>
                  <a:gd name="T62" fmla="*/ 151 w 265"/>
                  <a:gd name="T63" fmla="*/ 85 h 115"/>
                  <a:gd name="T64" fmla="*/ 163 w 265"/>
                  <a:gd name="T65" fmla="*/ 91 h 115"/>
                  <a:gd name="T66" fmla="*/ 163 w 265"/>
                  <a:gd name="T67" fmla="*/ 91 h 115"/>
                  <a:gd name="T68" fmla="*/ 169 w 265"/>
                  <a:gd name="T69" fmla="*/ 91 h 115"/>
                  <a:gd name="T70" fmla="*/ 175 w 265"/>
                  <a:gd name="T71" fmla="*/ 97 h 115"/>
                  <a:gd name="T72" fmla="*/ 181 w 265"/>
                  <a:gd name="T73" fmla="*/ 97 h 115"/>
                  <a:gd name="T74" fmla="*/ 187 w 265"/>
                  <a:gd name="T75" fmla="*/ 97 h 115"/>
                  <a:gd name="T76" fmla="*/ 193 w 265"/>
                  <a:gd name="T77" fmla="*/ 103 h 115"/>
                  <a:gd name="T78" fmla="*/ 199 w 265"/>
                  <a:gd name="T79" fmla="*/ 103 h 115"/>
                  <a:gd name="T80" fmla="*/ 205 w 265"/>
                  <a:gd name="T81" fmla="*/ 103 h 115"/>
                  <a:gd name="T82" fmla="*/ 205 w 265"/>
                  <a:gd name="T83" fmla="*/ 103 h 115"/>
                  <a:gd name="T84" fmla="*/ 211 w 265"/>
                  <a:gd name="T85" fmla="*/ 109 h 115"/>
                  <a:gd name="T86" fmla="*/ 223 w 265"/>
                  <a:gd name="T87" fmla="*/ 109 h 115"/>
                  <a:gd name="T88" fmla="*/ 229 w 265"/>
                  <a:gd name="T89" fmla="*/ 109 h 115"/>
                  <a:gd name="T90" fmla="*/ 235 w 265"/>
                  <a:gd name="T91" fmla="*/ 109 h 115"/>
                  <a:gd name="T92" fmla="*/ 247 w 265"/>
                  <a:gd name="T93" fmla="*/ 115 h 115"/>
                  <a:gd name="T94" fmla="*/ 247 w 265"/>
                  <a:gd name="T95" fmla="*/ 115 h 115"/>
                  <a:gd name="T96" fmla="*/ 253 w 265"/>
                  <a:gd name="T97" fmla="*/ 115 h 115"/>
                  <a:gd name="T98" fmla="*/ 259 w 265"/>
                  <a:gd name="T99" fmla="*/ 115 h 115"/>
                  <a:gd name="T100" fmla="*/ 265 w 265"/>
                  <a:gd name="T101" fmla="*/ 115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5"/>
                  <a:gd name="T154" fmla="*/ 0 h 115"/>
                  <a:gd name="T155" fmla="*/ 265 w 265"/>
                  <a:gd name="T156" fmla="*/ 115 h 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5" h="115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8" y="24"/>
                    </a:lnTo>
                    <a:lnTo>
                      <a:pt x="48" y="31"/>
                    </a:lnTo>
                    <a:lnTo>
                      <a:pt x="54" y="31"/>
                    </a:lnTo>
                    <a:lnTo>
                      <a:pt x="60" y="37"/>
                    </a:lnTo>
                    <a:lnTo>
                      <a:pt x="66" y="43"/>
                    </a:lnTo>
                    <a:lnTo>
                      <a:pt x="78" y="43"/>
                    </a:lnTo>
                    <a:lnTo>
                      <a:pt x="84" y="49"/>
                    </a:lnTo>
                    <a:lnTo>
                      <a:pt x="90" y="55"/>
                    </a:lnTo>
                    <a:lnTo>
                      <a:pt x="96" y="55"/>
                    </a:lnTo>
                    <a:lnTo>
                      <a:pt x="102" y="61"/>
                    </a:lnTo>
                    <a:lnTo>
                      <a:pt x="108" y="61"/>
                    </a:lnTo>
                    <a:lnTo>
                      <a:pt x="115" y="67"/>
                    </a:lnTo>
                    <a:lnTo>
                      <a:pt x="121" y="67"/>
                    </a:lnTo>
                    <a:lnTo>
                      <a:pt x="127" y="73"/>
                    </a:lnTo>
                    <a:lnTo>
                      <a:pt x="133" y="73"/>
                    </a:lnTo>
                    <a:lnTo>
                      <a:pt x="139" y="79"/>
                    </a:lnTo>
                    <a:lnTo>
                      <a:pt x="145" y="79"/>
                    </a:lnTo>
                    <a:lnTo>
                      <a:pt x="151" y="85"/>
                    </a:lnTo>
                    <a:lnTo>
                      <a:pt x="163" y="91"/>
                    </a:lnTo>
                    <a:lnTo>
                      <a:pt x="169" y="91"/>
                    </a:lnTo>
                    <a:lnTo>
                      <a:pt x="175" y="97"/>
                    </a:lnTo>
                    <a:lnTo>
                      <a:pt x="181" y="97"/>
                    </a:lnTo>
                    <a:lnTo>
                      <a:pt x="187" y="97"/>
                    </a:lnTo>
                    <a:lnTo>
                      <a:pt x="193" y="103"/>
                    </a:lnTo>
                    <a:lnTo>
                      <a:pt x="199" y="103"/>
                    </a:lnTo>
                    <a:lnTo>
                      <a:pt x="205" y="103"/>
                    </a:lnTo>
                    <a:lnTo>
                      <a:pt x="211" y="109"/>
                    </a:lnTo>
                    <a:lnTo>
                      <a:pt x="223" y="109"/>
                    </a:lnTo>
                    <a:lnTo>
                      <a:pt x="229" y="109"/>
                    </a:lnTo>
                    <a:lnTo>
                      <a:pt x="235" y="109"/>
                    </a:lnTo>
                    <a:lnTo>
                      <a:pt x="247" y="115"/>
                    </a:lnTo>
                    <a:lnTo>
                      <a:pt x="253" y="115"/>
                    </a:lnTo>
                    <a:lnTo>
                      <a:pt x="259" y="115"/>
                    </a:lnTo>
                    <a:lnTo>
                      <a:pt x="265" y="1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6" name="Freeform 493"/>
              <p:cNvSpPr>
                <a:spLocks noChangeAspect="1"/>
              </p:cNvSpPr>
              <p:nvPr/>
            </p:nvSpPr>
            <p:spPr bwMode="auto">
              <a:xfrm>
                <a:off x="2397" y="5072"/>
                <a:ext cx="217" cy="169"/>
              </a:xfrm>
              <a:custGeom>
                <a:avLst/>
                <a:gdLst>
                  <a:gd name="T0" fmla="*/ 0 w 217"/>
                  <a:gd name="T1" fmla="*/ 169 h 169"/>
                  <a:gd name="T2" fmla="*/ 12 w 217"/>
                  <a:gd name="T3" fmla="*/ 169 h 169"/>
                  <a:gd name="T4" fmla="*/ 18 w 217"/>
                  <a:gd name="T5" fmla="*/ 169 h 169"/>
                  <a:gd name="T6" fmla="*/ 18 w 217"/>
                  <a:gd name="T7" fmla="*/ 169 h 169"/>
                  <a:gd name="T8" fmla="*/ 24 w 217"/>
                  <a:gd name="T9" fmla="*/ 169 h 169"/>
                  <a:gd name="T10" fmla="*/ 30 w 217"/>
                  <a:gd name="T11" fmla="*/ 163 h 169"/>
                  <a:gd name="T12" fmla="*/ 42 w 217"/>
                  <a:gd name="T13" fmla="*/ 163 h 169"/>
                  <a:gd name="T14" fmla="*/ 48 w 217"/>
                  <a:gd name="T15" fmla="*/ 163 h 169"/>
                  <a:gd name="T16" fmla="*/ 54 w 217"/>
                  <a:gd name="T17" fmla="*/ 157 h 169"/>
                  <a:gd name="T18" fmla="*/ 54 w 217"/>
                  <a:gd name="T19" fmla="*/ 157 h 169"/>
                  <a:gd name="T20" fmla="*/ 60 w 217"/>
                  <a:gd name="T21" fmla="*/ 157 h 169"/>
                  <a:gd name="T22" fmla="*/ 72 w 217"/>
                  <a:gd name="T23" fmla="*/ 151 h 169"/>
                  <a:gd name="T24" fmla="*/ 72 w 217"/>
                  <a:gd name="T25" fmla="*/ 151 h 169"/>
                  <a:gd name="T26" fmla="*/ 78 w 217"/>
                  <a:gd name="T27" fmla="*/ 145 h 169"/>
                  <a:gd name="T28" fmla="*/ 84 w 217"/>
                  <a:gd name="T29" fmla="*/ 145 h 169"/>
                  <a:gd name="T30" fmla="*/ 84 w 217"/>
                  <a:gd name="T31" fmla="*/ 145 h 169"/>
                  <a:gd name="T32" fmla="*/ 96 w 217"/>
                  <a:gd name="T33" fmla="*/ 139 h 169"/>
                  <a:gd name="T34" fmla="*/ 96 w 217"/>
                  <a:gd name="T35" fmla="*/ 139 h 169"/>
                  <a:gd name="T36" fmla="*/ 102 w 217"/>
                  <a:gd name="T37" fmla="*/ 133 h 169"/>
                  <a:gd name="T38" fmla="*/ 102 w 217"/>
                  <a:gd name="T39" fmla="*/ 127 h 169"/>
                  <a:gd name="T40" fmla="*/ 108 w 217"/>
                  <a:gd name="T41" fmla="*/ 127 h 169"/>
                  <a:gd name="T42" fmla="*/ 114 w 217"/>
                  <a:gd name="T43" fmla="*/ 121 h 169"/>
                  <a:gd name="T44" fmla="*/ 114 w 217"/>
                  <a:gd name="T45" fmla="*/ 121 h 169"/>
                  <a:gd name="T46" fmla="*/ 120 w 217"/>
                  <a:gd name="T47" fmla="*/ 115 h 169"/>
                  <a:gd name="T48" fmla="*/ 126 w 217"/>
                  <a:gd name="T49" fmla="*/ 115 h 169"/>
                  <a:gd name="T50" fmla="*/ 132 w 217"/>
                  <a:gd name="T51" fmla="*/ 109 h 169"/>
                  <a:gd name="T52" fmla="*/ 132 w 217"/>
                  <a:gd name="T53" fmla="*/ 103 h 169"/>
                  <a:gd name="T54" fmla="*/ 139 w 217"/>
                  <a:gd name="T55" fmla="*/ 97 h 169"/>
                  <a:gd name="T56" fmla="*/ 139 w 217"/>
                  <a:gd name="T57" fmla="*/ 97 h 169"/>
                  <a:gd name="T58" fmla="*/ 145 w 217"/>
                  <a:gd name="T59" fmla="*/ 91 h 169"/>
                  <a:gd name="T60" fmla="*/ 145 w 217"/>
                  <a:gd name="T61" fmla="*/ 91 h 169"/>
                  <a:gd name="T62" fmla="*/ 151 w 217"/>
                  <a:gd name="T63" fmla="*/ 85 h 169"/>
                  <a:gd name="T64" fmla="*/ 157 w 217"/>
                  <a:gd name="T65" fmla="*/ 78 h 169"/>
                  <a:gd name="T66" fmla="*/ 157 w 217"/>
                  <a:gd name="T67" fmla="*/ 72 h 169"/>
                  <a:gd name="T68" fmla="*/ 163 w 217"/>
                  <a:gd name="T69" fmla="*/ 72 h 169"/>
                  <a:gd name="T70" fmla="*/ 163 w 217"/>
                  <a:gd name="T71" fmla="*/ 66 h 169"/>
                  <a:gd name="T72" fmla="*/ 169 w 217"/>
                  <a:gd name="T73" fmla="*/ 60 h 169"/>
                  <a:gd name="T74" fmla="*/ 169 w 217"/>
                  <a:gd name="T75" fmla="*/ 60 h 169"/>
                  <a:gd name="T76" fmla="*/ 175 w 217"/>
                  <a:gd name="T77" fmla="*/ 54 h 169"/>
                  <a:gd name="T78" fmla="*/ 181 w 217"/>
                  <a:gd name="T79" fmla="*/ 54 h 169"/>
                  <a:gd name="T80" fmla="*/ 181 w 217"/>
                  <a:gd name="T81" fmla="*/ 42 h 169"/>
                  <a:gd name="T82" fmla="*/ 187 w 217"/>
                  <a:gd name="T83" fmla="*/ 42 h 169"/>
                  <a:gd name="T84" fmla="*/ 187 w 217"/>
                  <a:gd name="T85" fmla="*/ 36 h 169"/>
                  <a:gd name="T86" fmla="*/ 193 w 217"/>
                  <a:gd name="T87" fmla="*/ 30 h 169"/>
                  <a:gd name="T88" fmla="*/ 193 w 217"/>
                  <a:gd name="T89" fmla="*/ 30 h 169"/>
                  <a:gd name="T90" fmla="*/ 199 w 217"/>
                  <a:gd name="T91" fmla="*/ 24 h 169"/>
                  <a:gd name="T92" fmla="*/ 199 w 217"/>
                  <a:gd name="T93" fmla="*/ 18 h 169"/>
                  <a:gd name="T94" fmla="*/ 205 w 217"/>
                  <a:gd name="T95" fmla="*/ 12 h 169"/>
                  <a:gd name="T96" fmla="*/ 211 w 217"/>
                  <a:gd name="T97" fmla="*/ 6 h 169"/>
                  <a:gd name="T98" fmla="*/ 211 w 217"/>
                  <a:gd name="T99" fmla="*/ 6 h 169"/>
                  <a:gd name="T100" fmla="*/ 217 w 217"/>
                  <a:gd name="T101" fmla="*/ 0 h 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"/>
                  <a:gd name="T154" fmla="*/ 0 h 169"/>
                  <a:gd name="T155" fmla="*/ 217 w 217"/>
                  <a:gd name="T156" fmla="*/ 169 h 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" h="169">
                    <a:moveTo>
                      <a:pt x="0" y="169"/>
                    </a:moveTo>
                    <a:lnTo>
                      <a:pt x="12" y="169"/>
                    </a:lnTo>
                    <a:lnTo>
                      <a:pt x="18" y="169"/>
                    </a:lnTo>
                    <a:lnTo>
                      <a:pt x="24" y="169"/>
                    </a:lnTo>
                    <a:lnTo>
                      <a:pt x="30" y="163"/>
                    </a:lnTo>
                    <a:lnTo>
                      <a:pt x="42" y="163"/>
                    </a:lnTo>
                    <a:lnTo>
                      <a:pt x="48" y="163"/>
                    </a:lnTo>
                    <a:lnTo>
                      <a:pt x="54" y="157"/>
                    </a:lnTo>
                    <a:lnTo>
                      <a:pt x="60" y="157"/>
                    </a:lnTo>
                    <a:lnTo>
                      <a:pt x="72" y="151"/>
                    </a:lnTo>
                    <a:lnTo>
                      <a:pt x="78" y="145"/>
                    </a:lnTo>
                    <a:lnTo>
                      <a:pt x="84" y="145"/>
                    </a:lnTo>
                    <a:lnTo>
                      <a:pt x="96" y="139"/>
                    </a:lnTo>
                    <a:lnTo>
                      <a:pt x="102" y="133"/>
                    </a:lnTo>
                    <a:lnTo>
                      <a:pt x="102" y="127"/>
                    </a:lnTo>
                    <a:lnTo>
                      <a:pt x="108" y="127"/>
                    </a:lnTo>
                    <a:lnTo>
                      <a:pt x="114" y="121"/>
                    </a:lnTo>
                    <a:lnTo>
                      <a:pt x="120" y="115"/>
                    </a:lnTo>
                    <a:lnTo>
                      <a:pt x="126" y="115"/>
                    </a:lnTo>
                    <a:lnTo>
                      <a:pt x="132" y="109"/>
                    </a:lnTo>
                    <a:lnTo>
                      <a:pt x="132" y="103"/>
                    </a:lnTo>
                    <a:lnTo>
                      <a:pt x="139" y="97"/>
                    </a:lnTo>
                    <a:lnTo>
                      <a:pt x="145" y="91"/>
                    </a:lnTo>
                    <a:lnTo>
                      <a:pt x="151" y="85"/>
                    </a:lnTo>
                    <a:lnTo>
                      <a:pt x="157" y="78"/>
                    </a:lnTo>
                    <a:lnTo>
                      <a:pt x="157" y="72"/>
                    </a:lnTo>
                    <a:lnTo>
                      <a:pt x="163" y="72"/>
                    </a:lnTo>
                    <a:lnTo>
                      <a:pt x="163" y="66"/>
                    </a:lnTo>
                    <a:lnTo>
                      <a:pt x="169" y="60"/>
                    </a:lnTo>
                    <a:lnTo>
                      <a:pt x="175" y="54"/>
                    </a:lnTo>
                    <a:lnTo>
                      <a:pt x="181" y="54"/>
                    </a:lnTo>
                    <a:lnTo>
                      <a:pt x="181" y="42"/>
                    </a:lnTo>
                    <a:lnTo>
                      <a:pt x="187" y="42"/>
                    </a:lnTo>
                    <a:lnTo>
                      <a:pt x="187" y="36"/>
                    </a:lnTo>
                    <a:lnTo>
                      <a:pt x="193" y="30"/>
                    </a:lnTo>
                    <a:lnTo>
                      <a:pt x="199" y="24"/>
                    </a:lnTo>
                    <a:lnTo>
                      <a:pt x="199" y="18"/>
                    </a:lnTo>
                    <a:lnTo>
                      <a:pt x="205" y="12"/>
                    </a:lnTo>
                    <a:lnTo>
                      <a:pt x="211" y="6"/>
                    </a:lnTo>
                    <a:lnTo>
                      <a:pt x="2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7" name="Freeform 494"/>
              <p:cNvSpPr>
                <a:spLocks noChangeAspect="1"/>
              </p:cNvSpPr>
              <p:nvPr/>
            </p:nvSpPr>
            <p:spPr bwMode="auto">
              <a:xfrm>
                <a:off x="2614" y="5006"/>
                <a:ext cx="150" cy="163"/>
              </a:xfrm>
              <a:custGeom>
                <a:avLst/>
                <a:gdLst>
                  <a:gd name="T0" fmla="*/ 0 w 150"/>
                  <a:gd name="T1" fmla="*/ 66 h 163"/>
                  <a:gd name="T2" fmla="*/ 0 w 150"/>
                  <a:gd name="T3" fmla="*/ 66 h 163"/>
                  <a:gd name="T4" fmla="*/ 6 w 150"/>
                  <a:gd name="T5" fmla="*/ 54 h 163"/>
                  <a:gd name="T6" fmla="*/ 6 w 150"/>
                  <a:gd name="T7" fmla="*/ 54 h 163"/>
                  <a:gd name="T8" fmla="*/ 6 w 150"/>
                  <a:gd name="T9" fmla="*/ 48 h 163"/>
                  <a:gd name="T10" fmla="*/ 12 w 150"/>
                  <a:gd name="T11" fmla="*/ 42 h 163"/>
                  <a:gd name="T12" fmla="*/ 12 w 150"/>
                  <a:gd name="T13" fmla="*/ 42 h 163"/>
                  <a:gd name="T14" fmla="*/ 18 w 150"/>
                  <a:gd name="T15" fmla="*/ 36 h 163"/>
                  <a:gd name="T16" fmla="*/ 24 w 150"/>
                  <a:gd name="T17" fmla="*/ 30 h 163"/>
                  <a:gd name="T18" fmla="*/ 24 w 150"/>
                  <a:gd name="T19" fmla="*/ 24 h 163"/>
                  <a:gd name="T20" fmla="*/ 30 w 150"/>
                  <a:gd name="T21" fmla="*/ 18 h 163"/>
                  <a:gd name="T22" fmla="*/ 30 w 150"/>
                  <a:gd name="T23" fmla="*/ 18 h 163"/>
                  <a:gd name="T24" fmla="*/ 30 w 150"/>
                  <a:gd name="T25" fmla="*/ 12 h 163"/>
                  <a:gd name="T26" fmla="*/ 36 w 150"/>
                  <a:gd name="T27" fmla="*/ 6 h 163"/>
                  <a:gd name="T28" fmla="*/ 36 w 150"/>
                  <a:gd name="T29" fmla="*/ 0 h 163"/>
                  <a:gd name="T30" fmla="*/ 42 w 150"/>
                  <a:gd name="T31" fmla="*/ 6 h 163"/>
                  <a:gd name="T32" fmla="*/ 42 w 150"/>
                  <a:gd name="T33" fmla="*/ 6 h 163"/>
                  <a:gd name="T34" fmla="*/ 48 w 150"/>
                  <a:gd name="T35" fmla="*/ 12 h 163"/>
                  <a:gd name="T36" fmla="*/ 54 w 150"/>
                  <a:gd name="T37" fmla="*/ 18 h 163"/>
                  <a:gd name="T38" fmla="*/ 54 w 150"/>
                  <a:gd name="T39" fmla="*/ 18 h 163"/>
                  <a:gd name="T40" fmla="*/ 60 w 150"/>
                  <a:gd name="T41" fmla="*/ 24 h 163"/>
                  <a:gd name="T42" fmla="*/ 60 w 150"/>
                  <a:gd name="T43" fmla="*/ 30 h 163"/>
                  <a:gd name="T44" fmla="*/ 60 w 150"/>
                  <a:gd name="T45" fmla="*/ 36 h 163"/>
                  <a:gd name="T46" fmla="*/ 66 w 150"/>
                  <a:gd name="T47" fmla="*/ 42 h 163"/>
                  <a:gd name="T48" fmla="*/ 66 w 150"/>
                  <a:gd name="T49" fmla="*/ 42 h 163"/>
                  <a:gd name="T50" fmla="*/ 72 w 150"/>
                  <a:gd name="T51" fmla="*/ 48 h 163"/>
                  <a:gd name="T52" fmla="*/ 78 w 150"/>
                  <a:gd name="T53" fmla="*/ 54 h 163"/>
                  <a:gd name="T54" fmla="*/ 78 w 150"/>
                  <a:gd name="T55" fmla="*/ 54 h 163"/>
                  <a:gd name="T56" fmla="*/ 84 w 150"/>
                  <a:gd name="T57" fmla="*/ 66 h 163"/>
                  <a:gd name="T58" fmla="*/ 84 w 150"/>
                  <a:gd name="T59" fmla="*/ 66 h 163"/>
                  <a:gd name="T60" fmla="*/ 90 w 150"/>
                  <a:gd name="T61" fmla="*/ 72 h 163"/>
                  <a:gd name="T62" fmla="*/ 90 w 150"/>
                  <a:gd name="T63" fmla="*/ 72 h 163"/>
                  <a:gd name="T64" fmla="*/ 96 w 150"/>
                  <a:gd name="T65" fmla="*/ 78 h 163"/>
                  <a:gd name="T66" fmla="*/ 96 w 150"/>
                  <a:gd name="T67" fmla="*/ 84 h 163"/>
                  <a:gd name="T68" fmla="*/ 102 w 150"/>
                  <a:gd name="T69" fmla="*/ 90 h 163"/>
                  <a:gd name="T70" fmla="*/ 108 w 150"/>
                  <a:gd name="T71" fmla="*/ 96 h 163"/>
                  <a:gd name="T72" fmla="*/ 108 w 150"/>
                  <a:gd name="T73" fmla="*/ 96 h 163"/>
                  <a:gd name="T74" fmla="*/ 108 w 150"/>
                  <a:gd name="T75" fmla="*/ 102 h 163"/>
                  <a:gd name="T76" fmla="*/ 114 w 150"/>
                  <a:gd name="T77" fmla="*/ 108 h 163"/>
                  <a:gd name="T78" fmla="*/ 114 w 150"/>
                  <a:gd name="T79" fmla="*/ 108 h 163"/>
                  <a:gd name="T80" fmla="*/ 120 w 150"/>
                  <a:gd name="T81" fmla="*/ 114 h 163"/>
                  <a:gd name="T82" fmla="*/ 120 w 150"/>
                  <a:gd name="T83" fmla="*/ 120 h 163"/>
                  <a:gd name="T84" fmla="*/ 126 w 150"/>
                  <a:gd name="T85" fmla="*/ 126 h 163"/>
                  <a:gd name="T86" fmla="*/ 126 w 150"/>
                  <a:gd name="T87" fmla="*/ 126 h 163"/>
                  <a:gd name="T88" fmla="*/ 132 w 150"/>
                  <a:gd name="T89" fmla="*/ 132 h 163"/>
                  <a:gd name="T90" fmla="*/ 138 w 150"/>
                  <a:gd name="T91" fmla="*/ 138 h 163"/>
                  <a:gd name="T92" fmla="*/ 138 w 150"/>
                  <a:gd name="T93" fmla="*/ 138 h 163"/>
                  <a:gd name="T94" fmla="*/ 144 w 150"/>
                  <a:gd name="T95" fmla="*/ 151 h 163"/>
                  <a:gd name="T96" fmla="*/ 144 w 150"/>
                  <a:gd name="T97" fmla="*/ 151 h 163"/>
                  <a:gd name="T98" fmla="*/ 150 w 150"/>
                  <a:gd name="T99" fmla="*/ 157 h 163"/>
                  <a:gd name="T100" fmla="*/ 150 w 150"/>
                  <a:gd name="T101" fmla="*/ 163 h 1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163"/>
                  <a:gd name="T155" fmla="*/ 150 w 150"/>
                  <a:gd name="T156" fmla="*/ 163 h 1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163">
                    <a:moveTo>
                      <a:pt x="0" y="66"/>
                    </a:moveTo>
                    <a:lnTo>
                      <a:pt x="0" y="66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12" y="42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54" y="18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8" y="54"/>
                    </a:lnTo>
                    <a:lnTo>
                      <a:pt x="84" y="66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08" y="102"/>
                    </a:lnTo>
                    <a:lnTo>
                      <a:pt x="114" y="108"/>
                    </a:lnTo>
                    <a:lnTo>
                      <a:pt x="120" y="114"/>
                    </a:lnTo>
                    <a:lnTo>
                      <a:pt x="120" y="120"/>
                    </a:lnTo>
                    <a:lnTo>
                      <a:pt x="126" y="126"/>
                    </a:lnTo>
                    <a:lnTo>
                      <a:pt x="132" y="132"/>
                    </a:lnTo>
                    <a:lnTo>
                      <a:pt x="138" y="138"/>
                    </a:lnTo>
                    <a:lnTo>
                      <a:pt x="144" y="151"/>
                    </a:lnTo>
                    <a:lnTo>
                      <a:pt x="150" y="157"/>
                    </a:lnTo>
                    <a:lnTo>
                      <a:pt x="150" y="1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8" name="Freeform 495"/>
              <p:cNvSpPr>
                <a:spLocks noChangeAspect="1"/>
              </p:cNvSpPr>
              <p:nvPr/>
            </p:nvSpPr>
            <p:spPr bwMode="auto">
              <a:xfrm>
                <a:off x="2764" y="5169"/>
                <a:ext cx="163" cy="216"/>
              </a:xfrm>
              <a:custGeom>
                <a:avLst/>
                <a:gdLst>
                  <a:gd name="T0" fmla="*/ 0 w 163"/>
                  <a:gd name="T1" fmla="*/ 0 h 216"/>
                  <a:gd name="T2" fmla="*/ 6 w 163"/>
                  <a:gd name="T3" fmla="*/ 0 h 216"/>
                  <a:gd name="T4" fmla="*/ 6 w 163"/>
                  <a:gd name="T5" fmla="*/ 6 h 216"/>
                  <a:gd name="T6" fmla="*/ 12 w 163"/>
                  <a:gd name="T7" fmla="*/ 12 h 216"/>
                  <a:gd name="T8" fmla="*/ 18 w 163"/>
                  <a:gd name="T9" fmla="*/ 18 h 216"/>
                  <a:gd name="T10" fmla="*/ 18 w 163"/>
                  <a:gd name="T11" fmla="*/ 18 h 216"/>
                  <a:gd name="T12" fmla="*/ 24 w 163"/>
                  <a:gd name="T13" fmla="*/ 24 h 216"/>
                  <a:gd name="T14" fmla="*/ 24 w 163"/>
                  <a:gd name="T15" fmla="*/ 30 h 216"/>
                  <a:gd name="T16" fmla="*/ 24 w 163"/>
                  <a:gd name="T17" fmla="*/ 30 h 216"/>
                  <a:gd name="T18" fmla="*/ 30 w 163"/>
                  <a:gd name="T19" fmla="*/ 36 h 216"/>
                  <a:gd name="T20" fmla="*/ 30 w 163"/>
                  <a:gd name="T21" fmla="*/ 42 h 216"/>
                  <a:gd name="T22" fmla="*/ 36 w 163"/>
                  <a:gd name="T23" fmla="*/ 48 h 216"/>
                  <a:gd name="T24" fmla="*/ 42 w 163"/>
                  <a:gd name="T25" fmla="*/ 48 h 216"/>
                  <a:gd name="T26" fmla="*/ 42 w 163"/>
                  <a:gd name="T27" fmla="*/ 54 h 216"/>
                  <a:gd name="T28" fmla="*/ 48 w 163"/>
                  <a:gd name="T29" fmla="*/ 60 h 216"/>
                  <a:gd name="T30" fmla="*/ 48 w 163"/>
                  <a:gd name="T31" fmla="*/ 60 h 216"/>
                  <a:gd name="T32" fmla="*/ 54 w 163"/>
                  <a:gd name="T33" fmla="*/ 72 h 216"/>
                  <a:gd name="T34" fmla="*/ 54 w 163"/>
                  <a:gd name="T35" fmla="*/ 72 h 216"/>
                  <a:gd name="T36" fmla="*/ 61 w 163"/>
                  <a:gd name="T37" fmla="*/ 78 h 216"/>
                  <a:gd name="T38" fmla="*/ 61 w 163"/>
                  <a:gd name="T39" fmla="*/ 78 h 216"/>
                  <a:gd name="T40" fmla="*/ 67 w 163"/>
                  <a:gd name="T41" fmla="*/ 84 h 216"/>
                  <a:gd name="T42" fmla="*/ 73 w 163"/>
                  <a:gd name="T43" fmla="*/ 90 h 216"/>
                  <a:gd name="T44" fmla="*/ 73 w 163"/>
                  <a:gd name="T45" fmla="*/ 90 h 216"/>
                  <a:gd name="T46" fmla="*/ 79 w 163"/>
                  <a:gd name="T47" fmla="*/ 102 h 216"/>
                  <a:gd name="T48" fmla="*/ 79 w 163"/>
                  <a:gd name="T49" fmla="*/ 102 h 216"/>
                  <a:gd name="T50" fmla="*/ 85 w 163"/>
                  <a:gd name="T51" fmla="*/ 108 h 216"/>
                  <a:gd name="T52" fmla="*/ 85 w 163"/>
                  <a:gd name="T53" fmla="*/ 114 h 216"/>
                  <a:gd name="T54" fmla="*/ 91 w 163"/>
                  <a:gd name="T55" fmla="*/ 114 h 216"/>
                  <a:gd name="T56" fmla="*/ 91 w 163"/>
                  <a:gd name="T57" fmla="*/ 120 h 216"/>
                  <a:gd name="T58" fmla="*/ 97 w 163"/>
                  <a:gd name="T59" fmla="*/ 126 h 216"/>
                  <a:gd name="T60" fmla="*/ 103 w 163"/>
                  <a:gd name="T61" fmla="*/ 132 h 216"/>
                  <a:gd name="T62" fmla="*/ 103 w 163"/>
                  <a:gd name="T63" fmla="*/ 132 h 216"/>
                  <a:gd name="T64" fmla="*/ 109 w 163"/>
                  <a:gd name="T65" fmla="*/ 138 h 216"/>
                  <a:gd name="T66" fmla="*/ 109 w 163"/>
                  <a:gd name="T67" fmla="*/ 144 h 216"/>
                  <a:gd name="T68" fmla="*/ 115 w 163"/>
                  <a:gd name="T69" fmla="*/ 144 h 216"/>
                  <a:gd name="T70" fmla="*/ 115 w 163"/>
                  <a:gd name="T71" fmla="*/ 150 h 216"/>
                  <a:gd name="T72" fmla="*/ 115 w 163"/>
                  <a:gd name="T73" fmla="*/ 156 h 216"/>
                  <a:gd name="T74" fmla="*/ 121 w 163"/>
                  <a:gd name="T75" fmla="*/ 162 h 216"/>
                  <a:gd name="T76" fmla="*/ 127 w 163"/>
                  <a:gd name="T77" fmla="*/ 162 h 216"/>
                  <a:gd name="T78" fmla="*/ 127 w 163"/>
                  <a:gd name="T79" fmla="*/ 168 h 216"/>
                  <a:gd name="T80" fmla="*/ 133 w 163"/>
                  <a:gd name="T81" fmla="*/ 174 h 216"/>
                  <a:gd name="T82" fmla="*/ 133 w 163"/>
                  <a:gd name="T83" fmla="*/ 174 h 216"/>
                  <a:gd name="T84" fmla="*/ 139 w 163"/>
                  <a:gd name="T85" fmla="*/ 180 h 216"/>
                  <a:gd name="T86" fmla="*/ 139 w 163"/>
                  <a:gd name="T87" fmla="*/ 186 h 216"/>
                  <a:gd name="T88" fmla="*/ 145 w 163"/>
                  <a:gd name="T89" fmla="*/ 192 h 216"/>
                  <a:gd name="T90" fmla="*/ 145 w 163"/>
                  <a:gd name="T91" fmla="*/ 192 h 216"/>
                  <a:gd name="T92" fmla="*/ 151 w 163"/>
                  <a:gd name="T93" fmla="*/ 198 h 216"/>
                  <a:gd name="T94" fmla="*/ 157 w 163"/>
                  <a:gd name="T95" fmla="*/ 204 h 216"/>
                  <a:gd name="T96" fmla="*/ 157 w 163"/>
                  <a:gd name="T97" fmla="*/ 210 h 216"/>
                  <a:gd name="T98" fmla="*/ 163 w 163"/>
                  <a:gd name="T99" fmla="*/ 216 h 216"/>
                  <a:gd name="T100" fmla="*/ 163 w 163"/>
                  <a:gd name="T101" fmla="*/ 216 h 2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16"/>
                  <a:gd name="T155" fmla="*/ 163 w 163"/>
                  <a:gd name="T156" fmla="*/ 216 h 2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1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48" y="60"/>
                    </a:lnTo>
                    <a:lnTo>
                      <a:pt x="54" y="72"/>
                    </a:lnTo>
                    <a:lnTo>
                      <a:pt x="61" y="78"/>
                    </a:lnTo>
                    <a:lnTo>
                      <a:pt x="67" y="84"/>
                    </a:lnTo>
                    <a:lnTo>
                      <a:pt x="73" y="90"/>
                    </a:lnTo>
                    <a:lnTo>
                      <a:pt x="79" y="102"/>
                    </a:lnTo>
                    <a:lnTo>
                      <a:pt x="85" y="108"/>
                    </a:lnTo>
                    <a:lnTo>
                      <a:pt x="85" y="114"/>
                    </a:lnTo>
                    <a:lnTo>
                      <a:pt x="91" y="114"/>
                    </a:lnTo>
                    <a:lnTo>
                      <a:pt x="91" y="120"/>
                    </a:lnTo>
                    <a:lnTo>
                      <a:pt x="97" y="126"/>
                    </a:lnTo>
                    <a:lnTo>
                      <a:pt x="103" y="132"/>
                    </a:lnTo>
                    <a:lnTo>
                      <a:pt x="109" y="138"/>
                    </a:lnTo>
                    <a:lnTo>
                      <a:pt x="109" y="144"/>
                    </a:lnTo>
                    <a:lnTo>
                      <a:pt x="115" y="144"/>
                    </a:lnTo>
                    <a:lnTo>
                      <a:pt x="115" y="150"/>
                    </a:lnTo>
                    <a:lnTo>
                      <a:pt x="115" y="156"/>
                    </a:lnTo>
                    <a:lnTo>
                      <a:pt x="121" y="162"/>
                    </a:lnTo>
                    <a:lnTo>
                      <a:pt x="127" y="162"/>
                    </a:lnTo>
                    <a:lnTo>
                      <a:pt x="127" y="168"/>
                    </a:lnTo>
                    <a:lnTo>
                      <a:pt x="133" y="174"/>
                    </a:lnTo>
                    <a:lnTo>
                      <a:pt x="139" y="180"/>
                    </a:lnTo>
                    <a:lnTo>
                      <a:pt x="139" y="186"/>
                    </a:lnTo>
                    <a:lnTo>
                      <a:pt x="145" y="192"/>
                    </a:lnTo>
                    <a:lnTo>
                      <a:pt x="151" y="198"/>
                    </a:lnTo>
                    <a:lnTo>
                      <a:pt x="157" y="204"/>
                    </a:lnTo>
                    <a:lnTo>
                      <a:pt x="157" y="210"/>
                    </a:lnTo>
                    <a:lnTo>
                      <a:pt x="163" y="2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9" name="Freeform 496"/>
              <p:cNvSpPr>
                <a:spLocks noChangeAspect="1"/>
              </p:cNvSpPr>
              <p:nvPr/>
            </p:nvSpPr>
            <p:spPr bwMode="auto">
              <a:xfrm>
                <a:off x="2927" y="5385"/>
                <a:ext cx="168" cy="223"/>
              </a:xfrm>
              <a:custGeom>
                <a:avLst/>
                <a:gdLst>
                  <a:gd name="T0" fmla="*/ 0 w 168"/>
                  <a:gd name="T1" fmla="*/ 0 h 223"/>
                  <a:gd name="T2" fmla="*/ 6 w 168"/>
                  <a:gd name="T3" fmla="*/ 6 h 223"/>
                  <a:gd name="T4" fmla="*/ 6 w 168"/>
                  <a:gd name="T5" fmla="*/ 6 h 223"/>
                  <a:gd name="T6" fmla="*/ 12 w 168"/>
                  <a:gd name="T7" fmla="*/ 12 h 223"/>
                  <a:gd name="T8" fmla="*/ 12 w 168"/>
                  <a:gd name="T9" fmla="*/ 18 h 223"/>
                  <a:gd name="T10" fmla="*/ 18 w 168"/>
                  <a:gd name="T11" fmla="*/ 24 h 223"/>
                  <a:gd name="T12" fmla="*/ 24 w 168"/>
                  <a:gd name="T13" fmla="*/ 30 h 223"/>
                  <a:gd name="T14" fmla="*/ 24 w 168"/>
                  <a:gd name="T15" fmla="*/ 30 h 223"/>
                  <a:gd name="T16" fmla="*/ 30 w 168"/>
                  <a:gd name="T17" fmla="*/ 36 h 223"/>
                  <a:gd name="T18" fmla="*/ 30 w 168"/>
                  <a:gd name="T19" fmla="*/ 36 h 223"/>
                  <a:gd name="T20" fmla="*/ 36 w 168"/>
                  <a:gd name="T21" fmla="*/ 42 h 223"/>
                  <a:gd name="T22" fmla="*/ 36 w 168"/>
                  <a:gd name="T23" fmla="*/ 48 h 223"/>
                  <a:gd name="T24" fmla="*/ 42 w 168"/>
                  <a:gd name="T25" fmla="*/ 54 h 223"/>
                  <a:gd name="T26" fmla="*/ 42 w 168"/>
                  <a:gd name="T27" fmla="*/ 61 h 223"/>
                  <a:gd name="T28" fmla="*/ 48 w 168"/>
                  <a:gd name="T29" fmla="*/ 61 h 223"/>
                  <a:gd name="T30" fmla="*/ 54 w 168"/>
                  <a:gd name="T31" fmla="*/ 67 h 223"/>
                  <a:gd name="T32" fmla="*/ 54 w 168"/>
                  <a:gd name="T33" fmla="*/ 67 h 223"/>
                  <a:gd name="T34" fmla="*/ 60 w 168"/>
                  <a:gd name="T35" fmla="*/ 73 h 223"/>
                  <a:gd name="T36" fmla="*/ 60 w 168"/>
                  <a:gd name="T37" fmla="*/ 79 h 223"/>
                  <a:gd name="T38" fmla="*/ 60 w 168"/>
                  <a:gd name="T39" fmla="*/ 85 h 223"/>
                  <a:gd name="T40" fmla="*/ 66 w 168"/>
                  <a:gd name="T41" fmla="*/ 91 h 223"/>
                  <a:gd name="T42" fmla="*/ 66 w 168"/>
                  <a:gd name="T43" fmla="*/ 91 h 223"/>
                  <a:gd name="T44" fmla="*/ 72 w 168"/>
                  <a:gd name="T45" fmla="*/ 97 h 223"/>
                  <a:gd name="T46" fmla="*/ 78 w 168"/>
                  <a:gd name="T47" fmla="*/ 103 h 223"/>
                  <a:gd name="T48" fmla="*/ 78 w 168"/>
                  <a:gd name="T49" fmla="*/ 109 h 223"/>
                  <a:gd name="T50" fmla="*/ 84 w 168"/>
                  <a:gd name="T51" fmla="*/ 109 h 223"/>
                  <a:gd name="T52" fmla="*/ 84 w 168"/>
                  <a:gd name="T53" fmla="*/ 115 h 223"/>
                  <a:gd name="T54" fmla="*/ 90 w 168"/>
                  <a:gd name="T55" fmla="*/ 121 h 223"/>
                  <a:gd name="T56" fmla="*/ 90 w 168"/>
                  <a:gd name="T57" fmla="*/ 121 h 223"/>
                  <a:gd name="T58" fmla="*/ 96 w 168"/>
                  <a:gd name="T59" fmla="*/ 127 h 223"/>
                  <a:gd name="T60" fmla="*/ 96 w 168"/>
                  <a:gd name="T61" fmla="*/ 133 h 223"/>
                  <a:gd name="T62" fmla="*/ 102 w 168"/>
                  <a:gd name="T63" fmla="*/ 139 h 223"/>
                  <a:gd name="T64" fmla="*/ 108 w 168"/>
                  <a:gd name="T65" fmla="*/ 139 h 223"/>
                  <a:gd name="T66" fmla="*/ 108 w 168"/>
                  <a:gd name="T67" fmla="*/ 145 h 223"/>
                  <a:gd name="T68" fmla="*/ 114 w 168"/>
                  <a:gd name="T69" fmla="*/ 151 h 223"/>
                  <a:gd name="T70" fmla="*/ 114 w 168"/>
                  <a:gd name="T71" fmla="*/ 151 h 223"/>
                  <a:gd name="T72" fmla="*/ 120 w 168"/>
                  <a:gd name="T73" fmla="*/ 157 h 223"/>
                  <a:gd name="T74" fmla="*/ 120 w 168"/>
                  <a:gd name="T75" fmla="*/ 163 h 223"/>
                  <a:gd name="T76" fmla="*/ 126 w 168"/>
                  <a:gd name="T77" fmla="*/ 169 h 223"/>
                  <a:gd name="T78" fmla="*/ 126 w 168"/>
                  <a:gd name="T79" fmla="*/ 169 h 223"/>
                  <a:gd name="T80" fmla="*/ 132 w 168"/>
                  <a:gd name="T81" fmla="*/ 175 h 223"/>
                  <a:gd name="T82" fmla="*/ 138 w 168"/>
                  <a:gd name="T83" fmla="*/ 181 h 223"/>
                  <a:gd name="T84" fmla="*/ 138 w 168"/>
                  <a:gd name="T85" fmla="*/ 181 h 223"/>
                  <a:gd name="T86" fmla="*/ 144 w 168"/>
                  <a:gd name="T87" fmla="*/ 193 h 223"/>
                  <a:gd name="T88" fmla="*/ 144 w 168"/>
                  <a:gd name="T89" fmla="*/ 193 h 223"/>
                  <a:gd name="T90" fmla="*/ 150 w 168"/>
                  <a:gd name="T91" fmla="*/ 199 h 223"/>
                  <a:gd name="T92" fmla="*/ 150 w 168"/>
                  <a:gd name="T93" fmla="*/ 205 h 223"/>
                  <a:gd name="T94" fmla="*/ 156 w 168"/>
                  <a:gd name="T95" fmla="*/ 205 h 223"/>
                  <a:gd name="T96" fmla="*/ 162 w 168"/>
                  <a:gd name="T97" fmla="*/ 211 h 223"/>
                  <a:gd name="T98" fmla="*/ 162 w 168"/>
                  <a:gd name="T99" fmla="*/ 211 h 223"/>
                  <a:gd name="T100" fmla="*/ 168 w 168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223"/>
                  <a:gd name="T155" fmla="*/ 168 w 168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223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2" y="61"/>
                    </a:lnTo>
                    <a:lnTo>
                      <a:pt x="48" y="61"/>
                    </a:lnTo>
                    <a:lnTo>
                      <a:pt x="54" y="67"/>
                    </a:lnTo>
                    <a:lnTo>
                      <a:pt x="60" y="73"/>
                    </a:lnTo>
                    <a:lnTo>
                      <a:pt x="60" y="79"/>
                    </a:lnTo>
                    <a:lnTo>
                      <a:pt x="60" y="85"/>
                    </a:lnTo>
                    <a:lnTo>
                      <a:pt x="66" y="91"/>
                    </a:lnTo>
                    <a:lnTo>
                      <a:pt x="72" y="97"/>
                    </a:lnTo>
                    <a:lnTo>
                      <a:pt x="78" y="103"/>
                    </a:lnTo>
                    <a:lnTo>
                      <a:pt x="78" y="109"/>
                    </a:lnTo>
                    <a:lnTo>
                      <a:pt x="84" y="109"/>
                    </a:lnTo>
                    <a:lnTo>
                      <a:pt x="84" y="115"/>
                    </a:lnTo>
                    <a:lnTo>
                      <a:pt x="90" y="121"/>
                    </a:lnTo>
                    <a:lnTo>
                      <a:pt x="96" y="127"/>
                    </a:lnTo>
                    <a:lnTo>
                      <a:pt x="96" y="133"/>
                    </a:lnTo>
                    <a:lnTo>
                      <a:pt x="102" y="139"/>
                    </a:lnTo>
                    <a:lnTo>
                      <a:pt x="108" y="139"/>
                    </a:lnTo>
                    <a:lnTo>
                      <a:pt x="108" y="145"/>
                    </a:lnTo>
                    <a:lnTo>
                      <a:pt x="114" y="151"/>
                    </a:lnTo>
                    <a:lnTo>
                      <a:pt x="120" y="157"/>
                    </a:lnTo>
                    <a:lnTo>
                      <a:pt x="120" y="163"/>
                    </a:lnTo>
                    <a:lnTo>
                      <a:pt x="126" y="169"/>
                    </a:lnTo>
                    <a:lnTo>
                      <a:pt x="132" y="175"/>
                    </a:lnTo>
                    <a:lnTo>
                      <a:pt x="138" y="181"/>
                    </a:lnTo>
                    <a:lnTo>
                      <a:pt x="144" y="193"/>
                    </a:lnTo>
                    <a:lnTo>
                      <a:pt x="150" y="199"/>
                    </a:lnTo>
                    <a:lnTo>
                      <a:pt x="150" y="205"/>
                    </a:lnTo>
                    <a:lnTo>
                      <a:pt x="156" y="205"/>
                    </a:lnTo>
                    <a:lnTo>
                      <a:pt x="162" y="211"/>
                    </a:lnTo>
                    <a:lnTo>
                      <a:pt x="168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0" name="Freeform 497"/>
              <p:cNvSpPr>
                <a:spLocks noChangeAspect="1"/>
              </p:cNvSpPr>
              <p:nvPr/>
            </p:nvSpPr>
            <p:spPr bwMode="auto">
              <a:xfrm>
                <a:off x="3095" y="5608"/>
                <a:ext cx="109" cy="145"/>
              </a:xfrm>
              <a:custGeom>
                <a:avLst/>
                <a:gdLst>
                  <a:gd name="T0" fmla="*/ 0 w 109"/>
                  <a:gd name="T1" fmla="*/ 0 h 145"/>
                  <a:gd name="T2" fmla="*/ 0 w 109"/>
                  <a:gd name="T3" fmla="*/ 0 h 145"/>
                  <a:gd name="T4" fmla="*/ 6 w 109"/>
                  <a:gd name="T5" fmla="*/ 6 h 145"/>
                  <a:gd name="T6" fmla="*/ 6 w 109"/>
                  <a:gd name="T7" fmla="*/ 12 h 145"/>
                  <a:gd name="T8" fmla="*/ 6 w 109"/>
                  <a:gd name="T9" fmla="*/ 12 h 145"/>
                  <a:gd name="T10" fmla="*/ 12 w 109"/>
                  <a:gd name="T11" fmla="*/ 18 h 145"/>
                  <a:gd name="T12" fmla="*/ 12 w 109"/>
                  <a:gd name="T13" fmla="*/ 18 h 145"/>
                  <a:gd name="T14" fmla="*/ 19 w 109"/>
                  <a:gd name="T15" fmla="*/ 30 h 145"/>
                  <a:gd name="T16" fmla="*/ 25 w 109"/>
                  <a:gd name="T17" fmla="*/ 30 h 145"/>
                  <a:gd name="T18" fmla="*/ 25 w 109"/>
                  <a:gd name="T19" fmla="*/ 36 h 145"/>
                  <a:gd name="T20" fmla="*/ 31 w 109"/>
                  <a:gd name="T21" fmla="*/ 42 h 145"/>
                  <a:gd name="T22" fmla="*/ 31 w 109"/>
                  <a:gd name="T23" fmla="*/ 42 h 145"/>
                  <a:gd name="T24" fmla="*/ 37 w 109"/>
                  <a:gd name="T25" fmla="*/ 48 h 145"/>
                  <a:gd name="T26" fmla="*/ 37 w 109"/>
                  <a:gd name="T27" fmla="*/ 48 h 145"/>
                  <a:gd name="T28" fmla="*/ 43 w 109"/>
                  <a:gd name="T29" fmla="*/ 60 h 145"/>
                  <a:gd name="T30" fmla="*/ 43 w 109"/>
                  <a:gd name="T31" fmla="*/ 60 h 145"/>
                  <a:gd name="T32" fmla="*/ 49 w 109"/>
                  <a:gd name="T33" fmla="*/ 66 h 145"/>
                  <a:gd name="T34" fmla="*/ 55 w 109"/>
                  <a:gd name="T35" fmla="*/ 72 h 145"/>
                  <a:gd name="T36" fmla="*/ 55 w 109"/>
                  <a:gd name="T37" fmla="*/ 72 h 145"/>
                  <a:gd name="T38" fmla="*/ 61 w 109"/>
                  <a:gd name="T39" fmla="*/ 78 h 145"/>
                  <a:gd name="T40" fmla="*/ 61 w 109"/>
                  <a:gd name="T41" fmla="*/ 84 h 145"/>
                  <a:gd name="T42" fmla="*/ 67 w 109"/>
                  <a:gd name="T43" fmla="*/ 90 h 145"/>
                  <a:gd name="T44" fmla="*/ 67 w 109"/>
                  <a:gd name="T45" fmla="*/ 90 h 145"/>
                  <a:gd name="T46" fmla="*/ 73 w 109"/>
                  <a:gd name="T47" fmla="*/ 96 h 145"/>
                  <a:gd name="T48" fmla="*/ 73 w 109"/>
                  <a:gd name="T49" fmla="*/ 102 h 145"/>
                  <a:gd name="T50" fmla="*/ 79 w 109"/>
                  <a:gd name="T51" fmla="*/ 102 h 145"/>
                  <a:gd name="T52" fmla="*/ 85 w 109"/>
                  <a:gd name="T53" fmla="*/ 114 h 145"/>
                  <a:gd name="T54" fmla="*/ 85 w 109"/>
                  <a:gd name="T55" fmla="*/ 114 h 145"/>
                  <a:gd name="T56" fmla="*/ 91 w 109"/>
                  <a:gd name="T57" fmla="*/ 120 h 145"/>
                  <a:gd name="T58" fmla="*/ 91 w 109"/>
                  <a:gd name="T59" fmla="*/ 120 h 145"/>
                  <a:gd name="T60" fmla="*/ 97 w 109"/>
                  <a:gd name="T61" fmla="*/ 127 h 145"/>
                  <a:gd name="T62" fmla="*/ 97 w 109"/>
                  <a:gd name="T63" fmla="*/ 133 h 145"/>
                  <a:gd name="T64" fmla="*/ 103 w 109"/>
                  <a:gd name="T65" fmla="*/ 133 h 145"/>
                  <a:gd name="T66" fmla="*/ 109 w 109"/>
                  <a:gd name="T67" fmla="*/ 145 h 1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9"/>
                  <a:gd name="T103" fmla="*/ 0 h 145"/>
                  <a:gd name="T104" fmla="*/ 109 w 109"/>
                  <a:gd name="T105" fmla="*/ 145 h 1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9" h="145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9" y="30"/>
                    </a:lnTo>
                    <a:lnTo>
                      <a:pt x="25" y="30"/>
                    </a:lnTo>
                    <a:lnTo>
                      <a:pt x="25" y="36"/>
                    </a:lnTo>
                    <a:lnTo>
                      <a:pt x="31" y="42"/>
                    </a:lnTo>
                    <a:lnTo>
                      <a:pt x="37" y="48"/>
                    </a:lnTo>
                    <a:lnTo>
                      <a:pt x="43" y="60"/>
                    </a:lnTo>
                    <a:lnTo>
                      <a:pt x="49" y="66"/>
                    </a:lnTo>
                    <a:lnTo>
                      <a:pt x="55" y="72"/>
                    </a:lnTo>
                    <a:lnTo>
                      <a:pt x="61" y="78"/>
                    </a:lnTo>
                    <a:lnTo>
                      <a:pt x="61" y="84"/>
                    </a:lnTo>
                    <a:lnTo>
                      <a:pt x="67" y="90"/>
                    </a:lnTo>
                    <a:lnTo>
                      <a:pt x="73" y="96"/>
                    </a:lnTo>
                    <a:lnTo>
                      <a:pt x="73" y="102"/>
                    </a:lnTo>
                    <a:lnTo>
                      <a:pt x="79" y="102"/>
                    </a:lnTo>
                    <a:lnTo>
                      <a:pt x="85" y="114"/>
                    </a:lnTo>
                    <a:lnTo>
                      <a:pt x="91" y="120"/>
                    </a:lnTo>
                    <a:lnTo>
                      <a:pt x="97" y="127"/>
                    </a:lnTo>
                    <a:lnTo>
                      <a:pt x="97" y="133"/>
                    </a:lnTo>
                    <a:lnTo>
                      <a:pt x="103" y="133"/>
                    </a:lnTo>
                    <a:lnTo>
                      <a:pt x="109" y="1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1" name="Freeform 498"/>
              <p:cNvSpPr>
                <a:spLocks noChangeAspect="1"/>
              </p:cNvSpPr>
              <p:nvPr/>
            </p:nvSpPr>
            <p:spPr bwMode="auto">
              <a:xfrm>
                <a:off x="1681" y="5078"/>
                <a:ext cx="228" cy="151"/>
              </a:xfrm>
              <a:custGeom>
                <a:avLst/>
                <a:gdLst>
                  <a:gd name="T0" fmla="*/ 0 w 228"/>
                  <a:gd name="T1" fmla="*/ 0 h 151"/>
                  <a:gd name="T2" fmla="*/ 6 w 228"/>
                  <a:gd name="T3" fmla="*/ 6 h 151"/>
                  <a:gd name="T4" fmla="*/ 12 w 228"/>
                  <a:gd name="T5" fmla="*/ 6 h 151"/>
                  <a:gd name="T6" fmla="*/ 18 w 228"/>
                  <a:gd name="T7" fmla="*/ 12 h 151"/>
                  <a:gd name="T8" fmla="*/ 24 w 228"/>
                  <a:gd name="T9" fmla="*/ 18 h 151"/>
                  <a:gd name="T10" fmla="*/ 24 w 228"/>
                  <a:gd name="T11" fmla="*/ 18 h 151"/>
                  <a:gd name="T12" fmla="*/ 30 w 228"/>
                  <a:gd name="T13" fmla="*/ 24 h 151"/>
                  <a:gd name="T14" fmla="*/ 36 w 228"/>
                  <a:gd name="T15" fmla="*/ 24 h 151"/>
                  <a:gd name="T16" fmla="*/ 36 w 228"/>
                  <a:gd name="T17" fmla="*/ 24 h 151"/>
                  <a:gd name="T18" fmla="*/ 42 w 228"/>
                  <a:gd name="T19" fmla="*/ 30 h 151"/>
                  <a:gd name="T20" fmla="*/ 48 w 228"/>
                  <a:gd name="T21" fmla="*/ 30 h 151"/>
                  <a:gd name="T22" fmla="*/ 54 w 228"/>
                  <a:gd name="T23" fmla="*/ 36 h 151"/>
                  <a:gd name="T24" fmla="*/ 54 w 228"/>
                  <a:gd name="T25" fmla="*/ 36 h 151"/>
                  <a:gd name="T26" fmla="*/ 60 w 228"/>
                  <a:gd name="T27" fmla="*/ 42 h 151"/>
                  <a:gd name="T28" fmla="*/ 66 w 228"/>
                  <a:gd name="T29" fmla="*/ 48 h 151"/>
                  <a:gd name="T30" fmla="*/ 66 w 228"/>
                  <a:gd name="T31" fmla="*/ 48 h 151"/>
                  <a:gd name="T32" fmla="*/ 78 w 228"/>
                  <a:gd name="T33" fmla="*/ 54 h 151"/>
                  <a:gd name="T34" fmla="*/ 78 w 228"/>
                  <a:gd name="T35" fmla="*/ 54 h 151"/>
                  <a:gd name="T36" fmla="*/ 84 w 228"/>
                  <a:gd name="T37" fmla="*/ 54 h 151"/>
                  <a:gd name="T38" fmla="*/ 90 w 228"/>
                  <a:gd name="T39" fmla="*/ 60 h 151"/>
                  <a:gd name="T40" fmla="*/ 90 w 228"/>
                  <a:gd name="T41" fmla="*/ 60 h 151"/>
                  <a:gd name="T42" fmla="*/ 102 w 228"/>
                  <a:gd name="T43" fmla="*/ 66 h 151"/>
                  <a:gd name="T44" fmla="*/ 102 w 228"/>
                  <a:gd name="T45" fmla="*/ 66 h 151"/>
                  <a:gd name="T46" fmla="*/ 108 w 228"/>
                  <a:gd name="T47" fmla="*/ 72 h 151"/>
                  <a:gd name="T48" fmla="*/ 114 w 228"/>
                  <a:gd name="T49" fmla="*/ 79 h 151"/>
                  <a:gd name="T50" fmla="*/ 114 w 228"/>
                  <a:gd name="T51" fmla="*/ 79 h 151"/>
                  <a:gd name="T52" fmla="*/ 120 w 228"/>
                  <a:gd name="T53" fmla="*/ 85 h 151"/>
                  <a:gd name="T54" fmla="*/ 126 w 228"/>
                  <a:gd name="T55" fmla="*/ 85 h 151"/>
                  <a:gd name="T56" fmla="*/ 132 w 228"/>
                  <a:gd name="T57" fmla="*/ 91 h 151"/>
                  <a:gd name="T58" fmla="*/ 138 w 228"/>
                  <a:gd name="T59" fmla="*/ 91 h 151"/>
                  <a:gd name="T60" fmla="*/ 138 w 228"/>
                  <a:gd name="T61" fmla="*/ 91 h 151"/>
                  <a:gd name="T62" fmla="*/ 144 w 228"/>
                  <a:gd name="T63" fmla="*/ 97 h 151"/>
                  <a:gd name="T64" fmla="*/ 150 w 228"/>
                  <a:gd name="T65" fmla="*/ 103 h 151"/>
                  <a:gd name="T66" fmla="*/ 150 w 228"/>
                  <a:gd name="T67" fmla="*/ 103 h 151"/>
                  <a:gd name="T68" fmla="*/ 156 w 228"/>
                  <a:gd name="T69" fmla="*/ 109 h 151"/>
                  <a:gd name="T70" fmla="*/ 162 w 228"/>
                  <a:gd name="T71" fmla="*/ 109 h 151"/>
                  <a:gd name="T72" fmla="*/ 168 w 228"/>
                  <a:gd name="T73" fmla="*/ 115 h 151"/>
                  <a:gd name="T74" fmla="*/ 168 w 228"/>
                  <a:gd name="T75" fmla="*/ 115 h 151"/>
                  <a:gd name="T76" fmla="*/ 174 w 228"/>
                  <a:gd name="T77" fmla="*/ 121 h 151"/>
                  <a:gd name="T78" fmla="*/ 180 w 228"/>
                  <a:gd name="T79" fmla="*/ 121 h 151"/>
                  <a:gd name="T80" fmla="*/ 180 w 228"/>
                  <a:gd name="T81" fmla="*/ 121 h 151"/>
                  <a:gd name="T82" fmla="*/ 192 w 228"/>
                  <a:gd name="T83" fmla="*/ 127 h 151"/>
                  <a:gd name="T84" fmla="*/ 192 w 228"/>
                  <a:gd name="T85" fmla="*/ 133 h 151"/>
                  <a:gd name="T86" fmla="*/ 198 w 228"/>
                  <a:gd name="T87" fmla="*/ 133 h 151"/>
                  <a:gd name="T88" fmla="*/ 204 w 228"/>
                  <a:gd name="T89" fmla="*/ 139 h 151"/>
                  <a:gd name="T90" fmla="*/ 204 w 228"/>
                  <a:gd name="T91" fmla="*/ 139 h 151"/>
                  <a:gd name="T92" fmla="*/ 216 w 228"/>
                  <a:gd name="T93" fmla="*/ 145 h 151"/>
                  <a:gd name="T94" fmla="*/ 216 w 228"/>
                  <a:gd name="T95" fmla="*/ 145 h 151"/>
                  <a:gd name="T96" fmla="*/ 222 w 228"/>
                  <a:gd name="T97" fmla="*/ 151 h 151"/>
                  <a:gd name="T98" fmla="*/ 228 w 228"/>
                  <a:gd name="T99" fmla="*/ 151 h 1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8"/>
                  <a:gd name="T151" fmla="*/ 0 h 151"/>
                  <a:gd name="T152" fmla="*/ 228 w 228"/>
                  <a:gd name="T153" fmla="*/ 151 h 1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8" h="151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42"/>
                    </a:lnTo>
                    <a:lnTo>
                      <a:pt x="66" y="48"/>
                    </a:lnTo>
                    <a:lnTo>
                      <a:pt x="78" y="54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14" y="79"/>
                    </a:lnTo>
                    <a:lnTo>
                      <a:pt x="120" y="85"/>
                    </a:lnTo>
                    <a:lnTo>
                      <a:pt x="126" y="85"/>
                    </a:lnTo>
                    <a:lnTo>
                      <a:pt x="132" y="91"/>
                    </a:lnTo>
                    <a:lnTo>
                      <a:pt x="138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6" y="109"/>
                    </a:lnTo>
                    <a:lnTo>
                      <a:pt x="162" y="109"/>
                    </a:lnTo>
                    <a:lnTo>
                      <a:pt x="168" y="115"/>
                    </a:lnTo>
                    <a:lnTo>
                      <a:pt x="174" y="121"/>
                    </a:lnTo>
                    <a:lnTo>
                      <a:pt x="180" y="121"/>
                    </a:lnTo>
                    <a:lnTo>
                      <a:pt x="192" y="127"/>
                    </a:lnTo>
                    <a:lnTo>
                      <a:pt x="192" y="133"/>
                    </a:lnTo>
                    <a:lnTo>
                      <a:pt x="198" y="133"/>
                    </a:lnTo>
                    <a:lnTo>
                      <a:pt x="204" y="139"/>
                    </a:lnTo>
                    <a:lnTo>
                      <a:pt x="216" y="145"/>
                    </a:lnTo>
                    <a:lnTo>
                      <a:pt x="222" y="151"/>
                    </a:lnTo>
                    <a:lnTo>
                      <a:pt x="228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2" name="Freeform 499"/>
              <p:cNvSpPr>
                <a:spLocks noChangeAspect="1"/>
              </p:cNvSpPr>
              <p:nvPr/>
            </p:nvSpPr>
            <p:spPr bwMode="auto">
              <a:xfrm>
                <a:off x="1909" y="5229"/>
                <a:ext cx="229" cy="150"/>
              </a:xfrm>
              <a:custGeom>
                <a:avLst/>
                <a:gdLst>
                  <a:gd name="T0" fmla="*/ 0 w 229"/>
                  <a:gd name="T1" fmla="*/ 0 h 150"/>
                  <a:gd name="T2" fmla="*/ 0 w 229"/>
                  <a:gd name="T3" fmla="*/ 6 h 150"/>
                  <a:gd name="T4" fmla="*/ 6 w 229"/>
                  <a:gd name="T5" fmla="*/ 6 h 150"/>
                  <a:gd name="T6" fmla="*/ 12 w 229"/>
                  <a:gd name="T7" fmla="*/ 12 h 150"/>
                  <a:gd name="T8" fmla="*/ 18 w 229"/>
                  <a:gd name="T9" fmla="*/ 12 h 150"/>
                  <a:gd name="T10" fmla="*/ 24 w 229"/>
                  <a:gd name="T11" fmla="*/ 18 h 150"/>
                  <a:gd name="T12" fmla="*/ 24 w 229"/>
                  <a:gd name="T13" fmla="*/ 18 h 150"/>
                  <a:gd name="T14" fmla="*/ 30 w 229"/>
                  <a:gd name="T15" fmla="*/ 24 h 150"/>
                  <a:gd name="T16" fmla="*/ 36 w 229"/>
                  <a:gd name="T17" fmla="*/ 24 h 150"/>
                  <a:gd name="T18" fmla="*/ 36 w 229"/>
                  <a:gd name="T19" fmla="*/ 30 h 150"/>
                  <a:gd name="T20" fmla="*/ 49 w 229"/>
                  <a:gd name="T21" fmla="*/ 30 h 150"/>
                  <a:gd name="T22" fmla="*/ 49 w 229"/>
                  <a:gd name="T23" fmla="*/ 36 h 150"/>
                  <a:gd name="T24" fmla="*/ 55 w 229"/>
                  <a:gd name="T25" fmla="*/ 36 h 150"/>
                  <a:gd name="T26" fmla="*/ 55 w 229"/>
                  <a:gd name="T27" fmla="*/ 42 h 150"/>
                  <a:gd name="T28" fmla="*/ 61 w 229"/>
                  <a:gd name="T29" fmla="*/ 42 h 150"/>
                  <a:gd name="T30" fmla="*/ 67 w 229"/>
                  <a:gd name="T31" fmla="*/ 48 h 150"/>
                  <a:gd name="T32" fmla="*/ 73 w 229"/>
                  <a:gd name="T33" fmla="*/ 48 h 150"/>
                  <a:gd name="T34" fmla="*/ 79 w 229"/>
                  <a:gd name="T35" fmla="*/ 54 h 150"/>
                  <a:gd name="T36" fmla="*/ 79 w 229"/>
                  <a:gd name="T37" fmla="*/ 54 h 150"/>
                  <a:gd name="T38" fmla="*/ 85 w 229"/>
                  <a:gd name="T39" fmla="*/ 60 h 150"/>
                  <a:gd name="T40" fmla="*/ 91 w 229"/>
                  <a:gd name="T41" fmla="*/ 66 h 150"/>
                  <a:gd name="T42" fmla="*/ 91 w 229"/>
                  <a:gd name="T43" fmla="*/ 66 h 150"/>
                  <a:gd name="T44" fmla="*/ 103 w 229"/>
                  <a:gd name="T45" fmla="*/ 66 h 150"/>
                  <a:gd name="T46" fmla="*/ 103 w 229"/>
                  <a:gd name="T47" fmla="*/ 72 h 150"/>
                  <a:gd name="T48" fmla="*/ 109 w 229"/>
                  <a:gd name="T49" fmla="*/ 72 h 150"/>
                  <a:gd name="T50" fmla="*/ 115 w 229"/>
                  <a:gd name="T51" fmla="*/ 78 h 150"/>
                  <a:gd name="T52" fmla="*/ 115 w 229"/>
                  <a:gd name="T53" fmla="*/ 78 h 150"/>
                  <a:gd name="T54" fmla="*/ 121 w 229"/>
                  <a:gd name="T55" fmla="*/ 84 h 150"/>
                  <a:gd name="T56" fmla="*/ 127 w 229"/>
                  <a:gd name="T57" fmla="*/ 84 h 150"/>
                  <a:gd name="T58" fmla="*/ 133 w 229"/>
                  <a:gd name="T59" fmla="*/ 90 h 150"/>
                  <a:gd name="T60" fmla="*/ 139 w 229"/>
                  <a:gd name="T61" fmla="*/ 96 h 150"/>
                  <a:gd name="T62" fmla="*/ 139 w 229"/>
                  <a:gd name="T63" fmla="*/ 96 h 150"/>
                  <a:gd name="T64" fmla="*/ 145 w 229"/>
                  <a:gd name="T65" fmla="*/ 96 h 150"/>
                  <a:gd name="T66" fmla="*/ 151 w 229"/>
                  <a:gd name="T67" fmla="*/ 102 h 150"/>
                  <a:gd name="T68" fmla="*/ 151 w 229"/>
                  <a:gd name="T69" fmla="*/ 102 h 150"/>
                  <a:gd name="T70" fmla="*/ 163 w 229"/>
                  <a:gd name="T71" fmla="*/ 108 h 150"/>
                  <a:gd name="T72" fmla="*/ 163 w 229"/>
                  <a:gd name="T73" fmla="*/ 108 h 150"/>
                  <a:gd name="T74" fmla="*/ 169 w 229"/>
                  <a:gd name="T75" fmla="*/ 114 h 150"/>
                  <a:gd name="T76" fmla="*/ 175 w 229"/>
                  <a:gd name="T77" fmla="*/ 114 h 150"/>
                  <a:gd name="T78" fmla="*/ 175 w 229"/>
                  <a:gd name="T79" fmla="*/ 120 h 150"/>
                  <a:gd name="T80" fmla="*/ 187 w 229"/>
                  <a:gd name="T81" fmla="*/ 126 h 150"/>
                  <a:gd name="T82" fmla="*/ 187 w 229"/>
                  <a:gd name="T83" fmla="*/ 126 h 150"/>
                  <a:gd name="T84" fmla="*/ 193 w 229"/>
                  <a:gd name="T85" fmla="*/ 126 h 150"/>
                  <a:gd name="T86" fmla="*/ 199 w 229"/>
                  <a:gd name="T87" fmla="*/ 132 h 150"/>
                  <a:gd name="T88" fmla="*/ 199 w 229"/>
                  <a:gd name="T89" fmla="*/ 132 h 150"/>
                  <a:gd name="T90" fmla="*/ 205 w 229"/>
                  <a:gd name="T91" fmla="*/ 138 h 150"/>
                  <a:gd name="T92" fmla="*/ 211 w 229"/>
                  <a:gd name="T93" fmla="*/ 138 h 150"/>
                  <a:gd name="T94" fmla="*/ 217 w 229"/>
                  <a:gd name="T95" fmla="*/ 144 h 150"/>
                  <a:gd name="T96" fmla="*/ 223 w 229"/>
                  <a:gd name="T97" fmla="*/ 150 h 150"/>
                  <a:gd name="T98" fmla="*/ 223 w 229"/>
                  <a:gd name="T99" fmla="*/ 150 h 150"/>
                  <a:gd name="T100" fmla="*/ 229 w 229"/>
                  <a:gd name="T101" fmla="*/ 150 h 1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9"/>
                  <a:gd name="T154" fmla="*/ 0 h 150"/>
                  <a:gd name="T155" fmla="*/ 229 w 229"/>
                  <a:gd name="T156" fmla="*/ 150 h 1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9" h="150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49" y="30"/>
                    </a:lnTo>
                    <a:lnTo>
                      <a:pt x="49" y="36"/>
                    </a:lnTo>
                    <a:lnTo>
                      <a:pt x="55" y="36"/>
                    </a:lnTo>
                    <a:lnTo>
                      <a:pt x="55" y="42"/>
                    </a:lnTo>
                    <a:lnTo>
                      <a:pt x="61" y="42"/>
                    </a:lnTo>
                    <a:lnTo>
                      <a:pt x="67" y="48"/>
                    </a:lnTo>
                    <a:lnTo>
                      <a:pt x="73" y="48"/>
                    </a:lnTo>
                    <a:lnTo>
                      <a:pt x="79" y="54"/>
                    </a:lnTo>
                    <a:lnTo>
                      <a:pt x="85" y="60"/>
                    </a:lnTo>
                    <a:lnTo>
                      <a:pt x="91" y="66"/>
                    </a:lnTo>
                    <a:lnTo>
                      <a:pt x="103" y="66"/>
                    </a:lnTo>
                    <a:lnTo>
                      <a:pt x="103" y="72"/>
                    </a:lnTo>
                    <a:lnTo>
                      <a:pt x="109" y="72"/>
                    </a:lnTo>
                    <a:lnTo>
                      <a:pt x="115" y="78"/>
                    </a:lnTo>
                    <a:lnTo>
                      <a:pt x="121" y="84"/>
                    </a:lnTo>
                    <a:lnTo>
                      <a:pt x="127" y="84"/>
                    </a:lnTo>
                    <a:lnTo>
                      <a:pt x="133" y="90"/>
                    </a:lnTo>
                    <a:lnTo>
                      <a:pt x="139" y="96"/>
                    </a:lnTo>
                    <a:lnTo>
                      <a:pt x="145" y="96"/>
                    </a:lnTo>
                    <a:lnTo>
                      <a:pt x="151" y="102"/>
                    </a:lnTo>
                    <a:lnTo>
                      <a:pt x="163" y="108"/>
                    </a:lnTo>
                    <a:lnTo>
                      <a:pt x="169" y="114"/>
                    </a:lnTo>
                    <a:lnTo>
                      <a:pt x="175" y="114"/>
                    </a:lnTo>
                    <a:lnTo>
                      <a:pt x="175" y="120"/>
                    </a:lnTo>
                    <a:lnTo>
                      <a:pt x="187" y="126"/>
                    </a:lnTo>
                    <a:lnTo>
                      <a:pt x="193" y="126"/>
                    </a:lnTo>
                    <a:lnTo>
                      <a:pt x="199" y="132"/>
                    </a:lnTo>
                    <a:lnTo>
                      <a:pt x="205" y="138"/>
                    </a:lnTo>
                    <a:lnTo>
                      <a:pt x="211" y="138"/>
                    </a:lnTo>
                    <a:lnTo>
                      <a:pt x="217" y="144"/>
                    </a:lnTo>
                    <a:lnTo>
                      <a:pt x="223" y="150"/>
                    </a:lnTo>
                    <a:lnTo>
                      <a:pt x="229" y="1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3" name="Freeform 500"/>
              <p:cNvSpPr>
                <a:spLocks noChangeAspect="1"/>
              </p:cNvSpPr>
              <p:nvPr/>
            </p:nvSpPr>
            <p:spPr bwMode="auto">
              <a:xfrm>
                <a:off x="2138" y="5379"/>
                <a:ext cx="271" cy="115"/>
              </a:xfrm>
              <a:custGeom>
                <a:avLst/>
                <a:gdLst>
                  <a:gd name="T0" fmla="*/ 0 w 271"/>
                  <a:gd name="T1" fmla="*/ 0 h 115"/>
                  <a:gd name="T2" fmla="*/ 6 w 271"/>
                  <a:gd name="T3" fmla="*/ 6 h 115"/>
                  <a:gd name="T4" fmla="*/ 6 w 271"/>
                  <a:gd name="T5" fmla="*/ 6 h 115"/>
                  <a:gd name="T6" fmla="*/ 18 w 271"/>
                  <a:gd name="T7" fmla="*/ 12 h 115"/>
                  <a:gd name="T8" fmla="*/ 18 w 271"/>
                  <a:gd name="T9" fmla="*/ 12 h 115"/>
                  <a:gd name="T10" fmla="*/ 24 w 271"/>
                  <a:gd name="T11" fmla="*/ 18 h 115"/>
                  <a:gd name="T12" fmla="*/ 30 w 271"/>
                  <a:gd name="T13" fmla="*/ 18 h 115"/>
                  <a:gd name="T14" fmla="*/ 30 w 271"/>
                  <a:gd name="T15" fmla="*/ 24 h 115"/>
                  <a:gd name="T16" fmla="*/ 42 w 271"/>
                  <a:gd name="T17" fmla="*/ 24 h 115"/>
                  <a:gd name="T18" fmla="*/ 42 w 271"/>
                  <a:gd name="T19" fmla="*/ 30 h 115"/>
                  <a:gd name="T20" fmla="*/ 48 w 271"/>
                  <a:gd name="T21" fmla="*/ 30 h 115"/>
                  <a:gd name="T22" fmla="*/ 54 w 271"/>
                  <a:gd name="T23" fmla="*/ 36 h 115"/>
                  <a:gd name="T24" fmla="*/ 54 w 271"/>
                  <a:gd name="T25" fmla="*/ 36 h 115"/>
                  <a:gd name="T26" fmla="*/ 60 w 271"/>
                  <a:gd name="T27" fmla="*/ 42 h 115"/>
                  <a:gd name="T28" fmla="*/ 66 w 271"/>
                  <a:gd name="T29" fmla="*/ 42 h 115"/>
                  <a:gd name="T30" fmla="*/ 72 w 271"/>
                  <a:gd name="T31" fmla="*/ 42 h 115"/>
                  <a:gd name="T32" fmla="*/ 78 w 271"/>
                  <a:gd name="T33" fmla="*/ 48 h 115"/>
                  <a:gd name="T34" fmla="*/ 78 w 271"/>
                  <a:gd name="T35" fmla="*/ 48 h 115"/>
                  <a:gd name="T36" fmla="*/ 84 w 271"/>
                  <a:gd name="T37" fmla="*/ 54 h 115"/>
                  <a:gd name="T38" fmla="*/ 90 w 271"/>
                  <a:gd name="T39" fmla="*/ 60 h 115"/>
                  <a:gd name="T40" fmla="*/ 96 w 271"/>
                  <a:gd name="T41" fmla="*/ 60 h 115"/>
                  <a:gd name="T42" fmla="*/ 102 w 271"/>
                  <a:gd name="T43" fmla="*/ 60 h 115"/>
                  <a:gd name="T44" fmla="*/ 109 w 271"/>
                  <a:gd name="T45" fmla="*/ 67 h 115"/>
                  <a:gd name="T46" fmla="*/ 109 w 271"/>
                  <a:gd name="T47" fmla="*/ 67 h 115"/>
                  <a:gd name="T48" fmla="*/ 115 w 271"/>
                  <a:gd name="T49" fmla="*/ 73 h 115"/>
                  <a:gd name="T50" fmla="*/ 121 w 271"/>
                  <a:gd name="T51" fmla="*/ 73 h 115"/>
                  <a:gd name="T52" fmla="*/ 121 w 271"/>
                  <a:gd name="T53" fmla="*/ 73 h 115"/>
                  <a:gd name="T54" fmla="*/ 133 w 271"/>
                  <a:gd name="T55" fmla="*/ 79 h 115"/>
                  <a:gd name="T56" fmla="*/ 139 w 271"/>
                  <a:gd name="T57" fmla="*/ 79 h 115"/>
                  <a:gd name="T58" fmla="*/ 139 w 271"/>
                  <a:gd name="T59" fmla="*/ 79 h 115"/>
                  <a:gd name="T60" fmla="*/ 145 w 271"/>
                  <a:gd name="T61" fmla="*/ 85 h 115"/>
                  <a:gd name="T62" fmla="*/ 157 w 271"/>
                  <a:gd name="T63" fmla="*/ 91 h 115"/>
                  <a:gd name="T64" fmla="*/ 157 w 271"/>
                  <a:gd name="T65" fmla="*/ 91 h 115"/>
                  <a:gd name="T66" fmla="*/ 163 w 271"/>
                  <a:gd name="T67" fmla="*/ 91 h 115"/>
                  <a:gd name="T68" fmla="*/ 169 w 271"/>
                  <a:gd name="T69" fmla="*/ 97 h 115"/>
                  <a:gd name="T70" fmla="*/ 175 w 271"/>
                  <a:gd name="T71" fmla="*/ 97 h 115"/>
                  <a:gd name="T72" fmla="*/ 175 w 271"/>
                  <a:gd name="T73" fmla="*/ 97 h 115"/>
                  <a:gd name="T74" fmla="*/ 187 w 271"/>
                  <a:gd name="T75" fmla="*/ 103 h 115"/>
                  <a:gd name="T76" fmla="*/ 193 w 271"/>
                  <a:gd name="T77" fmla="*/ 103 h 115"/>
                  <a:gd name="T78" fmla="*/ 199 w 271"/>
                  <a:gd name="T79" fmla="*/ 103 h 115"/>
                  <a:gd name="T80" fmla="*/ 199 w 271"/>
                  <a:gd name="T81" fmla="*/ 103 h 115"/>
                  <a:gd name="T82" fmla="*/ 205 w 271"/>
                  <a:gd name="T83" fmla="*/ 109 h 115"/>
                  <a:gd name="T84" fmla="*/ 217 w 271"/>
                  <a:gd name="T85" fmla="*/ 109 h 115"/>
                  <a:gd name="T86" fmla="*/ 223 w 271"/>
                  <a:gd name="T87" fmla="*/ 109 h 115"/>
                  <a:gd name="T88" fmla="*/ 229 w 271"/>
                  <a:gd name="T89" fmla="*/ 115 h 115"/>
                  <a:gd name="T90" fmla="*/ 229 w 271"/>
                  <a:gd name="T91" fmla="*/ 115 h 115"/>
                  <a:gd name="T92" fmla="*/ 241 w 271"/>
                  <a:gd name="T93" fmla="*/ 115 h 115"/>
                  <a:gd name="T94" fmla="*/ 247 w 271"/>
                  <a:gd name="T95" fmla="*/ 115 h 115"/>
                  <a:gd name="T96" fmla="*/ 253 w 271"/>
                  <a:gd name="T97" fmla="*/ 115 h 115"/>
                  <a:gd name="T98" fmla="*/ 259 w 271"/>
                  <a:gd name="T99" fmla="*/ 115 h 115"/>
                  <a:gd name="T100" fmla="*/ 271 w 271"/>
                  <a:gd name="T101" fmla="*/ 115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1"/>
                  <a:gd name="T154" fmla="*/ 0 h 115"/>
                  <a:gd name="T155" fmla="*/ 271 w 271"/>
                  <a:gd name="T156" fmla="*/ 115 h 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1" h="115">
                    <a:moveTo>
                      <a:pt x="0" y="0"/>
                    </a:moveTo>
                    <a:lnTo>
                      <a:pt x="6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54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9" y="67"/>
                    </a:lnTo>
                    <a:lnTo>
                      <a:pt x="115" y="73"/>
                    </a:lnTo>
                    <a:lnTo>
                      <a:pt x="121" y="73"/>
                    </a:lnTo>
                    <a:lnTo>
                      <a:pt x="133" y="79"/>
                    </a:lnTo>
                    <a:lnTo>
                      <a:pt x="139" y="79"/>
                    </a:lnTo>
                    <a:lnTo>
                      <a:pt x="145" y="85"/>
                    </a:lnTo>
                    <a:lnTo>
                      <a:pt x="157" y="91"/>
                    </a:lnTo>
                    <a:lnTo>
                      <a:pt x="163" y="91"/>
                    </a:lnTo>
                    <a:lnTo>
                      <a:pt x="169" y="97"/>
                    </a:lnTo>
                    <a:lnTo>
                      <a:pt x="175" y="97"/>
                    </a:lnTo>
                    <a:lnTo>
                      <a:pt x="187" y="103"/>
                    </a:lnTo>
                    <a:lnTo>
                      <a:pt x="193" y="103"/>
                    </a:lnTo>
                    <a:lnTo>
                      <a:pt x="199" y="103"/>
                    </a:lnTo>
                    <a:lnTo>
                      <a:pt x="205" y="109"/>
                    </a:lnTo>
                    <a:lnTo>
                      <a:pt x="217" y="109"/>
                    </a:lnTo>
                    <a:lnTo>
                      <a:pt x="223" y="109"/>
                    </a:lnTo>
                    <a:lnTo>
                      <a:pt x="229" y="115"/>
                    </a:lnTo>
                    <a:lnTo>
                      <a:pt x="241" y="115"/>
                    </a:lnTo>
                    <a:lnTo>
                      <a:pt x="247" y="115"/>
                    </a:lnTo>
                    <a:lnTo>
                      <a:pt x="253" y="115"/>
                    </a:lnTo>
                    <a:lnTo>
                      <a:pt x="259" y="115"/>
                    </a:lnTo>
                    <a:lnTo>
                      <a:pt x="271" y="1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4" name="Freeform 501"/>
              <p:cNvSpPr>
                <a:spLocks noChangeAspect="1"/>
              </p:cNvSpPr>
              <p:nvPr/>
            </p:nvSpPr>
            <p:spPr bwMode="auto">
              <a:xfrm>
                <a:off x="2409" y="5325"/>
                <a:ext cx="205" cy="169"/>
              </a:xfrm>
              <a:custGeom>
                <a:avLst/>
                <a:gdLst>
                  <a:gd name="T0" fmla="*/ 0 w 205"/>
                  <a:gd name="T1" fmla="*/ 169 h 169"/>
                  <a:gd name="T2" fmla="*/ 6 w 205"/>
                  <a:gd name="T3" fmla="*/ 169 h 169"/>
                  <a:gd name="T4" fmla="*/ 12 w 205"/>
                  <a:gd name="T5" fmla="*/ 169 h 169"/>
                  <a:gd name="T6" fmla="*/ 18 w 205"/>
                  <a:gd name="T7" fmla="*/ 169 h 169"/>
                  <a:gd name="T8" fmla="*/ 18 w 205"/>
                  <a:gd name="T9" fmla="*/ 163 h 169"/>
                  <a:gd name="T10" fmla="*/ 30 w 205"/>
                  <a:gd name="T11" fmla="*/ 163 h 169"/>
                  <a:gd name="T12" fmla="*/ 36 w 205"/>
                  <a:gd name="T13" fmla="*/ 163 h 169"/>
                  <a:gd name="T14" fmla="*/ 42 w 205"/>
                  <a:gd name="T15" fmla="*/ 157 h 169"/>
                  <a:gd name="T16" fmla="*/ 42 w 205"/>
                  <a:gd name="T17" fmla="*/ 157 h 169"/>
                  <a:gd name="T18" fmla="*/ 48 w 205"/>
                  <a:gd name="T19" fmla="*/ 157 h 169"/>
                  <a:gd name="T20" fmla="*/ 60 w 205"/>
                  <a:gd name="T21" fmla="*/ 151 h 169"/>
                  <a:gd name="T22" fmla="*/ 60 w 205"/>
                  <a:gd name="T23" fmla="*/ 151 h 169"/>
                  <a:gd name="T24" fmla="*/ 66 w 205"/>
                  <a:gd name="T25" fmla="*/ 145 h 169"/>
                  <a:gd name="T26" fmla="*/ 72 w 205"/>
                  <a:gd name="T27" fmla="*/ 145 h 169"/>
                  <a:gd name="T28" fmla="*/ 72 w 205"/>
                  <a:gd name="T29" fmla="*/ 145 h 169"/>
                  <a:gd name="T30" fmla="*/ 84 w 205"/>
                  <a:gd name="T31" fmla="*/ 139 h 169"/>
                  <a:gd name="T32" fmla="*/ 84 w 205"/>
                  <a:gd name="T33" fmla="*/ 133 h 169"/>
                  <a:gd name="T34" fmla="*/ 90 w 205"/>
                  <a:gd name="T35" fmla="*/ 133 h 169"/>
                  <a:gd name="T36" fmla="*/ 96 w 205"/>
                  <a:gd name="T37" fmla="*/ 127 h 169"/>
                  <a:gd name="T38" fmla="*/ 96 w 205"/>
                  <a:gd name="T39" fmla="*/ 127 h 169"/>
                  <a:gd name="T40" fmla="*/ 102 w 205"/>
                  <a:gd name="T41" fmla="*/ 121 h 169"/>
                  <a:gd name="T42" fmla="*/ 102 w 205"/>
                  <a:gd name="T43" fmla="*/ 121 h 169"/>
                  <a:gd name="T44" fmla="*/ 114 w 205"/>
                  <a:gd name="T45" fmla="*/ 114 h 169"/>
                  <a:gd name="T46" fmla="*/ 114 w 205"/>
                  <a:gd name="T47" fmla="*/ 114 h 169"/>
                  <a:gd name="T48" fmla="*/ 120 w 205"/>
                  <a:gd name="T49" fmla="*/ 102 h 169"/>
                  <a:gd name="T50" fmla="*/ 120 w 205"/>
                  <a:gd name="T51" fmla="*/ 102 h 169"/>
                  <a:gd name="T52" fmla="*/ 127 w 205"/>
                  <a:gd name="T53" fmla="*/ 96 h 169"/>
                  <a:gd name="T54" fmla="*/ 127 w 205"/>
                  <a:gd name="T55" fmla="*/ 96 h 169"/>
                  <a:gd name="T56" fmla="*/ 133 w 205"/>
                  <a:gd name="T57" fmla="*/ 90 h 169"/>
                  <a:gd name="T58" fmla="*/ 133 w 205"/>
                  <a:gd name="T59" fmla="*/ 90 h 169"/>
                  <a:gd name="T60" fmla="*/ 145 w 205"/>
                  <a:gd name="T61" fmla="*/ 84 h 169"/>
                  <a:gd name="T62" fmla="*/ 145 w 205"/>
                  <a:gd name="T63" fmla="*/ 78 h 169"/>
                  <a:gd name="T64" fmla="*/ 151 w 205"/>
                  <a:gd name="T65" fmla="*/ 72 h 169"/>
                  <a:gd name="T66" fmla="*/ 151 w 205"/>
                  <a:gd name="T67" fmla="*/ 72 h 169"/>
                  <a:gd name="T68" fmla="*/ 157 w 205"/>
                  <a:gd name="T69" fmla="*/ 66 h 169"/>
                  <a:gd name="T70" fmla="*/ 157 w 205"/>
                  <a:gd name="T71" fmla="*/ 60 h 169"/>
                  <a:gd name="T72" fmla="*/ 163 w 205"/>
                  <a:gd name="T73" fmla="*/ 60 h 169"/>
                  <a:gd name="T74" fmla="*/ 169 w 205"/>
                  <a:gd name="T75" fmla="*/ 54 h 169"/>
                  <a:gd name="T76" fmla="*/ 169 w 205"/>
                  <a:gd name="T77" fmla="*/ 54 h 169"/>
                  <a:gd name="T78" fmla="*/ 175 w 205"/>
                  <a:gd name="T79" fmla="*/ 42 h 169"/>
                  <a:gd name="T80" fmla="*/ 175 w 205"/>
                  <a:gd name="T81" fmla="*/ 42 h 169"/>
                  <a:gd name="T82" fmla="*/ 181 w 205"/>
                  <a:gd name="T83" fmla="*/ 36 h 169"/>
                  <a:gd name="T84" fmla="*/ 181 w 205"/>
                  <a:gd name="T85" fmla="*/ 30 h 169"/>
                  <a:gd name="T86" fmla="*/ 181 w 205"/>
                  <a:gd name="T87" fmla="*/ 30 h 169"/>
                  <a:gd name="T88" fmla="*/ 187 w 205"/>
                  <a:gd name="T89" fmla="*/ 18 h 169"/>
                  <a:gd name="T90" fmla="*/ 187 w 205"/>
                  <a:gd name="T91" fmla="*/ 18 h 169"/>
                  <a:gd name="T92" fmla="*/ 193 w 205"/>
                  <a:gd name="T93" fmla="*/ 12 h 169"/>
                  <a:gd name="T94" fmla="*/ 199 w 205"/>
                  <a:gd name="T95" fmla="*/ 12 h 169"/>
                  <a:gd name="T96" fmla="*/ 199 w 205"/>
                  <a:gd name="T97" fmla="*/ 6 h 169"/>
                  <a:gd name="T98" fmla="*/ 205 w 205"/>
                  <a:gd name="T99" fmla="*/ 0 h 169"/>
                  <a:gd name="T100" fmla="*/ 205 w 205"/>
                  <a:gd name="T101" fmla="*/ 0 h 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5"/>
                  <a:gd name="T154" fmla="*/ 0 h 169"/>
                  <a:gd name="T155" fmla="*/ 205 w 205"/>
                  <a:gd name="T156" fmla="*/ 169 h 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5" h="169">
                    <a:moveTo>
                      <a:pt x="0" y="169"/>
                    </a:moveTo>
                    <a:lnTo>
                      <a:pt x="6" y="169"/>
                    </a:lnTo>
                    <a:lnTo>
                      <a:pt x="12" y="169"/>
                    </a:lnTo>
                    <a:lnTo>
                      <a:pt x="18" y="169"/>
                    </a:lnTo>
                    <a:lnTo>
                      <a:pt x="18" y="163"/>
                    </a:lnTo>
                    <a:lnTo>
                      <a:pt x="30" y="163"/>
                    </a:lnTo>
                    <a:lnTo>
                      <a:pt x="36" y="163"/>
                    </a:lnTo>
                    <a:lnTo>
                      <a:pt x="42" y="157"/>
                    </a:lnTo>
                    <a:lnTo>
                      <a:pt x="48" y="157"/>
                    </a:lnTo>
                    <a:lnTo>
                      <a:pt x="60" y="151"/>
                    </a:lnTo>
                    <a:lnTo>
                      <a:pt x="66" y="145"/>
                    </a:lnTo>
                    <a:lnTo>
                      <a:pt x="72" y="145"/>
                    </a:lnTo>
                    <a:lnTo>
                      <a:pt x="84" y="139"/>
                    </a:lnTo>
                    <a:lnTo>
                      <a:pt x="84" y="133"/>
                    </a:lnTo>
                    <a:lnTo>
                      <a:pt x="90" y="133"/>
                    </a:lnTo>
                    <a:lnTo>
                      <a:pt x="96" y="127"/>
                    </a:lnTo>
                    <a:lnTo>
                      <a:pt x="102" y="121"/>
                    </a:lnTo>
                    <a:lnTo>
                      <a:pt x="114" y="114"/>
                    </a:lnTo>
                    <a:lnTo>
                      <a:pt x="120" y="102"/>
                    </a:lnTo>
                    <a:lnTo>
                      <a:pt x="127" y="96"/>
                    </a:lnTo>
                    <a:lnTo>
                      <a:pt x="133" y="90"/>
                    </a:lnTo>
                    <a:lnTo>
                      <a:pt x="145" y="84"/>
                    </a:lnTo>
                    <a:lnTo>
                      <a:pt x="145" y="78"/>
                    </a:lnTo>
                    <a:lnTo>
                      <a:pt x="151" y="72"/>
                    </a:lnTo>
                    <a:lnTo>
                      <a:pt x="157" y="66"/>
                    </a:lnTo>
                    <a:lnTo>
                      <a:pt x="157" y="60"/>
                    </a:lnTo>
                    <a:lnTo>
                      <a:pt x="163" y="60"/>
                    </a:lnTo>
                    <a:lnTo>
                      <a:pt x="169" y="54"/>
                    </a:lnTo>
                    <a:lnTo>
                      <a:pt x="175" y="42"/>
                    </a:lnTo>
                    <a:lnTo>
                      <a:pt x="181" y="36"/>
                    </a:lnTo>
                    <a:lnTo>
                      <a:pt x="181" y="30"/>
                    </a:lnTo>
                    <a:lnTo>
                      <a:pt x="187" y="18"/>
                    </a:lnTo>
                    <a:lnTo>
                      <a:pt x="193" y="12"/>
                    </a:lnTo>
                    <a:lnTo>
                      <a:pt x="199" y="12"/>
                    </a:lnTo>
                    <a:lnTo>
                      <a:pt x="199" y="6"/>
                    </a:lnTo>
                    <a:lnTo>
                      <a:pt x="20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5" name="Freeform 502"/>
              <p:cNvSpPr>
                <a:spLocks noChangeAspect="1"/>
              </p:cNvSpPr>
              <p:nvPr/>
            </p:nvSpPr>
            <p:spPr bwMode="auto">
              <a:xfrm>
                <a:off x="2614" y="5265"/>
                <a:ext cx="162" cy="162"/>
              </a:xfrm>
              <a:custGeom>
                <a:avLst/>
                <a:gdLst>
                  <a:gd name="T0" fmla="*/ 0 w 162"/>
                  <a:gd name="T1" fmla="*/ 60 h 162"/>
                  <a:gd name="T2" fmla="*/ 6 w 162"/>
                  <a:gd name="T3" fmla="*/ 48 h 162"/>
                  <a:gd name="T4" fmla="*/ 6 w 162"/>
                  <a:gd name="T5" fmla="*/ 48 h 162"/>
                  <a:gd name="T6" fmla="*/ 12 w 162"/>
                  <a:gd name="T7" fmla="*/ 42 h 162"/>
                  <a:gd name="T8" fmla="*/ 12 w 162"/>
                  <a:gd name="T9" fmla="*/ 36 h 162"/>
                  <a:gd name="T10" fmla="*/ 12 w 162"/>
                  <a:gd name="T11" fmla="*/ 36 h 162"/>
                  <a:gd name="T12" fmla="*/ 18 w 162"/>
                  <a:gd name="T13" fmla="*/ 30 h 162"/>
                  <a:gd name="T14" fmla="*/ 24 w 162"/>
                  <a:gd name="T15" fmla="*/ 24 h 162"/>
                  <a:gd name="T16" fmla="*/ 24 w 162"/>
                  <a:gd name="T17" fmla="*/ 18 h 162"/>
                  <a:gd name="T18" fmla="*/ 30 w 162"/>
                  <a:gd name="T19" fmla="*/ 12 h 162"/>
                  <a:gd name="T20" fmla="*/ 30 w 162"/>
                  <a:gd name="T21" fmla="*/ 12 h 162"/>
                  <a:gd name="T22" fmla="*/ 30 w 162"/>
                  <a:gd name="T23" fmla="*/ 6 h 162"/>
                  <a:gd name="T24" fmla="*/ 36 w 162"/>
                  <a:gd name="T25" fmla="*/ 0 h 162"/>
                  <a:gd name="T26" fmla="*/ 42 w 162"/>
                  <a:gd name="T27" fmla="*/ 0 h 162"/>
                  <a:gd name="T28" fmla="*/ 48 w 162"/>
                  <a:gd name="T29" fmla="*/ 6 h 162"/>
                  <a:gd name="T30" fmla="*/ 54 w 162"/>
                  <a:gd name="T31" fmla="*/ 12 h 162"/>
                  <a:gd name="T32" fmla="*/ 54 w 162"/>
                  <a:gd name="T33" fmla="*/ 12 h 162"/>
                  <a:gd name="T34" fmla="*/ 54 w 162"/>
                  <a:gd name="T35" fmla="*/ 18 h 162"/>
                  <a:gd name="T36" fmla="*/ 60 w 162"/>
                  <a:gd name="T37" fmla="*/ 24 h 162"/>
                  <a:gd name="T38" fmla="*/ 60 w 162"/>
                  <a:gd name="T39" fmla="*/ 30 h 162"/>
                  <a:gd name="T40" fmla="*/ 66 w 162"/>
                  <a:gd name="T41" fmla="*/ 36 h 162"/>
                  <a:gd name="T42" fmla="*/ 66 w 162"/>
                  <a:gd name="T43" fmla="*/ 36 h 162"/>
                  <a:gd name="T44" fmla="*/ 72 w 162"/>
                  <a:gd name="T45" fmla="*/ 42 h 162"/>
                  <a:gd name="T46" fmla="*/ 78 w 162"/>
                  <a:gd name="T47" fmla="*/ 48 h 162"/>
                  <a:gd name="T48" fmla="*/ 78 w 162"/>
                  <a:gd name="T49" fmla="*/ 48 h 162"/>
                  <a:gd name="T50" fmla="*/ 84 w 162"/>
                  <a:gd name="T51" fmla="*/ 60 h 162"/>
                  <a:gd name="T52" fmla="*/ 84 w 162"/>
                  <a:gd name="T53" fmla="*/ 60 h 162"/>
                  <a:gd name="T54" fmla="*/ 90 w 162"/>
                  <a:gd name="T55" fmla="*/ 66 h 162"/>
                  <a:gd name="T56" fmla="*/ 90 w 162"/>
                  <a:gd name="T57" fmla="*/ 66 h 162"/>
                  <a:gd name="T58" fmla="*/ 96 w 162"/>
                  <a:gd name="T59" fmla="*/ 72 h 162"/>
                  <a:gd name="T60" fmla="*/ 96 w 162"/>
                  <a:gd name="T61" fmla="*/ 78 h 162"/>
                  <a:gd name="T62" fmla="*/ 96 w 162"/>
                  <a:gd name="T63" fmla="*/ 78 h 162"/>
                  <a:gd name="T64" fmla="*/ 102 w 162"/>
                  <a:gd name="T65" fmla="*/ 90 h 162"/>
                  <a:gd name="T66" fmla="*/ 108 w 162"/>
                  <a:gd name="T67" fmla="*/ 90 h 162"/>
                  <a:gd name="T68" fmla="*/ 108 w 162"/>
                  <a:gd name="T69" fmla="*/ 96 h 162"/>
                  <a:gd name="T70" fmla="*/ 114 w 162"/>
                  <a:gd name="T71" fmla="*/ 102 h 162"/>
                  <a:gd name="T72" fmla="*/ 114 w 162"/>
                  <a:gd name="T73" fmla="*/ 102 h 162"/>
                  <a:gd name="T74" fmla="*/ 120 w 162"/>
                  <a:gd name="T75" fmla="*/ 114 h 162"/>
                  <a:gd name="T76" fmla="*/ 120 w 162"/>
                  <a:gd name="T77" fmla="*/ 114 h 162"/>
                  <a:gd name="T78" fmla="*/ 126 w 162"/>
                  <a:gd name="T79" fmla="*/ 120 h 162"/>
                  <a:gd name="T80" fmla="*/ 126 w 162"/>
                  <a:gd name="T81" fmla="*/ 120 h 162"/>
                  <a:gd name="T82" fmla="*/ 132 w 162"/>
                  <a:gd name="T83" fmla="*/ 126 h 162"/>
                  <a:gd name="T84" fmla="*/ 138 w 162"/>
                  <a:gd name="T85" fmla="*/ 132 h 162"/>
                  <a:gd name="T86" fmla="*/ 138 w 162"/>
                  <a:gd name="T87" fmla="*/ 132 h 162"/>
                  <a:gd name="T88" fmla="*/ 144 w 162"/>
                  <a:gd name="T89" fmla="*/ 144 h 162"/>
                  <a:gd name="T90" fmla="*/ 144 w 162"/>
                  <a:gd name="T91" fmla="*/ 144 h 162"/>
                  <a:gd name="T92" fmla="*/ 150 w 162"/>
                  <a:gd name="T93" fmla="*/ 150 h 162"/>
                  <a:gd name="T94" fmla="*/ 150 w 162"/>
                  <a:gd name="T95" fmla="*/ 156 h 162"/>
                  <a:gd name="T96" fmla="*/ 156 w 162"/>
                  <a:gd name="T97" fmla="*/ 156 h 162"/>
                  <a:gd name="T98" fmla="*/ 156 w 162"/>
                  <a:gd name="T99" fmla="*/ 162 h 162"/>
                  <a:gd name="T100" fmla="*/ 162 w 162"/>
                  <a:gd name="T101" fmla="*/ 162 h 1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162"/>
                  <a:gd name="T155" fmla="*/ 162 w 162"/>
                  <a:gd name="T156" fmla="*/ 162 h 1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162">
                    <a:moveTo>
                      <a:pt x="0" y="60"/>
                    </a:moveTo>
                    <a:lnTo>
                      <a:pt x="6" y="48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08" y="90"/>
                    </a:lnTo>
                    <a:lnTo>
                      <a:pt x="108" y="96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6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44" y="144"/>
                    </a:lnTo>
                    <a:lnTo>
                      <a:pt x="150" y="150"/>
                    </a:lnTo>
                    <a:lnTo>
                      <a:pt x="150" y="156"/>
                    </a:lnTo>
                    <a:lnTo>
                      <a:pt x="156" y="156"/>
                    </a:lnTo>
                    <a:lnTo>
                      <a:pt x="156" y="162"/>
                    </a:lnTo>
                    <a:lnTo>
                      <a:pt x="162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6" name="Freeform 503"/>
              <p:cNvSpPr>
                <a:spLocks noChangeAspect="1"/>
              </p:cNvSpPr>
              <p:nvPr/>
            </p:nvSpPr>
            <p:spPr bwMode="auto">
              <a:xfrm>
                <a:off x="2776" y="5427"/>
                <a:ext cx="163" cy="223"/>
              </a:xfrm>
              <a:custGeom>
                <a:avLst/>
                <a:gdLst>
                  <a:gd name="T0" fmla="*/ 0 w 163"/>
                  <a:gd name="T1" fmla="*/ 0 h 223"/>
                  <a:gd name="T2" fmla="*/ 0 w 163"/>
                  <a:gd name="T3" fmla="*/ 12 h 223"/>
                  <a:gd name="T4" fmla="*/ 6 w 163"/>
                  <a:gd name="T5" fmla="*/ 12 h 223"/>
                  <a:gd name="T6" fmla="*/ 6 w 163"/>
                  <a:gd name="T7" fmla="*/ 19 h 223"/>
                  <a:gd name="T8" fmla="*/ 12 w 163"/>
                  <a:gd name="T9" fmla="*/ 25 h 223"/>
                  <a:gd name="T10" fmla="*/ 12 w 163"/>
                  <a:gd name="T11" fmla="*/ 25 h 223"/>
                  <a:gd name="T12" fmla="*/ 18 w 163"/>
                  <a:gd name="T13" fmla="*/ 31 h 223"/>
                  <a:gd name="T14" fmla="*/ 18 w 163"/>
                  <a:gd name="T15" fmla="*/ 37 h 223"/>
                  <a:gd name="T16" fmla="*/ 24 w 163"/>
                  <a:gd name="T17" fmla="*/ 43 h 223"/>
                  <a:gd name="T18" fmla="*/ 30 w 163"/>
                  <a:gd name="T19" fmla="*/ 43 h 223"/>
                  <a:gd name="T20" fmla="*/ 30 w 163"/>
                  <a:gd name="T21" fmla="*/ 49 h 223"/>
                  <a:gd name="T22" fmla="*/ 36 w 163"/>
                  <a:gd name="T23" fmla="*/ 55 h 223"/>
                  <a:gd name="T24" fmla="*/ 36 w 163"/>
                  <a:gd name="T25" fmla="*/ 55 h 223"/>
                  <a:gd name="T26" fmla="*/ 42 w 163"/>
                  <a:gd name="T27" fmla="*/ 67 h 223"/>
                  <a:gd name="T28" fmla="*/ 42 w 163"/>
                  <a:gd name="T29" fmla="*/ 67 h 223"/>
                  <a:gd name="T30" fmla="*/ 49 w 163"/>
                  <a:gd name="T31" fmla="*/ 73 h 223"/>
                  <a:gd name="T32" fmla="*/ 49 w 163"/>
                  <a:gd name="T33" fmla="*/ 73 h 223"/>
                  <a:gd name="T34" fmla="*/ 55 w 163"/>
                  <a:gd name="T35" fmla="*/ 79 h 223"/>
                  <a:gd name="T36" fmla="*/ 61 w 163"/>
                  <a:gd name="T37" fmla="*/ 85 h 223"/>
                  <a:gd name="T38" fmla="*/ 61 w 163"/>
                  <a:gd name="T39" fmla="*/ 85 h 223"/>
                  <a:gd name="T40" fmla="*/ 67 w 163"/>
                  <a:gd name="T41" fmla="*/ 97 h 223"/>
                  <a:gd name="T42" fmla="*/ 67 w 163"/>
                  <a:gd name="T43" fmla="*/ 97 h 223"/>
                  <a:gd name="T44" fmla="*/ 73 w 163"/>
                  <a:gd name="T45" fmla="*/ 103 h 223"/>
                  <a:gd name="T46" fmla="*/ 73 w 163"/>
                  <a:gd name="T47" fmla="*/ 109 h 223"/>
                  <a:gd name="T48" fmla="*/ 79 w 163"/>
                  <a:gd name="T49" fmla="*/ 109 h 223"/>
                  <a:gd name="T50" fmla="*/ 79 w 163"/>
                  <a:gd name="T51" fmla="*/ 115 h 223"/>
                  <a:gd name="T52" fmla="*/ 85 w 163"/>
                  <a:gd name="T53" fmla="*/ 115 h 223"/>
                  <a:gd name="T54" fmla="*/ 85 w 163"/>
                  <a:gd name="T55" fmla="*/ 127 h 223"/>
                  <a:gd name="T56" fmla="*/ 91 w 163"/>
                  <a:gd name="T57" fmla="*/ 127 h 223"/>
                  <a:gd name="T58" fmla="*/ 91 w 163"/>
                  <a:gd name="T59" fmla="*/ 133 h 223"/>
                  <a:gd name="T60" fmla="*/ 97 w 163"/>
                  <a:gd name="T61" fmla="*/ 139 h 223"/>
                  <a:gd name="T62" fmla="*/ 97 w 163"/>
                  <a:gd name="T63" fmla="*/ 139 h 223"/>
                  <a:gd name="T64" fmla="*/ 103 w 163"/>
                  <a:gd name="T65" fmla="*/ 145 h 223"/>
                  <a:gd name="T66" fmla="*/ 103 w 163"/>
                  <a:gd name="T67" fmla="*/ 151 h 223"/>
                  <a:gd name="T68" fmla="*/ 109 w 163"/>
                  <a:gd name="T69" fmla="*/ 157 h 223"/>
                  <a:gd name="T70" fmla="*/ 115 w 163"/>
                  <a:gd name="T71" fmla="*/ 157 h 223"/>
                  <a:gd name="T72" fmla="*/ 115 w 163"/>
                  <a:gd name="T73" fmla="*/ 163 h 223"/>
                  <a:gd name="T74" fmla="*/ 121 w 163"/>
                  <a:gd name="T75" fmla="*/ 169 h 223"/>
                  <a:gd name="T76" fmla="*/ 121 w 163"/>
                  <a:gd name="T77" fmla="*/ 169 h 223"/>
                  <a:gd name="T78" fmla="*/ 127 w 163"/>
                  <a:gd name="T79" fmla="*/ 181 h 223"/>
                  <a:gd name="T80" fmla="*/ 127 w 163"/>
                  <a:gd name="T81" fmla="*/ 181 h 223"/>
                  <a:gd name="T82" fmla="*/ 133 w 163"/>
                  <a:gd name="T83" fmla="*/ 187 h 223"/>
                  <a:gd name="T84" fmla="*/ 133 w 163"/>
                  <a:gd name="T85" fmla="*/ 187 h 223"/>
                  <a:gd name="T86" fmla="*/ 139 w 163"/>
                  <a:gd name="T87" fmla="*/ 193 h 223"/>
                  <a:gd name="T88" fmla="*/ 145 w 163"/>
                  <a:gd name="T89" fmla="*/ 199 h 223"/>
                  <a:gd name="T90" fmla="*/ 145 w 163"/>
                  <a:gd name="T91" fmla="*/ 199 h 223"/>
                  <a:gd name="T92" fmla="*/ 151 w 163"/>
                  <a:gd name="T93" fmla="*/ 211 h 223"/>
                  <a:gd name="T94" fmla="*/ 151 w 163"/>
                  <a:gd name="T95" fmla="*/ 211 h 223"/>
                  <a:gd name="T96" fmla="*/ 157 w 163"/>
                  <a:gd name="T97" fmla="*/ 217 h 223"/>
                  <a:gd name="T98" fmla="*/ 157 w 163"/>
                  <a:gd name="T99" fmla="*/ 217 h 223"/>
                  <a:gd name="T100" fmla="*/ 163 w 163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23"/>
                  <a:gd name="T155" fmla="*/ 163 w 163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23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19"/>
                    </a:lnTo>
                    <a:lnTo>
                      <a:pt x="12" y="25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24" y="43"/>
                    </a:lnTo>
                    <a:lnTo>
                      <a:pt x="30" y="43"/>
                    </a:lnTo>
                    <a:lnTo>
                      <a:pt x="30" y="49"/>
                    </a:lnTo>
                    <a:lnTo>
                      <a:pt x="36" y="55"/>
                    </a:lnTo>
                    <a:lnTo>
                      <a:pt x="42" y="67"/>
                    </a:lnTo>
                    <a:lnTo>
                      <a:pt x="49" y="73"/>
                    </a:lnTo>
                    <a:lnTo>
                      <a:pt x="55" y="79"/>
                    </a:lnTo>
                    <a:lnTo>
                      <a:pt x="61" y="85"/>
                    </a:lnTo>
                    <a:lnTo>
                      <a:pt x="67" y="97"/>
                    </a:lnTo>
                    <a:lnTo>
                      <a:pt x="73" y="103"/>
                    </a:lnTo>
                    <a:lnTo>
                      <a:pt x="73" y="109"/>
                    </a:lnTo>
                    <a:lnTo>
                      <a:pt x="79" y="109"/>
                    </a:lnTo>
                    <a:lnTo>
                      <a:pt x="79" y="115"/>
                    </a:lnTo>
                    <a:lnTo>
                      <a:pt x="85" y="115"/>
                    </a:lnTo>
                    <a:lnTo>
                      <a:pt x="85" y="127"/>
                    </a:lnTo>
                    <a:lnTo>
                      <a:pt x="91" y="127"/>
                    </a:lnTo>
                    <a:lnTo>
                      <a:pt x="91" y="133"/>
                    </a:lnTo>
                    <a:lnTo>
                      <a:pt x="97" y="139"/>
                    </a:lnTo>
                    <a:lnTo>
                      <a:pt x="103" y="145"/>
                    </a:lnTo>
                    <a:lnTo>
                      <a:pt x="103" y="151"/>
                    </a:lnTo>
                    <a:lnTo>
                      <a:pt x="109" y="157"/>
                    </a:lnTo>
                    <a:lnTo>
                      <a:pt x="115" y="157"/>
                    </a:lnTo>
                    <a:lnTo>
                      <a:pt x="115" y="163"/>
                    </a:lnTo>
                    <a:lnTo>
                      <a:pt x="121" y="169"/>
                    </a:lnTo>
                    <a:lnTo>
                      <a:pt x="127" y="181"/>
                    </a:lnTo>
                    <a:lnTo>
                      <a:pt x="133" y="187"/>
                    </a:lnTo>
                    <a:lnTo>
                      <a:pt x="139" y="193"/>
                    </a:lnTo>
                    <a:lnTo>
                      <a:pt x="145" y="199"/>
                    </a:lnTo>
                    <a:lnTo>
                      <a:pt x="151" y="211"/>
                    </a:lnTo>
                    <a:lnTo>
                      <a:pt x="157" y="217"/>
                    </a:lnTo>
                    <a:lnTo>
                      <a:pt x="163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7" name="Freeform 504"/>
              <p:cNvSpPr>
                <a:spLocks noChangeAspect="1"/>
              </p:cNvSpPr>
              <p:nvPr/>
            </p:nvSpPr>
            <p:spPr bwMode="auto">
              <a:xfrm>
                <a:off x="2939" y="5650"/>
                <a:ext cx="162" cy="223"/>
              </a:xfrm>
              <a:custGeom>
                <a:avLst/>
                <a:gdLst>
                  <a:gd name="T0" fmla="*/ 0 w 162"/>
                  <a:gd name="T1" fmla="*/ 0 h 223"/>
                  <a:gd name="T2" fmla="*/ 0 w 162"/>
                  <a:gd name="T3" fmla="*/ 6 h 223"/>
                  <a:gd name="T4" fmla="*/ 6 w 162"/>
                  <a:gd name="T5" fmla="*/ 6 h 223"/>
                  <a:gd name="T6" fmla="*/ 12 w 162"/>
                  <a:gd name="T7" fmla="*/ 18 h 223"/>
                  <a:gd name="T8" fmla="*/ 12 w 162"/>
                  <a:gd name="T9" fmla="*/ 18 h 223"/>
                  <a:gd name="T10" fmla="*/ 18 w 162"/>
                  <a:gd name="T11" fmla="*/ 24 h 223"/>
                  <a:gd name="T12" fmla="*/ 18 w 162"/>
                  <a:gd name="T13" fmla="*/ 24 h 223"/>
                  <a:gd name="T14" fmla="*/ 24 w 162"/>
                  <a:gd name="T15" fmla="*/ 30 h 223"/>
                  <a:gd name="T16" fmla="*/ 24 w 162"/>
                  <a:gd name="T17" fmla="*/ 36 h 223"/>
                  <a:gd name="T18" fmla="*/ 30 w 162"/>
                  <a:gd name="T19" fmla="*/ 42 h 223"/>
                  <a:gd name="T20" fmla="*/ 30 w 162"/>
                  <a:gd name="T21" fmla="*/ 48 h 223"/>
                  <a:gd name="T22" fmla="*/ 30 w 162"/>
                  <a:gd name="T23" fmla="*/ 48 h 223"/>
                  <a:gd name="T24" fmla="*/ 36 w 162"/>
                  <a:gd name="T25" fmla="*/ 54 h 223"/>
                  <a:gd name="T26" fmla="*/ 42 w 162"/>
                  <a:gd name="T27" fmla="*/ 60 h 223"/>
                  <a:gd name="T28" fmla="*/ 42 w 162"/>
                  <a:gd name="T29" fmla="*/ 60 h 223"/>
                  <a:gd name="T30" fmla="*/ 48 w 162"/>
                  <a:gd name="T31" fmla="*/ 66 h 223"/>
                  <a:gd name="T32" fmla="*/ 48 w 162"/>
                  <a:gd name="T33" fmla="*/ 72 h 223"/>
                  <a:gd name="T34" fmla="*/ 54 w 162"/>
                  <a:gd name="T35" fmla="*/ 78 h 223"/>
                  <a:gd name="T36" fmla="*/ 54 w 162"/>
                  <a:gd name="T37" fmla="*/ 78 h 223"/>
                  <a:gd name="T38" fmla="*/ 60 w 162"/>
                  <a:gd name="T39" fmla="*/ 85 h 223"/>
                  <a:gd name="T40" fmla="*/ 66 w 162"/>
                  <a:gd name="T41" fmla="*/ 91 h 223"/>
                  <a:gd name="T42" fmla="*/ 66 w 162"/>
                  <a:gd name="T43" fmla="*/ 91 h 223"/>
                  <a:gd name="T44" fmla="*/ 72 w 162"/>
                  <a:gd name="T45" fmla="*/ 97 h 223"/>
                  <a:gd name="T46" fmla="*/ 72 w 162"/>
                  <a:gd name="T47" fmla="*/ 103 h 223"/>
                  <a:gd name="T48" fmla="*/ 78 w 162"/>
                  <a:gd name="T49" fmla="*/ 109 h 223"/>
                  <a:gd name="T50" fmla="*/ 78 w 162"/>
                  <a:gd name="T51" fmla="*/ 109 h 223"/>
                  <a:gd name="T52" fmla="*/ 84 w 162"/>
                  <a:gd name="T53" fmla="*/ 115 h 223"/>
                  <a:gd name="T54" fmla="*/ 84 w 162"/>
                  <a:gd name="T55" fmla="*/ 121 h 223"/>
                  <a:gd name="T56" fmla="*/ 90 w 162"/>
                  <a:gd name="T57" fmla="*/ 121 h 223"/>
                  <a:gd name="T58" fmla="*/ 96 w 162"/>
                  <a:gd name="T59" fmla="*/ 127 h 223"/>
                  <a:gd name="T60" fmla="*/ 96 w 162"/>
                  <a:gd name="T61" fmla="*/ 133 h 223"/>
                  <a:gd name="T62" fmla="*/ 102 w 162"/>
                  <a:gd name="T63" fmla="*/ 139 h 223"/>
                  <a:gd name="T64" fmla="*/ 102 w 162"/>
                  <a:gd name="T65" fmla="*/ 139 h 223"/>
                  <a:gd name="T66" fmla="*/ 108 w 162"/>
                  <a:gd name="T67" fmla="*/ 145 h 223"/>
                  <a:gd name="T68" fmla="*/ 108 w 162"/>
                  <a:gd name="T69" fmla="*/ 151 h 223"/>
                  <a:gd name="T70" fmla="*/ 114 w 162"/>
                  <a:gd name="T71" fmla="*/ 157 h 223"/>
                  <a:gd name="T72" fmla="*/ 114 w 162"/>
                  <a:gd name="T73" fmla="*/ 163 h 223"/>
                  <a:gd name="T74" fmla="*/ 120 w 162"/>
                  <a:gd name="T75" fmla="*/ 163 h 223"/>
                  <a:gd name="T76" fmla="*/ 126 w 162"/>
                  <a:gd name="T77" fmla="*/ 169 h 223"/>
                  <a:gd name="T78" fmla="*/ 126 w 162"/>
                  <a:gd name="T79" fmla="*/ 169 h 223"/>
                  <a:gd name="T80" fmla="*/ 132 w 162"/>
                  <a:gd name="T81" fmla="*/ 175 h 223"/>
                  <a:gd name="T82" fmla="*/ 132 w 162"/>
                  <a:gd name="T83" fmla="*/ 181 h 223"/>
                  <a:gd name="T84" fmla="*/ 138 w 162"/>
                  <a:gd name="T85" fmla="*/ 187 h 223"/>
                  <a:gd name="T86" fmla="*/ 138 w 162"/>
                  <a:gd name="T87" fmla="*/ 193 h 223"/>
                  <a:gd name="T88" fmla="*/ 144 w 162"/>
                  <a:gd name="T89" fmla="*/ 193 h 223"/>
                  <a:gd name="T90" fmla="*/ 144 w 162"/>
                  <a:gd name="T91" fmla="*/ 199 h 223"/>
                  <a:gd name="T92" fmla="*/ 150 w 162"/>
                  <a:gd name="T93" fmla="*/ 199 h 223"/>
                  <a:gd name="T94" fmla="*/ 150 w 162"/>
                  <a:gd name="T95" fmla="*/ 205 h 223"/>
                  <a:gd name="T96" fmla="*/ 156 w 162"/>
                  <a:gd name="T97" fmla="*/ 211 h 223"/>
                  <a:gd name="T98" fmla="*/ 156 w 162"/>
                  <a:gd name="T99" fmla="*/ 217 h 223"/>
                  <a:gd name="T100" fmla="*/ 162 w 162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23"/>
                  <a:gd name="T155" fmla="*/ 162 w 162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23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66"/>
                    </a:lnTo>
                    <a:lnTo>
                      <a:pt x="48" y="72"/>
                    </a:lnTo>
                    <a:lnTo>
                      <a:pt x="54" y="78"/>
                    </a:lnTo>
                    <a:lnTo>
                      <a:pt x="60" y="85"/>
                    </a:lnTo>
                    <a:lnTo>
                      <a:pt x="66" y="91"/>
                    </a:lnTo>
                    <a:lnTo>
                      <a:pt x="72" y="97"/>
                    </a:lnTo>
                    <a:lnTo>
                      <a:pt x="72" y="103"/>
                    </a:lnTo>
                    <a:lnTo>
                      <a:pt x="78" y="109"/>
                    </a:lnTo>
                    <a:lnTo>
                      <a:pt x="84" y="115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6" y="127"/>
                    </a:lnTo>
                    <a:lnTo>
                      <a:pt x="96" y="133"/>
                    </a:lnTo>
                    <a:lnTo>
                      <a:pt x="102" y="139"/>
                    </a:lnTo>
                    <a:lnTo>
                      <a:pt x="108" y="145"/>
                    </a:lnTo>
                    <a:lnTo>
                      <a:pt x="108" y="151"/>
                    </a:lnTo>
                    <a:lnTo>
                      <a:pt x="114" y="157"/>
                    </a:lnTo>
                    <a:lnTo>
                      <a:pt x="114" y="163"/>
                    </a:lnTo>
                    <a:lnTo>
                      <a:pt x="120" y="163"/>
                    </a:lnTo>
                    <a:lnTo>
                      <a:pt x="126" y="169"/>
                    </a:lnTo>
                    <a:lnTo>
                      <a:pt x="132" y="175"/>
                    </a:lnTo>
                    <a:lnTo>
                      <a:pt x="132" y="181"/>
                    </a:lnTo>
                    <a:lnTo>
                      <a:pt x="138" y="187"/>
                    </a:lnTo>
                    <a:lnTo>
                      <a:pt x="138" y="193"/>
                    </a:lnTo>
                    <a:lnTo>
                      <a:pt x="144" y="193"/>
                    </a:lnTo>
                    <a:lnTo>
                      <a:pt x="144" y="199"/>
                    </a:lnTo>
                    <a:lnTo>
                      <a:pt x="150" y="199"/>
                    </a:lnTo>
                    <a:lnTo>
                      <a:pt x="150" y="205"/>
                    </a:lnTo>
                    <a:lnTo>
                      <a:pt x="156" y="211"/>
                    </a:lnTo>
                    <a:lnTo>
                      <a:pt x="156" y="217"/>
                    </a:lnTo>
                    <a:lnTo>
                      <a:pt x="162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8" name="Freeform 505"/>
              <p:cNvSpPr>
                <a:spLocks noChangeAspect="1"/>
              </p:cNvSpPr>
              <p:nvPr/>
            </p:nvSpPr>
            <p:spPr bwMode="auto">
              <a:xfrm>
                <a:off x="3101" y="5873"/>
                <a:ext cx="103" cy="132"/>
              </a:xfrm>
              <a:custGeom>
                <a:avLst/>
                <a:gdLst>
                  <a:gd name="T0" fmla="*/ 0 w 103"/>
                  <a:gd name="T1" fmla="*/ 0 h 132"/>
                  <a:gd name="T2" fmla="*/ 0 w 103"/>
                  <a:gd name="T3" fmla="*/ 0 h 132"/>
                  <a:gd name="T4" fmla="*/ 6 w 103"/>
                  <a:gd name="T5" fmla="*/ 6 h 132"/>
                  <a:gd name="T6" fmla="*/ 6 w 103"/>
                  <a:gd name="T7" fmla="*/ 6 h 132"/>
                  <a:gd name="T8" fmla="*/ 13 w 103"/>
                  <a:gd name="T9" fmla="*/ 18 h 132"/>
                  <a:gd name="T10" fmla="*/ 19 w 103"/>
                  <a:gd name="T11" fmla="*/ 18 h 132"/>
                  <a:gd name="T12" fmla="*/ 19 w 103"/>
                  <a:gd name="T13" fmla="*/ 24 h 132"/>
                  <a:gd name="T14" fmla="*/ 25 w 103"/>
                  <a:gd name="T15" fmla="*/ 30 h 132"/>
                  <a:gd name="T16" fmla="*/ 25 w 103"/>
                  <a:gd name="T17" fmla="*/ 30 h 132"/>
                  <a:gd name="T18" fmla="*/ 31 w 103"/>
                  <a:gd name="T19" fmla="*/ 36 h 132"/>
                  <a:gd name="T20" fmla="*/ 31 w 103"/>
                  <a:gd name="T21" fmla="*/ 36 h 132"/>
                  <a:gd name="T22" fmla="*/ 37 w 103"/>
                  <a:gd name="T23" fmla="*/ 48 h 132"/>
                  <a:gd name="T24" fmla="*/ 37 w 103"/>
                  <a:gd name="T25" fmla="*/ 48 h 132"/>
                  <a:gd name="T26" fmla="*/ 43 w 103"/>
                  <a:gd name="T27" fmla="*/ 54 h 132"/>
                  <a:gd name="T28" fmla="*/ 49 w 103"/>
                  <a:gd name="T29" fmla="*/ 60 h 132"/>
                  <a:gd name="T30" fmla="*/ 49 w 103"/>
                  <a:gd name="T31" fmla="*/ 60 h 132"/>
                  <a:gd name="T32" fmla="*/ 55 w 103"/>
                  <a:gd name="T33" fmla="*/ 66 h 132"/>
                  <a:gd name="T34" fmla="*/ 55 w 103"/>
                  <a:gd name="T35" fmla="*/ 72 h 132"/>
                  <a:gd name="T36" fmla="*/ 61 w 103"/>
                  <a:gd name="T37" fmla="*/ 78 h 132"/>
                  <a:gd name="T38" fmla="*/ 61 w 103"/>
                  <a:gd name="T39" fmla="*/ 78 h 132"/>
                  <a:gd name="T40" fmla="*/ 67 w 103"/>
                  <a:gd name="T41" fmla="*/ 84 h 132"/>
                  <a:gd name="T42" fmla="*/ 67 w 103"/>
                  <a:gd name="T43" fmla="*/ 90 h 132"/>
                  <a:gd name="T44" fmla="*/ 73 w 103"/>
                  <a:gd name="T45" fmla="*/ 90 h 132"/>
                  <a:gd name="T46" fmla="*/ 79 w 103"/>
                  <a:gd name="T47" fmla="*/ 96 h 132"/>
                  <a:gd name="T48" fmla="*/ 79 w 103"/>
                  <a:gd name="T49" fmla="*/ 102 h 132"/>
                  <a:gd name="T50" fmla="*/ 85 w 103"/>
                  <a:gd name="T51" fmla="*/ 108 h 132"/>
                  <a:gd name="T52" fmla="*/ 85 w 103"/>
                  <a:gd name="T53" fmla="*/ 108 h 132"/>
                  <a:gd name="T54" fmla="*/ 91 w 103"/>
                  <a:gd name="T55" fmla="*/ 114 h 132"/>
                  <a:gd name="T56" fmla="*/ 91 w 103"/>
                  <a:gd name="T57" fmla="*/ 120 h 132"/>
                  <a:gd name="T58" fmla="*/ 97 w 103"/>
                  <a:gd name="T59" fmla="*/ 120 h 132"/>
                  <a:gd name="T60" fmla="*/ 97 w 103"/>
                  <a:gd name="T61" fmla="*/ 132 h 132"/>
                  <a:gd name="T62" fmla="*/ 103 w 103"/>
                  <a:gd name="T63" fmla="*/ 132 h 1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3"/>
                  <a:gd name="T97" fmla="*/ 0 h 132"/>
                  <a:gd name="T98" fmla="*/ 103 w 103"/>
                  <a:gd name="T99" fmla="*/ 132 h 1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3" h="132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3" y="18"/>
                    </a:lnTo>
                    <a:lnTo>
                      <a:pt x="19" y="18"/>
                    </a:lnTo>
                    <a:lnTo>
                      <a:pt x="19" y="24"/>
                    </a:lnTo>
                    <a:lnTo>
                      <a:pt x="25" y="30"/>
                    </a:lnTo>
                    <a:lnTo>
                      <a:pt x="31" y="36"/>
                    </a:lnTo>
                    <a:lnTo>
                      <a:pt x="37" y="48"/>
                    </a:lnTo>
                    <a:lnTo>
                      <a:pt x="43" y="54"/>
                    </a:lnTo>
                    <a:lnTo>
                      <a:pt x="49" y="60"/>
                    </a:lnTo>
                    <a:lnTo>
                      <a:pt x="55" y="66"/>
                    </a:lnTo>
                    <a:lnTo>
                      <a:pt x="55" y="72"/>
                    </a:lnTo>
                    <a:lnTo>
                      <a:pt x="61" y="78"/>
                    </a:lnTo>
                    <a:lnTo>
                      <a:pt x="67" y="84"/>
                    </a:lnTo>
                    <a:lnTo>
                      <a:pt x="67" y="90"/>
                    </a:lnTo>
                    <a:lnTo>
                      <a:pt x="73" y="90"/>
                    </a:lnTo>
                    <a:lnTo>
                      <a:pt x="79" y="96"/>
                    </a:lnTo>
                    <a:lnTo>
                      <a:pt x="79" y="102"/>
                    </a:lnTo>
                    <a:lnTo>
                      <a:pt x="85" y="108"/>
                    </a:lnTo>
                    <a:lnTo>
                      <a:pt x="91" y="114"/>
                    </a:lnTo>
                    <a:lnTo>
                      <a:pt x="91" y="120"/>
                    </a:lnTo>
                    <a:lnTo>
                      <a:pt x="97" y="120"/>
                    </a:lnTo>
                    <a:lnTo>
                      <a:pt x="97" y="132"/>
                    </a:lnTo>
                    <a:lnTo>
                      <a:pt x="103" y="1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9" name="Freeform 506"/>
              <p:cNvSpPr>
                <a:spLocks noChangeAspect="1"/>
              </p:cNvSpPr>
              <p:nvPr/>
            </p:nvSpPr>
            <p:spPr bwMode="auto">
              <a:xfrm>
                <a:off x="1681" y="5331"/>
                <a:ext cx="228" cy="151"/>
              </a:xfrm>
              <a:custGeom>
                <a:avLst/>
                <a:gdLst>
                  <a:gd name="T0" fmla="*/ 0 w 228"/>
                  <a:gd name="T1" fmla="*/ 0 h 151"/>
                  <a:gd name="T2" fmla="*/ 6 w 228"/>
                  <a:gd name="T3" fmla="*/ 6 h 151"/>
                  <a:gd name="T4" fmla="*/ 6 w 228"/>
                  <a:gd name="T5" fmla="*/ 6 h 151"/>
                  <a:gd name="T6" fmla="*/ 18 w 228"/>
                  <a:gd name="T7" fmla="*/ 12 h 151"/>
                  <a:gd name="T8" fmla="*/ 18 w 228"/>
                  <a:gd name="T9" fmla="*/ 12 h 151"/>
                  <a:gd name="T10" fmla="*/ 24 w 228"/>
                  <a:gd name="T11" fmla="*/ 18 h 151"/>
                  <a:gd name="T12" fmla="*/ 30 w 228"/>
                  <a:gd name="T13" fmla="*/ 24 h 151"/>
                  <a:gd name="T14" fmla="*/ 30 w 228"/>
                  <a:gd name="T15" fmla="*/ 24 h 151"/>
                  <a:gd name="T16" fmla="*/ 36 w 228"/>
                  <a:gd name="T17" fmla="*/ 30 h 151"/>
                  <a:gd name="T18" fmla="*/ 42 w 228"/>
                  <a:gd name="T19" fmla="*/ 30 h 151"/>
                  <a:gd name="T20" fmla="*/ 48 w 228"/>
                  <a:gd name="T21" fmla="*/ 30 h 151"/>
                  <a:gd name="T22" fmla="*/ 54 w 228"/>
                  <a:gd name="T23" fmla="*/ 36 h 151"/>
                  <a:gd name="T24" fmla="*/ 54 w 228"/>
                  <a:gd name="T25" fmla="*/ 36 h 151"/>
                  <a:gd name="T26" fmla="*/ 60 w 228"/>
                  <a:gd name="T27" fmla="*/ 42 h 151"/>
                  <a:gd name="T28" fmla="*/ 66 w 228"/>
                  <a:gd name="T29" fmla="*/ 48 h 151"/>
                  <a:gd name="T30" fmla="*/ 66 w 228"/>
                  <a:gd name="T31" fmla="*/ 48 h 151"/>
                  <a:gd name="T32" fmla="*/ 78 w 228"/>
                  <a:gd name="T33" fmla="*/ 54 h 151"/>
                  <a:gd name="T34" fmla="*/ 78 w 228"/>
                  <a:gd name="T35" fmla="*/ 54 h 151"/>
                  <a:gd name="T36" fmla="*/ 84 w 228"/>
                  <a:gd name="T37" fmla="*/ 60 h 151"/>
                  <a:gd name="T38" fmla="*/ 90 w 228"/>
                  <a:gd name="T39" fmla="*/ 60 h 151"/>
                  <a:gd name="T40" fmla="*/ 90 w 228"/>
                  <a:gd name="T41" fmla="*/ 60 h 151"/>
                  <a:gd name="T42" fmla="*/ 102 w 228"/>
                  <a:gd name="T43" fmla="*/ 66 h 151"/>
                  <a:gd name="T44" fmla="*/ 102 w 228"/>
                  <a:gd name="T45" fmla="*/ 66 h 151"/>
                  <a:gd name="T46" fmla="*/ 108 w 228"/>
                  <a:gd name="T47" fmla="*/ 72 h 151"/>
                  <a:gd name="T48" fmla="*/ 114 w 228"/>
                  <a:gd name="T49" fmla="*/ 78 h 151"/>
                  <a:gd name="T50" fmla="*/ 114 w 228"/>
                  <a:gd name="T51" fmla="*/ 78 h 151"/>
                  <a:gd name="T52" fmla="*/ 120 w 228"/>
                  <a:gd name="T53" fmla="*/ 84 h 151"/>
                  <a:gd name="T54" fmla="*/ 120 w 228"/>
                  <a:gd name="T55" fmla="*/ 84 h 151"/>
                  <a:gd name="T56" fmla="*/ 132 w 228"/>
                  <a:gd name="T57" fmla="*/ 90 h 151"/>
                  <a:gd name="T58" fmla="*/ 132 w 228"/>
                  <a:gd name="T59" fmla="*/ 90 h 151"/>
                  <a:gd name="T60" fmla="*/ 138 w 228"/>
                  <a:gd name="T61" fmla="*/ 90 h 151"/>
                  <a:gd name="T62" fmla="*/ 144 w 228"/>
                  <a:gd name="T63" fmla="*/ 96 h 151"/>
                  <a:gd name="T64" fmla="*/ 144 w 228"/>
                  <a:gd name="T65" fmla="*/ 96 h 151"/>
                  <a:gd name="T66" fmla="*/ 150 w 228"/>
                  <a:gd name="T67" fmla="*/ 102 h 151"/>
                  <a:gd name="T68" fmla="*/ 156 w 228"/>
                  <a:gd name="T69" fmla="*/ 108 h 151"/>
                  <a:gd name="T70" fmla="*/ 162 w 228"/>
                  <a:gd name="T71" fmla="*/ 108 h 151"/>
                  <a:gd name="T72" fmla="*/ 168 w 228"/>
                  <a:gd name="T73" fmla="*/ 115 h 151"/>
                  <a:gd name="T74" fmla="*/ 168 w 228"/>
                  <a:gd name="T75" fmla="*/ 115 h 151"/>
                  <a:gd name="T76" fmla="*/ 174 w 228"/>
                  <a:gd name="T77" fmla="*/ 121 h 151"/>
                  <a:gd name="T78" fmla="*/ 180 w 228"/>
                  <a:gd name="T79" fmla="*/ 121 h 151"/>
                  <a:gd name="T80" fmla="*/ 180 w 228"/>
                  <a:gd name="T81" fmla="*/ 127 h 151"/>
                  <a:gd name="T82" fmla="*/ 192 w 228"/>
                  <a:gd name="T83" fmla="*/ 127 h 151"/>
                  <a:gd name="T84" fmla="*/ 192 w 228"/>
                  <a:gd name="T85" fmla="*/ 127 h 151"/>
                  <a:gd name="T86" fmla="*/ 198 w 228"/>
                  <a:gd name="T87" fmla="*/ 133 h 151"/>
                  <a:gd name="T88" fmla="*/ 204 w 228"/>
                  <a:gd name="T89" fmla="*/ 139 h 151"/>
                  <a:gd name="T90" fmla="*/ 204 w 228"/>
                  <a:gd name="T91" fmla="*/ 139 h 151"/>
                  <a:gd name="T92" fmla="*/ 216 w 228"/>
                  <a:gd name="T93" fmla="*/ 145 h 151"/>
                  <a:gd name="T94" fmla="*/ 216 w 228"/>
                  <a:gd name="T95" fmla="*/ 145 h 151"/>
                  <a:gd name="T96" fmla="*/ 222 w 228"/>
                  <a:gd name="T97" fmla="*/ 151 h 151"/>
                  <a:gd name="T98" fmla="*/ 228 w 228"/>
                  <a:gd name="T99" fmla="*/ 151 h 1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8"/>
                  <a:gd name="T151" fmla="*/ 0 h 151"/>
                  <a:gd name="T152" fmla="*/ 228 w 228"/>
                  <a:gd name="T153" fmla="*/ 151 h 1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8" h="151">
                    <a:moveTo>
                      <a:pt x="0" y="0"/>
                    </a:moveTo>
                    <a:lnTo>
                      <a:pt x="6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42"/>
                    </a:lnTo>
                    <a:lnTo>
                      <a:pt x="66" y="48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0" y="60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14" y="78"/>
                    </a:lnTo>
                    <a:lnTo>
                      <a:pt x="120" y="84"/>
                    </a:lnTo>
                    <a:lnTo>
                      <a:pt x="132" y="90"/>
                    </a:lnTo>
                    <a:lnTo>
                      <a:pt x="138" y="90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62" y="108"/>
                    </a:lnTo>
                    <a:lnTo>
                      <a:pt x="168" y="115"/>
                    </a:lnTo>
                    <a:lnTo>
                      <a:pt x="174" y="121"/>
                    </a:lnTo>
                    <a:lnTo>
                      <a:pt x="180" y="121"/>
                    </a:lnTo>
                    <a:lnTo>
                      <a:pt x="180" y="127"/>
                    </a:lnTo>
                    <a:lnTo>
                      <a:pt x="192" y="127"/>
                    </a:lnTo>
                    <a:lnTo>
                      <a:pt x="198" y="133"/>
                    </a:lnTo>
                    <a:lnTo>
                      <a:pt x="204" y="139"/>
                    </a:lnTo>
                    <a:lnTo>
                      <a:pt x="216" y="145"/>
                    </a:lnTo>
                    <a:lnTo>
                      <a:pt x="222" y="151"/>
                    </a:lnTo>
                    <a:lnTo>
                      <a:pt x="228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0" name="Freeform 507"/>
              <p:cNvSpPr>
                <a:spLocks noChangeAspect="1"/>
              </p:cNvSpPr>
              <p:nvPr/>
            </p:nvSpPr>
            <p:spPr bwMode="auto">
              <a:xfrm>
                <a:off x="1909" y="5482"/>
                <a:ext cx="229" cy="156"/>
              </a:xfrm>
              <a:custGeom>
                <a:avLst/>
                <a:gdLst>
                  <a:gd name="T0" fmla="*/ 0 w 229"/>
                  <a:gd name="T1" fmla="*/ 0 h 156"/>
                  <a:gd name="T2" fmla="*/ 0 w 229"/>
                  <a:gd name="T3" fmla="*/ 6 h 156"/>
                  <a:gd name="T4" fmla="*/ 6 w 229"/>
                  <a:gd name="T5" fmla="*/ 6 h 156"/>
                  <a:gd name="T6" fmla="*/ 6 w 229"/>
                  <a:gd name="T7" fmla="*/ 12 h 156"/>
                  <a:gd name="T8" fmla="*/ 18 w 229"/>
                  <a:gd name="T9" fmla="*/ 12 h 156"/>
                  <a:gd name="T10" fmla="*/ 18 w 229"/>
                  <a:gd name="T11" fmla="*/ 18 h 156"/>
                  <a:gd name="T12" fmla="*/ 24 w 229"/>
                  <a:gd name="T13" fmla="*/ 18 h 156"/>
                  <a:gd name="T14" fmla="*/ 30 w 229"/>
                  <a:gd name="T15" fmla="*/ 24 h 156"/>
                  <a:gd name="T16" fmla="*/ 30 w 229"/>
                  <a:gd name="T17" fmla="*/ 24 h 156"/>
                  <a:gd name="T18" fmla="*/ 36 w 229"/>
                  <a:gd name="T19" fmla="*/ 30 h 156"/>
                  <a:gd name="T20" fmla="*/ 42 w 229"/>
                  <a:gd name="T21" fmla="*/ 30 h 156"/>
                  <a:gd name="T22" fmla="*/ 49 w 229"/>
                  <a:gd name="T23" fmla="*/ 36 h 156"/>
                  <a:gd name="T24" fmla="*/ 55 w 229"/>
                  <a:gd name="T25" fmla="*/ 42 h 156"/>
                  <a:gd name="T26" fmla="*/ 55 w 229"/>
                  <a:gd name="T27" fmla="*/ 42 h 156"/>
                  <a:gd name="T28" fmla="*/ 61 w 229"/>
                  <a:gd name="T29" fmla="*/ 42 h 156"/>
                  <a:gd name="T30" fmla="*/ 67 w 229"/>
                  <a:gd name="T31" fmla="*/ 48 h 156"/>
                  <a:gd name="T32" fmla="*/ 73 w 229"/>
                  <a:gd name="T33" fmla="*/ 48 h 156"/>
                  <a:gd name="T34" fmla="*/ 79 w 229"/>
                  <a:gd name="T35" fmla="*/ 54 h 156"/>
                  <a:gd name="T36" fmla="*/ 79 w 229"/>
                  <a:gd name="T37" fmla="*/ 54 h 156"/>
                  <a:gd name="T38" fmla="*/ 85 w 229"/>
                  <a:gd name="T39" fmla="*/ 60 h 156"/>
                  <a:gd name="T40" fmla="*/ 91 w 229"/>
                  <a:gd name="T41" fmla="*/ 60 h 156"/>
                  <a:gd name="T42" fmla="*/ 91 w 229"/>
                  <a:gd name="T43" fmla="*/ 66 h 156"/>
                  <a:gd name="T44" fmla="*/ 103 w 229"/>
                  <a:gd name="T45" fmla="*/ 72 h 156"/>
                  <a:gd name="T46" fmla="*/ 103 w 229"/>
                  <a:gd name="T47" fmla="*/ 72 h 156"/>
                  <a:gd name="T48" fmla="*/ 109 w 229"/>
                  <a:gd name="T49" fmla="*/ 72 h 156"/>
                  <a:gd name="T50" fmla="*/ 115 w 229"/>
                  <a:gd name="T51" fmla="*/ 78 h 156"/>
                  <a:gd name="T52" fmla="*/ 115 w 229"/>
                  <a:gd name="T53" fmla="*/ 78 h 156"/>
                  <a:gd name="T54" fmla="*/ 121 w 229"/>
                  <a:gd name="T55" fmla="*/ 84 h 156"/>
                  <a:gd name="T56" fmla="*/ 127 w 229"/>
                  <a:gd name="T57" fmla="*/ 84 h 156"/>
                  <a:gd name="T58" fmla="*/ 133 w 229"/>
                  <a:gd name="T59" fmla="*/ 90 h 156"/>
                  <a:gd name="T60" fmla="*/ 139 w 229"/>
                  <a:gd name="T61" fmla="*/ 96 h 156"/>
                  <a:gd name="T62" fmla="*/ 139 w 229"/>
                  <a:gd name="T63" fmla="*/ 96 h 156"/>
                  <a:gd name="T64" fmla="*/ 145 w 229"/>
                  <a:gd name="T65" fmla="*/ 102 h 156"/>
                  <a:gd name="T66" fmla="*/ 151 w 229"/>
                  <a:gd name="T67" fmla="*/ 102 h 156"/>
                  <a:gd name="T68" fmla="*/ 151 w 229"/>
                  <a:gd name="T69" fmla="*/ 102 h 156"/>
                  <a:gd name="T70" fmla="*/ 163 w 229"/>
                  <a:gd name="T71" fmla="*/ 108 h 156"/>
                  <a:gd name="T72" fmla="*/ 163 w 229"/>
                  <a:gd name="T73" fmla="*/ 108 h 156"/>
                  <a:gd name="T74" fmla="*/ 169 w 229"/>
                  <a:gd name="T75" fmla="*/ 114 h 156"/>
                  <a:gd name="T76" fmla="*/ 169 w 229"/>
                  <a:gd name="T77" fmla="*/ 114 h 156"/>
                  <a:gd name="T78" fmla="*/ 175 w 229"/>
                  <a:gd name="T79" fmla="*/ 120 h 156"/>
                  <a:gd name="T80" fmla="*/ 181 w 229"/>
                  <a:gd name="T81" fmla="*/ 126 h 156"/>
                  <a:gd name="T82" fmla="*/ 187 w 229"/>
                  <a:gd name="T83" fmla="*/ 126 h 156"/>
                  <a:gd name="T84" fmla="*/ 193 w 229"/>
                  <a:gd name="T85" fmla="*/ 126 h 156"/>
                  <a:gd name="T86" fmla="*/ 193 w 229"/>
                  <a:gd name="T87" fmla="*/ 132 h 156"/>
                  <a:gd name="T88" fmla="*/ 199 w 229"/>
                  <a:gd name="T89" fmla="*/ 132 h 156"/>
                  <a:gd name="T90" fmla="*/ 205 w 229"/>
                  <a:gd name="T91" fmla="*/ 138 h 156"/>
                  <a:gd name="T92" fmla="*/ 205 w 229"/>
                  <a:gd name="T93" fmla="*/ 138 h 156"/>
                  <a:gd name="T94" fmla="*/ 217 w 229"/>
                  <a:gd name="T95" fmla="*/ 144 h 156"/>
                  <a:gd name="T96" fmla="*/ 217 w 229"/>
                  <a:gd name="T97" fmla="*/ 144 h 156"/>
                  <a:gd name="T98" fmla="*/ 223 w 229"/>
                  <a:gd name="T99" fmla="*/ 150 h 156"/>
                  <a:gd name="T100" fmla="*/ 229 w 229"/>
                  <a:gd name="T101" fmla="*/ 156 h 1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9"/>
                  <a:gd name="T154" fmla="*/ 0 h 156"/>
                  <a:gd name="T155" fmla="*/ 229 w 229"/>
                  <a:gd name="T156" fmla="*/ 156 h 1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9" h="15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9" y="36"/>
                    </a:lnTo>
                    <a:lnTo>
                      <a:pt x="55" y="42"/>
                    </a:lnTo>
                    <a:lnTo>
                      <a:pt x="61" y="42"/>
                    </a:lnTo>
                    <a:lnTo>
                      <a:pt x="67" y="48"/>
                    </a:lnTo>
                    <a:lnTo>
                      <a:pt x="73" y="48"/>
                    </a:lnTo>
                    <a:lnTo>
                      <a:pt x="79" y="54"/>
                    </a:lnTo>
                    <a:lnTo>
                      <a:pt x="85" y="60"/>
                    </a:lnTo>
                    <a:lnTo>
                      <a:pt x="91" y="60"/>
                    </a:lnTo>
                    <a:lnTo>
                      <a:pt x="91" y="66"/>
                    </a:lnTo>
                    <a:lnTo>
                      <a:pt x="103" y="72"/>
                    </a:lnTo>
                    <a:lnTo>
                      <a:pt x="109" y="72"/>
                    </a:lnTo>
                    <a:lnTo>
                      <a:pt x="115" y="78"/>
                    </a:lnTo>
                    <a:lnTo>
                      <a:pt x="121" y="84"/>
                    </a:lnTo>
                    <a:lnTo>
                      <a:pt x="127" y="84"/>
                    </a:lnTo>
                    <a:lnTo>
                      <a:pt x="133" y="90"/>
                    </a:lnTo>
                    <a:lnTo>
                      <a:pt x="139" y="96"/>
                    </a:lnTo>
                    <a:lnTo>
                      <a:pt x="145" y="102"/>
                    </a:lnTo>
                    <a:lnTo>
                      <a:pt x="151" y="102"/>
                    </a:lnTo>
                    <a:lnTo>
                      <a:pt x="163" y="108"/>
                    </a:lnTo>
                    <a:lnTo>
                      <a:pt x="169" y="114"/>
                    </a:lnTo>
                    <a:lnTo>
                      <a:pt x="175" y="120"/>
                    </a:lnTo>
                    <a:lnTo>
                      <a:pt x="181" y="126"/>
                    </a:lnTo>
                    <a:lnTo>
                      <a:pt x="187" y="126"/>
                    </a:lnTo>
                    <a:lnTo>
                      <a:pt x="193" y="126"/>
                    </a:lnTo>
                    <a:lnTo>
                      <a:pt x="193" y="132"/>
                    </a:lnTo>
                    <a:lnTo>
                      <a:pt x="199" y="132"/>
                    </a:lnTo>
                    <a:lnTo>
                      <a:pt x="205" y="138"/>
                    </a:lnTo>
                    <a:lnTo>
                      <a:pt x="217" y="144"/>
                    </a:lnTo>
                    <a:lnTo>
                      <a:pt x="223" y="150"/>
                    </a:lnTo>
                    <a:lnTo>
                      <a:pt x="229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1" name="Freeform 508"/>
              <p:cNvSpPr>
                <a:spLocks noChangeAspect="1"/>
              </p:cNvSpPr>
              <p:nvPr/>
            </p:nvSpPr>
            <p:spPr bwMode="auto">
              <a:xfrm>
                <a:off x="2138" y="5638"/>
                <a:ext cx="271" cy="109"/>
              </a:xfrm>
              <a:custGeom>
                <a:avLst/>
                <a:gdLst>
                  <a:gd name="T0" fmla="*/ 0 w 271"/>
                  <a:gd name="T1" fmla="*/ 0 h 109"/>
                  <a:gd name="T2" fmla="*/ 0 w 271"/>
                  <a:gd name="T3" fmla="*/ 0 h 109"/>
                  <a:gd name="T4" fmla="*/ 6 w 271"/>
                  <a:gd name="T5" fmla="*/ 0 h 109"/>
                  <a:gd name="T6" fmla="*/ 12 w 271"/>
                  <a:gd name="T7" fmla="*/ 6 h 109"/>
                  <a:gd name="T8" fmla="*/ 18 w 271"/>
                  <a:gd name="T9" fmla="*/ 6 h 109"/>
                  <a:gd name="T10" fmla="*/ 24 w 271"/>
                  <a:gd name="T11" fmla="*/ 12 h 109"/>
                  <a:gd name="T12" fmla="*/ 30 w 271"/>
                  <a:gd name="T13" fmla="*/ 12 h 109"/>
                  <a:gd name="T14" fmla="*/ 30 w 271"/>
                  <a:gd name="T15" fmla="*/ 18 h 109"/>
                  <a:gd name="T16" fmla="*/ 42 w 271"/>
                  <a:gd name="T17" fmla="*/ 18 h 109"/>
                  <a:gd name="T18" fmla="*/ 42 w 271"/>
                  <a:gd name="T19" fmla="*/ 18 h 109"/>
                  <a:gd name="T20" fmla="*/ 48 w 271"/>
                  <a:gd name="T21" fmla="*/ 24 h 109"/>
                  <a:gd name="T22" fmla="*/ 54 w 271"/>
                  <a:gd name="T23" fmla="*/ 30 h 109"/>
                  <a:gd name="T24" fmla="*/ 54 w 271"/>
                  <a:gd name="T25" fmla="*/ 30 h 109"/>
                  <a:gd name="T26" fmla="*/ 60 w 271"/>
                  <a:gd name="T27" fmla="*/ 36 h 109"/>
                  <a:gd name="T28" fmla="*/ 66 w 271"/>
                  <a:gd name="T29" fmla="*/ 36 h 109"/>
                  <a:gd name="T30" fmla="*/ 72 w 271"/>
                  <a:gd name="T31" fmla="*/ 36 h 109"/>
                  <a:gd name="T32" fmla="*/ 78 w 271"/>
                  <a:gd name="T33" fmla="*/ 42 h 109"/>
                  <a:gd name="T34" fmla="*/ 78 w 271"/>
                  <a:gd name="T35" fmla="*/ 42 h 109"/>
                  <a:gd name="T36" fmla="*/ 84 w 271"/>
                  <a:gd name="T37" fmla="*/ 48 h 109"/>
                  <a:gd name="T38" fmla="*/ 90 w 271"/>
                  <a:gd name="T39" fmla="*/ 54 h 109"/>
                  <a:gd name="T40" fmla="*/ 90 w 271"/>
                  <a:gd name="T41" fmla="*/ 54 h 109"/>
                  <a:gd name="T42" fmla="*/ 102 w 271"/>
                  <a:gd name="T43" fmla="*/ 54 h 109"/>
                  <a:gd name="T44" fmla="*/ 109 w 271"/>
                  <a:gd name="T45" fmla="*/ 60 h 109"/>
                  <a:gd name="T46" fmla="*/ 109 w 271"/>
                  <a:gd name="T47" fmla="*/ 60 h 109"/>
                  <a:gd name="T48" fmla="*/ 115 w 271"/>
                  <a:gd name="T49" fmla="*/ 66 h 109"/>
                  <a:gd name="T50" fmla="*/ 121 w 271"/>
                  <a:gd name="T51" fmla="*/ 66 h 109"/>
                  <a:gd name="T52" fmla="*/ 121 w 271"/>
                  <a:gd name="T53" fmla="*/ 66 h 109"/>
                  <a:gd name="T54" fmla="*/ 133 w 271"/>
                  <a:gd name="T55" fmla="*/ 72 h 109"/>
                  <a:gd name="T56" fmla="*/ 139 w 271"/>
                  <a:gd name="T57" fmla="*/ 72 h 109"/>
                  <a:gd name="T58" fmla="*/ 139 w 271"/>
                  <a:gd name="T59" fmla="*/ 78 h 109"/>
                  <a:gd name="T60" fmla="*/ 145 w 271"/>
                  <a:gd name="T61" fmla="*/ 78 h 109"/>
                  <a:gd name="T62" fmla="*/ 151 w 271"/>
                  <a:gd name="T63" fmla="*/ 84 h 109"/>
                  <a:gd name="T64" fmla="*/ 157 w 271"/>
                  <a:gd name="T65" fmla="*/ 84 h 109"/>
                  <a:gd name="T66" fmla="*/ 163 w 271"/>
                  <a:gd name="T67" fmla="*/ 84 h 109"/>
                  <a:gd name="T68" fmla="*/ 169 w 271"/>
                  <a:gd name="T69" fmla="*/ 90 h 109"/>
                  <a:gd name="T70" fmla="*/ 169 w 271"/>
                  <a:gd name="T71" fmla="*/ 90 h 109"/>
                  <a:gd name="T72" fmla="*/ 175 w 271"/>
                  <a:gd name="T73" fmla="*/ 90 h 109"/>
                  <a:gd name="T74" fmla="*/ 187 w 271"/>
                  <a:gd name="T75" fmla="*/ 97 h 109"/>
                  <a:gd name="T76" fmla="*/ 193 w 271"/>
                  <a:gd name="T77" fmla="*/ 97 h 109"/>
                  <a:gd name="T78" fmla="*/ 193 w 271"/>
                  <a:gd name="T79" fmla="*/ 97 h 109"/>
                  <a:gd name="T80" fmla="*/ 199 w 271"/>
                  <a:gd name="T81" fmla="*/ 103 h 109"/>
                  <a:gd name="T82" fmla="*/ 205 w 271"/>
                  <a:gd name="T83" fmla="*/ 103 h 109"/>
                  <a:gd name="T84" fmla="*/ 217 w 271"/>
                  <a:gd name="T85" fmla="*/ 103 h 109"/>
                  <a:gd name="T86" fmla="*/ 223 w 271"/>
                  <a:gd name="T87" fmla="*/ 103 h 109"/>
                  <a:gd name="T88" fmla="*/ 223 w 271"/>
                  <a:gd name="T89" fmla="*/ 103 h 109"/>
                  <a:gd name="T90" fmla="*/ 229 w 271"/>
                  <a:gd name="T91" fmla="*/ 109 h 109"/>
                  <a:gd name="T92" fmla="*/ 241 w 271"/>
                  <a:gd name="T93" fmla="*/ 109 h 109"/>
                  <a:gd name="T94" fmla="*/ 247 w 271"/>
                  <a:gd name="T95" fmla="*/ 109 h 109"/>
                  <a:gd name="T96" fmla="*/ 253 w 271"/>
                  <a:gd name="T97" fmla="*/ 109 h 109"/>
                  <a:gd name="T98" fmla="*/ 259 w 271"/>
                  <a:gd name="T99" fmla="*/ 109 h 109"/>
                  <a:gd name="T100" fmla="*/ 271 w 271"/>
                  <a:gd name="T101" fmla="*/ 109 h 10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1"/>
                  <a:gd name="T154" fmla="*/ 0 h 109"/>
                  <a:gd name="T155" fmla="*/ 271 w 271"/>
                  <a:gd name="T156" fmla="*/ 109 h 10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1" h="109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36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84" y="48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9" y="60"/>
                    </a:lnTo>
                    <a:lnTo>
                      <a:pt x="115" y="66"/>
                    </a:lnTo>
                    <a:lnTo>
                      <a:pt x="121" y="66"/>
                    </a:lnTo>
                    <a:lnTo>
                      <a:pt x="133" y="72"/>
                    </a:lnTo>
                    <a:lnTo>
                      <a:pt x="139" y="72"/>
                    </a:lnTo>
                    <a:lnTo>
                      <a:pt x="139" y="78"/>
                    </a:lnTo>
                    <a:lnTo>
                      <a:pt x="145" y="78"/>
                    </a:lnTo>
                    <a:lnTo>
                      <a:pt x="151" y="84"/>
                    </a:lnTo>
                    <a:lnTo>
                      <a:pt x="157" y="84"/>
                    </a:lnTo>
                    <a:lnTo>
                      <a:pt x="163" y="84"/>
                    </a:lnTo>
                    <a:lnTo>
                      <a:pt x="169" y="90"/>
                    </a:lnTo>
                    <a:lnTo>
                      <a:pt x="175" y="90"/>
                    </a:lnTo>
                    <a:lnTo>
                      <a:pt x="187" y="97"/>
                    </a:lnTo>
                    <a:lnTo>
                      <a:pt x="193" y="97"/>
                    </a:lnTo>
                    <a:lnTo>
                      <a:pt x="199" y="103"/>
                    </a:lnTo>
                    <a:lnTo>
                      <a:pt x="205" y="103"/>
                    </a:lnTo>
                    <a:lnTo>
                      <a:pt x="217" y="103"/>
                    </a:lnTo>
                    <a:lnTo>
                      <a:pt x="223" y="103"/>
                    </a:lnTo>
                    <a:lnTo>
                      <a:pt x="229" y="109"/>
                    </a:lnTo>
                    <a:lnTo>
                      <a:pt x="241" y="109"/>
                    </a:lnTo>
                    <a:lnTo>
                      <a:pt x="247" y="109"/>
                    </a:lnTo>
                    <a:lnTo>
                      <a:pt x="253" y="109"/>
                    </a:lnTo>
                    <a:lnTo>
                      <a:pt x="259" y="109"/>
                    </a:lnTo>
                    <a:lnTo>
                      <a:pt x="271" y="1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2" name="Freeform 509"/>
              <p:cNvSpPr>
                <a:spLocks noChangeAspect="1"/>
              </p:cNvSpPr>
              <p:nvPr/>
            </p:nvSpPr>
            <p:spPr bwMode="auto">
              <a:xfrm>
                <a:off x="2409" y="5578"/>
                <a:ext cx="205" cy="169"/>
              </a:xfrm>
              <a:custGeom>
                <a:avLst/>
                <a:gdLst>
                  <a:gd name="T0" fmla="*/ 0 w 205"/>
                  <a:gd name="T1" fmla="*/ 169 h 169"/>
                  <a:gd name="T2" fmla="*/ 6 w 205"/>
                  <a:gd name="T3" fmla="*/ 169 h 169"/>
                  <a:gd name="T4" fmla="*/ 12 w 205"/>
                  <a:gd name="T5" fmla="*/ 169 h 169"/>
                  <a:gd name="T6" fmla="*/ 18 w 205"/>
                  <a:gd name="T7" fmla="*/ 163 h 169"/>
                  <a:gd name="T8" fmla="*/ 24 w 205"/>
                  <a:gd name="T9" fmla="*/ 163 h 169"/>
                  <a:gd name="T10" fmla="*/ 30 w 205"/>
                  <a:gd name="T11" fmla="*/ 163 h 169"/>
                  <a:gd name="T12" fmla="*/ 36 w 205"/>
                  <a:gd name="T13" fmla="*/ 163 h 169"/>
                  <a:gd name="T14" fmla="*/ 42 w 205"/>
                  <a:gd name="T15" fmla="*/ 157 h 169"/>
                  <a:gd name="T16" fmla="*/ 48 w 205"/>
                  <a:gd name="T17" fmla="*/ 157 h 169"/>
                  <a:gd name="T18" fmla="*/ 48 w 205"/>
                  <a:gd name="T19" fmla="*/ 157 h 169"/>
                  <a:gd name="T20" fmla="*/ 60 w 205"/>
                  <a:gd name="T21" fmla="*/ 150 h 169"/>
                  <a:gd name="T22" fmla="*/ 60 w 205"/>
                  <a:gd name="T23" fmla="*/ 150 h 169"/>
                  <a:gd name="T24" fmla="*/ 66 w 205"/>
                  <a:gd name="T25" fmla="*/ 150 h 169"/>
                  <a:gd name="T26" fmla="*/ 72 w 205"/>
                  <a:gd name="T27" fmla="*/ 144 h 169"/>
                  <a:gd name="T28" fmla="*/ 78 w 205"/>
                  <a:gd name="T29" fmla="*/ 144 h 169"/>
                  <a:gd name="T30" fmla="*/ 84 w 205"/>
                  <a:gd name="T31" fmla="*/ 138 h 169"/>
                  <a:gd name="T32" fmla="*/ 84 w 205"/>
                  <a:gd name="T33" fmla="*/ 132 h 169"/>
                  <a:gd name="T34" fmla="*/ 90 w 205"/>
                  <a:gd name="T35" fmla="*/ 132 h 169"/>
                  <a:gd name="T36" fmla="*/ 96 w 205"/>
                  <a:gd name="T37" fmla="*/ 126 h 169"/>
                  <a:gd name="T38" fmla="*/ 96 w 205"/>
                  <a:gd name="T39" fmla="*/ 126 h 169"/>
                  <a:gd name="T40" fmla="*/ 102 w 205"/>
                  <a:gd name="T41" fmla="*/ 120 h 169"/>
                  <a:gd name="T42" fmla="*/ 108 w 205"/>
                  <a:gd name="T43" fmla="*/ 120 h 169"/>
                  <a:gd name="T44" fmla="*/ 114 w 205"/>
                  <a:gd name="T45" fmla="*/ 114 h 169"/>
                  <a:gd name="T46" fmla="*/ 114 w 205"/>
                  <a:gd name="T47" fmla="*/ 114 h 169"/>
                  <a:gd name="T48" fmla="*/ 120 w 205"/>
                  <a:gd name="T49" fmla="*/ 108 h 169"/>
                  <a:gd name="T50" fmla="*/ 120 w 205"/>
                  <a:gd name="T51" fmla="*/ 102 h 169"/>
                  <a:gd name="T52" fmla="*/ 127 w 205"/>
                  <a:gd name="T53" fmla="*/ 96 h 169"/>
                  <a:gd name="T54" fmla="*/ 127 w 205"/>
                  <a:gd name="T55" fmla="*/ 96 h 169"/>
                  <a:gd name="T56" fmla="*/ 133 w 205"/>
                  <a:gd name="T57" fmla="*/ 90 h 169"/>
                  <a:gd name="T58" fmla="*/ 139 w 205"/>
                  <a:gd name="T59" fmla="*/ 90 h 169"/>
                  <a:gd name="T60" fmla="*/ 145 w 205"/>
                  <a:gd name="T61" fmla="*/ 78 h 169"/>
                  <a:gd name="T62" fmla="*/ 145 w 205"/>
                  <a:gd name="T63" fmla="*/ 78 h 169"/>
                  <a:gd name="T64" fmla="*/ 151 w 205"/>
                  <a:gd name="T65" fmla="*/ 72 h 169"/>
                  <a:gd name="T66" fmla="*/ 151 w 205"/>
                  <a:gd name="T67" fmla="*/ 72 h 169"/>
                  <a:gd name="T68" fmla="*/ 157 w 205"/>
                  <a:gd name="T69" fmla="*/ 66 h 169"/>
                  <a:gd name="T70" fmla="*/ 157 w 205"/>
                  <a:gd name="T71" fmla="*/ 60 h 169"/>
                  <a:gd name="T72" fmla="*/ 163 w 205"/>
                  <a:gd name="T73" fmla="*/ 60 h 169"/>
                  <a:gd name="T74" fmla="*/ 169 w 205"/>
                  <a:gd name="T75" fmla="*/ 54 h 169"/>
                  <a:gd name="T76" fmla="*/ 169 w 205"/>
                  <a:gd name="T77" fmla="*/ 48 h 169"/>
                  <a:gd name="T78" fmla="*/ 175 w 205"/>
                  <a:gd name="T79" fmla="*/ 42 h 169"/>
                  <a:gd name="T80" fmla="*/ 175 w 205"/>
                  <a:gd name="T81" fmla="*/ 42 h 169"/>
                  <a:gd name="T82" fmla="*/ 181 w 205"/>
                  <a:gd name="T83" fmla="*/ 36 h 169"/>
                  <a:gd name="T84" fmla="*/ 181 w 205"/>
                  <a:gd name="T85" fmla="*/ 30 h 169"/>
                  <a:gd name="T86" fmla="*/ 187 w 205"/>
                  <a:gd name="T87" fmla="*/ 30 h 169"/>
                  <a:gd name="T88" fmla="*/ 187 w 205"/>
                  <a:gd name="T89" fmla="*/ 24 h 169"/>
                  <a:gd name="T90" fmla="*/ 187 w 205"/>
                  <a:gd name="T91" fmla="*/ 18 h 169"/>
                  <a:gd name="T92" fmla="*/ 193 w 205"/>
                  <a:gd name="T93" fmla="*/ 12 h 169"/>
                  <a:gd name="T94" fmla="*/ 199 w 205"/>
                  <a:gd name="T95" fmla="*/ 12 h 169"/>
                  <a:gd name="T96" fmla="*/ 199 w 205"/>
                  <a:gd name="T97" fmla="*/ 6 h 169"/>
                  <a:gd name="T98" fmla="*/ 205 w 205"/>
                  <a:gd name="T99" fmla="*/ 0 h 169"/>
                  <a:gd name="T100" fmla="*/ 205 w 205"/>
                  <a:gd name="T101" fmla="*/ 0 h 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5"/>
                  <a:gd name="T154" fmla="*/ 0 h 169"/>
                  <a:gd name="T155" fmla="*/ 205 w 205"/>
                  <a:gd name="T156" fmla="*/ 169 h 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5" h="169">
                    <a:moveTo>
                      <a:pt x="0" y="169"/>
                    </a:moveTo>
                    <a:lnTo>
                      <a:pt x="6" y="169"/>
                    </a:lnTo>
                    <a:lnTo>
                      <a:pt x="12" y="169"/>
                    </a:lnTo>
                    <a:lnTo>
                      <a:pt x="18" y="163"/>
                    </a:lnTo>
                    <a:lnTo>
                      <a:pt x="24" y="163"/>
                    </a:lnTo>
                    <a:lnTo>
                      <a:pt x="30" y="163"/>
                    </a:lnTo>
                    <a:lnTo>
                      <a:pt x="36" y="163"/>
                    </a:lnTo>
                    <a:lnTo>
                      <a:pt x="42" y="157"/>
                    </a:lnTo>
                    <a:lnTo>
                      <a:pt x="48" y="157"/>
                    </a:lnTo>
                    <a:lnTo>
                      <a:pt x="60" y="150"/>
                    </a:lnTo>
                    <a:lnTo>
                      <a:pt x="66" y="150"/>
                    </a:lnTo>
                    <a:lnTo>
                      <a:pt x="72" y="144"/>
                    </a:lnTo>
                    <a:lnTo>
                      <a:pt x="78" y="144"/>
                    </a:lnTo>
                    <a:lnTo>
                      <a:pt x="84" y="138"/>
                    </a:lnTo>
                    <a:lnTo>
                      <a:pt x="84" y="132"/>
                    </a:lnTo>
                    <a:lnTo>
                      <a:pt x="90" y="132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08" y="120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0" y="102"/>
                    </a:lnTo>
                    <a:lnTo>
                      <a:pt x="127" y="96"/>
                    </a:lnTo>
                    <a:lnTo>
                      <a:pt x="133" y="90"/>
                    </a:lnTo>
                    <a:lnTo>
                      <a:pt x="139" y="90"/>
                    </a:lnTo>
                    <a:lnTo>
                      <a:pt x="145" y="78"/>
                    </a:lnTo>
                    <a:lnTo>
                      <a:pt x="151" y="72"/>
                    </a:lnTo>
                    <a:lnTo>
                      <a:pt x="157" y="66"/>
                    </a:lnTo>
                    <a:lnTo>
                      <a:pt x="157" y="60"/>
                    </a:lnTo>
                    <a:lnTo>
                      <a:pt x="163" y="60"/>
                    </a:lnTo>
                    <a:lnTo>
                      <a:pt x="169" y="54"/>
                    </a:lnTo>
                    <a:lnTo>
                      <a:pt x="169" y="48"/>
                    </a:lnTo>
                    <a:lnTo>
                      <a:pt x="175" y="42"/>
                    </a:lnTo>
                    <a:lnTo>
                      <a:pt x="181" y="36"/>
                    </a:lnTo>
                    <a:lnTo>
                      <a:pt x="181" y="30"/>
                    </a:lnTo>
                    <a:lnTo>
                      <a:pt x="187" y="30"/>
                    </a:lnTo>
                    <a:lnTo>
                      <a:pt x="187" y="24"/>
                    </a:lnTo>
                    <a:lnTo>
                      <a:pt x="187" y="18"/>
                    </a:lnTo>
                    <a:lnTo>
                      <a:pt x="193" y="12"/>
                    </a:lnTo>
                    <a:lnTo>
                      <a:pt x="199" y="12"/>
                    </a:lnTo>
                    <a:lnTo>
                      <a:pt x="199" y="6"/>
                    </a:lnTo>
                    <a:lnTo>
                      <a:pt x="20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3" name="Freeform 510"/>
              <p:cNvSpPr>
                <a:spLocks noChangeAspect="1"/>
              </p:cNvSpPr>
              <p:nvPr/>
            </p:nvSpPr>
            <p:spPr bwMode="auto">
              <a:xfrm>
                <a:off x="2614" y="5518"/>
                <a:ext cx="156" cy="162"/>
              </a:xfrm>
              <a:custGeom>
                <a:avLst/>
                <a:gdLst>
                  <a:gd name="T0" fmla="*/ 0 w 156"/>
                  <a:gd name="T1" fmla="*/ 60 h 162"/>
                  <a:gd name="T2" fmla="*/ 6 w 156"/>
                  <a:gd name="T3" fmla="*/ 48 h 162"/>
                  <a:gd name="T4" fmla="*/ 6 w 156"/>
                  <a:gd name="T5" fmla="*/ 48 h 162"/>
                  <a:gd name="T6" fmla="*/ 12 w 156"/>
                  <a:gd name="T7" fmla="*/ 42 h 162"/>
                  <a:gd name="T8" fmla="*/ 12 w 156"/>
                  <a:gd name="T9" fmla="*/ 36 h 162"/>
                  <a:gd name="T10" fmla="*/ 12 w 156"/>
                  <a:gd name="T11" fmla="*/ 36 h 162"/>
                  <a:gd name="T12" fmla="*/ 18 w 156"/>
                  <a:gd name="T13" fmla="*/ 24 h 162"/>
                  <a:gd name="T14" fmla="*/ 24 w 156"/>
                  <a:gd name="T15" fmla="*/ 24 h 162"/>
                  <a:gd name="T16" fmla="*/ 24 w 156"/>
                  <a:gd name="T17" fmla="*/ 18 h 162"/>
                  <a:gd name="T18" fmla="*/ 30 w 156"/>
                  <a:gd name="T19" fmla="*/ 12 h 162"/>
                  <a:gd name="T20" fmla="*/ 30 w 156"/>
                  <a:gd name="T21" fmla="*/ 12 h 162"/>
                  <a:gd name="T22" fmla="*/ 30 w 156"/>
                  <a:gd name="T23" fmla="*/ 6 h 162"/>
                  <a:gd name="T24" fmla="*/ 36 w 156"/>
                  <a:gd name="T25" fmla="*/ 0 h 162"/>
                  <a:gd name="T26" fmla="*/ 42 w 156"/>
                  <a:gd name="T27" fmla="*/ 0 h 162"/>
                  <a:gd name="T28" fmla="*/ 48 w 156"/>
                  <a:gd name="T29" fmla="*/ 6 h 162"/>
                  <a:gd name="T30" fmla="*/ 54 w 156"/>
                  <a:gd name="T31" fmla="*/ 12 h 162"/>
                  <a:gd name="T32" fmla="*/ 54 w 156"/>
                  <a:gd name="T33" fmla="*/ 12 h 162"/>
                  <a:gd name="T34" fmla="*/ 54 w 156"/>
                  <a:gd name="T35" fmla="*/ 18 h 162"/>
                  <a:gd name="T36" fmla="*/ 60 w 156"/>
                  <a:gd name="T37" fmla="*/ 24 h 162"/>
                  <a:gd name="T38" fmla="*/ 60 w 156"/>
                  <a:gd name="T39" fmla="*/ 24 h 162"/>
                  <a:gd name="T40" fmla="*/ 66 w 156"/>
                  <a:gd name="T41" fmla="*/ 36 h 162"/>
                  <a:gd name="T42" fmla="*/ 66 w 156"/>
                  <a:gd name="T43" fmla="*/ 36 h 162"/>
                  <a:gd name="T44" fmla="*/ 72 w 156"/>
                  <a:gd name="T45" fmla="*/ 42 h 162"/>
                  <a:gd name="T46" fmla="*/ 78 w 156"/>
                  <a:gd name="T47" fmla="*/ 48 h 162"/>
                  <a:gd name="T48" fmla="*/ 78 w 156"/>
                  <a:gd name="T49" fmla="*/ 48 h 162"/>
                  <a:gd name="T50" fmla="*/ 84 w 156"/>
                  <a:gd name="T51" fmla="*/ 60 h 162"/>
                  <a:gd name="T52" fmla="*/ 84 w 156"/>
                  <a:gd name="T53" fmla="*/ 60 h 162"/>
                  <a:gd name="T54" fmla="*/ 90 w 156"/>
                  <a:gd name="T55" fmla="*/ 66 h 162"/>
                  <a:gd name="T56" fmla="*/ 90 w 156"/>
                  <a:gd name="T57" fmla="*/ 72 h 162"/>
                  <a:gd name="T58" fmla="*/ 90 w 156"/>
                  <a:gd name="T59" fmla="*/ 72 h 162"/>
                  <a:gd name="T60" fmla="*/ 96 w 156"/>
                  <a:gd name="T61" fmla="*/ 78 h 162"/>
                  <a:gd name="T62" fmla="*/ 96 w 156"/>
                  <a:gd name="T63" fmla="*/ 78 h 162"/>
                  <a:gd name="T64" fmla="*/ 102 w 156"/>
                  <a:gd name="T65" fmla="*/ 90 h 162"/>
                  <a:gd name="T66" fmla="*/ 108 w 156"/>
                  <a:gd name="T67" fmla="*/ 90 h 162"/>
                  <a:gd name="T68" fmla="*/ 108 w 156"/>
                  <a:gd name="T69" fmla="*/ 96 h 162"/>
                  <a:gd name="T70" fmla="*/ 114 w 156"/>
                  <a:gd name="T71" fmla="*/ 102 h 162"/>
                  <a:gd name="T72" fmla="*/ 114 w 156"/>
                  <a:gd name="T73" fmla="*/ 102 h 162"/>
                  <a:gd name="T74" fmla="*/ 120 w 156"/>
                  <a:gd name="T75" fmla="*/ 108 h 162"/>
                  <a:gd name="T76" fmla="*/ 120 w 156"/>
                  <a:gd name="T77" fmla="*/ 114 h 162"/>
                  <a:gd name="T78" fmla="*/ 126 w 156"/>
                  <a:gd name="T79" fmla="*/ 120 h 162"/>
                  <a:gd name="T80" fmla="*/ 126 w 156"/>
                  <a:gd name="T81" fmla="*/ 120 h 162"/>
                  <a:gd name="T82" fmla="*/ 132 w 156"/>
                  <a:gd name="T83" fmla="*/ 126 h 162"/>
                  <a:gd name="T84" fmla="*/ 138 w 156"/>
                  <a:gd name="T85" fmla="*/ 132 h 162"/>
                  <a:gd name="T86" fmla="*/ 138 w 156"/>
                  <a:gd name="T87" fmla="*/ 132 h 162"/>
                  <a:gd name="T88" fmla="*/ 144 w 156"/>
                  <a:gd name="T89" fmla="*/ 138 h 162"/>
                  <a:gd name="T90" fmla="*/ 144 w 156"/>
                  <a:gd name="T91" fmla="*/ 144 h 162"/>
                  <a:gd name="T92" fmla="*/ 150 w 156"/>
                  <a:gd name="T93" fmla="*/ 150 h 162"/>
                  <a:gd name="T94" fmla="*/ 150 w 156"/>
                  <a:gd name="T95" fmla="*/ 156 h 162"/>
                  <a:gd name="T96" fmla="*/ 150 w 156"/>
                  <a:gd name="T97" fmla="*/ 156 h 162"/>
                  <a:gd name="T98" fmla="*/ 156 w 156"/>
                  <a:gd name="T99" fmla="*/ 162 h 162"/>
                  <a:gd name="T100" fmla="*/ 156 w 156"/>
                  <a:gd name="T101" fmla="*/ 162 h 1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6"/>
                  <a:gd name="T154" fmla="*/ 0 h 162"/>
                  <a:gd name="T155" fmla="*/ 156 w 156"/>
                  <a:gd name="T156" fmla="*/ 162 h 1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6" h="162">
                    <a:moveTo>
                      <a:pt x="0" y="60"/>
                    </a:moveTo>
                    <a:lnTo>
                      <a:pt x="6" y="48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60" y="24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08" y="90"/>
                    </a:lnTo>
                    <a:lnTo>
                      <a:pt x="108" y="96"/>
                    </a:lnTo>
                    <a:lnTo>
                      <a:pt x="114" y="102"/>
                    </a:lnTo>
                    <a:lnTo>
                      <a:pt x="120" y="108"/>
                    </a:lnTo>
                    <a:lnTo>
                      <a:pt x="120" y="114"/>
                    </a:lnTo>
                    <a:lnTo>
                      <a:pt x="126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44" y="138"/>
                    </a:lnTo>
                    <a:lnTo>
                      <a:pt x="144" y="144"/>
                    </a:lnTo>
                    <a:lnTo>
                      <a:pt x="150" y="150"/>
                    </a:lnTo>
                    <a:lnTo>
                      <a:pt x="150" y="156"/>
                    </a:lnTo>
                    <a:lnTo>
                      <a:pt x="156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4" name="Freeform 511"/>
              <p:cNvSpPr>
                <a:spLocks noChangeAspect="1"/>
              </p:cNvSpPr>
              <p:nvPr/>
            </p:nvSpPr>
            <p:spPr bwMode="auto">
              <a:xfrm>
                <a:off x="2770" y="5680"/>
                <a:ext cx="169" cy="223"/>
              </a:xfrm>
              <a:custGeom>
                <a:avLst/>
                <a:gdLst>
                  <a:gd name="T0" fmla="*/ 0 w 169"/>
                  <a:gd name="T1" fmla="*/ 0 h 223"/>
                  <a:gd name="T2" fmla="*/ 6 w 169"/>
                  <a:gd name="T3" fmla="*/ 12 h 223"/>
                  <a:gd name="T4" fmla="*/ 12 w 169"/>
                  <a:gd name="T5" fmla="*/ 12 h 223"/>
                  <a:gd name="T6" fmla="*/ 12 w 169"/>
                  <a:gd name="T7" fmla="*/ 18 h 223"/>
                  <a:gd name="T8" fmla="*/ 18 w 169"/>
                  <a:gd name="T9" fmla="*/ 24 h 223"/>
                  <a:gd name="T10" fmla="*/ 18 w 169"/>
                  <a:gd name="T11" fmla="*/ 24 h 223"/>
                  <a:gd name="T12" fmla="*/ 24 w 169"/>
                  <a:gd name="T13" fmla="*/ 30 h 223"/>
                  <a:gd name="T14" fmla="*/ 24 w 169"/>
                  <a:gd name="T15" fmla="*/ 36 h 223"/>
                  <a:gd name="T16" fmla="*/ 30 w 169"/>
                  <a:gd name="T17" fmla="*/ 42 h 223"/>
                  <a:gd name="T18" fmla="*/ 36 w 169"/>
                  <a:gd name="T19" fmla="*/ 42 h 223"/>
                  <a:gd name="T20" fmla="*/ 36 w 169"/>
                  <a:gd name="T21" fmla="*/ 48 h 223"/>
                  <a:gd name="T22" fmla="*/ 42 w 169"/>
                  <a:gd name="T23" fmla="*/ 55 h 223"/>
                  <a:gd name="T24" fmla="*/ 42 w 169"/>
                  <a:gd name="T25" fmla="*/ 55 h 223"/>
                  <a:gd name="T26" fmla="*/ 48 w 169"/>
                  <a:gd name="T27" fmla="*/ 61 h 223"/>
                  <a:gd name="T28" fmla="*/ 48 w 169"/>
                  <a:gd name="T29" fmla="*/ 67 h 223"/>
                  <a:gd name="T30" fmla="*/ 55 w 169"/>
                  <a:gd name="T31" fmla="*/ 73 h 223"/>
                  <a:gd name="T32" fmla="*/ 55 w 169"/>
                  <a:gd name="T33" fmla="*/ 79 h 223"/>
                  <a:gd name="T34" fmla="*/ 61 w 169"/>
                  <a:gd name="T35" fmla="*/ 79 h 223"/>
                  <a:gd name="T36" fmla="*/ 67 w 169"/>
                  <a:gd name="T37" fmla="*/ 85 h 223"/>
                  <a:gd name="T38" fmla="*/ 67 w 169"/>
                  <a:gd name="T39" fmla="*/ 85 h 223"/>
                  <a:gd name="T40" fmla="*/ 73 w 169"/>
                  <a:gd name="T41" fmla="*/ 91 h 223"/>
                  <a:gd name="T42" fmla="*/ 73 w 169"/>
                  <a:gd name="T43" fmla="*/ 97 h 223"/>
                  <a:gd name="T44" fmla="*/ 73 w 169"/>
                  <a:gd name="T45" fmla="*/ 103 h 223"/>
                  <a:gd name="T46" fmla="*/ 79 w 169"/>
                  <a:gd name="T47" fmla="*/ 109 h 223"/>
                  <a:gd name="T48" fmla="*/ 79 w 169"/>
                  <a:gd name="T49" fmla="*/ 109 h 223"/>
                  <a:gd name="T50" fmla="*/ 85 w 169"/>
                  <a:gd name="T51" fmla="*/ 115 h 223"/>
                  <a:gd name="T52" fmla="*/ 85 w 169"/>
                  <a:gd name="T53" fmla="*/ 115 h 223"/>
                  <a:gd name="T54" fmla="*/ 91 w 169"/>
                  <a:gd name="T55" fmla="*/ 127 h 223"/>
                  <a:gd name="T56" fmla="*/ 97 w 169"/>
                  <a:gd name="T57" fmla="*/ 127 h 223"/>
                  <a:gd name="T58" fmla="*/ 97 w 169"/>
                  <a:gd name="T59" fmla="*/ 133 h 223"/>
                  <a:gd name="T60" fmla="*/ 103 w 169"/>
                  <a:gd name="T61" fmla="*/ 139 h 223"/>
                  <a:gd name="T62" fmla="*/ 103 w 169"/>
                  <a:gd name="T63" fmla="*/ 139 h 223"/>
                  <a:gd name="T64" fmla="*/ 109 w 169"/>
                  <a:gd name="T65" fmla="*/ 145 h 223"/>
                  <a:gd name="T66" fmla="*/ 109 w 169"/>
                  <a:gd name="T67" fmla="*/ 151 h 223"/>
                  <a:gd name="T68" fmla="*/ 115 w 169"/>
                  <a:gd name="T69" fmla="*/ 157 h 223"/>
                  <a:gd name="T70" fmla="*/ 121 w 169"/>
                  <a:gd name="T71" fmla="*/ 157 h 223"/>
                  <a:gd name="T72" fmla="*/ 121 w 169"/>
                  <a:gd name="T73" fmla="*/ 163 h 223"/>
                  <a:gd name="T74" fmla="*/ 127 w 169"/>
                  <a:gd name="T75" fmla="*/ 169 h 223"/>
                  <a:gd name="T76" fmla="*/ 127 w 169"/>
                  <a:gd name="T77" fmla="*/ 169 h 223"/>
                  <a:gd name="T78" fmla="*/ 133 w 169"/>
                  <a:gd name="T79" fmla="*/ 175 h 223"/>
                  <a:gd name="T80" fmla="*/ 133 w 169"/>
                  <a:gd name="T81" fmla="*/ 181 h 223"/>
                  <a:gd name="T82" fmla="*/ 139 w 169"/>
                  <a:gd name="T83" fmla="*/ 187 h 223"/>
                  <a:gd name="T84" fmla="*/ 139 w 169"/>
                  <a:gd name="T85" fmla="*/ 187 h 223"/>
                  <a:gd name="T86" fmla="*/ 145 w 169"/>
                  <a:gd name="T87" fmla="*/ 193 h 223"/>
                  <a:gd name="T88" fmla="*/ 151 w 169"/>
                  <a:gd name="T89" fmla="*/ 199 h 223"/>
                  <a:gd name="T90" fmla="*/ 151 w 169"/>
                  <a:gd name="T91" fmla="*/ 199 h 223"/>
                  <a:gd name="T92" fmla="*/ 157 w 169"/>
                  <a:gd name="T93" fmla="*/ 211 h 223"/>
                  <a:gd name="T94" fmla="*/ 157 w 169"/>
                  <a:gd name="T95" fmla="*/ 211 h 223"/>
                  <a:gd name="T96" fmla="*/ 163 w 169"/>
                  <a:gd name="T97" fmla="*/ 217 h 223"/>
                  <a:gd name="T98" fmla="*/ 163 w 169"/>
                  <a:gd name="T99" fmla="*/ 217 h 223"/>
                  <a:gd name="T100" fmla="*/ 169 w 169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9"/>
                  <a:gd name="T154" fmla="*/ 0 h 223"/>
                  <a:gd name="T155" fmla="*/ 169 w 169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9" h="223">
                    <a:moveTo>
                      <a:pt x="0" y="0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42" y="55"/>
                    </a:lnTo>
                    <a:lnTo>
                      <a:pt x="48" y="61"/>
                    </a:lnTo>
                    <a:lnTo>
                      <a:pt x="48" y="67"/>
                    </a:lnTo>
                    <a:lnTo>
                      <a:pt x="55" y="73"/>
                    </a:lnTo>
                    <a:lnTo>
                      <a:pt x="55" y="79"/>
                    </a:lnTo>
                    <a:lnTo>
                      <a:pt x="61" y="79"/>
                    </a:lnTo>
                    <a:lnTo>
                      <a:pt x="67" y="85"/>
                    </a:lnTo>
                    <a:lnTo>
                      <a:pt x="73" y="91"/>
                    </a:lnTo>
                    <a:lnTo>
                      <a:pt x="73" y="97"/>
                    </a:lnTo>
                    <a:lnTo>
                      <a:pt x="73" y="103"/>
                    </a:lnTo>
                    <a:lnTo>
                      <a:pt x="79" y="109"/>
                    </a:lnTo>
                    <a:lnTo>
                      <a:pt x="85" y="115"/>
                    </a:lnTo>
                    <a:lnTo>
                      <a:pt x="91" y="127"/>
                    </a:lnTo>
                    <a:lnTo>
                      <a:pt x="97" y="127"/>
                    </a:lnTo>
                    <a:lnTo>
                      <a:pt x="97" y="133"/>
                    </a:lnTo>
                    <a:lnTo>
                      <a:pt x="103" y="139"/>
                    </a:lnTo>
                    <a:lnTo>
                      <a:pt x="109" y="145"/>
                    </a:lnTo>
                    <a:lnTo>
                      <a:pt x="109" y="151"/>
                    </a:lnTo>
                    <a:lnTo>
                      <a:pt x="115" y="157"/>
                    </a:lnTo>
                    <a:lnTo>
                      <a:pt x="121" y="157"/>
                    </a:lnTo>
                    <a:lnTo>
                      <a:pt x="121" y="163"/>
                    </a:lnTo>
                    <a:lnTo>
                      <a:pt x="127" y="169"/>
                    </a:lnTo>
                    <a:lnTo>
                      <a:pt x="133" y="175"/>
                    </a:lnTo>
                    <a:lnTo>
                      <a:pt x="133" y="181"/>
                    </a:lnTo>
                    <a:lnTo>
                      <a:pt x="139" y="187"/>
                    </a:lnTo>
                    <a:lnTo>
                      <a:pt x="145" y="193"/>
                    </a:lnTo>
                    <a:lnTo>
                      <a:pt x="151" y="199"/>
                    </a:lnTo>
                    <a:lnTo>
                      <a:pt x="157" y="211"/>
                    </a:lnTo>
                    <a:lnTo>
                      <a:pt x="163" y="217"/>
                    </a:lnTo>
                    <a:lnTo>
                      <a:pt x="169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5" name="Freeform 512"/>
              <p:cNvSpPr>
                <a:spLocks noChangeAspect="1"/>
              </p:cNvSpPr>
              <p:nvPr/>
            </p:nvSpPr>
            <p:spPr bwMode="auto">
              <a:xfrm>
                <a:off x="2939" y="5903"/>
                <a:ext cx="90" cy="121"/>
              </a:xfrm>
              <a:custGeom>
                <a:avLst/>
                <a:gdLst>
                  <a:gd name="T0" fmla="*/ 0 w 90"/>
                  <a:gd name="T1" fmla="*/ 0 h 121"/>
                  <a:gd name="T2" fmla="*/ 0 w 90"/>
                  <a:gd name="T3" fmla="*/ 6 h 121"/>
                  <a:gd name="T4" fmla="*/ 6 w 90"/>
                  <a:gd name="T5" fmla="*/ 6 h 121"/>
                  <a:gd name="T6" fmla="*/ 12 w 90"/>
                  <a:gd name="T7" fmla="*/ 18 h 121"/>
                  <a:gd name="T8" fmla="*/ 12 w 90"/>
                  <a:gd name="T9" fmla="*/ 18 h 121"/>
                  <a:gd name="T10" fmla="*/ 12 w 90"/>
                  <a:gd name="T11" fmla="*/ 24 h 121"/>
                  <a:gd name="T12" fmla="*/ 18 w 90"/>
                  <a:gd name="T13" fmla="*/ 30 h 121"/>
                  <a:gd name="T14" fmla="*/ 18 w 90"/>
                  <a:gd name="T15" fmla="*/ 30 h 121"/>
                  <a:gd name="T16" fmla="*/ 24 w 90"/>
                  <a:gd name="T17" fmla="*/ 36 h 121"/>
                  <a:gd name="T18" fmla="*/ 24 w 90"/>
                  <a:gd name="T19" fmla="*/ 36 h 121"/>
                  <a:gd name="T20" fmla="*/ 30 w 90"/>
                  <a:gd name="T21" fmla="*/ 48 h 121"/>
                  <a:gd name="T22" fmla="*/ 30 w 90"/>
                  <a:gd name="T23" fmla="*/ 48 h 121"/>
                  <a:gd name="T24" fmla="*/ 36 w 90"/>
                  <a:gd name="T25" fmla="*/ 54 h 121"/>
                  <a:gd name="T26" fmla="*/ 42 w 90"/>
                  <a:gd name="T27" fmla="*/ 60 h 121"/>
                  <a:gd name="T28" fmla="*/ 42 w 90"/>
                  <a:gd name="T29" fmla="*/ 60 h 121"/>
                  <a:gd name="T30" fmla="*/ 48 w 90"/>
                  <a:gd name="T31" fmla="*/ 66 h 121"/>
                  <a:gd name="T32" fmla="*/ 48 w 90"/>
                  <a:gd name="T33" fmla="*/ 66 h 121"/>
                  <a:gd name="T34" fmla="*/ 54 w 90"/>
                  <a:gd name="T35" fmla="*/ 78 h 121"/>
                  <a:gd name="T36" fmla="*/ 54 w 90"/>
                  <a:gd name="T37" fmla="*/ 78 h 121"/>
                  <a:gd name="T38" fmla="*/ 60 w 90"/>
                  <a:gd name="T39" fmla="*/ 84 h 121"/>
                  <a:gd name="T40" fmla="*/ 66 w 90"/>
                  <a:gd name="T41" fmla="*/ 90 h 121"/>
                  <a:gd name="T42" fmla="*/ 66 w 90"/>
                  <a:gd name="T43" fmla="*/ 90 h 121"/>
                  <a:gd name="T44" fmla="*/ 72 w 90"/>
                  <a:gd name="T45" fmla="*/ 96 h 121"/>
                  <a:gd name="T46" fmla="*/ 72 w 90"/>
                  <a:gd name="T47" fmla="*/ 102 h 121"/>
                  <a:gd name="T48" fmla="*/ 78 w 90"/>
                  <a:gd name="T49" fmla="*/ 108 h 121"/>
                  <a:gd name="T50" fmla="*/ 78 w 90"/>
                  <a:gd name="T51" fmla="*/ 108 h 121"/>
                  <a:gd name="T52" fmla="*/ 84 w 90"/>
                  <a:gd name="T53" fmla="*/ 114 h 121"/>
                  <a:gd name="T54" fmla="*/ 84 w 90"/>
                  <a:gd name="T55" fmla="*/ 121 h 121"/>
                  <a:gd name="T56" fmla="*/ 90 w 90"/>
                  <a:gd name="T57" fmla="*/ 121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"/>
                  <a:gd name="T88" fmla="*/ 0 h 121"/>
                  <a:gd name="T89" fmla="*/ 90 w 90"/>
                  <a:gd name="T90" fmla="*/ 121 h 1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" h="121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66"/>
                    </a:lnTo>
                    <a:lnTo>
                      <a:pt x="54" y="78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84" y="121"/>
                    </a:lnTo>
                    <a:lnTo>
                      <a:pt x="90" y="1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6" name="Freeform 513"/>
              <p:cNvSpPr>
                <a:spLocks noChangeAspect="1"/>
              </p:cNvSpPr>
              <p:nvPr/>
            </p:nvSpPr>
            <p:spPr bwMode="auto">
              <a:xfrm>
                <a:off x="1681" y="5584"/>
                <a:ext cx="222" cy="151"/>
              </a:xfrm>
              <a:custGeom>
                <a:avLst/>
                <a:gdLst>
                  <a:gd name="T0" fmla="*/ 0 w 222"/>
                  <a:gd name="T1" fmla="*/ 0 h 151"/>
                  <a:gd name="T2" fmla="*/ 6 w 222"/>
                  <a:gd name="T3" fmla="*/ 6 h 151"/>
                  <a:gd name="T4" fmla="*/ 6 w 222"/>
                  <a:gd name="T5" fmla="*/ 6 h 151"/>
                  <a:gd name="T6" fmla="*/ 18 w 222"/>
                  <a:gd name="T7" fmla="*/ 12 h 151"/>
                  <a:gd name="T8" fmla="*/ 18 w 222"/>
                  <a:gd name="T9" fmla="*/ 12 h 151"/>
                  <a:gd name="T10" fmla="*/ 24 w 222"/>
                  <a:gd name="T11" fmla="*/ 18 h 151"/>
                  <a:gd name="T12" fmla="*/ 30 w 222"/>
                  <a:gd name="T13" fmla="*/ 24 h 151"/>
                  <a:gd name="T14" fmla="*/ 30 w 222"/>
                  <a:gd name="T15" fmla="*/ 24 h 151"/>
                  <a:gd name="T16" fmla="*/ 36 w 222"/>
                  <a:gd name="T17" fmla="*/ 30 h 151"/>
                  <a:gd name="T18" fmla="*/ 42 w 222"/>
                  <a:gd name="T19" fmla="*/ 30 h 151"/>
                  <a:gd name="T20" fmla="*/ 48 w 222"/>
                  <a:gd name="T21" fmla="*/ 30 h 151"/>
                  <a:gd name="T22" fmla="*/ 54 w 222"/>
                  <a:gd name="T23" fmla="*/ 36 h 151"/>
                  <a:gd name="T24" fmla="*/ 54 w 222"/>
                  <a:gd name="T25" fmla="*/ 36 h 151"/>
                  <a:gd name="T26" fmla="*/ 60 w 222"/>
                  <a:gd name="T27" fmla="*/ 42 h 151"/>
                  <a:gd name="T28" fmla="*/ 66 w 222"/>
                  <a:gd name="T29" fmla="*/ 42 h 151"/>
                  <a:gd name="T30" fmla="*/ 66 w 222"/>
                  <a:gd name="T31" fmla="*/ 48 h 151"/>
                  <a:gd name="T32" fmla="*/ 72 w 222"/>
                  <a:gd name="T33" fmla="*/ 54 h 151"/>
                  <a:gd name="T34" fmla="*/ 78 w 222"/>
                  <a:gd name="T35" fmla="*/ 54 h 151"/>
                  <a:gd name="T36" fmla="*/ 84 w 222"/>
                  <a:gd name="T37" fmla="*/ 60 h 151"/>
                  <a:gd name="T38" fmla="*/ 84 w 222"/>
                  <a:gd name="T39" fmla="*/ 60 h 151"/>
                  <a:gd name="T40" fmla="*/ 90 w 222"/>
                  <a:gd name="T41" fmla="*/ 66 h 151"/>
                  <a:gd name="T42" fmla="*/ 96 w 222"/>
                  <a:gd name="T43" fmla="*/ 66 h 151"/>
                  <a:gd name="T44" fmla="*/ 102 w 222"/>
                  <a:gd name="T45" fmla="*/ 66 h 151"/>
                  <a:gd name="T46" fmla="*/ 108 w 222"/>
                  <a:gd name="T47" fmla="*/ 72 h 151"/>
                  <a:gd name="T48" fmla="*/ 108 w 222"/>
                  <a:gd name="T49" fmla="*/ 72 h 151"/>
                  <a:gd name="T50" fmla="*/ 114 w 222"/>
                  <a:gd name="T51" fmla="*/ 78 h 151"/>
                  <a:gd name="T52" fmla="*/ 120 w 222"/>
                  <a:gd name="T53" fmla="*/ 84 h 151"/>
                  <a:gd name="T54" fmla="*/ 120 w 222"/>
                  <a:gd name="T55" fmla="*/ 84 h 151"/>
                  <a:gd name="T56" fmla="*/ 132 w 222"/>
                  <a:gd name="T57" fmla="*/ 90 h 151"/>
                  <a:gd name="T58" fmla="*/ 132 w 222"/>
                  <a:gd name="T59" fmla="*/ 90 h 151"/>
                  <a:gd name="T60" fmla="*/ 138 w 222"/>
                  <a:gd name="T61" fmla="*/ 96 h 151"/>
                  <a:gd name="T62" fmla="*/ 144 w 222"/>
                  <a:gd name="T63" fmla="*/ 96 h 151"/>
                  <a:gd name="T64" fmla="*/ 144 w 222"/>
                  <a:gd name="T65" fmla="*/ 96 h 151"/>
                  <a:gd name="T66" fmla="*/ 150 w 222"/>
                  <a:gd name="T67" fmla="*/ 102 h 151"/>
                  <a:gd name="T68" fmla="*/ 156 w 222"/>
                  <a:gd name="T69" fmla="*/ 108 h 151"/>
                  <a:gd name="T70" fmla="*/ 162 w 222"/>
                  <a:gd name="T71" fmla="*/ 108 h 151"/>
                  <a:gd name="T72" fmla="*/ 168 w 222"/>
                  <a:gd name="T73" fmla="*/ 114 h 151"/>
                  <a:gd name="T74" fmla="*/ 168 w 222"/>
                  <a:gd name="T75" fmla="*/ 114 h 151"/>
                  <a:gd name="T76" fmla="*/ 174 w 222"/>
                  <a:gd name="T77" fmla="*/ 120 h 151"/>
                  <a:gd name="T78" fmla="*/ 180 w 222"/>
                  <a:gd name="T79" fmla="*/ 120 h 151"/>
                  <a:gd name="T80" fmla="*/ 180 w 222"/>
                  <a:gd name="T81" fmla="*/ 126 h 151"/>
                  <a:gd name="T82" fmla="*/ 192 w 222"/>
                  <a:gd name="T83" fmla="*/ 126 h 151"/>
                  <a:gd name="T84" fmla="*/ 192 w 222"/>
                  <a:gd name="T85" fmla="*/ 126 h 151"/>
                  <a:gd name="T86" fmla="*/ 198 w 222"/>
                  <a:gd name="T87" fmla="*/ 132 h 151"/>
                  <a:gd name="T88" fmla="*/ 198 w 222"/>
                  <a:gd name="T89" fmla="*/ 138 h 151"/>
                  <a:gd name="T90" fmla="*/ 204 w 222"/>
                  <a:gd name="T91" fmla="*/ 138 h 151"/>
                  <a:gd name="T92" fmla="*/ 210 w 222"/>
                  <a:gd name="T93" fmla="*/ 144 h 151"/>
                  <a:gd name="T94" fmla="*/ 216 w 222"/>
                  <a:gd name="T95" fmla="*/ 144 h 151"/>
                  <a:gd name="T96" fmla="*/ 222 w 222"/>
                  <a:gd name="T97" fmla="*/ 151 h 151"/>
                  <a:gd name="T98" fmla="*/ 222 w 222"/>
                  <a:gd name="T99" fmla="*/ 151 h 1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2"/>
                  <a:gd name="T151" fmla="*/ 0 h 151"/>
                  <a:gd name="T152" fmla="*/ 222 w 222"/>
                  <a:gd name="T153" fmla="*/ 151 h 1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2" h="151">
                    <a:moveTo>
                      <a:pt x="0" y="0"/>
                    </a:moveTo>
                    <a:lnTo>
                      <a:pt x="6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66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14" y="78"/>
                    </a:lnTo>
                    <a:lnTo>
                      <a:pt x="120" y="84"/>
                    </a:lnTo>
                    <a:lnTo>
                      <a:pt x="132" y="9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74" y="120"/>
                    </a:lnTo>
                    <a:lnTo>
                      <a:pt x="180" y="120"/>
                    </a:lnTo>
                    <a:lnTo>
                      <a:pt x="180" y="126"/>
                    </a:lnTo>
                    <a:lnTo>
                      <a:pt x="192" y="126"/>
                    </a:lnTo>
                    <a:lnTo>
                      <a:pt x="198" y="132"/>
                    </a:lnTo>
                    <a:lnTo>
                      <a:pt x="198" y="138"/>
                    </a:lnTo>
                    <a:lnTo>
                      <a:pt x="204" y="138"/>
                    </a:lnTo>
                    <a:lnTo>
                      <a:pt x="210" y="144"/>
                    </a:lnTo>
                    <a:lnTo>
                      <a:pt x="216" y="144"/>
                    </a:lnTo>
                    <a:lnTo>
                      <a:pt x="222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7" name="Freeform 514"/>
              <p:cNvSpPr>
                <a:spLocks noChangeAspect="1"/>
              </p:cNvSpPr>
              <p:nvPr/>
            </p:nvSpPr>
            <p:spPr bwMode="auto">
              <a:xfrm>
                <a:off x="1903" y="5735"/>
                <a:ext cx="235" cy="156"/>
              </a:xfrm>
              <a:custGeom>
                <a:avLst/>
                <a:gdLst>
                  <a:gd name="T0" fmla="*/ 0 w 235"/>
                  <a:gd name="T1" fmla="*/ 0 h 156"/>
                  <a:gd name="T2" fmla="*/ 6 w 235"/>
                  <a:gd name="T3" fmla="*/ 6 h 156"/>
                  <a:gd name="T4" fmla="*/ 12 w 235"/>
                  <a:gd name="T5" fmla="*/ 6 h 156"/>
                  <a:gd name="T6" fmla="*/ 12 w 235"/>
                  <a:gd name="T7" fmla="*/ 12 h 156"/>
                  <a:gd name="T8" fmla="*/ 24 w 235"/>
                  <a:gd name="T9" fmla="*/ 12 h 156"/>
                  <a:gd name="T10" fmla="*/ 24 w 235"/>
                  <a:gd name="T11" fmla="*/ 18 h 156"/>
                  <a:gd name="T12" fmla="*/ 30 w 235"/>
                  <a:gd name="T13" fmla="*/ 18 h 156"/>
                  <a:gd name="T14" fmla="*/ 36 w 235"/>
                  <a:gd name="T15" fmla="*/ 24 h 156"/>
                  <a:gd name="T16" fmla="*/ 36 w 235"/>
                  <a:gd name="T17" fmla="*/ 24 h 156"/>
                  <a:gd name="T18" fmla="*/ 42 w 235"/>
                  <a:gd name="T19" fmla="*/ 30 h 156"/>
                  <a:gd name="T20" fmla="*/ 48 w 235"/>
                  <a:gd name="T21" fmla="*/ 30 h 156"/>
                  <a:gd name="T22" fmla="*/ 55 w 235"/>
                  <a:gd name="T23" fmla="*/ 36 h 156"/>
                  <a:gd name="T24" fmla="*/ 61 w 235"/>
                  <a:gd name="T25" fmla="*/ 36 h 156"/>
                  <a:gd name="T26" fmla="*/ 61 w 235"/>
                  <a:gd name="T27" fmla="*/ 42 h 156"/>
                  <a:gd name="T28" fmla="*/ 67 w 235"/>
                  <a:gd name="T29" fmla="*/ 42 h 156"/>
                  <a:gd name="T30" fmla="*/ 73 w 235"/>
                  <a:gd name="T31" fmla="*/ 48 h 156"/>
                  <a:gd name="T32" fmla="*/ 79 w 235"/>
                  <a:gd name="T33" fmla="*/ 48 h 156"/>
                  <a:gd name="T34" fmla="*/ 85 w 235"/>
                  <a:gd name="T35" fmla="*/ 54 h 156"/>
                  <a:gd name="T36" fmla="*/ 85 w 235"/>
                  <a:gd name="T37" fmla="*/ 54 h 156"/>
                  <a:gd name="T38" fmla="*/ 91 w 235"/>
                  <a:gd name="T39" fmla="*/ 60 h 156"/>
                  <a:gd name="T40" fmla="*/ 97 w 235"/>
                  <a:gd name="T41" fmla="*/ 60 h 156"/>
                  <a:gd name="T42" fmla="*/ 97 w 235"/>
                  <a:gd name="T43" fmla="*/ 66 h 156"/>
                  <a:gd name="T44" fmla="*/ 109 w 235"/>
                  <a:gd name="T45" fmla="*/ 72 h 156"/>
                  <a:gd name="T46" fmla="*/ 109 w 235"/>
                  <a:gd name="T47" fmla="*/ 72 h 156"/>
                  <a:gd name="T48" fmla="*/ 115 w 235"/>
                  <a:gd name="T49" fmla="*/ 72 h 156"/>
                  <a:gd name="T50" fmla="*/ 115 w 235"/>
                  <a:gd name="T51" fmla="*/ 78 h 156"/>
                  <a:gd name="T52" fmla="*/ 121 w 235"/>
                  <a:gd name="T53" fmla="*/ 78 h 156"/>
                  <a:gd name="T54" fmla="*/ 127 w 235"/>
                  <a:gd name="T55" fmla="*/ 84 h 156"/>
                  <a:gd name="T56" fmla="*/ 127 w 235"/>
                  <a:gd name="T57" fmla="*/ 84 h 156"/>
                  <a:gd name="T58" fmla="*/ 139 w 235"/>
                  <a:gd name="T59" fmla="*/ 90 h 156"/>
                  <a:gd name="T60" fmla="*/ 139 w 235"/>
                  <a:gd name="T61" fmla="*/ 90 h 156"/>
                  <a:gd name="T62" fmla="*/ 145 w 235"/>
                  <a:gd name="T63" fmla="*/ 96 h 156"/>
                  <a:gd name="T64" fmla="*/ 151 w 235"/>
                  <a:gd name="T65" fmla="*/ 102 h 156"/>
                  <a:gd name="T66" fmla="*/ 151 w 235"/>
                  <a:gd name="T67" fmla="*/ 102 h 156"/>
                  <a:gd name="T68" fmla="*/ 157 w 235"/>
                  <a:gd name="T69" fmla="*/ 102 h 156"/>
                  <a:gd name="T70" fmla="*/ 163 w 235"/>
                  <a:gd name="T71" fmla="*/ 108 h 156"/>
                  <a:gd name="T72" fmla="*/ 169 w 235"/>
                  <a:gd name="T73" fmla="*/ 108 h 156"/>
                  <a:gd name="T74" fmla="*/ 175 w 235"/>
                  <a:gd name="T75" fmla="*/ 114 h 156"/>
                  <a:gd name="T76" fmla="*/ 175 w 235"/>
                  <a:gd name="T77" fmla="*/ 114 h 156"/>
                  <a:gd name="T78" fmla="*/ 181 w 235"/>
                  <a:gd name="T79" fmla="*/ 120 h 156"/>
                  <a:gd name="T80" fmla="*/ 187 w 235"/>
                  <a:gd name="T81" fmla="*/ 120 h 156"/>
                  <a:gd name="T82" fmla="*/ 193 w 235"/>
                  <a:gd name="T83" fmla="*/ 126 h 156"/>
                  <a:gd name="T84" fmla="*/ 199 w 235"/>
                  <a:gd name="T85" fmla="*/ 132 h 156"/>
                  <a:gd name="T86" fmla="*/ 199 w 235"/>
                  <a:gd name="T87" fmla="*/ 132 h 156"/>
                  <a:gd name="T88" fmla="*/ 205 w 235"/>
                  <a:gd name="T89" fmla="*/ 132 h 156"/>
                  <a:gd name="T90" fmla="*/ 211 w 235"/>
                  <a:gd name="T91" fmla="*/ 138 h 156"/>
                  <a:gd name="T92" fmla="*/ 211 w 235"/>
                  <a:gd name="T93" fmla="*/ 138 h 156"/>
                  <a:gd name="T94" fmla="*/ 223 w 235"/>
                  <a:gd name="T95" fmla="*/ 144 h 156"/>
                  <a:gd name="T96" fmla="*/ 223 w 235"/>
                  <a:gd name="T97" fmla="*/ 144 h 156"/>
                  <a:gd name="T98" fmla="*/ 229 w 235"/>
                  <a:gd name="T99" fmla="*/ 150 h 156"/>
                  <a:gd name="T100" fmla="*/ 235 w 235"/>
                  <a:gd name="T101" fmla="*/ 156 h 1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35"/>
                  <a:gd name="T154" fmla="*/ 0 h 156"/>
                  <a:gd name="T155" fmla="*/ 235 w 235"/>
                  <a:gd name="T156" fmla="*/ 156 h 1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35" h="156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8" y="30"/>
                    </a:lnTo>
                    <a:lnTo>
                      <a:pt x="55" y="36"/>
                    </a:lnTo>
                    <a:lnTo>
                      <a:pt x="61" y="36"/>
                    </a:lnTo>
                    <a:lnTo>
                      <a:pt x="61" y="42"/>
                    </a:lnTo>
                    <a:lnTo>
                      <a:pt x="67" y="42"/>
                    </a:lnTo>
                    <a:lnTo>
                      <a:pt x="73" y="48"/>
                    </a:lnTo>
                    <a:lnTo>
                      <a:pt x="79" y="48"/>
                    </a:lnTo>
                    <a:lnTo>
                      <a:pt x="85" y="54"/>
                    </a:lnTo>
                    <a:lnTo>
                      <a:pt x="91" y="60"/>
                    </a:lnTo>
                    <a:lnTo>
                      <a:pt x="97" y="60"/>
                    </a:lnTo>
                    <a:lnTo>
                      <a:pt x="97" y="66"/>
                    </a:lnTo>
                    <a:lnTo>
                      <a:pt x="109" y="72"/>
                    </a:lnTo>
                    <a:lnTo>
                      <a:pt x="115" y="72"/>
                    </a:lnTo>
                    <a:lnTo>
                      <a:pt x="115" y="78"/>
                    </a:lnTo>
                    <a:lnTo>
                      <a:pt x="121" y="78"/>
                    </a:lnTo>
                    <a:lnTo>
                      <a:pt x="127" y="84"/>
                    </a:lnTo>
                    <a:lnTo>
                      <a:pt x="139" y="90"/>
                    </a:lnTo>
                    <a:lnTo>
                      <a:pt x="145" y="96"/>
                    </a:lnTo>
                    <a:lnTo>
                      <a:pt x="151" y="102"/>
                    </a:lnTo>
                    <a:lnTo>
                      <a:pt x="157" y="102"/>
                    </a:lnTo>
                    <a:lnTo>
                      <a:pt x="163" y="108"/>
                    </a:lnTo>
                    <a:lnTo>
                      <a:pt x="169" y="108"/>
                    </a:lnTo>
                    <a:lnTo>
                      <a:pt x="175" y="114"/>
                    </a:lnTo>
                    <a:lnTo>
                      <a:pt x="181" y="120"/>
                    </a:lnTo>
                    <a:lnTo>
                      <a:pt x="187" y="120"/>
                    </a:lnTo>
                    <a:lnTo>
                      <a:pt x="193" y="126"/>
                    </a:lnTo>
                    <a:lnTo>
                      <a:pt x="199" y="132"/>
                    </a:lnTo>
                    <a:lnTo>
                      <a:pt x="205" y="132"/>
                    </a:lnTo>
                    <a:lnTo>
                      <a:pt x="211" y="138"/>
                    </a:lnTo>
                    <a:lnTo>
                      <a:pt x="223" y="144"/>
                    </a:lnTo>
                    <a:lnTo>
                      <a:pt x="229" y="150"/>
                    </a:lnTo>
                    <a:lnTo>
                      <a:pt x="23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8" name="Freeform 515"/>
              <p:cNvSpPr>
                <a:spLocks noChangeAspect="1"/>
              </p:cNvSpPr>
              <p:nvPr/>
            </p:nvSpPr>
            <p:spPr bwMode="auto">
              <a:xfrm>
                <a:off x="2138" y="5891"/>
                <a:ext cx="271" cy="108"/>
              </a:xfrm>
              <a:custGeom>
                <a:avLst/>
                <a:gdLst>
                  <a:gd name="T0" fmla="*/ 0 w 271"/>
                  <a:gd name="T1" fmla="*/ 0 h 108"/>
                  <a:gd name="T2" fmla="*/ 0 w 271"/>
                  <a:gd name="T3" fmla="*/ 0 h 108"/>
                  <a:gd name="T4" fmla="*/ 6 w 271"/>
                  <a:gd name="T5" fmla="*/ 0 h 108"/>
                  <a:gd name="T6" fmla="*/ 12 w 271"/>
                  <a:gd name="T7" fmla="*/ 6 h 108"/>
                  <a:gd name="T8" fmla="*/ 18 w 271"/>
                  <a:gd name="T9" fmla="*/ 6 h 108"/>
                  <a:gd name="T10" fmla="*/ 24 w 271"/>
                  <a:gd name="T11" fmla="*/ 12 h 108"/>
                  <a:gd name="T12" fmla="*/ 24 w 271"/>
                  <a:gd name="T13" fmla="*/ 12 h 108"/>
                  <a:gd name="T14" fmla="*/ 30 w 271"/>
                  <a:gd name="T15" fmla="*/ 18 h 108"/>
                  <a:gd name="T16" fmla="*/ 36 w 271"/>
                  <a:gd name="T17" fmla="*/ 18 h 108"/>
                  <a:gd name="T18" fmla="*/ 42 w 271"/>
                  <a:gd name="T19" fmla="*/ 24 h 108"/>
                  <a:gd name="T20" fmla="*/ 48 w 271"/>
                  <a:gd name="T21" fmla="*/ 24 h 108"/>
                  <a:gd name="T22" fmla="*/ 48 w 271"/>
                  <a:gd name="T23" fmla="*/ 30 h 108"/>
                  <a:gd name="T24" fmla="*/ 54 w 271"/>
                  <a:gd name="T25" fmla="*/ 30 h 108"/>
                  <a:gd name="T26" fmla="*/ 60 w 271"/>
                  <a:gd name="T27" fmla="*/ 36 h 108"/>
                  <a:gd name="T28" fmla="*/ 60 w 271"/>
                  <a:gd name="T29" fmla="*/ 36 h 108"/>
                  <a:gd name="T30" fmla="*/ 72 w 271"/>
                  <a:gd name="T31" fmla="*/ 42 h 108"/>
                  <a:gd name="T32" fmla="*/ 78 w 271"/>
                  <a:gd name="T33" fmla="*/ 42 h 108"/>
                  <a:gd name="T34" fmla="*/ 78 w 271"/>
                  <a:gd name="T35" fmla="*/ 42 h 108"/>
                  <a:gd name="T36" fmla="*/ 84 w 271"/>
                  <a:gd name="T37" fmla="*/ 48 h 108"/>
                  <a:gd name="T38" fmla="*/ 90 w 271"/>
                  <a:gd name="T39" fmla="*/ 48 h 108"/>
                  <a:gd name="T40" fmla="*/ 90 w 271"/>
                  <a:gd name="T41" fmla="*/ 54 h 108"/>
                  <a:gd name="T42" fmla="*/ 102 w 271"/>
                  <a:gd name="T43" fmla="*/ 54 h 108"/>
                  <a:gd name="T44" fmla="*/ 102 w 271"/>
                  <a:gd name="T45" fmla="*/ 60 h 108"/>
                  <a:gd name="T46" fmla="*/ 109 w 271"/>
                  <a:gd name="T47" fmla="*/ 60 h 108"/>
                  <a:gd name="T48" fmla="*/ 115 w 271"/>
                  <a:gd name="T49" fmla="*/ 66 h 108"/>
                  <a:gd name="T50" fmla="*/ 121 w 271"/>
                  <a:gd name="T51" fmla="*/ 66 h 108"/>
                  <a:gd name="T52" fmla="*/ 121 w 271"/>
                  <a:gd name="T53" fmla="*/ 66 h 108"/>
                  <a:gd name="T54" fmla="*/ 133 w 271"/>
                  <a:gd name="T55" fmla="*/ 72 h 108"/>
                  <a:gd name="T56" fmla="*/ 133 w 271"/>
                  <a:gd name="T57" fmla="*/ 72 h 108"/>
                  <a:gd name="T58" fmla="*/ 139 w 271"/>
                  <a:gd name="T59" fmla="*/ 78 h 108"/>
                  <a:gd name="T60" fmla="*/ 145 w 271"/>
                  <a:gd name="T61" fmla="*/ 78 h 108"/>
                  <a:gd name="T62" fmla="*/ 151 w 271"/>
                  <a:gd name="T63" fmla="*/ 78 h 108"/>
                  <a:gd name="T64" fmla="*/ 157 w 271"/>
                  <a:gd name="T65" fmla="*/ 84 h 108"/>
                  <a:gd name="T66" fmla="*/ 163 w 271"/>
                  <a:gd name="T67" fmla="*/ 84 h 108"/>
                  <a:gd name="T68" fmla="*/ 169 w 271"/>
                  <a:gd name="T69" fmla="*/ 90 h 108"/>
                  <a:gd name="T70" fmla="*/ 169 w 271"/>
                  <a:gd name="T71" fmla="*/ 90 h 108"/>
                  <a:gd name="T72" fmla="*/ 175 w 271"/>
                  <a:gd name="T73" fmla="*/ 90 h 108"/>
                  <a:gd name="T74" fmla="*/ 187 w 271"/>
                  <a:gd name="T75" fmla="*/ 96 h 108"/>
                  <a:gd name="T76" fmla="*/ 187 w 271"/>
                  <a:gd name="T77" fmla="*/ 96 h 108"/>
                  <a:gd name="T78" fmla="*/ 193 w 271"/>
                  <a:gd name="T79" fmla="*/ 96 h 108"/>
                  <a:gd name="T80" fmla="*/ 199 w 271"/>
                  <a:gd name="T81" fmla="*/ 102 h 108"/>
                  <a:gd name="T82" fmla="*/ 205 w 271"/>
                  <a:gd name="T83" fmla="*/ 102 h 108"/>
                  <a:gd name="T84" fmla="*/ 217 w 271"/>
                  <a:gd name="T85" fmla="*/ 102 h 108"/>
                  <a:gd name="T86" fmla="*/ 217 w 271"/>
                  <a:gd name="T87" fmla="*/ 102 h 108"/>
                  <a:gd name="T88" fmla="*/ 223 w 271"/>
                  <a:gd name="T89" fmla="*/ 108 h 108"/>
                  <a:gd name="T90" fmla="*/ 229 w 271"/>
                  <a:gd name="T91" fmla="*/ 108 h 108"/>
                  <a:gd name="T92" fmla="*/ 241 w 271"/>
                  <a:gd name="T93" fmla="*/ 108 h 108"/>
                  <a:gd name="T94" fmla="*/ 247 w 271"/>
                  <a:gd name="T95" fmla="*/ 108 h 108"/>
                  <a:gd name="T96" fmla="*/ 253 w 271"/>
                  <a:gd name="T97" fmla="*/ 108 h 108"/>
                  <a:gd name="T98" fmla="*/ 259 w 271"/>
                  <a:gd name="T99" fmla="*/ 108 h 108"/>
                  <a:gd name="T100" fmla="*/ 271 w 271"/>
                  <a:gd name="T101" fmla="*/ 108 h 1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1"/>
                  <a:gd name="T154" fmla="*/ 0 h 108"/>
                  <a:gd name="T155" fmla="*/ 271 w 271"/>
                  <a:gd name="T156" fmla="*/ 108 h 10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1" h="10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4" y="48"/>
                    </a:lnTo>
                    <a:lnTo>
                      <a:pt x="90" y="48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9" y="60"/>
                    </a:lnTo>
                    <a:lnTo>
                      <a:pt x="115" y="66"/>
                    </a:lnTo>
                    <a:lnTo>
                      <a:pt x="121" y="66"/>
                    </a:lnTo>
                    <a:lnTo>
                      <a:pt x="133" y="72"/>
                    </a:lnTo>
                    <a:lnTo>
                      <a:pt x="139" y="78"/>
                    </a:lnTo>
                    <a:lnTo>
                      <a:pt x="145" y="78"/>
                    </a:lnTo>
                    <a:lnTo>
                      <a:pt x="151" y="78"/>
                    </a:lnTo>
                    <a:lnTo>
                      <a:pt x="157" y="84"/>
                    </a:lnTo>
                    <a:lnTo>
                      <a:pt x="163" y="84"/>
                    </a:lnTo>
                    <a:lnTo>
                      <a:pt x="169" y="90"/>
                    </a:lnTo>
                    <a:lnTo>
                      <a:pt x="175" y="90"/>
                    </a:lnTo>
                    <a:lnTo>
                      <a:pt x="187" y="96"/>
                    </a:lnTo>
                    <a:lnTo>
                      <a:pt x="193" y="96"/>
                    </a:lnTo>
                    <a:lnTo>
                      <a:pt x="199" y="102"/>
                    </a:lnTo>
                    <a:lnTo>
                      <a:pt x="205" y="102"/>
                    </a:lnTo>
                    <a:lnTo>
                      <a:pt x="217" y="102"/>
                    </a:lnTo>
                    <a:lnTo>
                      <a:pt x="223" y="108"/>
                    </a:lnTo>
                    <a:lnTo>
                      <a:pt x="229" y="108"/>
                    </a:lnTo>
                    <a:lnTo>
                      <a:pt x="241" y="108"/>
                    </a:lnTo>
                    <a:lnTo>
                      <a:pt x="247" y="108"/>
                    </a:lnTo>
                    <a:lnTo>
                      <a:pt x="253" y="108"/>
                    </a:lnTo>
                    <a:lnTo>
                      <a:pt x="259" y="108"/>
                    </a:lnTo>
                    <a:lnTo>
                      <a:pt x="271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9" name="Freeform 516"/>
              <p:cNvSpPr>
                <a:spLocks noChangeAspect="1"/>
              </p:cNvSpPr>
              <p:nvPr/>
            </p:nvSpPr>
            <p:spPr bwMode="auto">
              <a:xfrm>
                <a:off x="2409" y="5825"/>
                <a:ext cx="205" cy="174"/>
              </a:xfrm>
              <a:custGeom>
                <a:avLst/>
                <a:gdLst>
                  <a:gd name="T0" fmla="*/ 0 w 205"/>
                  <a:gd name="T1" fmla="*/ 174 h 174"/>
                  <a:gd name="T2" fmla="*/ 6 w 205"/>
                  <a:gd name="T3" fmla="*/ 174 h 174"/>
                  <a:gd name="T4" fmla="*/ 12 w 205"/>
                  <a:gd name="T5" fmla="*/ 174 h 174"/>
                  <a:gd name="T6" fmla="*/ 18 w 205"/>
                  <a:gd name="T7" fmla="*/ 174 h 174"/>
                  <a:gd name="T8" fmla="*/ 30 w 205"/>
                  <a:gd name="T9" fmla="*/ 168 h 174"/>
                  <a:gd name="T10" fmla="*/ 30 w 205"/>
                  <a:gd name="T11" fmla="*/ 168 h 174"/>
                  <a:gd name="T12" fmla="*/ 36 w 205"/>
                  <a:gd name="T13" fmla="*/ 168 h 174"/>
                  <a:gd name="T14" fmla="*/ 42 w 205"/>
                  <a:gd name="T15" fmla="*/ 162 h 174"/>
                  <a:gd name="T16" fmla="*/ 48 w 205"/>
                  <a:gd name="T17" fmla="*/ 162 h 174"/>
                  <a:gd name="T18" fmla="*/ 48 w 205"/>
                  <a:gd name="T19" fmla="*/ 162 h 174"/>
                  <a:gd name="T20" fmla="*/ 60 w 205"/>
                  <a:gd name="T21" fmla="*/ 156 h 174"/>
                  <a:gd name="T22" fmla="*/ 66 w 205"/>
                  <a:gd name="T23" fmla="*/ 156 h 174"/>
                  <a:gd name="T24" fmla="*/ 66 w 205"/>
                  <a:gd name="T25" fmla="*/ 156 h 174"/>
                  <a:gd name="T26" fmla="*/ 72 w 205"/>
                  <a:gd name="T27" fmla="*/ 150 h 174"/>
                  <a:gd name="T28" fmla="*/ 78 w 205"/>
                  <a:gd name="T29" fmla="*/ 144 h 174"/>
                  <a:gd name="T30" fmla="*/ 84 w 205"/>
                  <a:gd name="T31" fmla="*/ 144 h 174"/>
                  <a:gd name="T32" fmla="*/ 90 w 205"/>
                  <a:gd name="T33" fmla="*/ 138 h 174"/>
                  <a:gd name="T34" fmla="*/ 90 w 205"/>
                  <a:gd name="T35" fmla="*/ 138 h 174"/>
                  <a:gd name="T36" fmla="*/ 96 w 205"/>
                  <a:gd name="T37" fmla="*/ 132 h 174"/>
                  <a:gd name="T38" fmla="*/ 96 w 205"/>
                  <a:gd name="T39" fmla="*/ 132 h 174"/>
                  <a:gd name="T40" fmla="*/ 102 w 205"/>
                  <a:gd name="T41" fmla="*/ 126 h 174"/>
                  <a:gd name="T42" fmla="*/ 108 w 205"/>
                  <a:gd name="T43" fmla="*/ 126 h 174"/>
                  <a:gd name="T44" fmla="*/ 114 w 205"/>
                  <a:gd name="T45" fmla="*/ 120 h 174"/>
                  <a:gd name="T46" fmla="*/ 114 w 205"/>
                  <a:gd name="T47" fmla="*/ 114 h 174"/>
                  <a:gd name="T48" fmla="*/ 120 w 205"/>
                  <a:gd name="T49" fmla="*/ 114 h 174"/>
                  <a:gd name="T50" fmla="*/ 120 w 205"/>
                  <a:gd name="T51" fmla="*/ 108 h 174"/>
                  <a:gd name="T52" fmla="*/ 127 w 205"/>
                  <a:gd name="T53" fmla="*/ 102 h 174"/>
                  <a:gd name="T54" fmla="*/ 133 w 205"/>
                  <a:gd name="T55" fmla="*/ 102 h 174"/>
                  <a:gd name="T56" fmla="*/ 133 w 205"/>
                  <a:gd name="T57" fmla="*/ 96 h 174"/>
                  <a:gd name="T58" fmla="*/ 139 w 205"/>
                  <a:gd name="T59" fmla="*/ 96 h 174"/>
                  <a:gd name="T60" fmla="*/ 145 w 205"/>
                  <a:gd name="T61" fmla="*/ 90 h 174"/>
                  <a:gd name="T62" fmla="*/ 145 w 205"/>
                  <a:gd name="T63" fmla="*/ 84 h 174"/>
                  <a:gd name="T64" fmla="*/ 151 w 205"/>
                  <a:gd name="T65" fmla="*/ 78 h 174"/>
                  <a:gd name="T66" fmla="*/ 151 w 205"/>
                  <a:gd name="T67" fmla="*/ 78 h 174"/>
                  <a:gd name="T68" fmla="*/ 157 w 205"/>
                  <a:gd name="T69" fmla="*/ 72 h 174"/>
                  <a:gd name="T70" fmla="*/ 157 w 205"/>
                  <a:gd name="T71" fmla="*/ 66 h 174"/>
                  <a:gd name="T72" fmla="*/ 163 w 205"/>
                  <a:gd name="T73" fmla="*/ 66 h 174"/>
                  <a:gd name="T74" fmla="*/ 169 w 205"/>
                  <a:gd name="T75" fmla="*/ 60 h 174"/>
                  <a:gd name="T76" fmla="*/ 169 w 205"/>
                  <a:gd name="T77" fmla="*/ 54 h 174"/>
                  <a:gd name="T78" fmla="*/ 175 w 205"/>
                  <a:gd name="T79" fmla="*/ 48 h 174"/>
                  <a:gd name="T80" fmla="*/ 175 w 205"/>
                  <a:gd name="T81" fmla="*/ 48 h 174"/>
                  <a:gd name="T82" fmla="*/ 181 w 205"/>
                  <a:gd name="T83" fmla="*/ 42 h 174"/>
                  <a:gd name="T84" fmla="*/ 181 w 205"/>
                  <a:gd name="T85" fmla="*/ 36 h 174"/>
                  <a:gd name="T86" fmla="*/ 187 w 205"/>
                  <a:gd name="T87" fmla="*/ 30 h 174"/>
                  <a:gd name="T88" fmla="*/ 187 w 205"/>
                  <a:gd name="T89" fmla="*/ 30 h 174"/>
                  <a:gd name="T90" fmla="*/ 193 w 205"/>
                  <a:gd name="T91" fmla="*/ 24 h 174"/>
                  <a:gd name="T92" fmla="*/ 193 w 205"/>
                  <a:gd name="T93" fmla="*/ 18 h 174"/>
                  <a:gd name="T94" fmla="*/ 199 w 205"/>
                  <a:gd name="T95" fmla="*/ 18 h 174"/>
                  <a:gd name="T96" fmla="*/ 199 w 205"/>
                  <a:gd name="T97" fmla="*/ 12 h 174"/>
                  <a:gd name="T98" fmla="*/ 205 w 205"/>
                  <a:gd name="T99" fmla="*/ 6 h 174"/>
                  <a:gd name="T100" fmla="*/ 205 w 205"/>
                  <a:gd name="T101" fmla="*/ 0 h 1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5"/>
                  <a:gd name="T154" fmla="*/ 0 h 174"/>
                  <a:gd name="T155" fmla="*/ 205 w 205"/>
                  <a:gd name="T156" fmla="*/ 174 h 1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5" h="174">
                    <a:moveTo>
                      <a:pt x="0" y="174"/>
                    </a:moveTo>
                    <a:lnTo>
                      <a:pt x="6" y="174"/>
                    </a:lnTo>
                    <a:lnTo>
                      <a:pt x="12" y="174"/>
                    </a:lnTo>
                    <a:lnTo>
                      <a:pt x="18" y="174"/>
                    </a:lnTo>
                    <a:lnTo>
                      <a:pt x="30" y="168"/>
                    </a:lnTo>
                    <a:lnTo>
                      <a:pt x="36" y="168"/>
                    </a:lnTo>
                    <a:lnTo>
                      <a:pt x="42" y="162"/>
                    </a:lnTo>
                    <a:lnTo>
                      <a:pt x="48" y="162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44"/>
                    </a:lnTo>
                    <a:lnTo>
                      <a:pt x="90" y="138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20"/>
                    </a:lnTo>
                    <a:lnTo>
                      <a:pt x="114" y="114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27" y="102"/>
                    </a:lnTo>
                    <a:lnTo>
                      <a:pt x="133" y="102"/>
                    </a:lnTo>
                    <a:lnTo>
                      <a:pt x="133" y="96"/>
                    </a:lnTo>
                    <a:lnTo>
                      <a:pt x="139" y="96"/>
                    </a:lnTo>
                    <a:lnTo>
                      <a:pt x="145" y="90"/>
                    </a:lnTo>
                    <a:lnTo>
                      <a:pt x="145" y="84"/>
                    </a:lnTo>
                    <a:lnTo>
                      <a:pt x="151" y="78"/>
                    </a:lnTo>
                    <a:lnTo>
                      <a:pt x="157" y="72"/>
                    </a:lnTo>
                    <a:lnTo>
                      <a:pt x="157" y="66"/>
                    </a:lnTo>
                    <a:lnTo>
                      <a:pt x="163" y="66"/>
                    </a:lnTo>
                    <a:lnTo>
                      <a:pt x="169" y="60"/>
                    </a:lnTo>
                    <a:lnTo>
                      <a:pt x="169" y="54"/>
                    </a:lnTo>
                    <a:lnTo>
                      <a:pt x="175" y="48"/>
                    </a:lnTo>
                    <a:lnTo>
                      <a:pt x="181" y="42"/>
                    </a:lnTo>
                    <a:lnTo>
                      <a:pt x="181" y="36"/>
                    </a:lnTo>
                    <a:lnTo>
                      <a:pt x="187" y="30"/>
                    </a:lnTo>
                    <a:lnTo>
                      <a:pt x="193" y="24"/>
                    </a:lnTo>
                    <a:lnTo>
                      <a:pt x="193" y="18"/>
                    </a:lnTo>
                    <a:lnTo>
                      <a:pt x="199" y="18"/>
                    </a:lnTo>
                    <a:lnTo>
                      <a:pt x="199" y="12"/>
                    </a:lnTo>
                    <a:lnTo>
                      <a:pt x="205" y="6"/>
                    </a:lnTo>
                    <a:lnTo>
                      <a:pt x="20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0" name="Freeform 517"/>
              <p:cNvSpPr>
                <a:spLocks noChangeAspect="1"/>
              </p:cNvSpPr>
              <p:nvPr/>
            </p:nvSpPr>
            <p:spPr bwMode="auto">
              <a:xfrm>
                <a:off x="2614" y="5771"/>
                <a:ext cx="156" cy="168"/>
              </a:xfrm>
              <a:custGeom>
                <a:avLst/>
                <a:gdLst>
                  <a:gd name="T0" fmla="*/ 0 w 156"/>
                  <a:gd name="T1" fmla="*/ 54 h 168"/>
                  <a:gd name="T2" fmla="*/ 6 w 156"/>
                  <a:gd name="T3" fmla="*/ 48 h 168"/>
                  <a:gd name="T4" fmla="*/ 6 w 156"/>
                  <a:gd name="T5" fmla="*/ 48 h 168"/>
                  <a:gd name="T6" fmla="*/ 12 w 156"/>
                  <a:gd name="T7" fmla="*/ 42 h 168"/>
                  <a:gd name="T8" fmla="*/ 12 w 156"/>
                  <a:gd name="T9" fmla="*/ 36 h 168"/>
                  <a:gd name="T10" fmla="*/ 18 w 156"/>
                  <a:gd name="T11" fmla="*/ 36 h 168"/>
                  <a:gd name="T12" fmla="*/ 18 w 156"/>
                  <a:gd name="T13" fmla="*/ 24 h 168"/>
                  <a:gd name="T14" fmla="*/ 24 w 156"/>
                  <a:gd name="T15" fmla="*/ 24 h 168"/>
                  <a:gd name="T16" fmla="*/ 24 w 156"/>
                  <a:gd name="T17" fmla="*/ 18 h 168"/>
                  <a:gd name="T18" fmla="*/ 30 w 156"/>
                  <a:gd name="T19" fmla="*/ 12 h 168"/>
                  <a:gd name="T20" fmla="*/ 30 w 156"/>
                  <a:gd name="T21" fmla="*/ 12 h 168"/>
                  <a:gd name="T22" fmla="*/ 36 w 156"/>
                  <a:gd name="T23" fmla="*/ 0 h 168"/>
                  <a:gd name="T24" fmla="*/ 36 w 156"/>
                  <a:gd name="T25" fmla="*/ 0 h 168"/>
                  <a:gd name="T26" fmla="*/ 42 w 156"/>
                  <a:gd name="T27" fmla="*/ 0 h 168"/>
                  <a:gd name="T28" fmla="*/ 42 w 156"/>
                  <a:gd name="T29" fmla="*/ 6 h 168"/>
                  <a:gd name="T30" fmla="*/ 48 w 156"/>
                  <a:gd name="T31" fmla="*/ 12 h 168"/>
                  <a:gd name="T32" fmla="*/ 54 w 156"/>
                  <a:gd name="T33" fmla="*/ 12 h 168"/>
                  <a:gd name="T34" fmla="*/ 54 w 156"/>
                  <a:gd name="T35" fmla="*/ 18 h 168"/>
                  <a:gd name="T36" fmla="*/ 60 w 156"/>
                  <a:gd name="T37" fmla="*/ 24 h 168"/>
                  <a:gd name="T38" fmla="*/ 60 w 156"/>
                  <a:gd name="T39" fmla="*/ 24 h 168"/>
                  <a:gd name="T40" fmla="*/ 66 w 156"/>
                  <a:gd name="T41" fmla="*/ 36 h 168"/>
                  <a:gd name="T42" fmla="*/ 66 w 156"/>
                  <a:gd name="T43" fmla="*/ 36 h 168"/>
                  <a:gd name="T44" fmla="*/ 72 w 156"/>
                  <a:gd name="T45" fmla="*/ 42 h 168"/>
                  <a:gd name="T46" fmla="*/ 78 w 156"/>
                  <a:gd name="T47" fmla="*/ 48 h 168"/>
                  <a:gd name="T48" fmla="*/ 78 w 156"/>
                  <a:gd name="T49" fmla="*/ 48 h 168"/>
                  <a:gd name="T50" fmla="*/ 84 w 156"/>
                  <a:gd name="T51" fmla="*/ 54 h 168"/>
                  <a:gd name="T52" fmla="*/ 84 w 156"/>
                  <a:gd name="T53" fmla="*/ 60 h 168"/>
                  <a:gd name="T54" fmla="*/ 84 w 156"/>
                  <a:gd name="T55" fmla="*/ 66 h 168"/>
                  <a:gd name="T56" fmla="*/ 90 w 156"/>
                  <a:gd name="T57" fmla="*/ 72 h 168"/>
                  <a:gd name="T58" fmla="*/ 90 w 156"/>
                  <a:gd name="T59" fmla="*/ 72 h 168"/>
                  <a:gd name="T60" fmla="*/ 96 w 156"/>
                  <a:gd name="T61" fmla="*/ 78 h 168"/>
                  <a:gd name="T62" fmla="*/ 96 w 156"/>
                  <a:gd name="T63" fmla="*/ 78 h 168"/>
                  <a:gd name="T64" fmla="*/ 102 w 156"/>
                  <a:gd name="T65" fmla="*/ 84 h 168"/>
                  <a:gd name="T66" fmla="*/ 108 w 156"/>
                  <a:gd name="T67" fmla="*/ 90 h 168"/>
                  <a:gd name="T68" fmla="*/ 108 w 156"/>
                  <a:gd name="T69" fmla="*/ 96 h 168"/>
                  <a:gd name="T70" fmla="*/ 114 w 156"/>
                  <a:gd name="T71" fmla="*/ 102 h 168"/>
                  <a:gd name="T72" fmla="*/ 114 w 156"/>
                  <a:gd name="T73" fmla="*/ 102 h 168"/>
                  <a:gd name="T74" fmla="*/ 120 w 156"/>
                  <a:gd name="T75" fmla="*/ 108 h 168"/>
                  <a:gd name="T76" fmla="*/ 120 w 156"/>
                  <a:gd name="T77" fmla="*/ 114 h 168"/>
                  <a:gd name="T78" fmla="*/ 126 w 156"/>
                  <a:gd name="T79" fmla="*/ 120 h 168"/>
                  <a:gd name="T80" fmla="*/ 126 w 156"/>
                  <a:gd name="T81" fmla="*/ 126 h 168"/>
                  <a:gd name="T82" fmla="*/ 132 w 156"/>
                  <a:gd name="T83" fmla="*/ 126 h 168"/>
                  <a:gd name="T84" fmla="*/ 138 w 156"/>
                  <a:gd name="T85" fmla="*/ 132 h 168"/>
                  <a:gd name="T86" fmla="*/ 138 w 156"/>
                  <a:gd name="T87" fmla="*/ 132 h 168"/>
                  <a:gd name="T88" fmla="*/ 138 w 156"/>
                  <a:gd name="T89" fmla="*/ 138 h 168"/>
                  <a:gd name="T90" fmla="*/ 144 w 156"/>
                  <a:gd name="T91" fmla="*/ 144 h 168"/>
                  <a:gd name="T92" fmla="*/ 144 w 156"/>
                  <a:gd name="T93" fmla="*/ 150 h 168"/>
                  <a:gd name="T94" fmla="*/ 150 w 156"/>
                  <a:gd name="T95" fmla="*/ 156 h 168"/>
                  <a:gd name="T96" fmla="*/ 150 w 156"/>
                  <a:gd name="T97" fmla="*/ 156 h 168"/>
                  <a:gd name="T98" fmla="*/ 156 w 156"/>
                  <a:gd name="T99" fmla="*/ 162 h 168"/>
                  <a:gd name="T100" fmla="*/ 156 w 156"/>
                  <a:gd name="T101" fmla="*/ 168 h 1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6"/>
                  <a:gd name="T154" fmla="*/ 0 h 168"/>
                  <a:gd name="T155" fmla="*/ 156 w 156"/>
                  <a:gd name="T156" fmla="*/ 168 h 1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6" h="168">
                    <a:moveTo>
                      <a:pt x="0" y="54"/>
                    </a:moveTo>
                    <a:lnTo>
                      <a:pt x="6" y="48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60" y="24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4" y="66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102" y="84"/>
                    </a:lnTo>
                    <a:lnTo>
                      <a:pt x="108" y="90"/>
                    </a:lnTo>
                    <a:lnTo>
                      <a:pt x="108" y="96"/>
                    </a:lnTo>
                    <a:lnTo>
                      <a:pt x="114" y="102"/>
                    </a:lnTo>
                    <a:lnTo>
                      <a:pt x="120" y="108"/>
                    </a:lnTo>
                    <a:lnTo>
                      <a:pt x="120" y="114"/>
                    </a:lnTo>
                    <a:lnTo>
                      <a:pt x="126" y="120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38"/>
                    </a:lnTo>
                    <a:lnTo>
                      <a:pt x="144" y="144"/>
                    </a:lnTo>
                    <a:lnTo>
                      <a:pt x="144" y="150"/>
                    </a:lnTo>
                    <a:lnTo>
                      <a:pt x="150" y="156"/>
                    </a:lnTo>
                    <a:lnTo>
                      <a:pt x="156" y="162"/>
                    </a:lnTo>
                    <a:lnTo>
                      <a:pt x="156" y="1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1" name="Freeform 518"/>
              <p:cNvSpPr>
                <a:spLocks noChangeAspect="1"/>
              </p:cNvSpPr>
              <p:nvPr/>
            </p:nvSpPr>
            <p:spPr bwMode="auto">
              <a:xfrm>
                <a:off x="2770" y="5939"/>
                <a:ext cx="67" cy="85"/>
              </a:xfrm>
              <a:custGeom>
                <a:avLst/>
                <a:gdLst>
                  <a:gd name="T0" fmla="*/ 0 w 67"/>
                  <a:gd name="T1" fmla="*/ 0 h 85"/>
                  <a:gd name="T2" fmla="*/ 6 w 67"/>
                  <a:gd name="T3" fmla="*/ 0 h 85"/>
                  <a:gd name="T4" fmla="*/ 12 w 67"/>
                  <a:gd name="T5" fmla="*/ 6 h 85"/>
                  <a:gd name="T6" fmla="*/ 12 w 67"/>
                  <a:gd name="T7" fmla="*/ 12 h 85"/>
                  <a:gd name="T8" fmla="*/ 18 w 67"/>
                  <a:gd name="T9" fmla="*/ 18 h 85"/>
                  <a:gd name="T10" fmla="*/ 18 w 67"/>
                  <a:gd name="T11" fmla="*/ 18 h 85"/>
                  <a:gd name="T12" fmla="*/ 24 w 67"/>
                  <a:gd name="T13" fmla="*/ 24 h 85"/>
                  <a:gd name="T14" fmla="*/ 24 w 67"/>
                  <a:gd name="T15" fmla="*/ 30 h 85"/>
                  <a:gd name="T16" fmla="*/ 30 w 67"/>
                  <a:gd name="T17" fmla="*/ 30 h 85"/>
                  <a:gd name="T18" fmla="*/ 36 w 67"/>
                  <a:gd name="T19" fmla="*/ 36 h 85"/>
                  <a:gd name="T20" fmla="*/ 36 w 67"/>
                  <a:gd name="T21" fmla="*/ 42 h 85"/>
                  <a:gd name="T22" fmla="*/ 42 w 67"/>
                  <a:gd name="T23" fmla="*/ 48 h 85"/>
                  <a:gd name="T24" fmla="*/ 42 w 67"/>
                  <a:gd name="T25" fmla="*/ 48 h 85"/>
                  <a:gd name="T26" fmla="*/ 48 w 67"/>
                  <a:gd name="T27" fmla="*/ 54 h 85"/>
                  <a:gd name="T28" fmla="*/ 48 w 67"/>
                  <a:gd name="T29" fmla="*/ 60 h 85"/>
                  <a:gd name="T30" fmla="*/ 55 w 67"/>
                  <a:gd name="T31" fmla="*/ 66 h 85"/>
                  <a:gd name="T32" fmla="*/ 55 w 67"/>
                  <a:gd name="T33" fmla="*/ 72 h 85"/>
                  <a:gd name="T34" fmla="*/ 61 w 67"/>
                  <a:gd name="T35" fmla="*/ 72 h 85"/>
                  <a:gd name="T36" fmla="*/ 61 w 67"/>
                  <a:gd name="T37" fmla="*/ 78 h 85"/>
                  <a:gd name="T38" fmla="*/ 67 w 67"/>
                  <a:gd name="T39" fmla="*/ 78 h 85"/>
                  <a:gd name="T40" fmla="*/ 67 w 67"/>
                  <a:gd name="T41" fmla="*/ 85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85"/>
                  <a:gd name="T65" fmla="*/ 67 w 67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85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8" y="54"/>
                    </a:lnTo>
                    <a:lnTo>
                      <a:pt x="48" y="60"/>
                    </a:lnTo>
                    <a:lnTo>
                      <a:pt x="55" y="66"/>
                    </a:lnTo>
                    <a:lnTo>
                      <a:pt x="55" y="72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7" y="78"/>
                    </a:lnTo>
                    <a:lnTo>
                      <a:pt x="67" y="8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2" name="Freeform 519"/>
              <p:cNvSpPr>
                <a:spLocks noChangeAspect="1"/>
              </p:cNvSpPr>
              <p:nvPr/>
            </p:nvSpPr>
            <p:spPr bwMode="auto">
              <a:xfrm>
                <a:off x="1681" y="5181"/>
                <a:ext cx="722" cy="36"/>
              </a:xfrm>
              <a:custGeom>
                <a:avLst/>
                <a:gdLst>
                  <a:gd name="T0" fmla="*/ 0 w 722"/>
                  <a:gd name="T1" fmla="*/ 36 h 36"/>
                  <a:gd name="T2" fmla="*/ 18 w 722"/>
                  <a:gd name="T3" fmla="*/ 36 h 36"/>
                  <a:gd name="T4" fmla="*/ 30 w 722"/>
                  <a:gd name="T5" fmla="*/ 36 h 36"/>
                  <a:gd name="T6" fmla="*/ 48 w 722"/>
                  <a:gd name="T7" fmla="*/ 36 h 36"/>
                  <a:gd name="T8" fmla="*/ 60 w 722"/>
                  <a:gd name="T9" fmla="*/ 36 h 36"/>
                  <a:gd name="T10" fmla="*/ 78 w 722"/>
                  <a:gd name="T11" fmla="*/ 36 h 36"/>
                  <a:gd name="T12" fmla="*/ 90 w 722"/>
                  <a:gd name="T13" fmla="*/ 36 h 36"/>
                  <a:gd name="T14" fmla="*/ 108 w 722"/>
                  <a:gd name="T15" fmla="*/ 36 h 36"/>
                  <a:gd name="T16" fmla="*/ 120 w 722"/>
                  <a:gd name="T17" fmla="*/ 36 h 36"/>
                  <a:gd name="T18" fmla="*/ 138 w 722"/>
                  <a:gd name="T19" fmla="*/ 36 h 36"/>
                  <a:gd name="T20" fmla="*/ 156 w 722"/>
                  <a:gd name="T21" fmla="*/ 36 h 36"/>
                  <a:gd name="T22" fmla="*/ 168 w 722"/>
                  <a:gd name="T23" fmla="*/ 36 h 36"/>
                  <a:gd name="T24" fmla="*/ 186 w 722"/>
                  <a:gd name="T25" fmla="*/ 36 h 36"/>
                  <a:gd name="T26" fmla="*/ 198 w 722"/>
                  <a:gd name="T27" fmla="*/ 36 h 36"/>
                  <a:gd name="T28" fmla="*/ 216 w 722"/>
                  <a:gd name="T29" fmla="*/ 36 h 36"/>
                  <a:gd name="T30" fmla="*/ 228 w 722"/>
                  <a:gd name="T31" fmla="*/ 36 h 36"/>
                  <a:gd name="T32" fmla="*/ 246 w 722"/>
                  <a:gd name="T33" fmla="*/ 30 h 36"/>
                  <a:gd name="T34" fmla="*/ 258 w 722"/>
                  <a:gd name="T35" fmla="*/ 30 h 36"/>
                  <a:gd name="T36" fmla="*/ 277 w 722"/>
                  <a:gd name="T37" fmla="*/ 30 h 36"/>
                  <a:gd name="T38" fmla="*/ 295 w 722"/>
                  <a:gd name="T39" fmla="*/ 30 h 36"/>
                  <a:gd name="T40" fmla="*/ 307 w 722"/>
                  <a:gd name="T41" fmla="*/ 30 h 36"/>
                  <a:gd name="T42" fmla="*/ 325 w 722"/>
                  <a:gd name="T43" fmla="*/ 30 h 36"/>
                  <a:gd name="T44" fmla="*/ 337 w 722"/>
                  <a:gd name="T45" fmla="*/ 30 h 36"/>
                  <a:gd name="T46" fmla="*/ 355 w 722"/>
                  <a:gd name="T47" fmla="*/ 30 h 36"/>
                  <a:gd name="T48" fmla="*/ 367 w 722"/>
                  <a:gd name="T49" fmla="*/ 30 h 36"/>
                  <a:gd name="T50" fmla="*/ 385 w 722"/>
                  <a:gd name="T51" fmla="*/ 30 h 36"/>
                  <a:gd name="T52" fmla="*/ 397 w 722"/>
                  <a:gd name="T53" fmla="*/ 30 h 36"/>
                  <a:gd name="T54" fmla="*/ 415 w 722"/>
                  <a:gd name="T55" fmla="*/ 30 h 36"/>
                  <a:gd name="T56" fmla="*/ 427 w 722"/>
                  <a:gd name="T57" fmla="*/ 30 h 36"/>
                  <a:gd name="T58" fmla="*/ 445 w 722"/>
                  <a:gd name="T59" fmla="*/ 30 h 36"/>
                  <a:gd name="T60" fmla="*/ 463 w 722"/>
                  <a:gd name="T61" fmla="*/ 30 h 36"/>
                  <a:gd name="T62" fmla="*/ 475 w 722"/>
                  <a:gd name="T63" fmla="*/ 30 h 36"/>
                  <a:gd name="T64" fmla="*/ 475 w 722"/>
                  <a:gd name="T65" fmla="*/ 30 h 36"/>
                  <a:gd name="T66" fmla="*/ 493 w 722"/>
                  <a:gd name="T67" fmla="*/ 30 h 36"/>
                  <a:gd name="T68" fmla="*/ 505 w 722"/>
                  <a:gd name="T69" fmla="*/ 30 h 36"/>
                  <a:gd name="T70" fmla="*/ 523 w 722"/>
                  <a:gd name="T71" fmla="*/ 30 h 36"/>
                  <a:gd name="T72" fmla="*/ 535 w 722"/>
                  <a:gd name="T73" fmla="*/ 30 h 36"/>
                  <a:gd name="T74" fmla="*/ 553 w 722"/>
                  <a:gd name="T75" fmla="*/ 30 h 36"/>
                  <a:gd name="T76" fmla="*/ 566 w 722"/>
                  <a:gd name="T77" fmla="*/ 30 h 36"/>
                  <a:gd name="T78" fmla="*/ 584 w 722"/>
                  <a:gd name="T79" fmla="*/ 24 h 36"/>
                  <a:gd name="T80" fmla="*/ 602 w 722"/>
                  <a:gd name="T81" fmla="*/ 24 h 36"/>
                  <a:gd name="T82" fmla="*/ 614 w 722"/>
                  <a:gd name="T83" fmla="*/ 24 h 36"/>
                  <a:gd name="T84" fmla="*/ 632 w 722"/>
                  <a:gd name="T85" fmla="*/ 18 h 36"/>
                  <a:gd name="T86" fmla="*/ 644 w 722"/>
                  <a:gd name="T87" fmla="*/ 18 h 36"/>
                  <a:gd name="T88" fmla="*/ 662 w 722"/>
                  <a:gd name="T89" fmla="*/ 18 h 36"/>
                  <a:gd name="T90" fmla="*/ 662 w 722"/>
                  <a:gd name="T91" fmla="*/ 18 h 36"/>
                  <a:gd name="T92" fmla="*/ 674 w 722"/>
                  <a:gd name="T93" fmla="*/ 12 h 36"/>
                  <a:gd name="T94" fmla="*/ 692 w 722"/>
                  <a:gd name="T95" fmla="*/ 6 h 36"/>
                  <a:gd name="T96" fmla="*/ 704 w 722"/>
                  <a:gd name="T97" fmla="*/ 6 h 36"/>
                  <a:gd name="T98" fmla="*/ 722 w 722"/>
                  <a:gd name="T99" fmla="*/ 0 h 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22"/>
                  <a:gd name="T151" fmla="*/ 0 h 36"/>
                  <a:gd name="T152" fmla="*/ 722 w 722"/>
                  <a:gd name="T153" fmla="*/ 36 h 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22" h="36">
                    <a:moveTo>
                      <a:pt x="0" y="36"/>
                    </a:moveTo>
                    <a:lnTo>
                      <a:pt x="18" y="36"/>
                    </a:lnTo>
                    <a:lnTo>
                      <a:pt x="30" y="36"/>
                    </a:lnTo>
                    <a:lnTo>
                      <a:pt x="48" y="36"/>
                    </a:lnTo>
                    <a:lnTo>
                      <a:pt x="60" y="36"/>
                    </a:lnTo>
                    <a:lnTo>
                      <a:pt x="78" y="36"/>
                    </a:lnTo>
                    <a:lnTo>
                      <a:pt x="90" y="36"/>
                    </a:lnTo>
                    <a:lnTo>
                      <a:pt x="108" y="36"/>
                    </a:lnTo>
                    <a:lnTo>
                      <a:pt x="120" y="36"/>
                    </a:lnTo>
                    <a:lnTo>
                      <a:pt x="138" y="36"/>
                    </a:lnTo>
                    <a:lnTo>
                      <a:pt x="156" y="36"/>
                    </a:lnTo>
                    <a:lnTo>
                      <a:pt x="168" y="36"/>
                    </a:lnTo>
                    <a:lnTo>
                      <a:pt x="186" y="36"/>
                    </a:lnTo>
                    <a:lnTo>
                      <a:pt x="198" y="36"/>
                    </a:lnTo>
                    <a:lnTo>
                      <a:pt x="216" y="36"/>
                    </a:lnTo>
                    <a:lnTo>
                      <a:pt x="228" y="36"/>
                    </a:lnTo>
                    <a:lnTo>
                      <a:pt x="246" y="30"/>
                    </a:lnTo>
                    <a:lnTo>
                      <a:pt x="258" y="30"/>
                    </a:lnTo>
                    <a:lnTo>
                      <a:pt x="277" y="30"/>
                    </a:lnTo>
                    <a:lnTo>
                      <a:pt x="295" y="30"/>
                    </a:lnTo>
                    <a:lnTo>
                      <a:pt x="307" y="30"/>
                    </a:lnTo>
                    <a:lnTo>
                      <a:pt x="325" y="30"/>
                    </a:lnTo>
                    <a:lnTo>
                      <a:pt x="337" y="30"/>
                    </a:lnTo>
                    <a:lnTo>
                      <a:pt x="355" y="30"/>
                    </a:lnTo>
                    <a:lnTo>
                      <a:pt x="367" y="30"/>
                    </a:lnTo>
                    <a:lnTo>
                      <a:pt x="385" y="30"/>
                    </a:lnTo>
                    <a:lnTo>
                      <a:pt x="397" y="30"/>
                    </a:lnTo>
                    <a:lnTo>
                      <a:pt x="415" y="30"/>
                    </a:lnTo>
                    <a:lnTo>
                      <a:pt x="427" y="30"/>
                    </a:lnTo>
                    <a:lnTo>
                      <a:pt x="445" y="30"/>
                    </a:lnTo>
                    <a:lnTo>
                      <a:pt x="463" y="30"/>
                    </a:lnTo>
                    <a:lnTo>
                      <a:pt x="475" y="30"/>
                    </a:lnTo>
                    <a:lnTo>
                      <a:pt x="493" y="30"/>
                    </a:lnTo>
                    <a:lnTo>
                      <a:pt x="505" y="30"/>
                    </a:lnTo>
                    <a:lnTo>
                      <a:pt x="523" y="30"/>
                    </a:lnTo>
                    <a:lnTo>
                      <a:pt x="535" y="30"/>
                    </a:lnTo>
                    <a:lnTo>
                      <a:pt x="553" y="30"/>
                    </a:lnTo>
                    <a:lnTo>
                      <a:pt x="566" y="30"/>
                    </a:lnTo>
                    <a:lnTo>
                      <a:pt x="584" y="24"/>
                    </a:lnTo>
                    <a:lnTo>
                      <a:pt x="602" y="24"/>
                    </a:lnTo>
                    <a:lnTo>
                      <a:pt x="614" y="24"/>
                    </a:lnTo>
                    <a:lnTo>
                      <a:pt x="632" y="18"/>
                    </a:lnTo>
                    <a:lnTo>
                      <a:pt x="644" y="18"/>
                    </a:lnTo>
                    <a:lnTo>
                      <a:pt x="662" y="18"/>
                    </a:lnTo>
                    <a:lnTo>
                      <a:pt x="674" y="12"/>
                    </a:lnTo>
                    <a:lnTo>
                      <a:pt x="692" y="6"/>
                    </a:lnTo>
                    <a:lnTo>
                      <a:pt x="704" y="6"/>
                    </a:lnTo>
                    <a:lnTo>
                      <a:pt x="7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3" name="Freeform 520"/>
              <p:cNvSpPr>
                <a:spLocks noChangeAspect="1"/>
              </p:cNvSpPr>
              <p:nvPr/>
            </p:nvSpPr>
            <p:spPr bwMode="auto">
              <a:xfrm>
                <a:off x="2403" y="4813"/>
                <a:ext cx="385" cy="368"/>
              </a:xfrm>
              <a:custGeom>
                <a:avLst/>
                <a:gdLst>
                  <a:gd name="T0" fmla="*/ 0 w 385"/>
                  <a:gd name="T1" fmla="*/ 368 h 368"/>
                  <a:gd name="T2" fmla="*/ 0 w 385"/>
                  <a:gd name="T3" fmla="*/ 368 h 368"/>
                  <a:gd name="T4" fmla="*/ 12 w 385"/>
                  <a:gd name="T5" fmla="*/ 362 h 368"/>
                  <a:gd name="T6" fmla="*/ 30 w 385"/>
                  <a:gd name="T7" fmla="*/ 356 h 368"/>
                  <a:gd name="T8" fmla="*/ 36 w 385"/>
                  <a:gd name="T9" fmla="*/ 356 h 368"/>
                  <a:gd name="T10" fmla="*/ 48 w 385"/>
                  <a:gd name="T11" fmla="*/ 350 h 368"/>
                  <a:gd name="T12" fmla="*/ 60 w 385"/>
                  <a:gd name="T13" fmla="*/ 337 h 368"/>
                  <a:gd name="T14" fmla="*/ 66 w 385"/>
                  <a:gd name="T15" fmla="*/ 337 h 368"/>
                  <a:gd name="T16" fmla="*/ 78 w 385"/>
                  <a:gd name="T17" fmla="*/ 331 h 368"/>
                  <a:gd name="T18" fmla="*/ 90 w 385"/>
                  <a:gd name="T19" fmla="*/ 319 h 368"/>
                  <a:gd name="T20" fmla="*/ 90 w 385"/>
                  <a:gd name="T21" fmla="*/ 319 h 368"/>
                  <a:gd name="T22" fmla="*/ 108 w 385"/>
                  <a:gd name="T23" fmla="*/ 307 h 368"/>
                  <a:gd name="T24" fmla="*/ 108 w 385"/>
                  <a:gd name="T25" fmla="*/ 307 h 368"/>
                  <a:gd name="T26" fmla="*/ 120 w 385"/>
                  <a:gd name="T27" fmla="*/ 295 h 368"/>
                  <a:gd name="T28" fmla="*/ 126 w 385"/>
                  <a:gd name="T29" fmla="*/ 289 h 368"/>
                  <a:gd name="T30" fmla="*/ 139 w 385"/>
                  <a:gd name="T31" fmla="*/ 283 h 368"/>
                  <a:gd name="T32" fmla="*/ 145 w 385"/>
                  <a:gd name="T33" fmla="*/ 277 h 368"/>
                  <a:gd name="T34" fmla="*/ 151 w 385"/>
                  <a:gd name="T35" fmla="*/ 271 h 368"/>
                  <a:gd name="T36" fmla="*/ 163 w 385"/>
                  <a:gd name="T37" fmla="*/ 259 h 368"/>
                  <a:gd name="T38" fmla="*/ 169 w 385"/>
                  <a:gd name="T39" fmla="*/ 253 h 368"/>
                  <a:gd name="T40" fmla="*/ 181 w 385"/>
                  <a:gd name="T41" fmla="*/ 247 h 368"/>
                  <a:gd name="T42" fmla="*/ 187 w 385"/>
                  <a:gd name="T43" fmla="*/ 241 h 368"/>
                  <a:gd name="T44" fmla="*/ 193 w 385"/>
                  <a:gd name="T45" fmla="*/ 229 h 368"/>
                  <a:gd name="T46" fmla="*/ 199 w 385"/>
                  <a:gd name="T47" fmla="*/ 223 h 368"/>
                  <a:gd name="T48" fmla="*/ 205 w 385"/>
                  <a:gd name="T49" fmla="*/ 217 h 368"/>
                  <a:gd name="T50" fmla="*/ 217 w 385"/>
                  <a:gd name="T51" fmla="*/ 205 h 368"/>
                  <a:gd name="T52" fmla="*/ 223 w 385"/>
                  <a:gd name="T53" fmla="*/ 199 h 368"/>
                  <a:gd name="T54" fmla="*/ 229 w 385"/>
                  <a:gd name="T55" fmla="*/ 187 h 368"/>
                  <a:gd name="T56" fmla="*/ 235 w 385"/>
                  <a:gd name="T57" fmla="*/ 181 h 368"/>
                  <a:gd name="T58" fmla="*/ 247 w 385"/>
                  <a:gd name="T59" fmla="*/ 169 h 368"/>
                  <a:gd name="T60" fmla="*/ 247 w 385"/>
                  <a:gd name="T61" fmla="*/ 169 h 368"/>
                  <a:gd name="T62" fmla="*/ 259 w 385"/>
                  <a:gd name="T63" fmla="*/ 151 h 368"/>
                  <a:gd name="T64" fmla="*/ 259 w 385"/>
                  <a:gd name="T65" fmla="*/ 151 h 368"/>
                  <a:gd name="T66" fmla="*/ 277 w 385"/>
                  <a:gd name="T67" fmla="*/ 139 h 368"/>
                  <a:gd name="T68" fmla="*/ 277 w 385"/>
                  <a:gd name="T69" fmla="*/ 133 h 368"/>
                  <a:gd name="T70" fmla="*/ 289 w 385"/>
                  <a:gd name="T71" fmla="*/ 121 h 368"/>
                  <a:gd name="T72" fmla="*/ 289 w 385"/>
                  <a:gd name="T73" fmla="*/ 115 h 368"/>
                  <a:gd name="T74" fmla="*/ 301 w 385"/>
                  <a:gd name="T75" fmla="*/ 109 h 368"/>
                  <a:gd name="T76" fmla="*/ 307 w 385"/>
                  <a:gd name="T77" fmla="*/ 97 h 368"/>
                  <a:gd name="T78" fmla="*/ 313 w 385"/>
                  <a:gd name="T79" fmla="*/ 91 h 368"/>
                  <a:gd name="T80" fmla="*/ 319 w 385"/>
                  <a:gd name="T81" fmla="*/ 79 h 368"/>
                  <a:gd name="T82" fmla="*/ 325 w 385"/>
                  <a:gd name="T83" fmla="*/ 79 h 368"/>
                  <a:gd name="T84" fmla="*/ 337 w 385"/>
                  <a:gd name="T85" fmla="*/ 61 h 368"/>
                  <a:gd name="T86" fmla="*/ 337 w 385"/>
                  <a:gd name="T87" fmla="*/ 61 h 368"/>
                  <a:gd name="T88" fmla="*/ 349 w 385"/>
                  <a:gd name="T89" fmla="*/ 48 h 368"/>
                  <a:gd name="T90" fmla="*/ 355 w 385"/>
                  <a:gd name="T91" fmla="*/ 36 h 368"/>
                  <a:gd name="T92" fmla="*/ 361 w 385"/>
                  <a:gd name="T93" fmla="*/ 30 h 368"/>
                  <a:gd name="T94" fmla="*/ 367 w 385"/>
                  <a:gd name="T95" fmla="*/ 18 h 368"/>
                  <a:gd name="T96" fmla="*/ 373 w 385"/>
                  <a:gd name="T97" fmla="*/ 12 h 368"/>
                  <a:gd name="T98" fmla="*/ 385 w 385"/>
                  <a:gd name="T99" fmla="*/ 0 h 368"/>
                  <a:gd name="T100" fmla="*/ 385 w 385"/>
                  <a:gd name="T101" fmla="*/ 0 h 3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5"/>
                  <a:gd name="T154" fmla="*/ 0 h 368"/>
                  <a:gd name="T155" fmla="*/ 385 w 385"/>
                  <a:gd name="T156" fmla="*/ 368 h 3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5" h="368">
                    <a:moveTo>
                      <a:pt x="0" y="368"/>
                    </a:moveTo>
                    <a:lnTo>
                      <a:pt x="0" y="368"/>
                    </a:lnTo>
                    <a:lnTo>
                      <a:pt x="12" y="362"/>
                    </a:lnTo>
                    <a:lnTo>
                      <a:pt x="30" y="356"/>
                    </a:lnTo>
                    <a:lnTo>
                      <a:pt x="36" y="356"/>
                    </a:lnTo>
                    <a:lnTo>
                      <a:pt x="48" y="350"/>
                    </a:lnTo>
                    <a:lnTo>
                      <a:pt x="60" y="337"/>
                    </a:lnTo>
                    <a:lnTo>
                      <a:pt x="66" y="337"/>
                    </a:lnTo>
                    <a:lnTo>
                      <a:pt x="78" y="331"/>
                    </a:lnTo>
                    <a:lnTo>
                      <a:pt x="90" y="319"/>
                    </a:lnTo>
                    <a:lnTo>
                      <a:pt x="108" y="307"/>
                    </a:lnTo>
                    <a:lnTo>
                      <a:pt x="120" y="295"/>
                    </a:lnTo>
                    <a:lnTo>
                      <a:pt x="126" y="289"/>
                    </a:lnTo>
                    <a:lnTo>
                      <a:pt x="139" y="283"/>
                    </a:lnTo>
                    <a:lnTo>
                      <a:pt x="145" y="277"/>
                    </a:lnTo>
                    <a:lnTo>
                      <a:pt x="151" y="271"/>
                    </a:lnTo>
                    <a:lnTo>
                      <a:pt x="163" y="259"/>
                    </a:lnTo>
                    <a:lnTo>
                      <a:pt x="169" y="253"/>
                    </a:lnTo>
                    <a:lnTo>
                      <a:pt x="181" y="247"/>
                    </a:lnTo>
                    <a:lnTo>
                      <a:pt x="187" y="241"/>
                    </a:lnTo>
                    <a:lnTo>
                      <a:pt x="193" y="229"/>
                    </a:lnTo>
                    <a:lnTo>
                      <a:pt x="199" y="223"/>
                    </a:lnTo>
                    <a:lnTo>
                      <a:pt x="205" y="217"/>
                    </a:lnTo>
                    <a:lnTo>
                      <a:pt x="217" y="205"/>
                    </a:lnTo>
                    <a:lnTo>
                      <a:pt x="223" y="199"/>
                    </a:lnTo>
                    <a:lnTo>
                      <a:pt x="229" y="187"/>
                    </a:lnTo>
                    <a:lnTo>
                      <a:pt x="235" y="181"/>
                    </a:lnTo>
                    <a:lnTo>
                      <a:pt x="247" y="169"/>
                    </a:lnTo>
                    <a:lnTo>
                      <a:pt x="259" y="151"/>
                    </a:lnTo>
                    <a:lnTo>
                      <a:pt x="277" y="139"/>
                    </a:lnTo>
                    <a:lnTo>
                      <a:pt x="277" y="133"/>
                    </a:lnTo>
                    <a:lnTo>
                      <a:pt x="289" y="121"/>
                    </a:lnTo>
                    <a:lnTo>
                      <a:pt x="289" y="115"/>
                    </a:lnTo>
                    <a:lnTo>
                      <a:pt x="301" y="109"/>
                    </a:lnTo>
                    <a:lnTo>
                      <a:pt x="307" y="97"/>
                    </a:lnTo>
                    <a:lnTo>
                      <a:pt x="313" y="91"/>
                    </a:lnTo>
                    <a:lnTo>
                      <a:pt x="319" y="79"/>
                    </a:lnTo>
                    <a:lnTo>
                      <a:pt x="325" y="79"/>
                    </a:lnTo>
                    <a:lnTo>
                      <a:pt x="337" y="61"/>
                    </a:lnTo>
                    <a:lnTo>
                      <a:pt x="349" y="48"/>
                    </a:lnTo>
                    <a:lnTo>
                      <a:pt x="355" y="36"/>
                    </a:lnTo>
                    <a:lnTo>
                      <a:pt x="361" y="30"/>
                    </a:lnTo>
                    <a:lnTo>
                      <a:pt x="367" y="18"/>
                    </a:lnTo>
                    <a:lnTo>
                      <a:pt x="373" y="12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4" name="Freeform 521"/>
              <p:cNvSpPr>
                <a:spLocks noChangeAspect="1"/>
              </p:cNvSpPr>
              <p:nvPr/>
            </p:nvSpPr>
            <p:spPr bwMode="auto">
              <a:xfrm>
                <a:off x="2788" y="4506"/>
                <a:ext cx="229" cy="307"/>
              </a:xfrm>
              <a:custGeom>
                <a:avLst/>
                <a:gdLst>
                  <a:gd name="T0" fmla="*/ 0 w 229"/>
                  <a:gd name="T1" fmla="*/ 307 h 307"/>
                  <a:gd name="T2" fmla="*/ 12 w 229"/>
                  <a:gd name="T3" fmla="*/ 289 h 307"/>
                  <a:gd name="T4" fmla="*/ 12 w 229"/>
                  <a:gd name="T5" fmla="*/ 289 h 307"/>
                  <a:gd name="T6" fmla="*/ 24 w 229"/>
                  <a:gd name="T7" fmla="*/ 277 h 307"/>
                  <a:gd name="T8" fmla="*/ 30 w 229"/>
                  <a:gd name="T9" fmla="*/ 265 h 307"/>
                  <a:gd name="T10" fmla="*/ 37 w 229"/>
                  <a:gd name="T11" fmla="*/ 259 h 307"/>
                  <a:gd name="T12" fmla="*/ 43 w 229"/>
                  <a:gd name="T13" fmla="*/ 247 h 307"/>
                  <a:gd name="T14" fmla="*/ 43 w 229"/>
                  <a:gd name="T15" fmla="*/ 247 h 307"/>
                  <a:gd name="T16" fmla="*/ 55 w 229"/>
                  <a:gd name="T17" fmla="*/ 229 h 307"/>
                  <a:gd name="T18" fmla="*/ 61 w 229"/>
                  <a:gd name="T19" fmla="*/ 223 h 307"/>
                  <a:gd name="T20" fmla="*/ 67 w 229"/>
                  <a:gd name="T21" fmla="*/ 217 h 307"/>
                  <a:gd name="T22" fmla="*/ 73 w 229"/>
                  <a:gd name="T23" fmla="*/ 205 h 307"/>
                  <a:gd name="T24" fmla="*/ 79 w 229"/>
                  <a:gd name="T25" fmla="*/ 199 h 307"/>
                  <a:gd name="T26" fmla="*/ 91 w 229"/>
                  <a:gd name="T27" fmla="*/ 187 h 307"/>
                  <a:gd name="T28" fmla="*/ 91 w 229"/>
                  <a:gd name="T29" fmla="*/ 181 h 307"/>
                  <a:gd name="T30" fmla="*/ 103 w 229"/>
                  <a:gd name="T31" fmla="*/ 169 h 307"/>
                  <a:gd name="T32" fmla="*/ 109 w 229"/>
                  <a:gd name="T33" fmla="*/ 163 h 307"/>
                  <a:gd name="T34" fmla="*/ 115 w 229"/>
                  <a:gd name="T35" fmla="*/ 151 h 307"/>
                  <a:gd name="T36" fmla="*/ 121 w 229"/>
                  <a:gd name="T37" fmla="*/ 145 h 307"/>
                  <a:gd name="T38" fmla="*/ 127 w 229"/>
                  <a:gd name="T39" fmla="*/ 139 h 307"/>
                  <a:gd name="T40" fmla="*/ 139 w 229"/>
                  <a:gd name="T41" fmla="*/ 127 h 307"/>
                  <a:gd name="T42" fmla="*/ 139 w 229"/>
                  <a:gd name="T43" fmla="*/ 121 h 307"/>
                  <a:gd name="T44" fmla="*/ 151 w 229"/>
                  <a:gd name="T45" fmla="*/ 109 h 307"/>
                  <a:gd name="T46" fmla="*/ 151 w 229"/>
                  <a:gd name="T47" fmla="*/ 103 h 307"/>
                  <a:gd name="T48" fmla="*/ 163 w 229"/>
                  <a:gd name="T49" fmla="*/ 91 h 307"/>
                  <a:gd name="T50" fmla="*/ 169 w 229"/>
                  <a:gd name="T51" fmla="*/ 85 h 307"/>
                  <a:gd name="T52" fmla="*/ 175 w 229"/>
                  <a:gd name="T53" fmla="*/ 79 h 307"/>
                  <a:gd name="T54" fmla="*/ 181 w 229"/>
                  <a:gd name="T55" fmla="*/ 60 h 307"/>
                  <a:gd name="T56" fmla="*/ 187 w 229"/>
                  <a:gd name="T57" fmla="*/ 60 h 307"/>
                  <a:gd name="T58" fmla="*/ 199 w 229"/>
                  <a:gd name="T59" fmla="*/ 42 h 307"/>
                  <a:gd name="T60" fmla="*/ 199 w 229"/>
                  <a:gd name="T61" fmla="*/ 42 h 307"/>
                  <a:gd name="T62" fmla="*/ 205 w 229"/>
                  <a:gd name="T63" fmla="*/ 30 h 307"/>
                  <a:gd name="T64" fmla="*/ 211 w 229"/>
                  <a:gd name="T65" fmla="*/ 24 h 307"/>
                  <a:gd name="T66" fmla="*/ 217 w 229"/>
                  <a:gd name="T67" fmla="*/ 12 h 307"/>
                  <a:gd name="T68" fmla="*/ 229 w 229"/>
                  <a:gd name="T69" fmla="*/ 0 h 307"/>
                  <a:gd name="T70" fmla="*/ 229 w 229"/>
                  <a:gd name="T71" fmla="*/ 0 h 3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9"/>
                  <a:gd name="T109" fmla="*/ 0 h 307"/>
                  <a:gd name="T110" fmla="*/ 229 w 229"/>
                  <a:gd name="T111" fmla="*/ 307 h 3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9" h="307">
                    <a:moveTo>
                      <a:pt x="0" y="307"/>
                    </a:moveTo>
                    <a:lnTo>
                      <a:pt x="12" y="289"/>
                    </a:lnTo>
                    <a:lnTo>
                      <a:pt x="24" y="277"/>
                    </a:lnTo>
                    <a:lnTo>
                      <a:pt x="30" y="265"/>
                    </a:lnTo>
                    <a:lnTo>
                      <a:pt x="37" y="259"/>
                    </a:lnTo>
                    <a:lnTo>
                      <a:pt x="43" y="247"/>
                    </a:lnTo>
                    <a:lnTo>
                      <a:pt x="55" y="229"/>
                    </a:lnTo>
                    <a:lnTo>
                      <a:pt x="61" y="223"/>
                    </a:lnTo>
                    <a:lnTo>
                      <a:pt x="67" y="217"/>
                    </a:lnTo>
                    <a:lnTo>
                      <a:pt x="73" y="205"/>
                    </a:lnTo>
                    <a:lnTo>
                      <a:pt x="79" y="199"/>
                    </a:lnTo>
                    <a:lnTo>
                      <a:pt x="91" y="187"/>
                    </a:lnTo>
                    <a:lnTo>
                      <a:pt x="91" y="181"/>
                    </a:lnTo>
                    <a:lnTo>
                      <a:pt x="103" y="169"/>
                    </a:lnTo>
                    <a:lnTo>
                      <a:pt x="109" y="163"/>
                    </a:lnTo>
                    <a:lnTo>
                      <a:pt x="115" y="151"/>
                    </a:lnTo>
                    <a:lnTo>
                      <a:pt x="121" y="145"/>
                    </a:lnTo>
                    <a:lnTo>
                      <a:pt x="127" y="139"/>
                    </a:lnTo>
                    <a:lnTo>
                      <a:pt x="139" y="127"/>
                    </a:lnTo>
                    <a:lnTo>
                      <a:pt x="139" y="121"/>
                    </a:lnTo>
                    <a:lnTo>
                      <a:pt x="151" y="109"/>
                    </a:lnTo>
                    <a:lnTo>
                      <a:pt x="151" y="103"/>
                    </a:lnTo>
                    <a:lnTo>
                      <a:pt x="163" y="91"/>
                    </a:lnTo>
                    <a:lnTo>
                      <a:pt x="169" y="85"/>
                    </a:lnTo>
                    <a:lnTo>
                      <a:pt x="175" y="79"/>
                    </a:lnTo>
                    <a:lnTo>
                      <a:pt x="181" y="60"/>
                    </a:lnTo>
                    <a:lnTo>
                      <a:pt x="187" y="60"/>
                    </a:lnTo>
                    <a:lnTo>
                      <a:pt x="199" y="42"/>
                    </a:lnTo>
                    <a:lnTo>
                      <a:pt x="205" y="30"/>
                    </a:lnTo>
                    <a:lnTo>
                      <a:pt x="211" y="24"/>
                    </a:lnTo>
                    <a:lnTo>
                      <a:pt x="217" y="12"/>
                    </a:lnTo>
                    <a:lnTo>
                      <a:pt x="2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5" name="Freeform 522"/>
              <p:cNvSpPr>
                <a:spLocks noChangeAspect="1"/>
              </p:cNvSpPr>
              <p:nvPr/>
            </p:nvSpPr>
            <p:spPr bwMode="auto">
              <a:xfrm>
                <a:off x="1681" y="4621"/>
                <a:ext cx="752" cy="1"/>
              </a:xfrm>
              <a:custGeom>
                <a:avLst/>
                <a:gdLst>
                  <a:gd name="T0" fmla="*/ 0 w 752"/>
                  <a:gd name="T1" fmla="*/ 0 h 1"/>
                  <a:gd name="T2" fmla="*/ 18 w 752"/>
                  <a:gd name="T3" fmla="*/ 0 h 1"/>
                  <a:gd name="T4" fmla="*/ 30 w 752"/>
                  <a:gd name="T5" fmla="*/ 0 h 1"/>
                  <a:gd name="T6" fmla="*/ 48 w 752"/>
                  <a:gd name="T7" fmla="*/ 0 h 1"/>
                  <a:gd name="T8" fmla="*/ 60 w 752"/>
                  <a:gd name="T9" fmla="*/ 0 h 1"/>
                  <a:gd name="T10" fmla="*/ 78 w 752"/>
                  <a:gd name="T11" fmla="*/ 0 h 1"/>
                  <a:gd name="T12" fmla="*/ 90 w 752"/>
                  <a:gd name="T13" fmla="*/ 0 h 1"/>
                  <a:gd name="T14" fmla="*/ 108 w 752"/>
                  <a:gd name="T15" fmla="*/ 0 h 1"/>
                  <a:gd name="T16" fmla="*/ 120 w 752"/>
                  <a:gd name="T17" fmla="*/ 0 h 1"/>
                  <a:gd name="T18" fmla="*/ 138 w 752"/>
                  <a:gd name="T19" fmla="*/ 0 h 1"/>
                  <a:gd name="T20" fmla="*/ 156 w 752"/>
                  <a:gd name="T21" fmla="*/ 0 h 1"/>
                  <a:gd name="T22" fmla="*/ 168 w 752"/>
                  <a:gd name="T23" fmla="*/ 0 h 1"/>
                  <a:gd name="T24" fmla="*/ 186 w 752"/>
                  <a:gd name="T25" fmla="*/ 0 h 1"/>
                  <a:gd name="T26" fmla="*/ 198 w 752"/>
                  <a:gd name="T27" fmla="*/ 0 h 1"/>
                  <a:gd name="T28" fmla="*/ 216 w 752"/>
                  <a:gd name="T29" fmla="*/ 0 h 1"/>
                  <a:gd name="T30" fmla="*/ 228 w 752"/>
                  <a:gd name="T31" fmla="*/ 0 h 1"/>
                  <a:gd name="T32" fmla="*/ 246 w 752"/>
                  <a:gd name="T33" fmla="*/ 0 h 1"/>
                  <a:gd name="T34" fmla="*/ 258 w 752"/>
                  <a:gd name="T35" fmla="*/ 0 h 1"/>
                  <a:gd name="T36" fmla="*/ 277 w 752"/>
                  <a:gd name="T37" fmla="*/ 0 h 1"/>
                  <a:gd name="T38" fmla="*/ 295 w 752"/>
                  <a:gd name="T39" fmla="*/ 0 h 1"/>
                  <a:gd name="T40" fmla="*/ 307 w 752"/>
                  <a:gd name="T41" fmla="*/ 0 h 1"/>
                  <a:gd name="T42" fmla="*/ 325 w 752"/>
                  <a:gd name="T43" fmla="*/ 0 h 1"/>
                  <a:gd name="T44" fmla="*/ 337 w 752"/>
                  <a:gd name="T45" fmla="*/ 0 h 1"/>
                  <a:gd name="T46" fmla="*/ 355 w 752"/>
                  <a:gd name="T47" fmla="*/ 0 h 1"/>
                  <a:gd name="T48" fmla="*/ 367 w 752"/>
                  <a:gd name="T49" fmla="*/ 0 h 1"/>
                  <a:gd name="T50" fmla="*/ 385 w 752"/>
                  <a:gd name="T51" fmla="*/ 0 h 1"/>
                  <a:gd name="T52" fmla="*/ 397 w 752"/>
                  <a:gd name="T53" fmla="*/ 0 h 1"/>
                  <a:gd name="T54" fmla="*/ 415 w 752"/>
                  <a:gd name="T55" fmla="*/ 0 h 1"/>
                  <a:gd name="T56" fmla="*/ 427 w 752"/>
                  <a:gd name="T57" fmla="*/ 0 h 1"/>
                  <a:gd name="T58" fmla="*/ 445 w 752"/>
                  <a:gd name="T59" fmla="*/ 0 h 1"/>
                  <a:gd name="T60" fmla="*/ 463 w 752"/>
                  <a:gd name="T61" fmla="*/ 0 h 1"/>
                  <a:gd name="T62" fmla="*/ 475 w 752"/>
                  <a:gd name="T63" fmla="*/ 0 h 1"/>
                  <a:gd name="T64" fmla="*/ 493 w 752"/>
                  <a:gd name="T65" fmla="*/ 0 h 1"/>
                  <a:gd name="T66" fmla="*/ 505 w 752"/>
                  <a:gd name="T67" fmla="*/ 0 h 1"/>
                  <a:gd name="T68" fmla="*/ 523 w 752"/>
                  <a:gd name="T69" fmla="*/ 0 h 1"/>
                  <a:gd name="T70" fmla="*/ 535 w 752"/>
                  <a:gd name="T71" fmla="*/ 0 h 1"/>
                  <a:gd name="T72" fmla="*/ 553 w 752"/>
                  <a:gd name="T73" fmla="*/ 0 h 1"/>
                  <a:gd name="T74" fmla="*/ 566 w 752"/>
                  <a:gd name="T75" fmla="*/ 0 h 1"/>
                  <a:gd name="T76" fmla="*/ 584 w 752"/>
                  <a:gd name="T77" fmla="*/ 0 h 1"/>
                  <a:gd name="T78" fmla="*/ 602 w 752"/>
                  <a:gd name="T79" fmla="*/ 0 h 1"/>
                  <a:gd name="T80" fmla="*/ 614 w 752"/>
                  <a:gd name="T81" fmla="*/ 0 h 1"/>
                  <a:gd name="T82" fmla="*/ 632 w 752"/>
                  <a:gd name="T83" fmla="*/ 0 h 1"/>
                  <a:gd name="T84" fmla="*/ 644 w 752"/>
                  <a:gd name="T85" fmla="*/ 0 h 1"/>
                  <a:gd name="T86" fmla="*/ 662 w 752"/>
                  <a:gd name="T87" fmla="*/ 0 h 1"/>
                  <a:gd name="T88" fmla="*/ 674 w 752"/>
                  <a:gd name="T89" fmla="*/ 0 h 1"/>
                  <a:gd name="T90" fmla="*/ 692 w 752"/>
                  <a:gd name="T91" fmla="*/ 0 h 1"/>
                  <a:gd name="T92" fmla="*/ 704 w 752"/>
                  <a:gd name="T93" fmla="*/ 0 h 1"/>
                  <a:gd name="T94" fmla="*/ 722 w 752"/>
                  <a:gd name="T95" fmla="*/ 0 h 1"/>
                  <a:gd name="T96" fmla="*/ 734 w 752"/>
                  <a:gd name="T97" fmla="*/ 0 h 1"/>
                  <a:gd name="T98" fmla="*/ 752 w 752"/>
                  <a:gd name="T99" fmla="*/ 0 h 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2"/>
                  <a:gd name="T151" fmla="*/ 0 h 1"/>
                  <a:gd name="T152" fmla="*/ 752 w 752"/>
                  <a:gd name="T153" fmla="*/ 1 h 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2" h="1">
                    <a:moveTo>
                      <a:pt x="0" y="0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58" y="0"/>
                    </a:lnTo>
                    <a:lnTo>
                      <a:pt x="277" y="0"/>
                    </a:lnTo>
                    <a:lnTo>
                      <a:pt x="295" y="0"/>
                    </a:lnTo>
                    <a:lnTo>
                      <a:pt x="307" y="0"/>
                    </a:lnTo>
                    <a:lnTo>
                      <a:pt x="325" y="0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7" y="0"/>
                    </a:lnTo>
                    <a:lnTo>
                      <a:pt x="385" y="0"/>
                    </a:lnTo>
                    <a:lnTo>
                      <a:pt x="397" y="0"/>
                    </a:lnTo>
                    <a:lnTo>
                      <a:pt x="415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3" y="0"/>
                    </a:lnTo>
                    <a:lnTo>
                      <a:pt x="475" y="0"/>
                    </a:lnTo>
                    <a:lnTo>
                      <a:pt x="493" y="0"/>
                    </a:lnTo>
                    <a:lnTo>
                      <a:pt x="505" y="0"/>
                    </a:lnTo>
                    <a:lnTo>
                      <a:pt x="523" y="0"/>
                    </a:lnTo>
                    <a:lnTo>
                      <a:pt x="535" y="0"/>
                    </a:lnTo>
                    <a:lnTo>
                      <a:pt x="553" y="0"/>
                    </a:lnTo>
                    <a:lnTo>
                      <a:pt x="566" y="0"/>
                    </a:lnTo>
                    <a:lnTo>
                      <a:pt x="584" y="0"/>
                    </a:lnTo>
                    <a:lnTo>
                      <a:pt x="602" y="0"/>
                    </a:lnTo>
                    <a:lnTo>
                      <a:pt x="614" y="0"/>
                    </a:lnTo>
                    <a:lnTo>
                      <a:pt x="632" y="0"/>
                    </a:lnTo>
                    <a:lnTo>
                      <a:pt x="644" y="0"/>
                    </a:lnTo>
                    <a:lnTo>
                      <a:pt x="662" y="0"/>
                    </a:lnTo>
                    <a:lnTo>
                      <a:pt x="674" y="0"/>
                    </a:lnTo>
                    <a:lnTo>
                      <a:pt x="692" y="0"/>
                    </a:lnTo>
                    <a:lnTo>
                      <a:pt x="704" y="0"/>
                    </a:lnTo>
                    <a:lnTo>
                      <a:pt x="722" y="0"/>
                    </a:lnTo>
                    <a:lnTo>
                      <a:pt x="734" y="0"/>
                    </a:lnTo>
                    <a:lnTo>
                      <a:pt x="7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6" name="Freeform 523"/>
              <p:cNvSpPr>
                <a:spLocks noChangeAspect="1"/>
              </p:cNvSpPr>
              <p:nvPr/>
            </p:nvSpPr>
            <p:spPr bwMode="auto">
              <a:xfrm>
                <a:off x="2433" y="4621"/>
                <a:ext cx="771" cy="1"/>
              </a:xfrm>
              <a:custGeom>
                <a:avLst/>
                <a:gdLst>
                  <a:gd name="T0" fmla="*/ 0 w 771"/>
                  <a:gd name="T1" fmla="*/ 0 h 1"/>
                  <a:gd name="T2" fmla="*/ 18 w 771"/>
                  <a:gd name="T3" fmla="*/ 0 h 1"/>
                  <a:gd name="T4" fmla="*/ 30 w 771"/>
                  <a:gd name="T5" fmla="*/ 0 h 1"/>
                  <a:gd name="T6" fmla="*/ 48 w 771"/>
                  <a:gd name="T7" fmla="*/ 0 h 1"/>
                  <a:gd name="T8" fmla="*/ 60 w 771"/>
                  <a:gd name="T9" fmla="*/ 0 h 1"/>
                  <a:gd name="T10" fmla="*/ 78 w 771"/>
                  <a:gd name="T11" fmla="*/ 0 h 1"/>
                  <a:gd name="T12" fmla="*/ 90 w 771"/>
                  <a:gd name="T13" fmla="*/ 0 h 1"/>
                  <a:gd name="T14" fmla="*/ 109 w 771"/>
                  <a:gd name="T15" fmla="*/ 0 h 1"/>
                  <a:gd name="T16" fmla="*/ 121 w 771"/>
                  <a:gd name="T17" fmla="*/ 0 h 1"/>
                  <a:gd name="T18" fmla="*/ 139 w 771"/>
                  <a:gd name="T19" fmla="*/ 0 h 1"/>
                  <a:gd name="T20" fmla="*/ 157 w 771"/>
                  <a:gd name="T21" fmla="*/ 0 h 1"/>
                  <a:gd name="T22" fmla="*/ 169 w 771"/>
                  <a:gd name="T23" fmla="*/ 0 h 1"/>
                  <a:gd name="T24" fmla="*/ 187 w 771"/>
                  <a:gd name="T25" fmla="*/ 0 h 1"/>
                  <a:gd name="T26" fmla="*/ 199 w 771"/>
                  <a:gd name="T27" fmla="*/ 0 h 1"/>
                  <a:gd name="T28" fmla="*/ 217 w 771"/>
                  <a:gd name="T29" fmla="*/ 0 h 1"/>
                  <a:gd name="T30" fmla="*/ 229 w 771"/>
                  <a:gd name="T31" fmla="*/ 0 h 1"/>
                  <a:gd name="T32" fmla="*/ 247 w 771"/>
                  <a:gd name="T33" fmla="*/ 0 h 1"/>
                  <a:gd name="T34" fmla="*/ 259 w 771"/>
                  <a:gd name="T35" fmla="*/ 0 h 1"/>
                  <a:gd name="T36" fmla="*/ 277 w 771"/>
                  <a:gd name="T37" fmla="*/ 0 h 1"/>
                  <a:gd name="T38" fmla="*/ 289 w 771"/>
                  <a:gd name="T39" fmla="*/ 0 h 1"/>
                  <a:gd name="T40" fmla="*/ 307 w 771"/>
                  <a:gd name="T41" fmla="*/ 0 h 1"/>
                  <a:gd name="T42" fmla="*/ 325 w 771"/>
                  <a:gd name="T43" fmla="*/ 0 h 1"/>
                  <a:gd name="T44" fmla="*/ 337 w 771"/>
                  <a:gd name="T45" fmla="*/ 0 h 1"/>
                  <a:gd name="T46" fmla="*/ 355 w 771"/>
                  <a:gd name="T47" fmla="*/ 0 h 1"/>
                  <a:gd name="T48" fmla="*/ 367 w 771"/>
                  <a:gd name="T49" fmla="*/ 0 h 1"/>
                  <a:gd name="T50" fmla="*/ 385 w 771"/>
                  <a:gd name="T51" fmla="*/ 0 h 1"/>
                  <a:gd name="T52" fmla="*/ 398 w 771"/>
                  <a:gd name="T53" fmla="*/ 0 h 1"/>
                  <a:gd name="T54" fmla="*/ 416 w 771"/>
                  <a:gd name="T55" fmla="*/ 0 h 1"/>
                  <a:gd name="T56" fmla="*/ 428 w 771"/>
                  <a:gd name="T57" fmla="*/ 0 h 1"/>
                  <a:gd name="T58" fmla="*/ 446 w 771"/>
                  <a:gd name="T59" fmla="*/ 0 h 1"/>
                  <a:gd name="T60" fmla="*/ 464 w 771"/>
                  <a:gd name="T61" fmla="*/ 0 h 1"/>
                  <a:gd name="T62" fmla="*/ 476 w 771"/>
                  <a:gd name="T63" fmla="*/ 0 h 1"/>
                  <a:gd name="T64" fmla="*/ 494 w 771"/>
                  <a:gd name="T65" fmla="*/ 0 h 1"/>
                  <a:gd name="T66" fmla="*/ 506 w 771"/>
                  <a:gd name="T67" fmla="*/ 0 h 1"/>
                  <a:gd name="T68" fmla="*/ 524 w 771"/>
                  <a:gd name="T69" fmla="*/ 0 h 1"/>
                  <a:gd name="T70" fmla="*/ 536 w 771"/>
                  <a:gd name="T71" fmla="*/ 0 h 1"/>
                  <a:gd name="T72" fmla="*/ 554 w 771"/>
                  <a:gd name="T73" fmla="*/ 0 h 1"/>
                  <a:gd name="T74" fmla="*/ 566 w 771"/>
                  <a:gd name="T75" fmla="*/ 0 h 1"/>
                  <a:gd name="T76" fmla="*/ 584 w 771"/>
                  <a:gd name="T77" fmla="*/ 0 h 1"/>
                  <a:gd name="T78" fmla="*/ 602 w 771"/>
                  <a:gd name="T79" fmla="*/ 0 h 1"/>
                  <a:gd name="T80" fmla="*/ 614 w 771"/>
                  <a:gd name="T81" fmla="*/ 0 h 1"/>
                  <a:gd name="T82" fmla="*/ 632 w 771"/>
                  <a:gd name="T83" fmla="*/ 0 h 1"/>
                  <a:gd name="T84" fmla="*/ 644 w 771"/>
                  <a:gd name="T85" fmla="*/ 0 h 1"/>
                  <a:gd name="T86" fmla="*/ 662 w 771"/>
                  <a:gd name="T87" fmla="*/ 0 h 1"/>
                  <a:gd name="T88" fmla="*/ 674 w 771"/>
                  <a:gd name="T89" fmla="*/ 0 h 1"/>
                  <a:gd name="T90" fmla="*/ 693 w 771"/>
                  <a:gd name="T91" fmla="*/ 0 h 1"/>
                  <a:gd name="T92" fmla="*/ 705 w 771"/>
                  <a:gd name="T93" fmla="*/ 0 h 1"/>
                  <a:gd name="T94" fmla="*/ 723 w 771"/>
                  <a:gd name="T95" fmla="*/ 0 h 1"/>
                  <a:gd name="T96" fmla="*/ 735 w 771"/>
                  <a:gd name="T97" fmla="*/ 0 h 1"/>
                  <a:gd name="T98" fmla="*/ 753 w 771"/>
                  <a:gd name="T99" fmla="*/ 0 h 1"/>
                  <a:gd name="T100" fmla="*/ 771 w 771"/>
                  <a:gd name="T101" fmla="*/ 0 h 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1"/>
                  <a:gd name="T154" fmla="*/ 0 h 1"/>
                  <a:gd name="T155" fmla="*/ 771 w 771"/>
                  <a:gd name="T156" fmla="*/ 1 h 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1" h="1">
                    <a:moveTo>
                      <a:pt x="0" y="0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9" y="0"/>
                    </a:lnTo>
                    <a:lnTo>
                      <a:pt x="157" y="0"/>
                    </a:lnTo>
                    <a:lnTo>
                      <a:pt x="169" y="0"/>
                    </a:lnTo>
                    <a:lnTo>
                      <a:pt x="187" y="0"/>
                    </a:lnTo>
                    <a:lnTo>
                      <a:pt x="199" y="0"/>
                    </a:lnTo>
                    <a:lnTo>
                      <a:pt x="217" y="0"/>
                    </a:lnTo>
                    <a:lnTo>
                      <a:pt x="229" y="0"/>
                    </a:lnTo>
                    <a:lnTo>
                      <a:pt x="247" y="0"/>
                    </a:lnTo>
                    <a:lnTo>
                      <a:pt x="259" y="0"/>
                    </a:lnTo>
                    <a:lnTo>
                      <a:pt x="277" y="0"/>
                    </a:lnTo>
                    <a:lnTo>
                      <a:pt x="289" y="0"/>
                    </a:lnTo>
                    <a:lnTo>
                      <a:pt x="307" y="0"/>
                    </a:lnTo>
                    <a:lnTo>
                      <a:pt x="325" y="0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7" y="0"/>
                    </a:lnTo>
                    <a:lnTo>
                      <a:pt x="385" y="0"/>
                    </a:lnTo>
                    <a:lnTo>
                      <a:pt x="398" y="0"/>
                    </a:lnTo>
                    <a:lnTo>
                      <a:pt x="416" y="0"/>
                    </a:lnTo>
                    <a:lnTo>
                      <a:pt x="428" y="0"/>
                    </a:lnTo>
                    <a:lnTo>
                      <a:pt x="446" y="0"/>
                    </a:lnTo>
                    <a:lnTo>
                      <a:pt x="464" y="0"/>
                    </a:lnTo>
                    <a:lnTo>
                      <a:pt x="476" y="0"/>
                    </a:lnTo>
                    <a:lnTo>
                      <a:pt x="494" y="0"/>
                    </a:lnTo>
                    <a:lnTo>
                      <a:pt x="506" y="0"/>
                    </a:lnTo>
                    <a:lnTo>
                      <a:pt x="524" y="0"/>
                    </a:lnTo>
                    <a:lnTo>
                      <a:pt x="536" y="0"/>
                    </a:lnTo>
                    <a:lnTo>
                      <a:pt x="554" y="0"/>
                    </a:lnTo>
                    <a:lnTo>
                      <a:pt x="566" y="0"/>
                    </a:lnTo>
                    <a:lnTo>
                      <a:pt x="584" y="0"/>
                    </a:lnTo>
                    <a:lnTo>
                      <a:pt x="602" y="0"/>
                    </a:lnTo>
                    <a:lnTo>
                      <a:pt x="614" y="0"/>
                    </a:lnTo>
                    <a:lnTo>
                      <a:pt x="632" y="0"/>
                    </a:lnTo>
                    <a:lnTo>
                      <a:pt x="644" y="0"/>
                    </a:lnTo>
                    <a:lnTo>
                      <a:pt x="662" y="0"/>
                    </a:lnTo>
                    <a:lnTo>
                      <a:pt x="674" y="0"/>
                    </a:lnTo>
                    <a:lnTo>
                      <a:pt x="693" y="0"/>
                    </a:lnTo>
                    <a:lnTo>
                      <a:pt x="705" y="0"/>
                    </a:lnTo>
                    <a:lnTo>
                      <a:pt x="723" y="0"/>
                    </a:lnTo>
                    <a:lnTo>
                      <a:pt x="735" y="0"/>
                    </a:lnTo>
                    <a:lnTo>
                      <a:pt x="753" y="0"/>
                    </a:lnTo>
                    <a:lnTo>
                      <a:pt x="77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77" name="Text Box 9"/>
            <p:cNvSpPr txBox="1">
              <a:spLocks noChangeAspect="1" noChangeArrowheads="1"/>
            </p:cNvSpPr>
            <p:nvPr/>
          </p:nvSpPr>
          <p:spPr bwMode="auto">
            <a:xfrm>
              <a:off x="4611688" y="6232754"/>
              <a:ext cx="90805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400" dirty="0" err="1"/>
                <a:t>Buoyancy</a:t>
              </a:r>
              <a:endParaRPr lang="en-GB" sz="1400" dirty="0"/>
            </a:p>
          </p:txBody>
        </p:sp>
        <p:sp>
          <p:nvSpPr>
            <p:cNvPr id="778" name="Text Box 10"/>
            <p:cNvSpPr txBox="1">
              <a:spLocks noChangeAspect="1" noChangeArrowheads="1"/>
            </p:cNvSpPr>
            <p:nvPr/>
          </p:nvSpPr>
          <p:spPr bwMode="auto">
            <a:xfrm>
              <a:off x="4291013" y="4375150"/>
              <a:ext cx="285750" cy="138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/>
                <a:t>ET</a:t>
              </a:r>
              <a:endParaRPr lang="en-GB" sz="900"/>
            </a:p>
          </p:txBody>
        </p:sp>
        <p:sp>
          <p:nvSpPr>
            <p:cNvPr id="779" name="Text Box 11"/>
            <p:cNvSpPr txBox="1">
              <a:spLocks noChangeAspect="1" noChangeArrowheads="1"/>
            </p:cNvSpPr>
            <p:nvPr/>
          </p:nvSpPr>
          <p:spPr bwMode="auto">
            <a:xfrm>
              <a:off x="4362450" y="7546975"/>
              <a:ext cx="323850" cy="138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-7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780" name="Rectangle 12"/>
            <p:cNvSpPr>
              <a:spLocks noChangeAspect="1" noChangeArrowheads="1"/>
            </p:cNvSpPr>
            <p:nvPr/>
          </p:nvSpPr>
          <p:spPr bwMode="auto">
            <a:xfrm>
              <a:off x="1662113" y="4233863"/>
              <a:ext cx="347662" cy="3929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81" name="Text Box 13"/>
            <p:cNvSpPr txBox="1">
              <a:spLocks noChangeAspect="1" noChangeArrowheads="1"/>
            </p:cNvSpPr>
            <p:nvPr/>
          </p:nvSpPr>
          <p:spPr bwMode="auto">
            <a:xfrm>
              <a:off x="1757363" y="4281488"/>
              <a:ext cx="230832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latin typeface="Times New Roman" pitchFamily="18" charset="0"/>
                </a:rPr>
                <a:t>100</a:t>
              </a:r>
              <a:endParaRPr lang="es-ES" sz="1200" dirty="0">
                <a:latin typeface="Times New Roman" pitchFamily="18" charset="0"/>
              </a:endParaRPr>
            </a:p>
          </p:txBody>
        </p:sp>
        <p:sp>
          <p:nvSpPr>
            <p:cNvPr id="782" name="Text Box 14"/>
            <p:cNvSpPr txBox="1">
              <a:spLocks noChangeAspect="1" noChangeArrowheads="1"/>
            </p:cNvSpPr>
            <p:nvPr/>
          </p:nvSpPr>
          <p:spPr bwMode="auto">
            <a:xfrm>
              <a:off x="1811338" y="5446713"/>
              <a:ext cx="15388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783" name="Text Box 15"/>
            <p:cNvSpPr txBox="1">
              <a:spLocks noChangeAspect="1" noChangeArrowheads="1"/>
            </p:cNvSpPr>
            <p:nvPr/>
          </p:nvSpPr>
          <p:spPr bwMode="auto">
            <a:xfrm>
              <a:off x="1866900" y="6618288"/>
              <a:ext cx="76944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784" name="Text Box 16"/>
            <p:cNvSpPr txBox="1">
              <a:spLocks noChangeAspect="1" noChangeArrowheads="1"/>
            </p:cNvSpPr>
            <p:nvPr/>
          </p:nvSpPr>
          <p:spPr bwMode="auto">
            <a:xfrm>
              <a:off x="1795463" y="7789863"/>
              <a:ext cx="192360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0.1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785" name="Rectangle 17"/>
            <p:cNvSpPr>
              <a:spLocks noChangeAspect="1" noChangeArrowheads="1"/>
            </p:cNvSpPr>
            <p:nvPr/>
          </p:nvSpPr>
          <p:spPr bwMode="auto">
            <a:xfrm>
              <a:off x="1952625" y="7942263"/>
              <a:ext cx="3757613" cy="320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86" name="Text Box 18"/>
            <p:cNvSpPr txBox="1">
              <a:spLocks noChangeAspect="1" noChangeArrowheads="1"/>
            </p:cNvSpPr>
            <p:nvPr/>
          </p:nvSpPr>
          <p:spPr bwMode="auto">
            <a:xfrm>
              <a:off x="2809875" y="7953375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-5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787" name="Text Box 19"/>
            <p:cNvSpPr txBox="1">
              <a:spLocks noChangeAspect="1" noChangeArrowheads="1"/>
            </p:cNvSpPr>
            <p:nvPr/>
          </p:nvSpPr>
          <p:spPr bwMode="auto">
            <a:xfrm>
              <a:off x="3702050" y="7953375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-4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788" name="Text Box 20"/>
            <p:cNvSpPr txBox="1">
              <a:spLocks noChangeAspect="1" noChangeArrowheads="1"/>
            </p:cNvSpPr>
            <p:nvPr/>
          </p:nvSpPr>
          <p:spPr bwMode="auto">
            <a:xfrm>
              <a:off x="4616450" y="7953375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-3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789" name="Text Box 21"/>
            <p:cNvSpPr txBox="1">
              <a:spLocks noChangeAspect="1" noChangeArrowheads="1"/>
            </p:cNvSpPr>
            <p:nvPr/>
          </p:nvSpPr>
          <p:spPr bwMode="auto">
            <a:xfrm>
              <a:off x="5467350" y="7953375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-2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790" name="Text Box 22"/>
            <p:cNvSpPr txBox="1">
              <a:spLocks noChangeAspect="1" noChangeArrowheads="1"/>
            </p:cNvSpPr>
            <p:nvPr/>
          </p:nvSpPr>
          <p:spPr bwMode="auto">
            <a:xfrm>
              <a:off x="4659313" y="6799263"/>
              <a:ext cx="323850" cy="138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-5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791" name="Text Box 23"/>
            <p:cNvSpPr txBox="1">
              <a:spLocks noChangeAspect="1" noChangeArrowheads="1"/>
            </p:cNvSpPr>
            <p:nvPr/>
          </p:nvSpPr>
          <p:spPr bwMode="auto">
            <a:xfrm>
              <a:off x="4802188" y="5765800"/>
              <a:ext cx="323850" cy="138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-3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792" name="Text Box 24"/>
            <p:cNvSpPr txBox="1">
              <a:spLocks noChangeAspect="1" noChangeArrowheads="1"/>
            </p:cNvSpPr>
            <p:nvPr/>
          </p:nvSpPr>
          <p:spPr bwMode="auto">
            <a:xfrm>
              <a:off x="2447925" y="6474282"/>
              <a:ext cx="963613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/>
                <a:t>A.C. Electro-osmosis</a:t>
              </a:r>
              <a:endParaRPr lang="en-GB" sz="1400" dirty="0"/>
            </a:p>
          </p:txBody>
        </p:sp>
        <p:sp>
          <p:nvSpPr>
            <p:cNvPr id="793" name="Rectangle 25"/>
            <p:cNvSpPr>
              <a:spLocks noChangeAspect="1" noChangeArrowheads="1"/>
            </p:cNvSpPr>
            <p:nvPr/>
          </p:nvSpPr>
          <p:spPr bwMode="auto">
            <a:xfrm>
              <a:off x="1995488" y="4322763"/>
              <a:ext cx="3609975" cy="3600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4" name="Freeform 26"/>
            <p:cNvSpPr>
              <a:spLocks noChangeAspect="1"/>
            </p:cNvSpPr>
            <p:nvPr/>
          </p:nvSpPr>
          <p:spPr bwMode="auto">
            <a:xfrm>
              <a:off x="4271963" y="4322763"/>
              <a:ext cx="476250" cy="857250"/>
            </a:xfrm>
            <a:custGeom>
              <a:avLst/>
              <a:gdLst>
                <a:gd name="T0" fmla="*/ 0 w 200"/>
                <a:gd name="T1" fmla="*/ 360 h 360"/>
                <a:gd name="T2" fmla="*/ 200 w 200"/>
                <a:gd name="T3" fmla="*/ 0 h 360"/>
                <a:gd name="T4" fmla="*/ 0 60000 65536"/>
                <a:gd name="T5" fmla="*/ 0 60000 65536"/>
                <a:gd name="T6" fmla="*/ 0 w 200"/>
                <a:gd name="T7" fmla="*/ 0 h 360"/>
                <a:gd name="T8" fmla="*/ 200 w 200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" h="360">
                  <a:moveTo>
                    <a:pt x="0" y="360"/>
                  </a:moveTo>
                  <a:lnTo>
                    <a:pt x="20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5" name="Text Box 27"/>
            <p:cNvSpPr txBox="1">
              <a:spLocks noChangeAspect="1" noChangeArrowheads="1"/>
            </p:cNvSpPr>
            <p:nvPr/>
          </p:nvSpPr>
          <p:spPr bwMode="auto">
            <a:xfrm>
              <a:off x="1971675" y="7962900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latin typeface="Times New Roman" pitchFamily="18" charset="0"/>
                </a:rPr>
                <a:t>10</a:t>
              </a:r>
              <a:r>
                <a:rPr lang="es-ES_tradnl" sz="1200" baseline="30000" dirty="0">
                  <a:latin typeface="Times New Roman" pitchFamily="18" charset="0"/>
                </a:rPr>
                <a:t>-6</a:t>
              </a:r>
              <a:endParaRPr lang="es-ES" sz="1200" baseline="30000" dirty="0">
                <a:latin typeface="Times New Roman" pitchFamily="18" charset="0"/>
              </a:endParaRPr>
            </a:p>
          </p:txBody>
        </p:sp>
        <p:sp>
          <p:nvSpPr>
            <p:cNvPr id="796" name="Text Box 28"/>
            <p:cNvSpPr txBox="1">
              <a:spLocks noChangeAspect="1" noChangeArrowheads="1"/>
            </p:cNvSpPr>
            <p:nvPr/>
          </p:nvSpPr>
          <p:spPr bwMode="auto">
            <a:xfrm rot="16200000">
              <a:off x="1184383" y="6035953"/>
              <a:ext cx="6998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i="1" dirty="0">
                  <a:latin typeface="Times New Roman" pitchFamily="18" charset="0"/>
                </a:rPr>
                <a:t>V </a:t>
              </a:r>
              <a:r>
                <a:rPr lang="es-ES_tradnl" dirty="0">
                  <a:latin typeface="Times New Roman" pitchFamily="18" charset="0"/>
                </a:rPr>
                <a:t>(V)</a:t>
              </a:r>
              <a:endParaRPr lang="en-GB" dirty="0">
                <a:latin typeface="Times New Roman" pitchFamily="18" charset="0"/>
              </a:endParaRPr>
            </a:p>
          </p:txBody>
        </p:sp>
        <p:sp>
          <p:nvSpPr>
            <p:cNvPr id="797" name="Text Box 29"/>
            <p:cNvSpPr txBox="1">
              <a:spLocks noChangeAspect="1" noChangeArrowheads="1"/>
            </p:cNvSpPr>
            <p:nvPr/>
          </p:nvSpPr>
          <p:spPr bwMode="auto">
            <a:xfrm>
              <a:off x="3657600" y="8128000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i="1" dirty="0">
                  <a:latin typeface="Times New Roman" pitchFamily="18" charset="0"/>
                </a:rPr>
                <a:t>l </a:t>
              </a:r>
              <a:r>
                <a:rPr lang="es-ES_tradnl" dirty="0">
                  <a:latin typeface="Times New Roman" pitchFamily="18" charset="0"/>
                </a:rPr>
                <a:t>(m)</a:t>
              </a:r>
              <a:endParaRPr lang="en-GB" dirty="0">
                <a:latin typeface="Times New Roman" pitchFamily="18" charset="0"/>
              </a:endParaRPr>
            </a:p>
          </p:txBody>
        </p:sp>
        <p:sp>
          <p:nvSpPr>
            <p:cNvPr id="798" name="Freeform 30"/>
            <p:cNvSpPr>
              <a:spLocks noChangeAspect="1"/>
            </p:cNvSpPr>
            <p:nvPr/>
          </p:nvSpPr>
          <p:spPr bwMode="auto">
            <a:xfrm>
              <a:off x="3575050" y="4332288"/>
              <a:ext cx="746125" cy="3616325"/>
            </a:xfrm>
            <a:custGeom>
              <a:avLst/>
              <a:gdLst>
                <a:gd name="T0" fmla="*/ 264 w 264"/>
                <a:gd name="T1" fmla="*/ 1280 h 1280"/>
                <a:gd name="T2" fmla="*/ 264 w 264"/>
                <a:gd name="T3" fmla="*/ 360 h 1280"/>
                <a:gd name="T4" fmla="*/ 0 w 264"/>
                <a:gd name="T5" fmla="*/ 0 h 1280"/>
                <a:gd name="T6" fmla="*/ 0 60000 65536"/>
                <a:gd name="T7" fmla="*/ 0 60000 65536"/>
                <a:gd name="T8" fmla="*/ 0 60000 65536"/>
                <a:gd name="T9" fmla="*/ 0 w 264"/>
                <a:gd name="T10" fmla="*/ 0 h 1280"/>
                <a:gd name="T11" fmla="*/ 264 w 264"/>
                <a:gd name="T12" fmla="*/ 1280 h 1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1280">
                  <a:moveTo>
                    <a:pt x="264" y="1280"/>
                  </a:moveTo>
                  <a:lnTo>
                    <a:pt x="264" y="36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" name="Freeform 33"/>
            <p:cNvSpPr>
              <a:spLocks noChangeAspect="1"/>
            </p:cNvSpPr>
            <p:nvPr/>
          </p:nvSpPr>
          <p:spPr bwMode="auto">
            <a:xfrm>
              <a:off x="1985963" y="4318000"/>
              <a:ext cx="3171825" cy="1700213"/>
            </a:xfrm>
            <a:custGeom>
              <a:avLst/>
              <a:gdLst>
                <a:gd name="T0" fmla="*/ 736 w 1332"/>
                <a:gd name="T1" fmla="*/ 660 h 714"/>
                <a:gd name="T2" fmla="*/ 1020 w 1332"/>
                <a:gd name="T3" fmla="*/ 418 h 714"/>
                <a:gd name="T4" fmla="*/ 1332 w 1332"/>
                <a:gd name="T5" fmla="*/ 0 h 714"/>
                <a:gd name="T6" fmla="*/ 2 w 1332"/>
                <a:gd name="T7" fmla="*/ 2 h 714"/>
                <a:gd name="T8" fmla="*/ 0 w 1332"/>
                <a:gd name="T9" fmla="*/ 710 h 714"/>
                <a:gd name="T10" fmla="*/ 736 w 1332"/>
                <a:gd name="T11" fmla="*/ 660 h 7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2"/>
                <a:gd name="T19" fmla="*/ 0 h 714"/>
                <a:gd name="T20" fmla="*/ 1332 w 1332"/>
                <a:gd name="T21" fmla="*/ 714 h 7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2" h="714">
                  <a:moveTo>
                    <a:pt x="736" y="660"/>
                  </a:moveTo>
                  <a:cubicBezTo>
                    <a:pt x="906" y="611"/>
                    <a:pt x="921" y="528"/>
                    <a:pt x="1020" y="418"/>
                  </a:cubicBezTo>
                  <a:cubicBezTo>
                    <a:pt x="1119" y="308"/>
                    <a:pt x="1231" y="138"/>
                    <a:pt x="1332" y="0"/>
                  </a:cubicBezTo>
                  <a:lnTo>
                    <a:pt x="2" y="2"/>
                  </a:lnTo>
                  <a:lnTo>
                    <a:pt x="0" y="710"/>
                  </a:lnTo>
                  <a:cubicBezTo>
                    <a:pt x="212" y="714"/>
                    <a:pt x="566" y="709"/>
                    <a:pt x="736" y="660"/>
                  </a:cubicBezTo>
                  <a:close/>
                </a:path>
              </a:pathLst>
            </a:custGeom>
            <a:solidFill>
              <a:srgbClr val="C0C0C0"/>
            </a:solidFill>
            <a:ln w="38100" cmpd="sng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0" name="Freeform 31"/>
            <p:cNvSpPr>
              <a:spLocks noChangeAspect="1"/>
            </p:cNvSpPr>
            <p:nvPr/>
          </p:nvSpPr>
          <p:spPr bwMode="auto">
            <a:xfrm>
              <a:off x="1976438" y="4314825"/>
              <a:ext cx="3206750" cy="1708150"/>
            </a:xfrm>
            <a:custGeom>
              <a:avLst/>
              <a:gdLst>
                <a:gd name="T0" fmla="*/ 0 w 1347"/>
                <a:gd name="T1" fmla="*/ 715 h 717"/>
                <a:gd name="T2" fmla="*/ 732 w 1347"/>
                <a:gd name="T3" fmla="*/ 669 h 717"/>
                <a:gd name="T4" fmla="*/ 1016 w 1347"/>
                <a:gd name="T5" fmla="*/ 427 h 717"/>
                <a:gd name="T6" fmla="*/ 1347 w 1347"/>
                <a:gd name="T7" fmla="*/ 0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7"/>
                <a:gd name="T13" fmla="*/ 0 h 717"/>
                <a:gd name="T14" fmla="*/ 1347 w 1347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7" h="717">
                  <a:moveTo>
                    <a:pt x="0" y="715"/>
                  </a:moveTo>
                  <a:cubicBezTo>
                    <a:pt x="121" y="707"/>
                    <a:pt x="563" y="717"/>
                    <a:pt x="732" y="669"/>
                  </a:cubicBezTo>
                  <a:cubicBezTo>
                    <a:pt x="901" y="621"/>
                    <a:pt x="914" y="539"/>
                    <a:pt x="1016" y="427"/>
                  </a:cubicBezTo>
                  <a:cubicBezTo>
                    <a:pt x="1118" y="315"/>
                    <a:pt x="1278" y="89"/>
                    <a:pt x="1347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1" name="Text Box 34"/>
            <p:cNvSpPr txBox="1">
              <a:spLocks noChangeAspect="1" noChangeArrowheads="1"/>
            </p:cNvSpPr>
            <p:nvPr/>
          </p:nvSpPr>
          <p:spPr bwMode="auto">
            <a:xfrm>
              <a:off x="2481263" y="5062766"/>
              <a:ext cx="1000125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 smtClean="0"/>
                <a:t>Red-</a:t>
              </a:r>
              <a:r>
                <a:rPr lang="es-ES_tradnl" sz="1400" dirty="0" err="1" smtClean="0"/>
                <a:t>Ox</a:t>
              </a:r>
              <a:endParaRPr lang="en-GB" sz="1400" dirty="0"/>
            </a:p>
          </p:txBody>
        </p:sp>
        <p:sp>
          <p:nvSpPr>
            <p:cNvPr id="802" name="Rectangle 37"/>
            <p:cNvSpPr>
              <a:spLocks noChangeAspect="1" noChangeArrowheads="1"/>
            </p:cNvSpPr>
            <p:nvPr/>
          </p:nvSpPr>
          <p:spPr bwMode="auto">
            <a:xfrm>
              <a:off x="1982788" y="4294188"/>
              <a:ext cx="3629025" cy="2968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3" name="Text Box 38"/>
            <p:cNvSpPr txBox="1">
              <a:spLocks noChangeAspect="1" noChangeArrowheads="1"/>
            </p:cNvSpPr>
            <p:nvPr/>
          </p:nvSpPr>
          <p:spPr bwMode="auto">
            <a:xfrm>
              <a:off x="3225800" y="4326166"/>
              <a:ext cx="68580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 err="1"/>
                <a:t>Boiling</a:t>
              </a:r>
              <a:endParaRPr lang="en-GB" sz="1400" dirty="0"/>
            </a:p>
          </p:txBody>
        </p:sp>
        <p:sp>
          <p:nvSpPr>
            <p:cNvPr id="804" name="Line 39"/>
            <p:cNvSpPr>
              <a:spLocks noChangeAspect="1" noChangeShapeType="1"/>
            </p:cNvSpPr>
            <p:nvPr/>
          </p:nvSpPr>
          <p:spPr bwMode="auto">
            <a:xfrm flipV="1">
              <a:off x="1997075" y="4584700"/>
              <a:ext cx="3614738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5" name="Text Box 40"/>
            <p:cNvSpPr txBox="1">
              <a:spLocks noChangeAspect="1" noChangeArrowheads="1"/>
            </p:cNvSpPr>
            <p:nvPr/>
          </p:nvSpPr>
          <p:spPr bwMode="auto">
            <a:xfrm>
              <a:off x="5049838" y="4895850"/>
              <a:ext cx="323850" cy="136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-1</a:t>
              </a:r>
              <a:endParaRPr lang="en-GB" sz="900" baseline="30000">
                <a:latin typeface="Times New Roman" pitchFamily="18" charset="0"/>
              </a:endParaRPr>
            </a:p>
          </p:txBody>
        </p:sp>
      </p:grpSp>
      <p:grpSp>
        <p:nvGrpSpPr>
          <p:cNvPr id="1027" name="1026 Grupo"/>
          <p:cNvGrpSpPr/>
          <p:nvPr/>
        </p:nvGrpSpPr>
        <p:grpSpPr>
          <a:xfrm>
            <a:off x="4624430" y="1700808"/>
            <a:ext cx="4381222" cy="4369832"/>
            <a:chOff x="1089303" y="3046413"/>
            <a:chExt cx="4381222" cy="4369832"/>
          </a:xfrm>
        </p:grpSpPr>
        <p:sp>
          <p:nvSpPr>
            <p:cNvPr id="1028" name="Freeform 296"/>
            <p:cNvSpPr>
              <a:spLocks noChangeAspect="1"/>
            </p:cNvSpPr>
            <p:nvPr/>
          </p:nvSpPr>
          <p:spPr bwMode="auto">
            <a:xfrm>
              <a:off x="1673225" y="4600575"/>
              <a:ext cx="1268413" cy="2243138"/>
            </a:xfrm>
            <a:custGeom>
              <a:avLst/>
              <a:gdLst>
                <a:gd name="T0" fmla="*/ 0 w 14741"/>
                <a:gd name="T1" fmla="*/ 0 h 10000"/>
                <a:gd name="T2" fmla="*/ 0 w 14741"/>
                <a:gd name="T3" fmla="*/ 2243138 h 10000"/>
                <a:gd name="T4" fmla="*/ 1262501 w 14741"/>
                <a:gd name="T5" fmla="*/ 2236184 h 10000"/>
                <a:gd name="T6" fmla="*/ 1268352 w 14741"/>
                <a:gd name="T7" fmla="*/ 1653417 h 10000"/>
                <a:gd name="T8" fmla="*/ 0 w 14741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41" h="10000">
                  <a:moveTo>
                    <a:pt x="0" y="0"/>
                  </a:moveTo>
                  <a:lnTo>
                    <a:pt x="0" y="10000"/>
                  </a:lnTo>
                  <a:lnTo>
                    <a:pt x="14673" y="9969"/>
                  </a:lnTo>
                  <a:cubicBezTo>
                    <a:pt x="14696" y="9103"/>
                    <a:pt x="14718" y="8237"/>
                    <a:pt x="14741" y="73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9" name="Freeform 297"/>
            <p:cNvSpPr>
              <a:spLocks noChangeAspect="1"/>
            </p:cNvSpPr>
            <p:nvPr/>
          </p:nvSpPr>
          <p:spPr bwMode="auto">
            <a:xfrm>
              <a:off x="2976563" y="3235325"/>
              <a:ext cx="2381250" cy="3608388"/>
            </a:xfrm>
            <a:custGeom>
              <a:avLst/>
              <a:gdLst>
                <a:gd name="T0" fmla="*/ 2381587 w 10000"/>
                <a:gd name="T1" fmla="*/ 3608506 h 10000"/>
                <a:gd name="T2" fmla="*/ 2372061 w 10000"/>
                <a:gd name="T3" fmla="*/ 0 h 10000"/>
                <a:gd name="T4" fmla="*/ 1492064 w 10000"/>
                <a:gd name="T5" fmla="*/ 0 h 10000"/>
                <a:gd name="T6" fmla="*/ 0 w 10000"/>
                <a:gd name="T7" fmla="*/ 3005164 h 10000"/>
                <a:gd name="T8" fmla="*/ 0 w 10000"/>
                <a:gd name="T9" fmla="*/ 3596959 h 10000"/>
                <a:gd name="T10" fmla="*/ 2381587 w 10000"/>
                <a:gd name="T11" fmla="*/ 3608506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00" h="10000">
                  <a:moveTo>
                    <a:pt x="10000" y="10000"/>
                  </a:moveTo>
                  <a:cubicBezTo>
                    <a:pt x="9987" y="6666"/>
                    <a:pt x="9973" y="3334"/>
                    <a:pt x="9960" y="0"/>
                  </a:cubicBezTo>
                  <a:lnTo>
                    <a:pt x="6265" y="0"/>
                  </a:lnTo>
                  <a:lnTo>
                    <a:pt x="0" y="8328"/>
                  </a:lnTo>
                  <a:lnTo>
                    <a:pt x="0" y="9968"/>
                  </a:lnTo>
                  <a:lnTo>
                    <a:pt x="10000" y="1000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0" name="Freeform 298"/>
            <p:cNvSpPr>
              <a:spLocks noChangeAspect="1"/>
            </p:cNvSpPr>
            <p:nvPr/>
          </p:nvSpPr>
          <p:spPr bwMode="auto">
            <a:xfrm>
              <a:off x="1708150" y="3225800"/>
              <a:ext cx="2774950" cy="2978150"/>
            </a:xfrm>
            <a:custGeom>
              <a:avLst/>
              <a:gdLst>
                <a:gd name="T0" fmla="*/ 1663027 w 10000"/>
                <a:gd name="T1" fmla="*/ 2223465 h 12049"/>
                <a:gd name="T2" fmla="*/ 2774950 w 10000"/>
                <a:gd name="T3" fmla="*/ 9639 h 12049"/>
                <a:gd name="T4" fmla="*/ 0 w 10000"/>
                <a:gd name="T5" fmla="*/ 0 h 12049"/>
                <a:gd name="T6" fmla="*/ 0 w 10000"/>
                <a:gd name="T7" fmla="*/ 1355187 h 12049"/>
                <a:gd name="T8" fmla="*/ 1227915 w 10000"/>
                <a:gd name="T9" fmla="*/ 2978049 h 12049"/>
                <a:gd name="T10" fmla="*/ 1663027 w 10000"/>
                <a:gd name="T11" fmla="*/ 2223465 h 120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00" h="12049">
                  <a:moveTo>
                    <a:pt x="5993" y="8996"/>
                  </a:moveTo>
                  <a:lnTo>
                    <a:pt x="10000" y="39"/>
                  </a:lnTo>
                  <a:lnTo>
                    <a:pt x="0" y="0"/>
                  </a:lnTo>
                  <a:lnTo>
                    <a:pt x="0" y="5483"/>
                  </a:lnTo>
                  <a:lnTo>
                    <a:pt x="4425" y="12049"/>
                  </a:lnTo>
                  <a:lnTo>
                    <a:pt x="5993" y="8996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031" name="Group 294"/>
            <p:cNvGrpSpPr>
              <a:grpSpLocks noChangeAspect="1"/>
            </p:cNvGrpSpPr>
            <p:nvPr/>
          </p:nvGrpSpPr>
          <p:grpSpPr bwMode="auto">
            <a:xfrm>
              <a:off x="1331913" y="3046413"/>
              <a:ext cx="4138612" cy="4138612"/>
              <a:chOff x="837" y="4519"/>
              <a:chExt cx="1734" cy="1734"/>
            </a:xfrm>
          </p:grpSpPr>
          <p:sp>
            <p:nvSpPr>
              <p:cNvPr id="1062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837" y="4519"/>
                <a:ext cx="17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3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837" y="4519"/>
                <a:ext cx="17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4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837" y="4519"/>
                <a:ext cx="17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1186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6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1126" y="6127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67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168" y="6127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5.5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68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1373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337" y="6127"/>
                <a:ext cx="28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1379" y="6127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1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1566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2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505" y="6127"/>
                <a:ext cx="28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3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547" y="6127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4.5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4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1752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5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716" y="6127"/>
                <a:ext cx="27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6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1758" y="6127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7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1945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8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1885" y="6127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9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1927" y="6127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3.5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0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2131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81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095" y="6127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2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138" y="6127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3" name="Line 73"/>
              <p:cNvSpPr>
                <a:spLocks noChangeAspect="1" noChangeShapeType="1"/>
              </p:cNvSpPr>
              <p:nvPr/>
            </p:nvSpPr>
            <p:spPr bwMode="auto">
              <a:xfrm flipV="1">
                <a:off x="2324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84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2264" y="6127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5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2306" y="6127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6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2517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87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2481" y="6127"/>
                <a:ext cx="2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8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2523" y="6127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9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1030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0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1072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1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1108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2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1144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3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1222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4" name="Line 86"/>
              <p:cNvSpPr>
                <a:spLocks noChangeAspect="1" noChangeShapeType="1"/>
              </p:cNvSpPr>
              <p:nvPr/>
            </p:nvSpPr>
            <p:spPr bwMode="auto">
              <a:xfrm flipV="1">
                <a:off x="1258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1301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6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1337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7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1409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8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1451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9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1487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0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1523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1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1602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2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1638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3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1680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4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1716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5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1794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6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1830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7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1867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8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1909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9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1981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0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2017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1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2059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2" name="Line 104"/>
              <p:cNvSpPr>
                <a:spLocks noChangeAspect="1" noChangeShapeType="1"/>
              </p:cNvSpPr>
              <p:nvPr/>
            </p:nvSpPr>
            <p:spPr bwMode="auto">
              <a:xfrm flipV="1">
                <a:off x="2095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3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2174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4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2210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5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2246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2288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2360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" name="Line 110"/>
              <p:cNvSpPr>
                <a:spLocks noChangeAspect="1" noChangeShapeType="1"/>
              </p:cNvSpPr>
              <p:nvPr/>
            </p:nvSpPr>
            <p:spPr bwMode="auto">
              <a:xfrm flipV="1">
                <a:off x="2402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" name="Line 111"/>
              <p:cNvSpPr>
                <a:spLocks noChangeAspect="1" noChangeShapeType="1"/>
              </p:cNvSpPr>
              <p:nvPr/>
            </p:nvSpPr>
            <p:spPr bwMode="auto">
              <a:xfrm flipV="1">
                <a:off x="2439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20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2475" y="610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21" name="Line 113"/>
              <p:cNvSpPr>
                <a:spLocks noChangeAspect="1" noChangeShapeType="1"/>
              </p:cNvSpPr>
              <p:nvPr/>
            </p:nvSpPr>
            <p:spPr bwMode="auto">
              <a:xfrm>
                <a:off x="994" y="6109"/>
                <a:ext cx="15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22" name="Line 114"/>
              <p:cNvSpPr>
                <a:spLocks noChangeAspect="1" noChangeShapeType="1"/>
              </p:cNvSpPr>
              <p:nvPr/>
            </p:nvSpPr>
            <p:spPr bwMode="auto">
              <a:xfrm>
                <a:off x="994" y="585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23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849" y="5821"/>
                <a:ext cx="27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Math1" pitchFamily="2" charset="2"/>
                  </a:rPr>
                  <a:t>-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4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885" y="5821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5" name="Line 118"/>
              <p:cNvSpPr>
                <a:spLocks noChangeAspect="1" noChangeShapeType="1"/>
              </p:cNvSpPr>
              <p:nvPr/>
            </p:nvSpPr>
            <p:spPr bwMode="auto">
              <a:xfrm>
                <a:off x="994" y="560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26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933" y="5561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" name="Line 121"/>
              <p:cNvSpPr>
                <a:spLocks noChangeAspect="1" noChangeShapeType="1"/>
              </p:cNvSpPr>
              <p:nvPr/>
            </p:nvSpPr>
            <p:spPr bwMode="auto">
              <a:xfrm>
                <a:off x="994" y="53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28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885" y="5308"/>
                <a:ext cx="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9" name="Line 124"/>
              <p:cNvSpPr>
                <a:spLocks noChangeAspect="1" noChangeShapeType="1"/>
              </p:cNvSpPr>
              <p:nvPr/>
            </p:nvSpPr>
            <p:spPr bwMode="auto">
              <a:xfrm>
                <a:off x="994" y="509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0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933" y="5055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31" name="Line 127"/>
              <p:cNvSpPr>
                <a:spLocks noChangeAspect="1" noChangeShapeType="1"/>
              </p:cNvSpPr>
              <p:nvPr/>
            </p:nvSpPr>
            <p:spPr bwMode="auto">
              <a:xfrm>
                <a:off x="994" y="484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2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885" y="4802"/>
                <a:ext cx="60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33" name="Line 130"/>
              <p:cNvSpPr>
                <a:spLocks noChangeAspect="1" noChangeShapeType="1"/>
              </p:cNvSpPr>
              <p:nvPr/>
            </p:nvSpPr>
            <p:spPr bwMode="auto">
              <a:xfrm>
                <a:off x="994" y="459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933" y="4549"/>
                <a:ext cx="24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35" name="Line 133"/>
              <p:cNvSpPr>
                <a:spLocks noChangeAspect="1" noChangeShapeType="1"/>
              </p:cNvSpPr>
              <p:nvPr/>
            </p:nvSpPr>
            <p:spPr bwMode="auto">
              <a:xfrm>
                <a:off x="994" y="606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6" name="Line 134"/>
              <p:cNvSpPr>
                <a:spLocks noChangeAspect="1" noChangeShapeType="1"/>
              </p:cNvSpPr>
              <p:nvPr/>
            </p:nvSpPr>
            <p:spPr bwMode="auto">
              <a:xfrm>
                <a:off x="994" y="60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7" name="Line 135"/>
              <p:cNvSpPr>
                <a:spLocks noChangeAspect="1" noChangeShapeType="1"/>
              </p:cNvSpPr>
              <p:nvPr/>
            </p:nvSpPr>
            <p:spPr bwMode="auto">
              <a:xfrm>
                <a:off x="994" y="59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8" name="Line 136"/>
              <p:cNvSpPr>
                <a:spLocks noChangeAspect="1" noChangeShapeType="1"/>
              </p:cNvSpPr>
              <p:nvPr/>
            </p:nvSpPr>
            <p:spPr bwMode="auto">
              <a:xfrm>
                <a:off x="994" y="59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9" name="Line 137"/>
              <p:cNvSpPr>
                <a:spLocks noChangeAspect="1" noChangeShapeType="1"/>
              </p:cNvSpPr>
              <p:nvPr/>
            </p:nvSpPr>
            <p:spPr bwMode="auto">
              <a:xfrm>
                <a:off x="994" y="58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0" name="Line 138"/>
              <p:cNvSpPr>
                <a:spLocks noChangeAspect="1" noChangeShapeType="1"/>
              </p:cNvSpPr>
              <p:nvPr/>
            </p:nvSpPr>
            <p:spPr bwMode="auto">
              <a:xfrm>
                <a:off x="994" y="575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1" name="Line 139"/>
              <p:cNvSpPr>
                <a:spLocks noChangeAspect="1" noChangeShapeType="1"/>
              </p:cNvSpPr>
              <p:nvPr/>
            </p:nvSpPr>
            <p:spPr bwMode="auto">
              <a:xfrm>
                <a:off x="994" y="570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2" name="Line 140"/>
              <p:cNvSpPr>
                <a:spLocks noChangeAspect="1" noChangeShapeType="1"/>
              </p:cNvSpPr>
              <p:nvPr/>
            </p:nvSpPr>
            <p:spPr bwMode="auto">
              <a:xfrm>
                <a:off x="994" y="565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" name="Line 141"/>
              <p:cNvSpPr>
                <a:spLocks noChangeAspect="1" noChangeShapeType="1"/>
              </p:cNvSpPr>
              <p:nvPr/>
            </p:nvSpPr>
            <p:spPr bwMode="auto">
              <a:xfrm>
                <a:off x="994" y="5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" name="Line 142"/>
              <p:cNvSpPr>
                <a:spLocks noChangeAspect="1" noChangeShapeType="1"/>
              </p:cNvSpPr>
              <p:nvPr/>
            </p:nvSpPr>
            <p:spPr bwMode="auto">
              <a:xfrm>
                <a:off x="994" y="550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" name="Line 143"/>
              <p:cNvSpPr>
                <a:spLocks noChangeAspect="1" noChangeShapeType="1"/>
              </p:cNvSpPr>
              <p:nvPr/>
            </p:nvSpPr>
            <p:spPr bwMode="auto">
              <a:xfrm>
                <a:off x="994" y="54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" name="Line 144"/>
              <p:cNvSpPr>
                <a:spLocks noChangeAspect="1" noChangeShapeType="1"/>
              </p:cNvSpPr>
              <p:nvPr/>
            </p:nvSpPr>
            <p:spPr bwMode="auto">
              <a:xfrm>
                <a:off x="994" y="540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" name="Line 145"/>
              <p:cNvSpPr>
                <a:spLocks noChangeAspect="1" noChangeShapeType="1"/>
              </p:cNvSpPr>
              <p:nvPr/>
            </p:nvSpPr>
            <p:spPr bwMode="auto">
              <a:xfrm>
                <a:off x="994" y="530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" name="Line 146"/>
              <p:cNvSpPr>
                <a:spLocks noChangeAspect="1" noChangeShapeType="1"/>
              </p:cNvSpPr>
              <p:nvPr/>
            </p:nvSpPr>
            <p:spPr bwMode="auto">
              <a:xfrm>
                <a:off x="994" y="52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" name="Line 147"/>
              <p:cNvSpPr>
                <a:spLocks noChangeAspect="1" noChangeShapeType="1"/>
              </p:cNvSpPr>
              <p:nvPr/>
            </p:nvSpPr>
            <p:spPr bwMode="auto">
              <a:xfrm>
                <a:off x="994" y="519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" name="Line 148"/>
              <p:cNvSpPr>
                <a:spLocks noChangeAspect="1" noChangeShapeType="1"/>
              </p:cNvSpPr>
              <p:nvPr/>
            </p:nvSpPr>
            <p:spPr bwMode="auto">
              <a:xfrm>
                <a:off x="994" y="514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" name="Line 149"/>
              <p:cNvSpPr>
                <a:spLocks noChangeAspect="1" noChangeShapeType="1"/>
              </p:cNvSpPr>
              <p:nvPr/>
            </p:nvSpPr>
            <p:spPr bwMode="auto">
              <a:xfrm>
                <a:off x="994" y="50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" name="Line 150"/>
              <p:cNvSpPr>
                <a:spLocks noChangeAspect="1" noChangeShapeType="1"/>
              </p:cNvSpPr>
              <p:nvPr/>
            </p:nvSpPr>
            <p:spPr bwMode="auto">
              <a:xfrm>
                <a:off x="994" y="499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" name="Line 151"/>
              <p:cNvSpPr>
                <a:spLocks noChangeAspect="1" noChangeShapeType="1"/>
              </p:cNvSpPr>
              <p:nvPr/>
            </p:nvSpPr>
            <p:spPr bwMode="auto">
              <a:xfrm>
                <a:off x="994" y="494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" name="Line 152"/>
              <p:cNvSpPr>
                <a:spLocks noChangeAspect="1" noChangeShapeType="1"/>
              </p:cNvSpPr>
              <p:nvPr/>
            </p:nvSpPr>
            <p:spPr bwMode="auto">
              <a:xfrm>
                <a:off x="994" y="489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" name="Line 153"/>
              <p:cNvSpPr>
                <a:spLocks noChangeAspect="1" noChangeShapeType="1"/>
              </p:cNvSpPr>
              <p:nvPr/>
            </p:nvSpPr>
            <p:spPr bwMode="auto">
              <a:xfrm>
                <a:off x="994" y="479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" name="Line 154"/>
              <p:cNvSpPr>
                <a:spLocks noChangeAspect="1" noChangeShapeType="1"/>
              </p:cNvSpPr>
              <p:nvPr/>
            </p:nvSpPr>
            <p:spPr bwMode="auto">
              <a:xfrm>
                <a:off x="994" y="47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" name="Line 155"/>
              <p:cNvSpPr>
                <a:spLocks noChangeAspect="1" noChangeShapeType="1"/>
              </p:cNvSpPr>
              <p:nvPr/>
            </p:nvSpPr>
            <p:spPr bwMode="auto">
              <a:xfrm>
                <a:off x="994" y="469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" name="Line 156"/>
              <p:cNvSpPr>
                <a:spLocks noChangeAspect="1" noChangeShapeType="1"/>
              </p:cNvSpPr>
              <p:nvPr/>
            </p:nvSpPr>
            <p:spPr bwMode="auto">
              <a:xfrm>
                <a:off x="994" y="463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" name="Line 157"/>
              <p:cNvSpPr>
                <a:spLocks noChangeAspect="1" noChangeShapeType="1"/>
              </p:cNvSpPr>
              <p:nvPr/>
            </p:nvSpPr>
            <p:spPr bwMode="auto">
              <a:xfrm flipV="1">
                <a:off x="994" y="4591"/>
                <a:ext cx="1" cy="15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994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1186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2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1373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3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1566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4" name="Line 162"/>
              <p:cNvSpPr>
                <a:spLocks noChangeAspect="1" noChangeShapeType="1"/>
              </p:cNvSpPr>
              <p:nvPr/>
            </p:nvSpPr>
            <p:spPr bwMode="auto">
              <a:xfrm flipV="1">
                <a:off x="1752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5" name="Line 163"/>
              <p:cNvSpPr>
                <a:spLocks noChangeAspect="1" noChangeShapeType="1"/>
              </p:cNvSpPr>
              <p:nvPr/>
            </p:nvSpPr>
            <p:spPr bwMode="auto">
              <a:xfrm flipV="1">
                <a:off x="1945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6" name="Line 164"/>
              <p:cNvSpPr>
                <a:spLocks noChangeAspect="1" noChangeShapeType="1"/>
              </p:cNvSpPr>
              <p:nvPr/>
            </p:nvSpPr>
            <p:spPr bwMode="auto">
              <a:xfrm flipV="1">
                <a:off x="2131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2324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1030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1072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" name="Line 168"/>
              <p:cNvSpPr>
                <a:spLocks noChangeAspect="1" noChangeShapeType="1"/>
              </p:cNvSpPr>
              <p:nvPr/>
            </p:nvSpPr>
            <p:spPr bwMode="auto">
              <a:xfrm flipV="1">
                <a:off x="1108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1144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" name="Line 170"/>
              <p:cNvSpPr>
                <a:spLocks noChangeAspect="1" noChangeShapeType="1"/>
              </p:cNvSpPr>
              <p:nvPr/>
            </p:nvSpPr>
            <p:spPr bwMode="auto">
              <a:xfrm flipV="1">
                <a:off x="1222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" name="Line 171"/>
              <p:cNvSpPr>
                <a:spLocks noChangeAspect="1" noChangeShapeType="1"/>
              </p:cNvSpPr>
              <p:nvPr/>
            </p:nvSpPr>
            <p:spPr bwMode="auto">
              <a:xfrm flipV="1">
                <a:off x="1258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1301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1337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1409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1451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1487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1523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" name="Line 178"/>
              <p:cNvSpPr>
                <a:spLocks noChangeAspect="1" noChangeShapeType="1"/>
              </p:cNvSpPr>
              <p:nvPr/>
            </p:nvSpPr>
            <p:spPr bwMode="auto">
              <a:xfrm flipV="1">
                <a:off x="1602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" name="Line 179"/>
              <p:cNvSpPr>
                <a:spLocks noChangeAspect="1" noChangeShapeType="1"/>
              </p:cNvSpPr>
              <p:nvPr/>
            </p:nvSpPr>
            <p:spPr bwMode="auto">
              <a:xfrm flipV="1">
                <a:off x="1638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2" name="Line 180"/>
              <p:cNvSpPr>
                <a:spLocks noChangeAspect="1" noChangeShapeType="1"/>
              </p:cNvSpPr>
              <p:nvPr/>
            </p:nvSpPr>
            <p:spPr bwMode="auto">
              <a:xfrm flipV="1">
                <a:off x="1680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3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1716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4" name="Line 182"/>
              <p:cNvSpPr>
                <a:spLocks noChangeAspect="1" noChangeShapeType="1"/>
              </p:cNvSpPr>
              <p:nvPr/>
            </p:nvSpPr>
            <p:spPr bwMode="auto">
              <a:xfrm flipV="1">
                <a:off x="1794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5" name="Line 183"/>
              <p:cNvSpPr>
                <a:spLocks noChangeAspect="1" noChangeShapeType="1"/>
              </p:cNvSpPr>
              <p:nvPr/>
            </p:nvSpPr>
            <p:spPr bwMode="auto">
              <a:xfrm flipV="1">
                <a:off x="1830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6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1867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7" name="Line 185"/>
              <p:cNvSpPr>
                <a:spLocks noChangeAspect="1" noChangeShapeType="1"/>
              </p:cNvSpPr>
              <p:nvPr/>
            </p:nvSpPr>
            <p:spPr bwMode="auto">
              <a:xfrm flipV="1">
                <a:off x="1909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8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1981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9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2017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0" name="Line 188"/>
              <p:cNvSpPr>
                <a:spLocks noChangeAspect="1" noChangeShapeType="1"/>
              </p:cNvSpPr>
              <p:nvPr/>
            </p:nvSpPr>
            <p:spPr bwMode="auto">
              <a:xfrm flipV="1">
                <a:off x="2059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1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2095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2" name="Line 190"/>
              <p:cNvSpPr>
                <a:spLocks noChangeAspect="1" noChangeShapeType="1"/>
              </p:cNvSpPr>
              <p:nvPr/>
            </p:nvSpPr>
            <p:spPr bwMode="auto">
              <a:xfrm flipV="1">
                <a:off x="2174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3" name="Line 191"/>
              <p:cNvSpPr>
                <a:spLocks noChangeAspect="1" noChangeShapeType="1"/>
              </p:cNvSpPr>
              <p:nvPr/>
            </p:nvSpPr>
            <p:spPr bwMode="auto">
              <a:xfrm flipV="1">
                <a:off x="2210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4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2246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5" name="Line 193"/>
              <p:cNvSpPr>
                <a:spLocks noChangeAspect="1" noChangeShapeType="1"/>
              </p:cNvSpPr>
              <p:nvPr/>
            </p:nvSpPr>
            <p:spPr bwMode="auto">
              <a:xfrm flipV="1">
                <a:off x="2288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6" name="Line 194"/>
              <p:cNvSpPr>
                <a:spLocks noChangeAspect="1" noChangeShapeType="1"/>
              </p:cNvSpPr>
              <p:nvPr/>
            </p:nvSpPr>
            <p:spPr bwMode="auto">
              <a:xfrm flipV="1">
                <a:off x="2360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7" name="Line 195"/>
              <p:cNvSpPr>
                <a:spLocks noChangeAspect="1" noChangeShapeType="1"/>
              </p:cNvSpPr>
              <p:nvPr/>
            </p:nvSpPr>
            <p:spPr bwMode="auto">
              <a:xfrm flipV="1">
                <a:off x="2402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8" name="Line 196"/>
              <p:cNvSpPr>
                <a:spLocks noChangeAspect="1" noChangeShapeType="1"/>
              </p:cNvSpPr>
              <p:nvPr/>
            </p:nvSpPr>
            <p:spPr bwMode="auto">
              <a:xfrm flipV="1">
                <a:off x="2439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9" name="Line 197"/>
              <p:cNvSpPr>
                <a:spLocks noChangeAspect="1" noChangeShapeType="1"/>
              </p:cNvSpPr>
              <p:nvPr/>
            </p:nvSpPr>
            <p:spPr bwMode="auto">
              <a:xfrm flipV="1">
                <a:off x="2475" y="459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0" name="Line 198"/>
              <p:cNvSpPr>
                <a:spLocks noChangeAspect="1" noChangeShapeType="1"/>
              </p:cNvSpPr>
              <p:nvPr/>
            </p:nvSpPr>
            <p:spPr bwMode="auto">
              <a:xfrm>
                <a:off x="994" y="4591"/>
                <a:ext cx="15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1" name="Line 199"/>
              <p:cNvSpPr>
                <a:spLocks noChangeAspect="1" noChangeShapeType="1"/>
              </p:cNvSpPr>
              <p:nvPr/>
            </p:nvSpPr>
            <p:spPr bwMode="auto">
              <a:xfrm>
                <a:off x="2505" y="610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2" name="Line 200"/>
              <p:cNvSpPr>
                <a:spLocks noChangeAspect="1" noChangeShapeType="1"/>
              </p:cNvSpPr>
              <p:nvPr/>
            </p:nvSpPr>
            <p:spPr bwMode="auto">
              <a:xfrm>
                <a:off x="2505" y="585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3" name="Line 201"/>
              <p:cNvSpPr>
                <a:spLocks noChangeAspect="1" noChangeShapeType="1"/>
              </p:cNvSpPr>
              <p:nvPr/>
            </p:nvSpPr>
            <p:spPr bwMode="auto">
              <a:xfrm>
                <a:off x="2505" y="560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4" name="Line 202"/>
              <p:cNvSpPr>
                <a:spLocks noChangeAspect="1" noChangeShapeType="1"/>
              </p:cNvSpPr>
              <p:nvPr/>
            </p:nvSpPr>
            <p:spPr bwMode="auto">
              <a:xfrm>
                <a:off x="2505" y="53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5" name="Line 203"/>
              <p:cNvSpPr>
                <a:spLocks noChangeAspect="1" noChangeShapeType="1"/>
              </p:cNvSpPr>
              <p:nvPr/>
            </p:nvSpPr>
            <p:spPr bwMode="auto">
              <a:xfrm>
                <a:off x="2505" y="509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6" name="Line 204"/>
              <p:cNvSpPr>
                <a:spLocks noChangeAspect="1" noChangeShapeType="1"/>
              </p:cNvSpPr>
              <p:nvPr/>
            </p:nvSpPr>
            <p:spPr bwMode="auto">
              <a:xfrm>
                <a:off x="2505" y="484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7" name="Line 205"/>
              <p:cNvSpPr>
                <a:spLocks noChangeAspect="1" noChangeShapeType="1"/>
              </p:cNvSpPr>
              <p:nvPr/>
            </p:nvSpPr>
            <p:spPr bwMode="auto">
              <a:xfrm>
                <a:off x="2511" y="606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8" name="Line 206"/>
              <p:cNvSpPr>
                <a:spLocks noChangeAspect="1" noChangeShapeType="1"/>
              </p:cNvSpPr>
              <p:nvPr/>
            </p:nvSpPr>
            <p:spPr bwMode="auto">
              <a:xfrm>
                <a:off x="2511" y="60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09" name="Line 207"/>
              <p:cNvSpPr>
                <a:spLocks noChangeAspect="1" noChangeShapeType="1"/>
              </p:cNvSpPr>
              <p:nvPr/>
            </p:nvSpPr>
            <p:spPr bwMode="auto">
              <a:xfrm>
                <a:off x="2511" y="59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0" name="Line 208"/>
              <p:cNvSpPr>
                <a:spLocks noChangeAspect="1" noChangeShapeType="1"/>
              </p:cNvSpPr>
              <p:nvPr/>
            </p:nvSpPr>
            <p:spPr bwMode="auto">
              <a:xfrm>
                <a:off x="2511" y="59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1" name="Line 209"/>
              <p:cNvSpPr>
                <a:spLocks noChangeAspect="1" noChangeShapeType="1"/>
              </p:cNvSpPr>
              <p:nvPr/>
            </p:nvSpPr>
            <p:spPr bwMode="auto">
              <a:xfrm>
                <a:off x="2511" y="58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2" name="Line 210"/>
              <p:cNvSpPr>
                <a:spLocks noChangeAspect="1" noChangeShapeType="1"/>
              </p:cNvSpPr>
              <p:nvPr/>
            </p:nvSpPr>
            <p:spPr bwMode="auto">
              <a:xfrm>
                <a:off x="2511" y="575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3" name="Line 211"/>
              <p:cNvSpPr>
                <a:spLocks noChangeAspect="1" noChangeShapeType="1"/>
              </p:cNvSpPr>
              <p:nvPr/>
            </p:nvSpPr>
            <p:spPr bwMode="auto">
              <a:xfrm>
                <a:off x="2511" y="570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4" name="Line 212"/>
              <p:cNvSpPr>
                <a:spLocks noChangeAspect="1" noChangeShapeType="1"/>
              </p:cNvSpPr>
              <p:nvPr/>
            </p:nvSpPr>
            <p:spPr bwMode="auto">
              <a:xfrm>
                <a:off x="2511" y="565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5" name="Line 213"/>
              <p:cNvSpPr>
                <a:spLocks noChangeAspect="1" noChangeShapeType="1"/>
              </p:cNvSpPr>
              <p:nvPr/>
            </p:nvSpPr>
            <p:spPr bwMode="auto">
              <a:xfrm>
                <a:off x="2511" y="5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6" name="Line 214"/>
              <p:cNvSpPr>
                <a:spLocks noChangeAspect="1" noChangeShapeType="1"/>
              </p:cNvSpPr>
              <p:nvPr/>
            </p:nvSpPr>
            <p:spPr bwMode="auto">
              <a:xfrm>
                <a:off x="2511" y="550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7" name="Line 215"/>
              <p:cNvSpPr>
                <a:spLocks noChangeAspect="1" noChangeShapeType="1"/>
              </p:cNvSpPr>
              <p:nvPr/>
            </p:nvSpPr>
            <p:spPr bwMode="auto">
              <a:xfrm>
                <a:off x="2511" y="54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8" name="Line 216"/>
              <p:cNvSpPr>
                <a:spLocks noChangeAspect="1" noChangeShapeType="1"/>
              </p:cNvSpPr>
              <p:nvPr/>
            </p:nvSpPr>
            <p:spPr bwMode="auto">
              <a:xfrm>
                <a:off x="2511" y="540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9" name="Line 217"/>
              <p:cNvSpPr>
                <a:spLocks noChangeAspect="1" noChangeShapeType="1"/>
              </p:cNvSpPr>
              <p:nvPr/>
            </p:nvSpPr>
            <p:spPr bwMode="auto">
              <a:xfrm>
                <a:off x="2511" y="530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0" name="Line 218"/>
              <p:cNvSpPr>
                <a:spLocks noChangeAspect="1" noChangeShapeType="1"/>
              </p:cNvSpPr>
              <p:nvPr/>
            </p:nvSpPr>
            <p:spPr bwMode="auto">
              <a:xfrm>
                <a:off x="2511" y="52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1" name="Line 219"/>
              <p:cNvSpPr>
                <a:spLocks noChangeAspect="1" noChangeShapeType="1"/>
              </p:cNvSpPr>
              <p:nvPr/>
            </p:nvSpPr>
            <p:spPr bwMode="auto">
              <a:xfrm>
                <a:off x="2511" y="519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2" name="Line 220"/>
              <p:cNvSpPr>
                <a:spLocks noChangeAspect="1" noChangeShapeType="1"/>
              </p:cNvSpPr>
              <p:nvPr/>
            </p:nvSpPr>
            <p:spPr bwMode="auto">
              <a:xfrm>
                <a:off x="2511" y="514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3" name="Line 221"/>
              <p:cNvSpPr>
                <a:spLocks noChangeAspect="1" noChangeShapeType="1"/>
              </p:cNvSpPr>
              <p:nvPr/>
            </p:nvSpPr>
            <p:spPr bwMode="auto">
              <a:xfrm>
                <a:off x="2511" y="50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4" name="Line 222"/>
              <p:cNvSpPr>
                <a:spLocks noChangeAspect="1" noChangeShapeType="1"/>
              </p:cNvSpPr>
              <p:nvPr/>
            </p:nvSpPr>
            <p:spPr bwMode="auto">
              <a:xfrm>
                <a:off x="2511" y="499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5" name="Line 223"/>
              <p:cNvSpPr>
                <a:spLocks noChangeAspect="1" noChangeShapeType="1"/>
              </p:cNvSpPr>
              <p:nvPr/>
            </p:nvSpPr>
            <p:spPr bwMode="auto">
              <a:xfrm>
                <a:off x="2511" y="494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6" name="Line 224"/>
              <p:cNvSpPr>
                <a:spLocks noChangeAspect="1" noChangeShapeType="1"/>
              </p:cNvSpPr>
              <p:nvPr/>
            </p:nvSpPr>
            <p:spPr bwMode="auto">
              <a:xfrm>
                <a:off x="2511" y="489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7" name="Line 225"/>
              <p:cNvSpPr>
                <a:spLocks noChangeAspect="1" noChangeShapeType="1"/>
              </p:cNvSpPr>
              <p:nvPr/>
            </p:nvSpPr>
            <p:spPr bwMode="auto">
              <a:xfrm>
                <a:off x="2511" y="479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8" name="Line 226"/>
              <p:cNvSpPr>
                <a:spLocks noChangeAspect="1" noChangeShapeType="1"/>
              </p:cNvSpPr>
              <p:nvPr/>
            </p:nvSpPr>
            <p:spPr bwMode="auto">
              <a:xfrm>
                <a:off x="2511" y="47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9" name="Line 227"/>
              <p:cNvSpPr>
                <a:spLocks noChangeAspect="1" noChangeShapeType="1"/>
              </p:cNvSpPr>
              <p:nvPr/>
            </p:nvSpPr>
            <p:spPr bwMode="auto">
              <a:xfrm>
                <a:off x="2511" y="469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0" name="Line 228"/>
              <p:cNvSpPr>
                <a:spLocks noChangeAspect="1" noChangeShapeType="1"/>
              </p:cNvSpPr>
              <p:nvPr/>
            </p:nvSpPr>
            <p:spPr bwMode="auto">
              <a:xfrm>
                <a:off x="2511" y="463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1" name="Line 229"/>
              <p:cNvSpPr>
                <a:spLocks noChangeAspect="1" noChangeShapeType="1"/>
              </p:cNvSpPr>
              <p:nvPr/>
            </p:nvSpPr>
            <p:spPr bwMode="auto">
              <a:xfrm flipV="1">
                <a:off x="2517" y="4591"/>
                <a:ext cx="1" cy="15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2" name="Freeform 231"/>
              <p:cNvSpPr>
                <a:spLocks noChangeAspect="1"/>
              </p:cNvSpPr>
              <p:nvPr/>
            </p:nvSpPr>
            <p:spPr bwMode="auto">
              <a:xfrm>
                <a:off x="994" y="459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6 h 6"/>
                  <a:gd name="T4" fmla="*/ 6 w 24"/>
                  <a:gd name="T5" fmla="*/ 6 h 6"/>
                  <a:gd name="T6" fmla="*/ 18 w 24"/>
                  <a:gd name="T7" fmla="*/ 0 h 6"/>
                  <a:gd name="T8" fmla="*/ 24 w 24"/>
                  <a:gd name="T9" fmla="*/ 0 h 6"/>
                  <a:gd name="T10" fmla="*/ 24 w 24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3" name="Freeform 232"/>
              <p:cNvSpPr>
                <a:spLocks noChangeAspect="1"/>
              </p:cNvSpPr>
              <p:nvPr/>
            </p:nvSpPr>
            <p:spPr bwMode="auto">
              <a:xfrm>
                <a:off x="994" y="4633"/>
                <a:ext cx="283" cy="91"/>
              </a:xfrm>
              <a:custGeom>
                <a:avLst/>
                <a:gdLst>
                  <a:gd name="T0" fmla="*/ 0 w 283"/>
                  <a:gd name="T1" fmla="*/ 91 h 91"/>
                  <a:gd name="T2" fmla="*/ 6 w 283"/>
                  <a:gd name="T3" fmla="*/ 91 h 91"/>
                  <a:gd name="T4" fmla="*/ 18 w 283"/>
                  <a:gd name="T5" fmla="*/ 85 h 91"/>
                  <a:gd name="T6" fmla="*/ 18 w 283"/>
                  <a:gd name="T7" fmla="*/ 85 h 91"/>
                  <a:gd name="T8" fmla="*/ 24 w 283"/>
                  <a:gd name="T9" fmla="*/ 85 h 91"/>
                  <a:gd name="T10" fmla="*/ 30 w 283"/>
                  <a:gd name="T11" fmla="*/ 85 h 91"/>
                  <a:gd name="T12" fmla="*/ 36 w 283"/>
                  <a:gd name="T13" fmla="*/ 79 h 91"/>
                  <a:gd name="T14" fmla="*/ 42 w 283"/>
                  <a:gd name="T15" fmla="*/ 79 h 91"/>
                  <a:gd name="T16" fmla="*/ 48 w 283"/>
                  <a:gd name="T17" fmla="*/ 79 h 91"/>
                  <a:gd name="T18" fmla="*/ 54 w 283"/>
                  <a:gd name="T19" fmla="*/ 73 h 91"/>
                  <a:gd name="T20" fmla="*/ 60 w 283"/>
                  <a:gd name="T21" fmla="*/ 73 h 91"/>
                  <a:gd name="T22" fmla="*/ 60 w 283"/>
                  <a:gd name="T23" fmla="*/ 73 h 91"/>
                  <a:gd name="T24" fmla="*/ 66 w 283"/>
                  <a:gd name="T25" fmla="*/ 73 h 91"/>
                  <a:gd name="T26" fmla="*/ 78 w 283"/>
                  <a:gd name="T27" fmla="*/ 67 h 91"/>
                  <a:gd name="T28" fmla="*/ 84 w 283"/>
                  <a:gd name="T29" fmla="*/ 67 h 91"/>
                  <a:gd name="T30" fmla="*/ 84 w 283"/>
                  <a:gd name="T31" fmla="*/ 67 h 91"/>
                  <a:gd name="T32" fmla="*/ 90 w 283"/>
                  <a:gd name="T33" fmla="*/ 61 h 91"/>
                  <a:gd name="T34" fmla="*/ 102 w 283"/>
                  <a:gd name="T35" fmla="*/ 61 h 91"/>
                  <a:gd name="T36" fmla="*/ 108 w 283"/>
                  <a:gd name="T37" fmla="*/ 61 h 91"/>
                  <a:gd name="T38" fmla="*/ 108 w 283"/>
                  <a:gd name="T39" fmla="*/ 55 h 91"/>
                  <a:gd name="T40" fmla="*/ 114 w 283"/>
                  <a:gd name="T41" fmla="*/ 55 h 91"/>
                  <a:gd name="T42" fmla="*/ 120 w 283"/>
                  <a:gd name="T43" fmla="*/ 55 h 91"/>
                  <a:gd name="T44" fmla="*/ 132 w 283"/>
                  <a:gd name="T45" fmla="*/ 49 h 91"/>
                  <a:gd name="T46" fmla="*/ 132 w 283"/>
                  <a:gd name="T47" fmla="*/ 49 h 91"/>
                  <a:gd name="T48" fmla="*/ 138 w 283"/>
                  <a:gd name="T49" fmla="*/ 49 h 91"/>
                  <a:gd name="T50" fmla="*/ 144 w 283"/>
                  <a:gd name="T51" fmla="*/ 43 h 91"/>
                  <a:gd name="T52" fmla="*/ 150 w 283"/>
                  <a:gd name="T53" fmla="*/ 43 h 91"/>
                  <a:gd name="T54" fmla="*/ 156 w 283"/>
                  <a:gd name="T55" fmla="*/ 43 h 91"/>
                  <a:gd name="T56" fmla="*/ 162 w 283"/>
                  <a:gd name="T57" fmla="*/ 43 h 91"/>
                  <a:gd name="T58" fmla="*/ 168 w 283"/>
                  <a:gd name="T59" fmla="*/ 37 h 91"/>
                  <a:gd name="T60" fmla="*/ 174 w 283"/>
                  <a:gd name="T61" fmla="*/ 37 h 91"/>
                  <a:gd name="T62" fmla="*/ 180 w 283"/>
                  <a:gd name="T63" fmla="*/ 37 h 91"/>
                  <a:gd name="T64" fmla="*/ 180 w 283"/>
                  <a:gd name="T65" fmla="*/ 31 h 91"/>
                  <a:gd name="T66" fmla="*/ 192 w 283"/>
                  <a:gd name="T67" fmla="*/ 31 h 91"/>
                  <a:gd name="T68" fmla="*/ 198 w 283"/>
                  <a:gd name="T69" fmla="*/ 24 h 91"/>
                  <a:gd name="T70" fmla="*/ 204 w 283"/>
                  <a:gd name="T71" fmla="*/ 24 h 91"/>
                  <a:gd name="T72" fmla="*/ 204 w 283"/>
                  <a:gd name="T73" fmla="*/ 24 h 91"/>
                  <a:gd name="T74" fmla="*/ 216 w 283"/>
                  <a:gd name="T75" fmla="*/ 24 h 91"/>
                  <a:gd name="T76" fmla="*/ 222 w 283"/>
                  <a:gd name="T77" fmla="*/ 18 h 91"/>
                  <a:gd name="T78" fmla="*/ 228 w 283"/>
                  <a:gd name="T79" fmla="*/ 18 h 91"/>
                  <a:gd name="T80" fmla="*/ 228 w 283"/>
                  <a:gd name="T81" fmla="*/ 18 h 91"/>
                  <a:gd name="T82" fmla="*/ 234 w 283"/>
                  <a:gd name="T83" fmla="*/ 12 h 91"/>
                  <a:gd name="T84" fmla="*/ 246 w 283"/>
                  <a:gd name="T85" fmla="*/ 12 h 91"/>
                  <a:gd name="T86" fmla="*/ 246 w 283"/>
                  <a:gd name="T87" fmla="*/ 12 h 91"/>
                  <a:gd name="T88" fmla="*/ 252 w 283"/>
                  <a:gd name="T89" fmla="*/ 12 h 91"/>
                  <a:gd name="T90" fmla="*/ 258 w 283"/>
                  <a:gd name="T91" fmla="*/ 6 h 91"/>
                  <a:gd name="T92" fmla="*/ 264 w 283"/>
                  <a:gd name="T93" fmla="*/ 6 h 91"/>
                  <a:gd name="T94" fmla="*/ 270 w 283"/>
                  <a:gd name="T95" fmla="*/ 0 h 91"/>
                  <a:gd name="T96" fmla="*/ 277 w 283"/>
                  <a:gd name="T97" fmla="*/ 0 h 91"/>
                  <a:gd name="T98" fmla="*/ 283 w 283"/>
                  <a:gd name="T99" fmla="*/ 0 h 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3"/>
                  <a:gd name="T151" fmla="*/ 0 h 91"/>
                  <a:gd name="T152" fmla="*/ 283 w 283"/>
                  <a:gd name="T153" fmla="*/ 91 h 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3" h="91">
                    <a:moveTo>
                      <a:pt x="0" y="91"/>
                    </a:moveTo>
                    <a:lnTo>
                      <a:pt x="6" y="91"/>
                    </a:lnTo>
                    <a:lnTo>
                      <a:pt x="18" y="85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6" y="79"/>
                    </a:lnTo>
                    <a:lnTo>
                      <a:pt x="42" y="79"/>
                    </a:lnTo>
                    <a:lnTo>
                      <a:pt x="48" y="79"/>
                    </a:lnTo>
                    <a:lnTo>
                      <a:pt x="54" y="73"/>
                    </a:lnTo>
                    <a:lnTo>
                      <a:pt x="60" y="73"/>
                    </a:lnTo>
                    <a:lnTo>
                      <a:pt x="66" y="73"/>
                    </a:lnTo>
                    <a:lnTo>
                      <a:pt x="78" y="67"/>
                    </a:lnTo>
                    <a:lnTo>
                      <a:pt x="84" y="67"/>
                    </a:lnTo>
                    <a:lnTo>
                      <a:pt x="90" y="61"/>
                    </a:lnTo>
                    <a:lnTo>
                      <a:pt x="102" y="61"/>
                    </a:lnTo>
                    <a:lnTo>
                      <a:pt x="108" y="61"/>
                    </a:lnTo>
                    <a:lnTo>
                      <a:pt x="108" y="55"/>
                    </a:lnTo>
                    <a:lnTo>
                      <a:pt x="114" y="55"/>
                    </a:lnTo>
                    <a:lnTo>
                      <a:pt x="120" y="55"/>
                    </a:lnTo>
                    <a:lnTo>
                      <a:pt x="132" y="49"/>
                    </a:lnTo>
                    <a:lnTo>
                      <a:pt x="138" y="49"/>
                    </a:lnTo>
                    <a:lnTo>
                      <a:pt x="144" y="43"/>
                    </a:lnTo>
                    <a:lnTo>
                      <a:pt x="150" y="43"/>
                    </a:lnTo>
                    <a:lnTo>
                      <a:pt x="156" y="43"/>
                    </a:lnTo>
                    <a:lnTo>
                      <a:pt x="162" y="43"/>
                    </a:lnTo>
                    <a:lnTo>
                      <a:pt x="168" y="37"/>
                    </a:lnTo>
                    <a:lnTo>
                      <a:pt x="174" y="37"/>
                    </a:lnTo>
                    <a:lnTo>
                      <a:pt x="180" y="37"/>
                    </a:lnTo>
                    <a:lnTo>
                      <a:pt x="180" y="31"/>
                    </a:lnTo>
                    <a:lnTo>
                      <a:pt x="192" y="31"/>
                    </a:lnTo>
                    <a:lnTo>
                      <a:pt x="198" y="24"/>
                    </a:lnTo>
                    <a:lnTo>
                      <a:pt x="204" y="24"/>
                    </a:lnTo>
                    <a:lnTo>
                      <a:pt x="216" y="24"/>
                    </a:lnTo>
                    <a:lnTo>
                      <a:pt x="222" y="18"/>
                    </a:lnTo>
                    <a:lnTo>
                      <a:pt x="228" y="18"/>
                    </a:lnTo>
                    <a:lnTo>
                      <a:pt x="234" y="12"/>
                    </a:lnTo>
                    <a:lnTo>
                      <a:pt x="246" y="12"/>
                    </a:lnTo>
                    <a:lnTo>
                      <a:pt x="252" y="12"/>
                    </a:lnTo>
                    <a:lnTo>
                      <a:pt x="258" y="6"/>
                    </a:lnTo>
                    <a:lnTo>
                      <a:pt x="264" y="6"/>
                    </a:lnTo>
                    <a:lnTo>
                      <a:pt x="270" y="0"/>
                    </a:lnTo>
                    <a:lnTo>
                      <a:pt x="277" y="0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4" name="Freeform 233"/>
              <p:cNvSpPr>
                <a:spLocks noChangeAspect="1"/>
              </p:cNvSpPr>
              <p:nvPr/>
            </p:nvSpPr>
            <p:spPr bwMode="auto">
              <a:xfrm>
                <a:off x="1277" y="4591"/>
                <a:ext cx="126" cy="42"/>
              </a:xfrm>
              <a:custGeom>
                <a:avLst/>
                <a:gdLst>
                  <a:gd name="T0" fmla="*/ 0 w 126"/>
                  <a:gd name="T1" fmla="*/ 42 h 42"/>
                  <a:gd name="T2" fmla="*/ 6 w 126"/>
                  <a:gd name="T3" fmla="*/ 36 h 42"/>
                  <a:gd name="T4" fmla="*/ 12 w 126"/>
                  <a:gd name="T5" fmla="*/ 36 h 42"/>
                  <a:gd name="T6" fmla="*/ 18 w 126"/>
                  <a:gd name="T7" fmla="*/ 36 h 42"/>
                  <a:gd name="T8" fmla="*/ 24 w 126"/>
                  <a:gd name="T9" fmla="*/ 36 h 42"/>
                  <a:gd name="T10" fmla="*/ 30 w 126"/>
                  <a:gd name="T11" fmla="*/ 30 h 42"/>
                  <a:gd name="T12" fmla="*/ 36 w 126"/>
                  <a:gd name="T13" fmla="*/ 30 h 42"/>
                  <a:gd name="T14" fmla="*/ 36 w 126"/>
                  <a:gd name="T15" fmla="*/ 30 h 42"/>
                  <a:gd name="T16" fmla="*/ 48 w 126"/>
                  <a:gd name="T17" fmla="*/ 24 h 42"/>
                  <a:gd name="T18" fmla="*/ 54 w 126"/>
                  <a:gd name="T19" fmla="*/ 24 h 42"/>
                  <a:gd name="T20" fmla="*/ 60 w 126"/>
                  <a:gd name="T21" fmla="*/ 24 h 42"/>
                  <a:gd name="T22" fmla="*/ 60 w 126"/>
                  <a:gd name="T23" fmla="*/ 18 h 42"/>
                  <a:gd name="T24" fmla="*/ 66 w 126"/>
                  <a:gd name="T25" fmla="*/ 18 h 42"/>
                  <a:gd name="T26" fmla="*/ 78 w 126"/>
                  <a:gd name="T27" fmla="*/ 18 h 42"/>
                  <a:gd name="T28" fmla="*/ 78 w 126"/>
                  <a:gd name="T29" fmla="*/ 12 h 42"/>
                  <a:gd name="T30" fmla="*/ 84 w 126"/>
                  <a:gd name="T31" fmla="*/ 12 h 42"/>
                  <a:gd name="T32" fmla="*/ 90 w 126"/>
                  <a:gd name="T33" fmla="*/ 12 h 42"/>
                  <a:gd name="T34" fmla="*/ 96 w 126"/>
                  <a:gd name="T35" fmla="*/ 6 h 42"/>
                  <a:gd name="T36" fmla="*/ 102 w 126"/>
                  <a:gd name="T37" fmla="*/ 6 h 42"/>
                  <a:gd name="T38" fmla="*/ 108 w 126"/>
                  <a:gd name="T39" fmla="*/ 6 h 42"/>
                  <a:gd name="T40" fmla="*/ 114 w 126"/>
                  <a:gd name="T41" fmla="*/ 6 h 42"/>
                  <a:gd name="T42" fmla="*/ 120 w 126"/>
                  <a:gd name="T43" fmla="*/ 0 h 42"/>
                  <a:gd name="T44" fmla="*/ 126 w 126"/>
                  <a:gd name="T45" fmla="*/ 0 h 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6"/>
                  <a:gd name="T70" fmla="*/ 0 h 42"/>
                  <a:gd name="T71" fmla="*/ 126 w 126"/>
                  <a:gd name="T72" fmla="*/ 42 h 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6" h="42">
                    <a:moveTo>
                      <a:pt x="0" y="42"/>
                    </a:move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0" y="24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84" y="12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0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5" name="Freeform 234"/>
              <p:cNvSpPr>
                <a:spLocks noChangeAspect="1"/>
              </p:cNvSpPr>
              <p:nvPr/>
            </p:nvSpPr>
            <p:spPr bwMode="auto">
              <a:xfrm>
                <a:off x="2354" y="4609"/>
                <a:ext cx="163" cy="211"/>
              </a:xfrm>
              <a:custGeom>
                <a:avLst/>
                <a:gdLst>
                  <a:gd name="T0" fmla="*/ 163 w 163"/>
                  <a:gd name="T1" fmla="*/ 211 h 211"/>
                  <a:gd name="T2" fmla="*/ 157 w 163"/>
                  <a:gd name="T3" fmla="*/ 211 h 211"/>
                  <a:gd name="T4" fmla="*/ 151 w 163"/>
                  <a:gd name="T5" fmla="*/ 205 h 211"/>
                  <a:gd name="T6" fmla="*/ 151 w 163"/>
                  <a:gd name="T7" fmla="*/ 205 h 211"/>
                  <a:gd name="T8" fmla="*/ 145 w 163"/>
                  <a:gd name="T9" fmla="*/ 193 h 211"/>
                  <a:gd name="T10" fmla="*/ 145 w 163"/>
                  <a:gd name="T11" fmla="*/ 193 h 211"/>
                  <a:gd name="T12" fmla="*/ 139 w 163"/>
                  <a:gd name="T13" fmla="*/ 187 h 211"/>
                  <a:gd name="T14" fmla="*/ 139 w 163"/>
                  <a:gd name="T15" fmla="*/ 181 h 211"/>
                  <a:gd name="T16" fmla="*/ 139 w 163"/>
                  <a:gd name="T17" fmla="*/ 181 h 211"/>
                  <a:gd name="T18" fmla="*/ 133 w 163"/>
                  <a:gd name="T19" fmla="*/ 175 h 211"/>
                  <a:gd name="T20" fmla="*/ 127 w 163"/>
                  <a:gd name="T21" fmla="*/ 169 h 211"/>
                  <a:gd name="T22" fmla="*/ 127 w 163"/>
                  <a:gd name="T23" fmla="*/ 163 h 211"/>
                  <a:gd name="T24" fmla="*/ 121 w 163"/>
                  <a:gd name="T25" fmla="*/ 163 h 211"/>
                  <a:gd name="T26" fmla="*/ 121 w 163"/>
                  <a:gd name="T27" fmla="*/ 157 h 211"/>
                  <a:gd name="T28" fmla="*/ 115 w 163"/>
                  <a:gd name="T29" fmla="*/ 151 h 211"/>
                  <a:gd name="T30" fmla="*/ 115 w 163"/>
                  <a:gd name="T31" fmla="*/ 151 h 211"/>
                  <a:gd name="T32" fmla="*/ 109 w 163"/>
                  <a:gd name="T33" fmla="*/ 139 h 211"/>
                  <a:gd name="T34" fmla="*/ 109 w 163"/>
                  <a:gd name="T35" fmla="*/ 139 h 211"/>
                  <a:gd name="T36" fmla="*/ 103 w 163"/>
                  <a:gd name="T37" fmla="*/ 133 h 211"/>
                  <a:gd name="T38" fmla="*/ 97 w 163"/>
                  <a:gd name="T39" fmla="*/ 133 h 211"/>
                  <a:gd name="T40" fmla="*/ 97 w 163"/>
                  <a:gd name="T41" fmla="*/ 127 h 211"/>
                  <a:gd name="T42" fmla="*/ 91 w 163"/>
                  <a:gd name="T43" fmla="*/ 121 h 211"/>
                  <a:gd name="T44" fmla="*/ 91 w 163"/>
                  <a:gd name="T45" fmla="*/ 121 h 211"/>
                  <a:gd name="T46" fmla="*/ 85 w 163"/>
                  <a:gd name="T47" fmla="*/ 109 h 211"/>
                  <a:gd name="T48" fmla="*/ 85 w 163"/>
                  <a:gd name="T49" fmla="*/ 109 h 211"/>
                  <a:gd name="T50" fmla="*/ 79 w 163"/>
                  <a:gd name="T51" fmla="*/ 103 h 211"/>
                  <a:gd name="T52" fmla="*/ 79 w 163"/>
                  <a:gd name="T53" fmla="*/ 103 h 211"/>
                  <a:gd name="T54" fmla="*/ 73 w 163"/>
                  <a:gd name="T55" fmla="*/ 97 h 211"/>
                  <a:gd name="T56" fmla="*/ 66 w 163"/>
                  <a:gd name="T57" fmla="*/ 91 h 211"/>
                  <a:gd name="T58" fmla="*/ 66 w 163"/>
                  <a:gd name="T59" fmla="*/ 91 h 211"/>
                  <a:gd name="T60" fmla="*/ 60 w 163"/>
                  <a:gd name="T61" fmla="*/ 79 h 211"/>
                  <a:gd name="T62" fmla="*/ 60 w 163"/>
                  <a:gd name="T63" fmla="*/ 79 h 211"/>
                  <a:gd name="T64" fmla="*/ 54 w 163"/>
                  <a:gd name="T65" fmla="*/ 73 h 211"/>
                  <a:gd name="T66" fmla="*/ 54 w 163"/>
                  <a:gd name="T67" fmla="*/ 73 h 211"/>
                  <a:gd name="T68" fmla="*/ 48 w 163"/>
                  <a:gd name="T69" fmla="*/ 67 h 211"/>
                  <a:gd name="T70" fmla="*/ 48 w 163"/>
                  <a:gd name="T71" fmla="*/ 61 h 211"/>
                  <a:gd name="T72" fmla="*/ 42 w 163"/>
                  <a:gd name="T73" fmla="*/ 61 h 211"/>
                  <a:gd name="T74" fmla="*/ 36 w 163"/>
                  <a:gd name="T75" fmla="*/ 48 h 211"/>
                  <a:gd name="T76" fmla="*/ 36 w 163"/>
                  <a:gd name="T77" fmla="*/ 48 h 211"/>
                  <a:gd name="T78" fmla="*/ 30 w 163"/>
                  <a:gd name="T79" fmla="*/ 42 h 211"/>
                  <a:gd name="T80" fmla="*/ 30 w 163"/>
                  <a:gd name="T81" fmla="*/ 36 h 211"/>
                  <a:gd name="T82" fmla="*/ 24 w 163"/>
                  <a:gd name="T83" fmla="*/ 36 h 211"/>
                  <a:gd name="T84" fmla="*/ 24 w 163"/>
                  <a:gd name="T85" fmla="*/ 30 h 211"/>
                  <a:gd name="T86" fmla="*/ 18 w 163"/>
                  <a:gd name="T87" fmla="*/ 24 h 211"/>
                  <a:gd name="T88" fmla="*/ 18 w 163"/>
                  <a:gd name="T89" fmla="*/ 18 h 211"/>
                  <a:gd name="T90" fmla="*/ 12 w 163"/>
                  <a:gd name="T91" fmla="*/ 18 h 211"/>
                  <a:gd name="T92" fmla="*/ 12 w 163"/>
                  <a:gd name="T93" fmla="*/ 12 h 211"/>
                  <a:gd name="T94" fmla="*/ 6 w 163"/>
                  <a:gd name="T95" fmla="*/ 6 h 211"/>
                  <a:gd name="T96" fmla="*/ 6 w 163"/>
                  <a:gd name="T97" fmla="*/ 6 h 211"/>
                  <a:gd name="T98" fmla="*/ 0 w 163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3"/>
                  <a:gd name="T151" fmla="*/ 0 h 211"/>
                  <a:gd name="T152" fmla="*/ 163 w 163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3" h="211">
                    <a:moveTo>
                      <a:pt x="163" y="211"/>
                    </a:moveTo>
                    <a:lnTo>
                      <a:pt x="157" y="211"/>
                    </a:lnTo>
                    <a:lnTo>
                      <a:pt x="151" y="205"/>
                    </a:lnTo>
                    <a:lnTo>
                      <a:pt x="145" y="193"/>
                    </a:lnTo>
                    <a:lnTo>
                      <a:pt x="139" y="187"/>
                    </a:lnTo>
                    <a:lnTo>
                      <a:pt x="139" y="181"/>
                    </a:lnTo>
                    <a:lnTo>
                      <a:pt x="133" y="175"/>
                    </a:lnTo>
                    <a:lnTo>
                      <a:pt x="127" y="169"/>
                    </a:lnTo>
                    <a:lnTo>
                      <a:pt x="127" y="163"/>
                    </a:lnTo>
                    <a:lnTo>
                      <a:pt x="121" y="163"/>
                    </a:lnTo>
                    <a:lnTo>
                      <a:pt x="121" y="157"/>
                    </a:lnTo>
                    <a:lnTo>
                      <a:pt x="115" y="151"/>
                    </a:lnTo>
                    <a:lnTo>
                      <a:pt x="109" y="139"/>
                    </a:lnTo>
                    <a:lnTo>
                      <a:pt x="103" y="133"/>
                    </a:lnTo>
                    <a:lnTo>
                      <a:pt x="97" y="133"/>
                    </a:lnTo>
                    <a:lnTo>
                      <a:pt x="97" y="127"/>
                    </a:lnTo>
                    <a:lnTo>
                      <a:pt x="91" y="121"/>
                    </a:lnTo>
                    <a:lnTo>
                      <a:pt x="85" y="109"/>
                    </a:lnTo>
                    <a:lnTo>
                      <a:pt x="79" y="103"/>
                    </a:lnTo>
                    <a:lnTo>
                      <a:pt x="73" y="97"/>
                    </a:lnTo>
                    <a:lnTo>
                      <a:pt x="66" y="91"/>
                    </a:lnTo>
                    <a:lnTo>
                      <a:pt x="60" y="79"/>
                    </a:lnTo>
                    <a:lnTo>
                      <a:pt x="54" y="73"/>
                    </a:lnTo>
                    <a:lnTo>
                      <a:pt x="48" y="67"/>
                    </a:lnTo>
                    <a:lnTo>
                      <a:pt x="48" y="61"/>
                    </a:lnTo>
                    <a:lnTo>
                      <a:pt x="42" y="61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6" name="Freeform 235"/>
              <p:cNvSpPr>
                <a:spLocks noChangeAspect="1"/>
              </p:cNvSpPr>
              <p:nvPr/>
            </p:nvSpPr>
            <p:spPr bwMode="auto">
              <a:xfrm>
                <a:off x="2342" y="4591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12 h 18"/>
                  <a:gd name="T4" fmla="*/ 6 w 12"/>
                  <a:gd name="T5" fmla="*/ 6 h 18"/>
                  <a:gd name="T6" fmla="*/ 6 w 12"/>
                  <a:gd name="T7" fmla="*/ 6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7" name="Freeform 236"/>
              <p:cNvSpPr>
                <a:spLocks noChangeAspect="1"/>
              </p:cNvSpPr>
              <p:nvPr/>
            </p:nvSpPr>
            <p:spPr bwMode="auto">
              <a:xfrm>
                <a:off x="994" y="4760"/>
                <a:ext cx="283" cy="90"/>
              </a:xfrm>
              <a:custGeom>
                <a:avLst/>
                <a:gdLst>
                  <a:gd name="T0" fmla="*/ 0 w 283"/>
                  <a:gd name="T1" fmla="*/ 90 h 90"/>
                  <a:gd name="T2" fmla="*/ 6 w 283"/>
                  <a:gd name="T3" fmla="*/ 90 h 90"/>
                  <a:gd name="T4" fmla="*/ 6 w 283"/>
                  <a:gd name="T5" fmla="*/ 90 h 90"/>
                  <a:gd name="T6" fmla="*/ 18 w 283"/>
                  <a:gd name="T7" fmla="*/ 84 h 90"/>
                  <a:gd name="T8" fmla="*/ 24 w 283"/>
                  <a:gd name="T9" fmla="*/ 84 h 90"/>
                  <a:gd name="T10" fmla="*/ 30 w 283"/>
                  <a:gd name="T11" fmla="*/ 84 h 90"/>
                  <a:gd name="T12" fmla="*/ 30 w 283"/>
                  <a:gd name="T13" fmla="*/ 84 h 90"/>
                  <a:gd name="T14" fmla="*/ 36 w 283"/>
                  <a:gd name="T15" fmla="*/ 78 h 90"/>
                  <a:gd name="T16" fmla="*/ 48 w 283"/>
                  <a:gd name="T17" fmla="*/ 78 h 90"/>
                  <a:gd name="T18" fmla="*/ 54 w 283"/>
                  <a:gd name="T19" fmla="*/ 72 h 90"/>
                  <a:gd name="T20" fmla="*/ 54 w 283"/>
                  <a:gd name="T21" fmla="*/ 72 h 90"/>
                  <a:gd name="T22" fmla="*/ 60 w 283"/>
                  <a:gd name="T23" fmla="*/ 72 h 90"/>
                  <a:gd name="T24" fmla="*/ 66 w 283"/>
                  <a:gd name="T25" fmla="*/ 72 h 90"/>
                  <a:gd name="T26" fmla="*/ 78 w 283"/>
                  <a:gd name="T27" fmla="*/ 66 h 90"/>
                  <a:gd name="T28" fmla="*/ 78 w 283"/>
                  <a:gd name="T29" fmla="*/ 66 h 90"/>
                  <a:gd name="T30" fmla="*/ 84 w 283"/>
                  <a:gd name="T31" fmla="*/ 66 h 90"/>
                  <a:gd name="T32" fmla="*/ 90 w 283"/>
                  <a:gd name="T33" fmla="*/ 60 h 90"/>
                  <a:gd name="T34" fmla="*/ 102 w 283"/>
                  <a:gd name="T35" fmla="*/ 60 h 90"/>
                  <a:gd name="T36" fmla="*/ 102 w 283"/>
                  <a:gd name="T37" fmla="*/ 60 h 90"/>
                  <a:gd name="T38" fmla="*/ 108 w 283"/>
                  <a:gd name="T39" fmla="*/ 60 h 90"/>
                  <a:gd name="T40" fmla="*/ 114 w 283"/>
                  <a:gd name="T41" fmla="*/ 54 h 90"/>
                  <a:gd name="T42" fmla="*/ 120 w 283"/>
                  <a:gd name="T43" fmla="*/ 54 h 90"/>
                  <a:gd name="T44" fmla="*/ 126 w 283"/>
                  <a:gd name="T45" fmla="*/ 54 h 90"/>
                  <a:gd name="T46" fmla="*/ 132 w 283"/>
                  <a:gd name="T47" fmla="*/ 48 h 90"/>
                  <a:gd name="T48" fmla="*/ 138 w 283"/>
                  <a:gd name="T49" fmla="*/ 48 h 90"/>
                  <a:gd name="T50" fmla="*/ 144 w 283"/>
                  <a:gd name="T51" fmla="*/ 42 h 90"/>
                  <a:gd name="T52" fmla="*/ 144 w 283"/>
                  <a:gd name="T53" fmla="*/ 42 h 90"/>
                  <a:gd name="T54" fmla="*/ 150 w 283"/>
                  <a:gd name="T55" fmla="*/ 42 h 90"/>
                  <a:gd name="T56" fmla="*/ 162 w 283"/>
                  <a:gd name="T57" fmla="*/ 42 h 90"/>
                  <a:gd name="T58" fmla="*/ 168 w 283"/>
                  <a:gd name="T59" fmla="*/ 36 h 90"/>
                  <a:gd name="T60" fmla="*/ 168 w 283"/>
                  <a:gd name="T61" fmla="*/ 36 h 90"/>
                  <a:gd name="T62" fmla="*/ 174 w 283"/>
                  <a:gd name="T63" fmla="*/ 36 h 90"/>
                  <a:gd name="T64" fmla="*/ 180 w 283"/>
                  <a:gd name="T65" fmla="*/ 30 h 90"/>
                  <a:gd name="T66" fmla="*/ 192 w 283"/>
                  <a:gd name="T67" fmla="*/ 30 h 90"/>
                  <a:gd name="T68" fmla="*/ 192 w 283"/>
                  <a:gd name="T69" fmla="*/ 30 h 90"/>
                  <a:gd name="T70" fmla="*/ 198 w 283"/>
                  <a:gd name="T71" fmla="*/ 30 h 90"/>
                  <a:gd name="T72" fmla="*/ 204 w 283"/>
                  <a:gd name="T73" fmla="*/ 24 h 90"/>
                  <a:gd name="T74" fmla="*/ 216 w 283"/>
                  <a:gd name="T75" fmla="*/ 24 h 90"/>
                  <a:gd name="T76" fmla="*/ 216 w 283"/>
                  <a:gd name="T77" fmla="*/ 24 h 90"/>
                  <a:gd name="T78" fmla="*/ 222 w 283"/>
                  <a:gd name="T79" fmla="*/ 18 h 90"/>
                  <a:gd name="T80" fmla="*/ 228 w 283"/>
                  <a:gd name="T81" fmla="*/ 18 h 90"/>
                  <a:gd name="T82" fmla="*/ 234 w 283"/>
                  <a:gd name="T83" fmla="*/ 12 h 90"/>
                  <a:gd name="T84" fmla="*/ 240 w 283"/>
                  <a:gd name="T85" fmla="*/ 12 h 90"/>
                  <a:gd name="T86" fmla="*/ 246 w 283"/>
                  <a:gd name="T87" fmla="*/ 12 h 90"/>
                  <a:gd name="T88" fmla="*/ 252 w 283"/>
                  <a:gd name="T89" fmla="*/ 12 h 90"/>
                  <a:gd name="T90" fmla="*/ 258 w 283"/>
                  <a:gd name="T91" fmla="*/ 6 h 90"/>
                  <a:gd name="T92" fmla="*/ 264 w 283"/>
                  <a:gd name="T93" fmla="*/ 6 h 90"/>
                  <a:gd name="T94" fmla="*/ 264 w 283"/>
                  <a:gd name="T95" fmla="*/ 6 h 90"/>
                  <a:gd name="T96" fmla="*/ 277 w 283"/>
                  <a:gd name="T97" fmla="*/ 0 h 90"/>
                  <a:gd name="T98" fmla="*/ 283 w 283"/>
                  <a:gd name="T99" fmla="*/ 0 h 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3"/>
                  <a:gd name="T151" fmla="*/ 0 h 90"/>
                  <a:gd name="T152" fmla="*/ 283 w 283"/>
                  <a:gd name="T153" fmla="*/ 90 h 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3" h="90">
                    <a:moveTo>
                      <a:pt x="0" y="90"/>
                    </a:moveTo>
                    <a:lnTo>
                      <a:pt x="6" y="90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0" y="60"/>
                    </a:lnTo>
                    <a:lnTo>
                      <a:pt x="102" y="60"/>
                    </a:lnTo>
                    <a:lnTo>
                      <a:pt x="108" y="60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6" y="54"/>
                    </a:lnTo>
                    <a:lnTo>
                      <a:pt x="132" y="48"/>
                    </a:lnTo>
                    <a:lnTo>
                      <a:pt x="138" y="48"/>
                    </a:lnTo>
                    <a:lnTo>
                      <a:pt x="144" y="42"/>
                    </a:lnTo>
                    <a:lnTo>
                      <a:pt x="150" y="42"/>
                    </a:lnTo>
                    <a:lnTo>
                      <a:pt x="162" y="42"/>
                    </a:lnTo>
                    <a:lnTo>
                      <a:pt x="168" y="36"/>
                    </a:lnTo>
                    <a:lnTo>
                      <a:pt x="174" y="36"/>
                    </a:lnTo>
                    <a:lnTo>
                      <a:pt x="180" y="30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204" y="24"/>
                    </a:lnTo>
                    <a:lnTo>
                      <a:pt x="216" y="24"/>
                    </a:lnTo>
                    <a:lnTo>
                      <a:pt x="222" y="18"/>
                    </a:lnTo>
                    <a:lnTo>
                      <a:pt x="228" y="18"/>
                    </a:lnTo>
                    <a:lnTo>
                      <a:pt x="234" y="12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52" y="12"/>
                    </a:lnTo>
                    <a:lnTo>
                      <a:pt x="258" y="6"/>
                    </a:lnTo>
                    <a:lnTo>
                      <a:pt x="264" y="6"/>
                    </a:lnTo>
                    <a:lnTo>
                      <a:pt x="277" y="0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8" name="Freeform 237"/>
              <p:cNvSpPr>
                <a:spLocks noChangeAspect="1"/>
              </p:cNvSpPr>
              <p:nvPr/>
            </p:nvSpPr>
            <p:spPr bwMode="auto">
              <a:xfrm>
                <a:off x="1277" y="4664"/>
                <a:ext cx="283" cy="96"/>
              </a:xfrm>
              <a:custGeom>
                <a:avLst/>
                <a:gdLst>
                  <a:gd name="T0" fmla="*/ 0 w 283"/>
                  <a:gd name="T1" fmla="*/ 96 h 96"/>
                  <a:gd name="T2" fmla="*/ 0 w 283"/>
                  <a:gd name="T3" fmla="*/ 96 h 96"/>
                  <a:gd name="T4" fmla="*/ 6 w 283"/>
                  <a:gd name="T5" fmla="*/ 90 h 96"/>
                  <a:gd name="T6" fmla="*/ 18 w 283"/>
                  <a:gd name="T7" fmla="*/ 90 h 96"/>
                  <a:gd name="T8" fmla="*/ 24 w 283"/>
                  <a:gd name="T9" fmla="*/ 90 h 96"/>
                  <a:gd name="T10" fmla="*/ 24 w 283"/>
                  <a:gd name="T11" fmla="*/ 84 h 96"/>
                  <a:gd name="T12" fmla="*/ 30 w 283"/>
                  <a:gd name="T13" fmla="*/ 84 h 96"/>
                  <a:gd name="T14" fmla="*/ 36 w 283"/>
                  <a:gd name="T15" fmla="*/ 84 h 96"/>
                  <a:gd name="T16" fmla="*/ 48 w 283"/>
                  <a:gd name="T17" fmla="*/ 78 h 96"/>
                  <a:gd name="T18" fmla="*/ 48 w 283"/>
                  <a:gd name="T19" fmla="*/ 78 h 96"/>
                  <a:gd name="T20" fmla="*/ 54 w 283"/>
                  <a:gd name="T21" fmla="*/ 78 h 96"/>
                  <a:gd name="T22" fmla="*/ 60 w 283"/>
                  <a:gd name="T23" fmla="*/ 78 h 96"/>
                  <a:gd name="T24" fmla="*/ 66 w 283"/>
                  <a:gd name="T25" fmla="*/ 72 h 96"/>
                  <a:gd name="T26" fmla="*/ 72 w 283"/>
                  <a:gd name="T27" fmla="*/ 72 h 96"/>
                  <a:gd name="T28" fmla="*/ 78 w 283"/>
                  <a:gd name="T29" fmla="*/ 72 h 96"/>
                  <a:gd name="T30" fmla="*/ 84 w 283"/>
                  <a:gd name="T31" fmla="*/ 66 h 96"/>
                  <a:gd name="T32" fmla="*/ 90 w 283"/>
                  <a:gd name="T33" fmla="*/ 66 h 96"/>
                  <a:gd name="T34" fmla="*/ 96 w 283"/>
                  <a:gd name="T35" fmla="*/ 66 h 96"/>
                  <a:gd name="T36" fmla="*/ 96 w 283"/>
                  <a:gd name="T37" fmla="*/ 60 h 96"/>
                  <a:gd name="T38" fmla="*/ 108 w 283"/>
                  <a:gd name="T39" fmla="*/ 60 h 96"/>
                  <a:gd name="T40" fmla="*/ 114 w 283"/>
                  <a:gd name="T41" fmla="*/ 60 h 96"/>
                  <a:gd name="T42" fmla="*/ 114 w 283"/>
                  <a:gd name="T43" fmla="*/ 54 h 96"/>
                  <a:gd name="T44" fmla="*/ 120 w 283"/>
                  <a:gd name="T45" fmla="*/ 54 h 96"/>
                  <a:gd name="T46" fmla="*/ 132 w 283"/>
                  <a:gd name="T47" fmla="*/ 54 h 96"/>
                  <a:gd name="T48" fmla="*/ 138 w 283"/>
                  <a:gd name="T49" fmla="*/ 48 h 96"/>
                  <a:gd name="T50" fmla="*/ 138 w 283"/>
                  <a:gd name="T51" fmla="*/ 48 h 96"/>
                  <a:gd name="T52" fmla="*/ 144 w 283"/>
                  <a:gd name="T53" fmla="*/ 48 h 96"/>
                  <a:gd name="T54" fmla="*/ 150 w 283"/>
                  <a:gd name="T55" fmla="*/ 42 h 96"/>
                  <a:gd name="T56" fmla="*/ 162 w 283"/>
                  <a:gd name="T57" fmla="*/ 42 h 96"/>
                  <a:gd name="T58" fmla="*/ 162 w 283"/>
                  <a:gd name="T59" fmla="*/ 42 h 96"/>
                  <a:gd name="T60" fmla="*/ 168 w 283"/>
                  <a:gd name="T61" fmla="*/ 42 h 96"/>
                  <a:gd name="T62" fmla="*/ 174 w 283"/>
                  <a:gd name="T63" fmla="*/ 36 h 96"/>
                  <a:gd name="T64" fmla="*/ 180 w 283"/>
                  <a:gd name="T65" fmla="*/ 36 h 96"/>
                  <a:gd name="T66" fmla="*/ 186 w 283"/>
                  <a:gd name="T67" fmla="*/ 36 h 96"/>
                  <a:gd name="T68" fmla="*/ 192 w 283"/>
                  <a:gd name="T69" fmla="*/ 30 h 96"/>
                  <a:gd name="T70" fmla="*/ 198 w 283"/>
                  <a:gd name="T71" fmla="*/ 30 h 96"/>
                  <a:gd name="T72" fmla="*/ 204 w 283"/>
                  <a:gd name="T73" fmla="*/ 24 h 96"/>
                  <a:gd name="T74" fmla="*/ 210 w 283"/>
                  <a:gd name="T75" fmla="*/ 24 h 96"/>
                  <a:gd name="T76" fmla="*/ 216 w 283"/>
                  <a:gd name="T77" fmla="*/ 24 h 96"/>
                  <a:gd name="T78" fmla="*/ 222 w 283"/>
                  <a:gd name="T79" fmla="*/ 24 h 96"/>
                  <a:gd name="T80" fmla="*/ 228 w 283"/>
                  <a:gd name="T81" fmla="*/ 18 h 96"/>
                  <a:gd name="T82" fmla="*/ 228 w 283"/>
                  <a:gd name="T83" fmla="*/ 18 h 96"/>
                  <a:gd name="T84" fmla="*/ 234 w 283"/>
                  <a:gd name="T85" fmla="*/ 18 h 96"/>
                  <a:gd name="T86" fmla="*/ 246 w 283"/>
                  <a:gd name="T87" fmla="*/ 12 h 96"/>
                  <a:gd name="T88" fmla="*/ 252 w 283"/>
                  <a:gd name="T89" fmla="*/ 12 h 96"/>
                  <a:gd name="T90" fmla="*/ 252 w 283"/>
                  <a:gd name="T91" fmla="*/ 12 h 96"/>
                  <a:gd name="T92" fmla="*/ 258 w 283"/>
                  <a:gd name="T93" fmla="*/ 12 h 96"/>
                  <a:gd name="T94" fmla="*/ 264 w 283"/>
                  <a:gd name="T95" fmla="*/ 6 h 96"/>
                  <a:gd name="T96" fmla="*/ 276 w 283"/>
                  <a:gd name="T97" fmla="*/ 6 h 96"/>
                  <a:gd name="T98" fmla="*/ 276 w 283"/>
                  <a:gd name="T99" fmla="*/ 6 h 96"/>
                  <a:gd name="T100" fmla="*/ 283 w 283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96"/>
                  <a:gd name="T155" fmla="*/ 283 w 283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96">
                    <a:moveTo>
                      <a:pt x="0" y="96"/>
                    </a:moveTo>
                    <a:lnTo>
                      <a:pt x="0" y="96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60" y="78"/>
                    </a:lnTo>
                    <a:lnTo>
                      <a:pt x="66" y="72"/>
                    </a:lnTo>
                    <a:lnTo>
                      <a:pt x="72" y="72"/>
                    </a:lnTo>
                    <a:lnTo>
                      <a:pt x="78" y="72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14" y="60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48"/>
                    </a:lnTo>
                    <a:lnTo>
                      <a:pt x="150" y="42"/>
                    </a:lnTo>
                    <a:lnTo>
                      <a:pt x="162" y="42"/>
                    </a:lnTo>
                    <a:lnTo>
                      <a:pt x="168" y="42"/>
                    </a:lnTo>
                    <a:lnTo>
                      <a:pt x="174" y="36"/>
                    </a:lnTo>
                    <a:lnTo>
                      <a:pt x="180" y="36"/>
                    </a:lnTo>
                    <a:lnTo>
                      <a:pt x="186" y="36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204" y="24"/>
                    </a:lnTo>
                    <a:lnTo>
                      <a:pt x="210" y="24"/>
                    </a:lnTo>
                    <a:lnTo>
                      <a:pt x="216" y="24"/>
                    </a:lnTo>
                    <a:lnTo>
                      <a:pt x="222" y="24"/>
                    </a:lnTo>
                    <a:lnTo>
                      <a:pt x="228" y="18"/>
                    </a:lnTo>
                    <a:lnTo>
                      <a:pt x="234" y="18"/>
                    </a:lnTo>
                    <a:lnTo>
                      <a:pt x="246" y="12"/>
                    </a:lnTo>
                    <a:lnTo>
                      <a:pt x="252" y="12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76" y="6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9" name="Freeform 238"/>
              <p:cNvSpPr>
                <a:spLocks noChangeAspect="1"/>
              </p:cNvSpPr>
              <p:nvPr/>
            </p:nvSpPr>
            <p:spPr bwMode="auto">
              <a:xfrm>
                <a:off x="1560" y="4591"/>
                <a:ext cx="222" cy="73"/>
              </a:xfrm>
              <a:custGeom>
                <a:avLst/>
                <a:gdLst>
                  <a:gd name="T0" fmla="*/ 0 w 222"/>
                  <a:gd name="T1" fmla="*/ 73 h 73"/>
                  <a:gd name="T2" fmla="*/ 6 w 222"/>
                  <a:gd name="T3" fmla="*/ 73 h 73"/>
                  <a:gd name="T4" fmla="*/ 12 w 222"/>
                  <a:gd name="T5" fmla="*/ 66 h 73"/>
                  <a:gd name="T6" fmla="*/ 18 w 222"/>
                  <a:gd name="T7" fmla="*/ 66 h 73"/>
                  <a:gd name="T8" fmla="*/ 24 w 222"/>
                  <a:gd name="T9" fmla="*/ 66 h 73"/>
                  <a:gd name="T10" fmla="*/ 30 w 222"/>
                  <a:gd name="T11" fmla="*/ 66 h 73"/>
                  <a:gd name="T12" fmla="*/ 36 w 222"/>
                  <a:gd name="T13" fmla="*/ 60 h 73"/>
                  <a:gd name="T14" fmla="*/ 42 w 222"/>
                  <a:gd name="T15" fmla="*/ 60 h 73"/>
                  <a:gd name="T16" fmla="*/ 48 w 222"/>
                  <a:gd name="T17" fmla="*/ 60 h 73"/>
                  <a:gd name="T18" fmla="*/ 54 w 222"/>
                  <a:gd name="T19" fmla="*/ 54 h 73"/>
                  <a:gd name="T20" fmla="*/ 60 w 222"/>
                  <a:gd name="T21" fmla="*/ 54 h 73"/>
                  <a:gd name="T22" fmla="*/ 66 w 222"/>
                  <a:gd name="T23" fmla="*/ 54 h 73"/>
                  <a:gd name="T24" fmla="*/ 66 w 222"/>
                  <a:gd name="T25" fmla="*/ 48 h 73"/>
                  <a:gd name="T26" fmla="*/ 78 w 222"/>
                  <a:gd name="T27" fmla="*/ 48 h 73"/>
                  <a:gd name="T28" fmla="*/ 84 w 222"/>
                  <a:gd name="T29" fmla="*/ 48 h 73"/>
                  <a:gd name="T30" fmla="*/ 84 w 222"/>
                  <a:gd name="T31" fmla="*/ 42 h 73"/>
                  <a:gd name="T32" fmla="*/ 90 w 222"/>
                  <a:gd name="T33" fmla="*/ 42 h 73"/>
                  <a:gd name="T34" fmla="*/ 96 w 222"/>
                  <a:gd name="T35" fmla="*/ 42 h 73"/>
                  <a:gd name="T36" fmla="*/ 108 w 222"/>
                  <a:gd name="T37" fmla="*/ 36 h 73"/>
                  <a:gd name="T38" fmla="*/ 108 w 222"/>
                  <a:gd name="T39" fmla="*/ 36 h 73"/>
                  <a:gd name="T40" fmla="*/ 114 w 222"/>
                  <a:gd name="T41" fmla="*/ 36 h 73"/>
                  <a:gd name="T42" fmla="*/ 120 w 222"/>
                  <a:gd name="T43" fmla="*/ 30 h 73"/>
                  <a:gd name="T44" fmla="*/ 132 w 222"/>
                  <a:gd name="T45" fmla="*/ 30 h 73"/>
                  <a:gd name="T46" fmla="*/ 132 w 222"/>
                  <a:gd name="T47" fmla="*/ 30 h 73"/>
                  <a:gd name="T48" fmla="*/ 138 w 222"/>
                  <a:gd name="T49" fmla="*/ 30 h 73"/>
                  <a:gd name="T50" fmla="*/ 144 w 222"/>
                  <a:gd name="T51" fmla="*/ 24 h 73"/>
                  <a:gd name="T52" fmla="*/ 150 w 222"/>
                  <a:gd name="T53" fmla="*/ 24 h 73"/>
                  <a:gd name="T54" fmla="*/ 156 w 222"/>
                  <a:gd name="T55" fmla="*/ 24 h 73"/>
                  <a:gd name="T56" fmla="*/ 162 w 222"/>
                  <a:gd name="T57" fmla="*/ 18 h 73"/>
                  <a:gd name="T58" fmla="*/ 168 w 222"/>
                  <a:gd name="T59" fmla="*/ 18 h 73"/>
                  <a:gd name="T60" fmla="*/ 174 w 222"/>
                  <a:gd name="T61" fmla="*/ 18 h 73"/>
                  <a:gd name="T62" fmla="*/ 180 w 222"/>
                  <a:gd name="T63" fmla="*/ 12 h 73"/>
                  <a:gd name="T64" fmla="*/ 180 w 222"/>
                  <a:gd name="T65" fmla="*/ 12 h 73"/>
                  <a:gd name="T66" fmla="*/ 192 w 222"/>
                  <a:gd name="T67" fmla="*/ 12 h 73"/>
                  <a:gd name="T68" fmla="*/ 198 w 222"/>
                  <a:gd name="T69" fmla="*/ 6 h 73"/>
                  <a:gd name="T70" fmla="*/ 198 w 222"/>
                  <a:gd name="T71" fmla="*/ 6 h 73"/>
                  <a:gd name="T72" fmla="*/ 204 w 222"/>
                  <a:gd name="T73" fmla="*/ 6 h 73"/>
                  <a:gd name="T74" fmla="*/ 210 w 222"/>
                  <a:gd name="T75" fmla="*/ 0 h 73"/>
                  <a:gd name="T76" fmla="*/ 222 w 222"/>
                  <a:gd name="T77" fmla="*/ 0 h 73"/>
                  <a:gd name="T78" fmla="*/ 222 w 222"/>
                  <a:gd name="T79" fmla="*/ 0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2"/>
                  <a:gd name="T121" fmla="*/ 0 h 73"/>
                  <a:gd name="T122" fmla="*/ 222 w 222"/>
                  <a:gd name="T123" fmla="*/ 73 h 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2" h="73">
                    <a:moveTo>
                      <a:pt x="0" y="73"/>
                    </a:moveTo>
                    <a:lnTo>
                      <a:pt x="6" y="73"/>
                    </a:lnTo>
                    <a:lnTo>
                      <a:pt x="12" y="66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6" y="60"/>
                    </a:lnTo>
                    <a:lnTo>
                      <a:pt x="42" y="60"/>
                    </a:lnTo>
                    <a:lnTo>
                      <a:pt x="48" y="60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84" y="42"/>
                    </a:lnTo>
                    <a:lnTo>
                      <a:pt x="90" y="42"/>
                    </a:lnTo>
                    <a:lnTo>
                      <a:pt x="96" y="42"/>
                    </a:lnTo>
                    <a:lnTo>
                      <a:pt x="108" y="36"/>
                    </a:lnTo>
                    <a:lnTo>
                      <a:pt x="114" y="36"/>
                    </a:lnTo>
                    <a:lnTo>
                      <a:pt x="120" y="30"/>
                    </a:lnTo>
                    <a:lnTo>
                      <a:pt x="132" y="30"/>
                    </a:lnTo>
                    <a:lnTo>
                      <a:pt x="138" y="30"/>
                    </a:lnTo>
                    <a:lnTo>
                      <a:pt x="144" y="24"/>
                    </a:lnTo>
                    <a:lnTo>
                      <a:pt x="150" y="24"/>
                    </a:lnTo>
                    <a:lnTo>
                      <a:pt x="156" y="24"/>
                    </a:lnTo>
                    <a:lnTo>
                      <a:pt x="162" y="18"/>
                    </a:lnTo>
                    <a:lnTo>
                      <a:pt x="168" y="18"/>
                    </a:lnTo>
                    <a:lnTo>
                      <a:pt x="174" y="18"/>
                    </a:lnTo>
                    <a:lnTo>
                      <a:pt x="180" y="12"/>
                    </a:lnTo>
                    <a:lnTo>
                      <a:pt x="192" y="12"/>
                    </a:lnTo>
                    <a:lnTo>
                      <a:pt x="198" y="6"/>
                    </a:lnTo>
                    <a:lnTo>
                      <a:pt x="204" y="6"/>
                    </a:lnTo>
                    <a:lnTo>
                      <a:pt x="210" y="0"/>
                    </a:lnTo>
                    <a:lnTo>
                      <a:pt x="2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0" name="Freeform 239"/>
              <p:cNvSpPr>
                <a:spLocks noChangeAspect="1"/>
              </p:cNvSpPr>
              <p:nvPr/>
            </p:nvSpPr>
            <p:spPr bwMode="auto">
              <a:xfrm>
                <a:off x="994" y="4886"/>
                <a:ext cx="283" cy="91"/>
              </a:xfrm>
              <a:custGeom>
                <a:avLst/>
                <a:gdLst>
                  <a:gd name="T0" fmla="*/ 0 w 283"/>
                  <a:gd name="T1" fmla="*/ 91 h 91"/>
                  <a:gd name="T2" fmla="*/ 6 w 283"/>
                  <a:gd name="T3" fmla="*/ 91 h 91"/>
                  <a:gd name="T4" fmla="*/ 18 w 283"/>
                  <a:gd name="T5" fmla="*/ 85 h 91"/>
                  <a:gd name="T6" fmla="*/ 18 w 283"/>
                  <a:gd name="T7" fmla="*/ 85 h 91"/>
                  <a:gd name="T8" fmla="*/ 24 w 283"/>
                  <a:gd name="T9" fmla="*/ 85 h 91"/>
                  <a:gd name="T10" fmla="*/ 30 w 283"/>
                  <a:gd name="T11" fmla="*/ 85 h 91"/>
                  <a:gd name="T12" fmla="*/ 36 w 283"/>
                  <a:gd name="T13" fmla="*/ 79 h 91"/>
                  <a:gd name="T14" fmla="*/ 42 w 283"/>
                  <a:gd name="T15" fmla="*/ 79 h 91"/>
                  <a:gd name="T16" fmla="*/ 48 w 283"/>
                  <a:gd name="T17" fmla="*/ 79 h 91"/>
                  <a:gd name="T18" fmla="*/ 54 w 283"/>
                  <a:gd name="T19" fmla="*/ 73 h 91"/>
                  <a:gd name="T20" fmla="*/ 60 w 283"/>
                  <a:gd name="T21" fmla="*/ 73 h 91"/>
                  <a:gd name="T22" fmla="*/ 66 w 283"/>
                  <a:gd name="T23" fmla="*/ 73 h 91"/>
                  <a:gd name="T24" fmla="*/ 66 w 283"/>
                  <a:gd name="T25" fmla="*/ 73 h 91"/>
                  <a:gd name="T26" fmla="*/ 78 w 283"/>
                  <a:gd name="T27" fmla="*/ 67 h 91"/>
                  <a:gd name="T28" fmla="*/ 84 w 283"/>
                  <a:gd name="T29" fmla="*/ 67 h 91"/>
                  <a:gd name="T30" fmla="*/ 90 w 283"/>
                  <a:gd name="T31" fmla="*/ 60 h 91"/>
                  <a:gd name="T32" fmla="*/ 90 w 283"/>
                  <a:gd name="T33" fmla="*/ 60 h 91"/>
                  <a:gd name="T34" fmla="*/ 102 w 283"/>
                  <a:gd name="T35" fmla="*/ 60 h 91"/>
                  <a:gd name="T36" fmla="*/ 108 w 283"/>
                  <a:gd name="T37" fmla="*/ 60 h 91"/>
                  <a:gd name="T38" fmla="*/ 114 w 283"/>
                  <a:gd name="T39" fmla="*/ 54 h 91"/>
                  <a:gd name="T40" fmla="*/ 114 w 283"/>
                  <a:gd name="T41" fmla="*/ 54 h 91"/>
                  <a:gd name="T42" fmla="*/ 120 w 283"/>
                  <a:gd name="T43" fmla="*/ 54 h 91"/>
                  <a:gd name="T44" fmla="*/ 132 w 283"/>
                  <a:gd name="T45" fmla="*/ 48 h 91"/>
                  <a:gd name="T46" fmla="*/ 138 w 283"/>
                  <a:gd name="T47" fmla="*/ 48 h 91"/>
                  <a:gd name="T48" fmla="*/ 138 w 283"/>
                  <a:gd name="T49" fmla="*/ 48 h 91"/>
                  <a:gd name="T50" fmla="*/ 144 w 283"/>
                  <a:gd name="T51" fmla="*/ 48 h 91"/>
                  <a:gd name="T52" fmla="*/ 150 w 283"/>
                  <a:gd name="T53" fmla="*/ 42 h 91"/>
                  <a:gd name="T54" fmla="*/ 162 w 283"/>
                  <a:gd name="T55" fmla="*/ 42 h 91"/>
                  <a:gd name="T56" fmla="*/ 162 w 283"/>
                  <a:gd name="T57" fmla="*/ 42 h 91"/>
                  <a:gd name="T58" fmla="*/ 168 w 283"/>
                  <a:gd name="T59" fmla="*/ 36 h 91"/>
                  <a:gd name="T60" fmla="*/ 174 w 283"/>
                  <a:gd name="T61" fmla="*/ 36 h 91"/>
                  <a:gd name="T62" fmla="*/ 180 w 283"/>
                  <a:gd name="T63" fmla="*/ 30 h 91"/>
                  <a:gd name="T64" fmla="*/ 186 w 283"/>
                  <a:gd name="T65" fmla="*/ 30 h 91"/>
                  <a:gd name="T66" fmla="*/ 192 w 283"/>
                  <a:gd name="T67" fmla="*/ 30 h 91"/>
                  <a:gd name="T68" fmla="*/ 198 w 283"/>
                  <a:gd name="T69" fmla="*/ 30 h 91"/>
                  <a:gd name="T70" fmla="*/ 204 w 283"/>
                  <a:gd name="T71" fmla="*/ 24 h 91"/>
                  <a:gd name="T72" fmla="*/ 204 w 283"/>
                  <a:gd name="T73" fmla="*/ 24 h 91"/>
                  <a:gd name="T74" fmla="*/ 216 w 283"/>
                  <a:gd name="T75" fmla="*/ 24 h 91"/>
                  <a:gd name="T76" fmla="*/ 222 w 283"/>
                  <a:gd name="T77" fmla="*/ 18 h 91"/>
                  <a:gd name="T78" fmla="*/ 228 w 283"/>
                  <a:gd name="T79" fmla="*/ 18 h 91"/>
                  <a:gd name="T80" fmla="*/ 228 w 283"/>
                  <a:gd name="T81" fmla="*/ 18 h 91"/>
                  <a:gd name="T82" fmla="*/ 234 w 283"/>
                  <a:gd name="T83" fmla="*/ 12 h 91"/>
                  <a:gd name="T84" fmla="*/ 246 w 283"/>
                  <a:gd name="T85" fmla="*/ 12 h 91"/>
                  <a:gd name="T86" fmla="*/ 252 w 283"/>
                  <a:gd name="T87" fmla="*/ 12 h 91"/>
                  <a:gd name="T88" fmla="*/ 252 w 283"/>
                  <a:gd name="T89" fmla="*/ 12 h 91"/>
                  <a:gd name="T90" fmla="*/ 258 w 283"/>
                  <a:gd name="T91" fmla="*/ 6 h 91"/>
                  <a:gd name="T92" fmla="*/ 264 w 283"/>
                  <a:gd name="T93" fmla="*/ 6 h 91"/>
                  <a:gd name="T94" fmla="*/ 277 w 283"/>
                  <a:gd name="T95" fmla="*/ 0 h 91"/>
                  <a:gd name="T96" fmla="*/ 277 w 283"/>
                  <a:gd name="T97" fmla="*/ 0 h 91"/>
                  <a:gd name="T98" fmla="*/ 283 w 283"/>
                  <a:gd name="T99" fmla="*/ 0 h 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3"/>
                  <a:gd name="T151" fmla="*/ 0 h 91"/>
                  <a:gd name="T152" fmla="*/ 283 w 283"/>
                  <a:gd name="T153" fmla="*/ 91 h 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3" h="91">
                    <a:moveTo>
                      <a:pt x="0" y="91"/>
                    </a:moveTo>
                    <a:lnTo>
                      <a:pt x="6" y="91"/>
                    </a:lnTo>
                    <a:lnTo>
                      <a:pt x="18" y="85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6" y="79"/>
                    </a:lnTo>
                    <a:lnTo>
                      <a:pt x="42" y="79"/>
                    </a:lnTo>
                    <a:lnTo>
                      <a:pt x="48" y="79"/>
                    </a:lnTo>
                    <a:lnTo>
                      <a:pt x="54" y="73"/>
                    </a:lnTo>
                    <a:lnTo>
                      <a:pt x="60" y="73"/>
                    </a:lnTo>
                    <a:lnTo>
                      <a:pt x="66" y="73"/>
                    </a:lnTo>
                    <a:lnTo>
                      <a:pt x="78" y="67"/>
                    </a:lnTo>
                    <a:lnTo>
                      <a:pt x="84" y="67"/>
                    </a:lnTo>
                    <a:lnTo>
                      <a:pt x="90" y="60"/>
                    </a:lnTo>
                    <a:lnTo>
                      <a:pt x="102" y="60"/>
                    </a:lnTo>
                    <a:lnTo>
                      <a:pt x="108" y="60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32" y="48"/>
                    </a:lnTo>
                    <a:lnTo>
                      <a:pt x="138" y="48"/>
                    </a:lnTo>
                    <a:lnTo>
                      <a:pt x="144" y="48"/>
                    </a:lnTo>
                    <a:lnTo>
                      <a:pt x="150" y="42"/>
                    </a:lnTo>
                    <a:lnTo>
                      <a:pt x="162" y="42"/>
                    </a:lnTo>
                    <a:lnTo>
                      <a:pt x="168" y="36"/>
                    </a:lnTo>
                    <a:lnTo>
                      <a:pt x="174" y="36"/>
                    </a:lnTo>
                    <a:lnTo>
                      <a:pt x="180" y="30"/>
                    </a:lnTo>
                    <a:lnTo>
                      <a:pt x="186" y="30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204" y="24"/>
                    </a:lnTo>
                    <a:lnTo>
                      <a:pt x="216" y="24"/>
                    </a:lnTo>
                    <a:lnTo>
                      <a:pt x="222" y="18"/>
                    </a:lnTo>
                    <a:lnTo>
                      <a:pt x="228" y="18"/>
                    </a:lnTo>
                    <a:lnTo>
                      <a:pt x="234" y="12"/>
                    </a:lnTo>
                    <a:lnTo>
                      <a:pt x="246" y="12"/>
                    </a:lnTo>
                    <a:lnTo>
                      <a:pt x="252" y="12"/>
                    </a:lnTo>
                    <a:lnTo>
                      <a:pt x="258" y="6"/>
                    </a:lnTo>
                    <a:lnTo>
                      <a:pt x="264" y="6"/>
                    </a:lnTo>
                    <a:lnTo>
                      <a:pt x="277" y="0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1" name="Freeform 240"/>
              <p:cNvSpPr>
                <a:spLocks noChangeAspect="1"/>
              </p:cNvSpPr>
              <p:nvPr/>
            </p:nvSpPr>
            <p:spPr bwMode="auto">
              <a:xfrm>
                <a:off x="1277" y="4790"/>
                <a:ext cx="289" cy="96"/>
              </a:xfrm>
              <a:custGeom>
                <a:avLst/>
                <a:gdLst>
                  <a:gd name="T0" fmla="*/ 0 w 289"/>
                  <a:gd name="T1" fmla="*/ 96 h 96"/>
                  <a:gd name="T2" fmla="*/ 6 w 289"/>
                  <a:gd name="T3" fmla="*/ 96 h 96"/>
                  <a:gd name="T4" fmla="*/ 18 w 289"/>
                  <a:gd name="T5" fmla="*/ 90 h 96"/>
                  <a:gd name="T6" fmla="*/ 18 w 289"/>
                  <a:gd name="T7" fmla="*/ 90 h 96"/>
                  <a:gd name="T8" fmla="*/ 24 w 289"/>
                  <a:gd name="T9" fmla="*/ 90 h 96"/>
                  <a:gd name="T10" fmla="*/ 30 w 289"/>
                  <a:gd name="T11" fmla="*/ 84 h 96"/>
                  <a:gd name="T12" fmla="*/ 36 w 289"/>
                  <a:gd name="T13" fmla="*/ 84 h 96"/>
                  <a:gd name="T14" fmla="*/ 36 w 289"/>
                  <a:gd name="T15" fmla="*/ 84 h 96"/>
                  <a:gd name="T16" fmla="*/ 48 w 289"/>
                  <a:gd name="T17" fmla="*/ 78 h 96"/>
                  <a:gd name="T18" fmla="*/ 54 w 289"/>
                  <a:gd name="T19" fmla="*/ 78 h 96"/>
                  <a:gd name="T20" fmla="*/ 60 w 289"/>
                  <a:gd name="T21" fmla="*/ 78 h 96"/>
                  <a:gd name="T22" fmla="*/ 60 w 289"/>
                  <a:gd name="T23" fmla="*/ 78 h 96"/>
                  <a:gd name="T24" fmla="*/ 66 w 289"/>
                  <a:gd name="T25" fmla="*/ 72 h 96"/>
                  <a:gd name="T26" fmla="*/ 78 w 289"/>
                  <a:gd name="T27" fmla="*/ 72 h 96"/>
                  <a:gd name="T28" fmla="*/ 84 w 289"/>
                  <a:gd name="T29" fmla="*/ 66 h 96"/>
                  <a:gd name="T30" fmla="*/ 84 w 289"/>
                  <a:gd name="T31" fmla="*/ 66 h 96"/>
                  <a:gd name="T32" fmla="*/ 90 w 289"/>
                  <a:gd name="T33" fmla="*/ 66 h 96"/>
                  <a:gd name="T34" fmla="*/ 96 w 289"/>
                  <a:gd name="T35" fmla="*/ 60 h 96"/>
                  <a:gd name="T36" fmla="*/ 108 w 289"/>
                  <a:gd name="T37" fmla="*/ 60 h 96"/>
                  <a:gd name="T38" fmla="*/ 108 w 289"/>
                  <a:gd name="T39" fmla="*/ 60 h 96"/>
                  <a:gd name="T40" fmla="*/ 114 w 289"/>
                  <a:gd name="T41" fmla="*/ 60 h 96"/>
                  <a:gd name="T42" fmla="*/ 120 w 289"/>
                  <a:gd name="T43" fmla="*/ 54 h 96"/>
                  <a:gd name="T44" fmla="*/ 132 w 289"/>
                  <a:gd name="T45" fmla="*/ 54 h 96"/>
                  <a:gd name="T46" fmla="*/ 132 w 289"/>
                  <a:gd name="T47" fmla="*/ 54 h 96"/>
                  <a:gd name="T48" fmla="*/ 138 w 289"/>
                  <a:gd name="T49" fmla="*/ 48 h 96"/>
                  <a:gd name="T50" fmla="*/ 144 w 289"/>
                  <a:gd name="T51" fmla="*/ 48 h 96"/>
                  <a:gd name="T52" fmla="*/ 150 w 289"/>
                  <a:gd name="T53" fmla="*/ 42 h 96"/>
                  <a:gd name="T54" fmla="*/ 150 w 289"/>
                  <a:gd name="T55" fmla="*/ 42 h 96"/>
                  <a:gd name="T56" fmla="*/ 162 w 289"/>
                  <a:gd name="T57" fmla="*/ 42 h 96"/>
                  <a:gd name="T58" fmla="*/ 168 w 289"/>
                  <a:gd name="T59" fmla="*/ 42 h 96"/>
                  <a:gd name="T60" fmla="*/ 174 w 289"/>
                  <a:gd name="T61" fmla="*/ 36 h 96"/>
                  <a:gd name="T62" fmla="*/ 174 w 289"/>
                  <a:gd name="T63" fmla="*/ 36 h 96"/>
                  <a:gd name="T64" fmla="*/ 180 w 289"/>
                  <a:gd name="T65" fmla="*/ 36 h 96"/>
                  <a:gd name="T66" fmla="*/ 192 w 289"/>
                  <a:gd name="T67" fmla="*/ 30 h 96"/>
                  <a:gd name="T68" fmla="*/ 198 w 289"/>
                  <a:gd name="T69" fmla="*/ 30 h 96"/>
                  <a:gd name="T70" fmla="*/ 198 w 289"/>
                  <a:gd name="T71" fmla="*/ 30 h 96"/>
                  <a:gd name="T72" fmla="*/ 204 w 289"/>
                  <a:gd name="T73" fmla="*/ 30 h 96"/>
                  <a:gd name="T74" fmla="*/ 216 w 289"/>
                  <a:gd name="T75" fmla="*/ 24 h 96"/>
                  <a:gd name="T76" fmla="*/ 222 w 289"/>
                  <a:gd name="T77" fmla="*/ 24 h 96"/>
                  <a:gd name="T78" fmla="*/ 222 w 289"/>
                  <a:gd name="T79" fmla="*/ 24 h 96"/>
                  <a:gd name="T80" fmla="*/ 228 w 289"/>
                  <a:gd name="T81" fmla="*/ 18 h 96"/>
                  <a:gd name="T82" fmla="*/ 234 w 289"/>
                  <a:gd name="T83" fmla="*/ 18 h 96"/>
                  <a:gd name="T84" fmla="*/ 246 w 289"/>
                  <a:gd name="T85" fmla="*/ 12 h 96"/>
                  <a:gd name="T86" fmla="*/ 246 w 289"/>
                  <a:gd name="T87" fmla="*/ 12 h 96"/>
                  <a:gd name="T88" fmla="*/ 252 w 289"/>
                  <a:gd name="T89" fmla="*/ 12 h 96"/>
                  <a:gd name="T90" fmla="*/ 258 w 289"/>
                  <a:gd name="T91" fmla="*/ 12 h 96"/>
                  <a:gd name="T92" fmla="*/ 264 w 289"/>
                  <a:gd name="T93" fmla="*/ 6 h 96"/>
                  <a:gd name="T94" fmla="*/ 270 w 289"/>
                  <a:gd name="T95" fmla="*/ 6 h 96"/>
                  <a:gd name="T96" fmla="*/ 276 w 289"/>
                  <a:gd name="T97" fmla="*/ 6 h 96"/>
                  <a:gd name="T98" fmla="*/ 283 w 289"/>
                  <a:gd name="T99" fmla="*/ 0 h 96"/>
                  <a:gd name="T100" fmla="*/ 289 w 289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9"/>
                  <a:gd name="T154" fmla="*/ 0 h 96"/>
                  <a:gd name="T155" fmla="*/ 289 w 289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9" h="96">
                    <a:moveTo>
                      <a:pt x="0" y="96"/>
                    </a:moveTo>
                    <a:lnTo>
                      <a:pt x="6" y="96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60" y="78"/>
                    </a:lnTo>
                    <a:lnTo>
                      <a:pt x="66" y="72"/>
                    </a:lnTo>
                    <a:lnTo>
                      <a:pt x="78" y="72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14" y="60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48"/>
                    </a:lnTo>
                    <a:lnTo>
                      <a:pt x="150" y="42"/>
                    </a:lnTo>
                    <a:lnTo>
                      <a:pt x="162" y="42"/>
                    </a:lnTo>
                    <a:lnTo>
                      <a:pt x="168" y="42"/>
                    </a:lnTo>
                    <a:lnTo>
                      <a:pt x="174" y="36"/>
                    </a:lnTo>
                    <a:lnTo>
                      <a:pt x="180" y="36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204" y="30"/>
                    </a:lnTo>
                    <a:lnTo>
                      <a:pt x="216" y="24"/>
                    </a:lnTo>
                    <a:lnTo>
                      <a:pt x="222" y="24"/>
                    </a:lnTo>
                    <a:lnTo>
                      <a:pt x="228" y="18"/>
                    </a:lnTo>
                    <a:lnTo>
                      <a:pt x="234" y="18"/>
                    </a:lnTo>
                    <a:lnTo>
                      <a:pt x="246" y="12"/>
                    </a:lnTo>
                    <a:lnTo>
                      <a:pt x="252" y="12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70" y="6"/>
                    </a:lnTo>
                    <a:lnTo>
                      <a:pt x="276" y="6"/>
                    </a:lnTo>
                    <a:lnTo>
                      <a:pt x="283" y="0"/>
                    </a:lnTo>
                    <a:lnTo>
                      <a:pt x="2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2" name="Freeform 241"/>
              <p:cNvSpPr>
                <a:spLocks noChangeAspect="1"/>
              </p:cNvSpPr>
              <p:nvPr/>
            </p:nvSpPr>
            <p:spPr bwMode="auto">
              <a:xfrm>
                <a:off x="1566" y="4694"/>
                <a:ext cx="283" cy="96"/>
              </a:xfrm>
              <a:custGeom>
                <a:avLst/>
                <a:gdLst>
                  <a:gd name="T0" fmla="*/ 0 w 283"/>
                  <a:gd name="T1" fmla="*/ 96 h 96"/>
                  <a:gd name="T2" fmla="*/ 0 w 283"/>
                  <a:gd name="T3" fmla="*/ 96 h 96"/>
                  <a:gd name="T4" fmla="*/ 6 w 283"/>
                  <a:gd name="T5" fmla="*/ 90 h 96"/>
                  <a:gd name="T6" fmla="*/ 18 w 283"/>
                  <a:gd name="T7" fmla="*/ 90 h 96"/>
                  <a:gd name="T8" fmla="*/ 24 w 283"/>
                  <a:gd name="T9" fmla="*/ 90 h 96"/>
                  <a:gd name="T10" fmla="*/ 24 w 283"/>
                  <a:gd name="T11" fmla="*/ 90 h 96"/>
                  <a:gd name="T12" fmla="*/ 30 w 283"/>
                  <a:gd name="T13" fmla="*/ 84 h 96"/>
                  <a:gd name="T14" fmla="*/ 42 w 283"/>
                  <a:gd name="T15" fmla="*/ 84 h 96"/>
                  <a:gd name="T16" fmla="*/ 48 w 283"/>
                  <a:gd name="T17" fmla="*/ 78 h 96"/>
                  <a:gd name="T18" fmla="*/ 48 w 283"/>
                  <a:gd name="T19" fmla="*/ 78 h 96"/>
                  <a:gd name="T20" fmla="*/ 54 w 283"/>
                  <a:gd name="T21" fmla="*/ 78 h 96"/>
                  <a:gd name="T22" fmla="*/ 60 w 283"/>
                  <a:gd name="T23" fmla="*/ 72 h 96"/>
                  <a:gd name="T24" fmla="*/ 72 w 283"/>
                  <a:gd name="T25" fmla="*/ 72 h 96"/>
                  <a:gd name="T26" fmla="*/ 72 w 283"/>
                  <a:gd name="T27" fmla="*/ 72 h 96"/>
                  <a:gd name="T28" fmla="*/ 78 w 283"/>
                  <a:gd name="T29" fmla="*/ 72 h 96"/>
                  <a:gd name="T30" fmla="*/ 84 w 283"/>
                  <a:gd name="T31" fmla="*/ 66 h 96"/>
                  <a:gd name="T32" fmla="*/ 90 w 283"/>
                  <a:gd name="T33" fmla="*/ 66 h 96"/>
                  <a:gd name="T34" fmla="*/ 96 w 283"/>
                  <a:gd name="T35" fmla="*/ 66 h 96"/>
                  <a:gd name="T36" fmla="*/ 102 w 283"/>
                  <a:gd name="T37" fmla="*/ 60 h 96"/>
                  <a:gd name="T38" fmla="*/ 108 w 283"/>
                  <a:gd name="T39" fmla="*/ 60 h 96"/>
                  <a:gd name="T40" fmla="*/ 114 w 283"/>
                  <a:gd name="T41" fmla="*/ 60 h 96"/>
                  <a:gd name="T42" fmla="*/ 114 w 283"/>
                  <a:gd name="T43" fmla="*/ 54 h 96"/>
                  <a:gd name="T44" fmla="*/ 126 w 283"/>
                  <a:gd name="T45" fmla="*/ 54 h 96"/>
                  <a:gd name="T46" fmla="*/ 132 w 283"/>
                  <a:gd name="T47" fmla="*/ 54 h 96"/>
                  <a:gd name="T48" fmla="*/ 138 w 283"/>
                  <a:gd name="T49" fmla="*/ 48 h 96"/>
                  <a:gd name="T50" fmla="*/ 138 w 283"/>
                  <a:gd name="T51" fmla="*/ 48 h 96"/>
                  <a:gd name="T52" fmla="*/ 144 w 283"/>
                  <a:gd name="T53" fmla="*/ 48 h 96"/>
                  <a:gd name="T54" fmla="*/ 156 w 283"/>
                  <a:gd name="T55" fmla="*/ 42 h 96"/>
                  <a:gd name="T56" fmla="*/ 162 w 283"/>
                  <a:gd name="T57" fmla="*/ 42 h 96"/>
                  <a:gd name="T58" fmla="*/ 162 w 283"/>
                  <a:gd name="T59" fmla="*/ 42 h 96"/>
                  <a:gd name="T60" fmla="*/ 168 w 283"/>
                  <a:gd name="T61" fmla="*/ 42 h 96"/>
                  <a:gd name="T62" fmla="*/ 174 w 283"/>
                  <a:gd name="T63" fmla="*/ 36 h 96"/>
                  <a:gd name="T64" fmla="*/ 186 w 283"/>
                  <a:gd name="T65" fmla="*/ 36 h 96"/>
                  <a:gd name="T66" fmla="*/ 186 w 283"/>
                  <a:gd name="T67" fmla="*/ 36 h 96"/>
                  <a:gd name="T68" fmla="*/ 192 w 283"/>
                  <a:gd name="T69" fmla="*/ 30 h 96"/>
                  <a:gd name="T70" fmla="*/ 198 w 283"/>
                  <a:gd name="T71" fmla="*/ 30 h 96"/>
                  <a:gd name="T72" fmla="*/ 204 w 283"/>
                  <a:gd name="T73" fmla="*/ 24 h 96"/>
                  <a:gd name="T74" fmla="*/ 210 w 283"/>
                  <a:gd name="T75" fmla="*/ 24 h 96"/>
                  <a:gd name="T76" fmla="*/ 216 w 283"/>
                  <a:gd name="T77" fmla="*/ 24 h 96"/>
                  <a:gd name="T78" fmla="*/ 222 w 283"/>
                  <a:gd name="T79" fmla="*/ 24 h 96"/>
                  <a:gd name="T80" fmla="*/ 228 w 283"/>
                  <a:gd name="T81" fmla="*/ 18 h 96"/>
                  <a:gd name="T82" fmla="*/ 228 w 283"/>
                  <a:gd name="T83" fmla="*/ 18 h 96"/>
                  <a:gd name="T84" fmla="*/ 240 w 283"/>
                  <a:gd name="T85" fmla="*/ 18 h 96"/>
                  <a:gd name="T86" fmla="*/ 246 w 283"/>
                  <a:gd name="T87" fmla="*/ 12 h 96"/>
                  <a:gd name="T88" fmla="*/ 252 w 283"/>
                  <a:gd name="T89" fmla="*/ 12 h 96"/>
                  <a:gd name="T90" fmla="*/ 252 w 283"/>
                  <a:gd name="T91" fmla="*/ 12 h 96"/>
                  <a:gd name="T92" fmla="*/ 258 w 283"/>
                  <a:gd name="T93" fmla="*/ 6 h 96"/>
                  <a:gd name="T94" fmla="*/ 270 w 283"/>
                  <a:gd name="T95" fmla="*/ 6 h 96"/>
                  <a:gd name="T96" fmla="*/ 276 w 283"/>
                  <a:gd name="T97" fmla="*/ 6 h 96"/>
                  <a:gd name="T98" fmla="*/ 276 w 283"/>
                  <a:gd name="T99" fmla="*/ 6 h 96"/>
                  <a:gd name="T100" fmla="*/ 283 w 283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96"/>
                  <a:gd name="T155" fmla="*/ 283 w 283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96">
                    <a:moveTo>
                      <a:pt x="0" y="96"/>
                    </a:moveTo>
                    <a:lnTo>
                      <a:pt x="0" y="96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60" y="72"/>
                    </a:lnTo>
                    <a:lnTo>
                      <a:pt x="72" y="72"/>
                    </a:lnTo>
                    <a:lnTo>
                      <a:pt x="78" y="72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102" y="60"/>
                    </a:lnTo>
                    <a:lnTo>
                      <a:pt x="108" y="60"/>
                    </a:lnTo>
                    <a:lnTo>
                      <a:pt x="114" y="60"/>
                    </a:lnTo>
                    <a:lnTo>
                      <a:pt x="114" y="54"/>
                    </a:lnTo>
                    <a:lnTo>
                      <a:pt x="126" y="5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48"/>
                    </a:lnTo>
                    <a:lnTo>
                      <a:pt x="156" y="42"/>
                    </a:lnTo>
                    <a:lnTo>
                      <a:pt x="162" y="42"/>
                    </a:lnTo>
                    <a:lnTo>
                      <a:pt x="168" y="42"/>
                    </a:lnTo>
                    <a:lnTo>
                      <a:pt x="174" y="36"/>
                    </a:lnTo>
                    <a:lnTo>
                      <a:pt x="186" y="36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204" y="24"/>
                    </a:lnTo>
                    <a:lnTo>
                      <a:pt x="210" y="24"/>
                    </a:lnTo>
                    <a:lnTo>
                      <a:pt x="216" y="24"/>
                    </a:lnTo>
                    <a:lnTo>
                      <a:pt x="222" y="24"/>
                    </a:lnTo>
                    <a:lnTo>
                      <a:pt x="228" y="18"/>
                    </a:lnTo>
                    <a:lnTo>
                      <a:pt x="240" y="18"/>
                    </a:lnTo>
                    <a:lnTo>
                      <a:pt x="246" y="12"/>
                    </a:lnTo>
                    <a:lnTo>
                      <a:pt x="252" y="12"/>
                    </a:lnTo>
                    <a:lnTo>
                      <a:pt x="258" y="6"/>
                    </a:lnTo>
                    <a:lnTo>
                      <a:pt x="270" y="6"/>
                    </a:lnTo>
                    <a:lnTo>
                      <a:pt x="276" y="6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3" name="Freeform 242"/>
              <p:cNvSpPr>
                <a:spLocks noChangeAspect="1"/>
              </p:cNvSpPr>
              <p:nvPr/>
            </p:nvSpPr>
            <p:spPr bwMode="auto">
              <a:xfrm>
                <a:off x="1849" y="4597"/>
                <a:ext cx="289" cy="97"/>
              </a:xfrm>
              <a:custGeom>
                <a:avLst/>
                <a:gdLst>
                  <a:gd name="T0" fmla="*/ 0 w 289"/>
                  <a:gd name="T1" fmla="*/ 97 h 97"/>
                  <a:gd name="T2" fmla="*/ 6 w 289"/>
                  <a:gd name="T3" fmla="*/ 97 h 97"/>
                  <a:gd name="T4" fmla="*/ 18 w 289"/>
                  <a:gd name="T5" fmla="*/ 91 h 97"/>
                  <a:gd name="T6" fmla="*/ 18 w 289"/>
                  <a:gd name="T7" fmla="*/ 91 h 97"/>
                  <a:gd name="T8" fmla="*/ 24 w 289"/>
                  <a:gd name="T9" fmla="*/ 91 h 97"/>
                  <a:gd name="T10" fmla="*/ 30 w 289"/>
                  <a:gd name="T11" fmla="*/ 91 h 97"/>
                  <a:gd name="T12" fmla="*/ 42 w 289"/>
                  <a:gd name="T13" fmla="*/ 85 h 97"/>
                  <a:gd name="T14" fmla="*/ 42 w 289"/>
                  <a:gd name="T15" fmla="*/ 85 h 97"/>
                  <a:gd name="T16" fmla="*/ 48 w 289"/>
                  <a:gd name="T17" fmla="*/ 85 h 97"/>
                  <a:gd name="T18" fmla="*/ 54 w 289"/>
                  <a:gd name="T19" fmla="*/ 79 h 97"/>
                  <a:gd name="T20" fmla="*/ 60 w 289"/>
                  <a:gd name="T21" fmla="*/ 79 h 97"/>
                  <a:gd name="T22" fmla="*/ 60 w 289"/>
                  <a:gd name="T23" fmla="*/ 79 h 97"/>
                  <a:gd name="T24" fmla="*/ 72 w 289"/>
                  <a:gd name="T25" fmla="*/ 73 h 97"/>
                  <a:gd name="T26" fmla="*/ 78 w 289"/>
                  <a:gd name="T27" fmla="*/ 73 h 97"/>
                  <a:gd name="T28" fmla="*/ 84 w 289"/>
                  <a:gd name="T29" fmla="*/ 73 h 97"/>
                  <a:gd name="T30" fmla="*/ 84 w 289"/>
                  <a:gd name="T31" fmla="*/ 73 h 97"/>
                  <a:gd name="T32" fmla="*/ 90 w 289"/>
                  <a:gd name="T33" fmla="*/ 67 h 97"/>
                  <a:gd name="T34" fmla="*/ 102 w 289"/>
                  <a:gd name="T35" fmla="*/ 67 h 97"/>
                  <a:gd name="T36" fmla="*/ 108 w 289"/>
                  <a:gd name="T37" fmla="*/ 60 h 97"/>
                  <a:gd name="T38" fmla="*/ 108 w 289"/>
                  <a:gd name="T39" fmla="*/ 60 h 97"/>
                  <a:gd name="T40" fmla="*/ 114 w 289"/>
                  <a:gd name="T41" fmla="*/ 60 h 97"/>
                  <a:gd name="T42" fmla="*/ 120 w 289"/>
                  <a:gd name="T43" fmla="*/ 54 h 97"/>
                  <a:gd name="T44" fmla="*/ 132 w 289"/>
                  <a:gd name="T45" fmla="*/ 54 h 97"/>
                  <a:gd name="T46" fmla="*/ 132 w 289"/>
                  <a:gd name="T47" fmla="*/ 54 h 97"/>
                  <a:gd name="T48" fmla="*/ 138 w 289"/>
                  <a:gd name="T49" fmla="*/ 54 h 97"/>
                  <a:gd name="T50" fmla="*/ 144 w 289"/>
                  <a:gd name="T51" fmla="*/ 48 h 97"/>
                  <a:gd name="T52" fmla="*/ 156 w 289"/>
                  <a:gd name="T53" fmla="*/ 48 h 97"/>
                  <a:gd name="T54" fmla="*/ 156 w 289"/>
                  <a:gd name="T55" fmla="*/ 48 h 97"/>
                  <a:gd name="T56" fmla="*/ 162 w 289"/>
                  <a:gd name="T57" fmla="*/ 42 h 97"/>
                  <a:gd name="T58" fmla="*/ 168 w 289"/>
                  <a:gd name="T59" fmla="*/ 42 h 97"/>
                  <a:gd name="T60" fmla="*/ 174 w 289"/>
                  <a:gd name="T61" fmla="*/ 42 h 97"/>
                  <a:gd name="T62" fmla="*/ 174 w 289"/>
                  <a:gd name="T63" fmla="*/ 36 h 97"/>
                  <a:gd name="T64" fmla="*/ 186 w 289"/>
                  <a:gd name="T65" fmla="*/ 36 h 97"/>
                  <a:gd name="T66" fmla="*/ 192 w 289"/>
                  <a:gd name="T67" fmla="*/ 36 h 97"/>
                  <a:gd name="T68" fmla="*/ 198 w 289"/>
                  <a:gd name="T69" fmla="*/ 30 h 97"/>
                  <a:gd name="T70" fmla="*/ 198 w 289"/>
                  <a:gd name="T71" fmla="*/ 30 h 97"/>
                  <a:gd name="T72" fmla="*/ 204 w 289"/>
                  <a:gd name="T73" fmla="*/ 30 h 97"/>
                  <a:gd name="T74" fmla="*/ 216 w 289"/>
                  <a:gd name="T75" fmla="*/ 24 h 97"/>
                  <a:gd name="T76" fmla="*/ 222 w 289"/>
                  <a:gd name="T77" fmla="*/ 24 h 97"/>
                  <a:gd name="T78" fmla="*/ 222 w 289"/>
                  <a:gd name="T79" fmla="*/ 24 h 97"/>
                  <a:gd name="T80" fmla="*/ 228 w 289"/>
                  <a:gd name="T81" fmla="*/ 24 h 97"/>
                  <a:gd name="T82" fmla="*/ 234 w 289"/>
                  <a:gd name="T83" fmla="*/ 18 h 97"/>
                  <a:gd name="T84" fmla="*/ 246 w 289"/>
                  <a:gd name="T85" fmla="*/ 18 h 97"/>
                  <a:gd name="T86" fmla="*/ 246 w 289"/>
                  <a:gd name="T87" fmla="*/ 18 h 97"/>
                  <a:gd name="T88" fmla="*/ 252 w 289"/>
                  <a:gd name="T89" fmla="*/ 12 h 97"/>
                  <a:gd name="T90" fmla="*/ 258 w 289"/>
                  <a:gd name="T91" fmla="*/ 12 h 97"/>
                  <a:gd name="T92" fmla="*/ 270 w 289"/>
                  <a:gd name="T93" fmla="*/ 6 h 97"/>
                  <a:gd name="T94" fmla="*/ 270 w 289"/>
                  <a:gd name="T95" fmla="*/ 6 h 97"/>
                  <a:gd name="T96" fmla="*/ 276 w 289"/>
                  <a:gd name="T97" fmla="*/ 6 h 97"/>
                  <a:gd name="T98" fmla="*/ 282 w 289"/>
                  <a:gd name="T99" fmla="*/ 6 h 97"/>
                  <a:gd name="T100" fmla="*/ 289 w 289"/>
                  <a:gd name="T101" fmla="*/ 0 h 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9"/>
                  <a:gd name="T154" fmla="*/ 0 h 97"/>
                  <a:gd name="T155" fmla="*/ 289 w 289"/>
                  <a:gd name="T156" fmla="*/ 97 h 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9" h="97">
                    <a:moveTo>
                      <a:pt x="0" y="97"/>
                    </a:moveTo>
                    <a:lnTo>
                      <a:pt x="6" y="97"/>
                    </a:lnTo>
                    <a:lnTo>
                      <a:pt x="18" y="91"/>
                    </a:lnTo>
                    <a:lnTo>
                      <a:pt x="24" y="91"/>
                    </a:lnTo>
                    <a:lnTo>
                      <a:pt x="30" y="91"/>
                    </a:lnTo>
                    <a:lnTo>
                      <a:pt x="42" y="85"/>
                    </a:lnTo>
                    <a:lnTo>
                      <a:pt x="48" y="85"/>
                    </a:lnTo>
                    <a:lnTo>
                      <a:pt x="54" y="79"/>
                    </a:lnTo>
                    <a:lnTo>
                      <a:pt x="60" y="79"/>
                    </a:lnTo>
                    <a:lnTo>
                      <a:pt x="72" y="73"/>
                    </a:lnTo>
                    <a:lnTo>
                      <a:pt x="78" y="73"/>
                    </a:lnTo>
                    <a:lnTo>
                      <a:pt x="84" y="73"/>
                    </a:lnTo>
                    <a:lnTo>
                      <a:pt x="90" y="67"/>
                    </a:lnTo>
                    <a:lnTo>
                      <a:pt x="102" y="67"/>
                    </a:lnTo>
                    <a:lnTo>
                      <a:pt x="108" y="60"/>
                    </a:lnTo>
                    <a:lnTo>
                      <a:pt x="114" y="60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38" y="54"/>
                    </a:lnTo>
                    <a:lnTo>
                      <a:pt x="144" y="48"/>
                    </a:lnTo>
                    <a:lnTo>
                      <a:pt x="156" y="48"/>
                    </a:lnTo>
                    <a:lnTo>
                      <a:pt x="162" y="42"/>
                    </a:lnTo>
                    <a:lnTo>
                      <a:pt x="16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86" y="36"/>
                    </a:lnTo>
                    <a:lnTo>
                      <a:pt x="192" y="36"/>
                    </a:lnTo>
                    <a:lnTo>
                      <a:pt x="198" y="30"/>
                    </a:lnTo>
                    <a:lnTo>
                      <a:pt x="204" y="30"/>
                    </a:lnTo>
                    <a:lnTo>
                      <a:pt x="216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4" y="18"/>
                    </a:lnTo>
                    <a:lnTo>
                      <a:pt x="246" y="18"/>
                    </a:lnTo>
                    <a:lnTo>
                      <a:pt x="252" y="12"/>
                    </a:lnTo>
                    <a:lnTo>
                      <a:pt x="258" y="12"/>
                    </a:lnTo>
                    <a:lnTo>
                      <a:pt x="270" y="6"/>
                    </a:lnTo>
                    <a:lnTo>
                      <a:pt x="276" y="6"/>
                    </a:lnTo>
                    <a:lnTo>
                      <a:pt x="282" y="6"/>
                    </a:lnTo>
                    <a:lnTo>
                      <a:pt x="2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4" name="Freeform 243"/>
              <p:cNvSpPr>
                <a:spLocks noChangeAspect="1"/>
              </p:cNvSpPr>
              <p:nvPr/>
            </p:nvSpPr>
            <p:spPr bwMode="auto">
              <a:xfrm>
                <a:off x="2138" y="4597"/>
                <a:ext cx="168" cy="205"/>
              </a:xfrm>
              <a:custGeom>
                <a:avLst/>
                <a:gdLst>
                  <a:gd name="T0" fmla="*/ 0 w 168"/>
                  <a:gd name="T1" fmla="*/ 0 h 205"/>
                  <a:gd name="T2" fmla="*/ 0 w 168"/>
                  <a:gd name="T3" fmla="*/ 0 h 205"/>
                  <a:gd name="T4" fmla="*/ 12 w 168"/>
                  <a:gd name="T5" fmla="*/ 0 h 205"/>
                  <a:gd name="T6" fmla="*/ 18 w 168"/>
                  <a:gd name="T7" fmla="*/ 0 h 205"/>
                  <a:gd name="T8" fmla="*/ 18 w 168"/>
                  <a:gd name="T9" fmla="*/ 0 h 205"/>
                  <a:gd name="T10" fmla="*/ 24 w 168"/>
                  <a:gd name="T11" fmla="*/ 6 h 205"/>
                  <a:gd name="T12" fmla="*/ 24 w 168"/>
                  <a:gd name="T13" fmla="*/ 6 h 205"/>
                  <a:gd name="T14" fmla="*/ 30 w 168"/>
                  <a:gd name="T15" fmla="*/ 18 h 205"/>
                  <a:gd name="T16" fmla="*/ 30 w 168"/>
                  <a:gd name="T17" fmla="*/ 18 h 205"/>
                  <a:gd name="T18" fmla="*/ 36 w 168"/>
                  <a:gd name="T19" fmla="*/ 24 h 205"/>
                  <a:gd name="T20" fmla="*/ 42 w 168"/>
                  <a:gd name="T21" fmla="*/ 30 h 205"/>
                  <a:gd name="T22" fmla="*/ 42 w 168"/>
                  <a:gd name="T23" fmla="*/ 30 h 205"/>
                  <a:gd name="T24" fmla="*/ 48 w 168"/>
                  <a:gd name="T25" fmla="*/ 36 h 205"/>
                  <a:gd name="T26" fmla="*/ 48 w 168"/>
                  <a:gd name="T27" fmla="*/ 42 h 205"/>
                  <a:gd name="T28" fmla="*/ 54 w 168"/>
                  <a:gd name="T29" fmla="*/ 48 h 205"/>
                  <a:gd name="T30" fmla="*/ 54 w 168"/>
                  <a:gd name="T31" fmla="*/ 48 h 205"/>
                  <a:gd name="T32" fmla="*/ 60 w 168"/>
                  <a:gd name="T33" fmla="*/ 54 h 205"/>
                  <a:gd name="T34" fmla="*/ 66 w 168"/>
                  <a:gd name="T35" fmla="*/ 60 h 205"/>
                  <a:gd name="T36" fmla="*/ 66 w 168"/>
                  <a:gd name="T37" fmla="*/ 60 h 205"/>
                  <a:gd name="T38" fmla="*/ 72 w 168"/>
                  <a:gd name="T39" fmla="*/ 73 h 205"/>
                  <a:gd name="T40" fmla="*/ 72 w 168"/>
                  <a:gd name="T41" fmla="*/ 73 h 205"/>
                  <a:gd name="T42" fmla="*/ 78 w 168"/>
                  <a:gd name="T43" fmla="*/ 79 h 205"/>
                  <a:gd name="T44" fmla="*/ 78 w 168"/>
                  <a:gd name="T45" fmla="*/ 79 h 205"/>
                  <a:gd name="T46" fmla="*/ 84 w 168"/>
                  <a:gd name="T47" fmla="*/ 85 h 205"/>
                  <a:gd name="T48" fmla="*/ 84 w 168"/>
                  <a:gd name="T49" fmla="*/ 91 h 205"/>
                  <a:gd name="T50" fmla="*/ 90 w 168"/>
                  <a:gd name="T51" fmla="*/ 91 h 205"/>
                  <a:gd name="T52" fmla="*/ 96 w 168"/>
                  <a:gd name="T53" fmla="*/ 103 h 205"/>
                  <a:gd name="T54" fmla="*/ 96 w 168"/>
                  <a:gd name="T55" fmla="*/ 103 h 205"/>
                  <a:gd name="T56" fmla="*/ 96 w 168"/>
                  <a:gd name="T57" fmla="*/ 109 h 205"/>
                  <a:gd name="T58" fmla="*/ 102 w 168"/>
                  <a:gd name="T59" fmla="*/ 109 h 205"/>
                  <a:gd name="T60" fmla="*/ 102 w 168"/>
                  <a:gd name="T61" fmla="*/ 115 h 205"/>
                  <a:gd name="T62" fmla="*/ 108 w 168"/>
                  <a:gd name="T63" fmla="*/ 121 h 205"/>
                  <a:gd name="T64" fmla="*/ 108 w 168"/>
                  <a:gd name="T65" fmla="*/ 121 h 205"/>
                  <a:gd name="T66" fmla="*/ 114 w 168"/>
                  <a:gd name="T67" fmla="*/ 133 h 205"/>
                  <a:gd name="T68" fmla="*/ 114 w 168"/>
                  <a:gd name="T69" fmla="*/ 133 h 205"/>
                  <a:gd name="T70" fmla="*/ 120 w 168"/>
                  <a:gd name="T71" fmla="*/ 139 h 205"/>
                  <a:gd name="T72" fmla="*/ 126 w 168"/>
                  <a:gd name="T73" fmla="*/ 139 h 205"/>
                  <a:gd name="T74" fmla="*/ 126 w 168"/>
                  <a:gd name="T75" fmla="*/ 145 h 205"/>
                  <a:gd name="T76" fmla="*/ 132 w 168"/>
                  <a:gd name="T77" fmla="*/ 151 h 205"/>
                  <a:gd name="T78" fmla="*/ 132 w 168"/>
                  <a:gd name="T79" fmla="*/ 151 h 205"/>
                  <a:gd name="T80" fmla="*/ 138 w 168"/>
                  <a:gd name="T81" fmla="*/ 163 h 205"/>
                  <a:gd name="T82" fmla="*/ 138 w 168"/>
                  <a:gd name="T83" fmla="*/ 163 h 205"/>
                  <a:gd name="T84" fmla="*/ 144 w 168"/>
                  <a:gd name="T85" fmla="*/ 169 h 205"/>
                  <a:gd name="T86" fmla="*/ 144 w 168"/>
                  <a:gd name="T87" fmla="*/ 175 h 205"/>
                  <a:gd name="T88" fmla="*/ 150 w 168"/>
                  <a:gd name="T89" fmla="*/ 175 h 205"/>
                  <a:gd name="T90" fmla="*/ 156 w 168"/>
                  <a:gd name="T91" fmla="*/ 181 h 205"/>
                  <a:gd name="T92" fmla="*/ 156 w 168"/>
                  <a:gd name="T93" fmla="*/ 187 h 205"/>
                  <a:gd name="T94" fmla="*/ 162 w 168"/>
                  <a:gd name="T95" fmla="*/ 193 h 205"/>
                  <a:gd name="T96" fmla="*/ 162 w 168"/>
                  <a:gd name="T97" fmla="*/ 193 h 205"/>
                  <a:gd name="T98" fmla="*/ 168 w 168"/>
                  <a:gd name="T99" fmla="*/ 199 h 205"/>
                  <a:gd name="T100" fmla="*/ 168 w 168"/>
                  <a:gd name="T101" fmla="*/ 205 h 2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205"/>
                  <a:gd name="T155" fmla="*/ 168 w 168"/>
                  <a:gd name="T156" fmla="*/ 205 h 2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205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30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54"/>
                    </a:lnTo>
                    <a:lnTo>
                      <a:pt x="66" y="60"/>
                    </a:lnTo>
                    <a:lnTo>
                      <a:pt x="72" y="73"/>
                    </a:lnTo>
                    <a:lnTo>
                      <a:pt x="78" y="79"/>
                    </a:lnTo>
                    <a:lnTo>
                      <a:pt x="84" y="85"/>
                    </a:lnTo>
                    <a:lnTo>
                      <a:pt x="84" y="91"/>
                    </a:lnTo>
                    <a:lnTo>
                      <a:pt x="90" y="91"/>
                    </a:lnTo>
                    <a:lnTo>
                      <a:pt x="96" y="103"/>
                    </a:lnTo>
                    <a:lnTo>
                      <a:pt x="96" y="109"/>
                    </a:lnTo>
                    <a:lnTo>
                      <a:pt x="102" y="109"/>
                    </a:lnTo>
                    <a:lnTo>
                      <a:pt x="102" y="115"/>
                    </a:lnTo>
                    <a:lnTo>
                      <a:pt x="108" y="121"/>
                    </a:lnTo>
                    <a:lnTo>
                      <a:pt x="114" y="133"/>
                    </a:lnTo>
                    <a:lnTo>
                      <a:pt x="120" y="139"/>
                    </a:lnTo>
                    <a:lnTo>
                      <a:pt x="126" y="139"/>
                    </a:lnTo>
                    <a:lnTo>
                      <a:pt x="126" y="145"/>
                    </a:lnTo>
                    <a:lnTo>
                      <a:pt x="132" y="151"/>
                    </a:lnTo>
                    <a:lnTo>
                      <a:pt x="138" y="163"/>
                    </a:lnTo>
                    <a:lnTo>
                      <a:pt x="144" y="169"/>
                    </a:lnTo>
                    <a:lnTo>
                      <a:pt x="144" y="175"/>
                    </a:lnTo>
                    <a:lnTo>
                      <a:pt x="150" y="175"/>
                    </a:lnTo>
                    <a:lnTo>
                      <a:pt x="156" y="181"/>
                    </a:lnTo>
                    <a:lnTo>
                      <a:pt x="156" y="187"/>
                    </a:lnTo>
                    <a:lnTo>
                      <a:pt x="162" y="193"/>
                    </a:lnTo>
                    <a:lnTo>
                      <a:pt x="168" y="199"/>
                    </a:lnTo>
                    <a:lnTo>
                      <a:pt x="168" y="2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5" name="Freeform 244"/>
              <p:cNvSpPr>
                <a:spLocks noChangeAspect="1"/>
              </p:cNvSpPr>
              <p:nvPr/>
            </p:nvSpPr>
            <p:spPr bwMode="auto">
              <a:xfrm>
                <a:off x="2306" y="4802"/>
                <a:ext cx="169" cy="217"/>
              </a:xfrm>
              <a:custGeom>
                <a:avLst/>
                <a:gdLst>
                  <a:gd name="T0" fmla="*/ 0 w 169"/>
                  <a:gd name="T1" fmla="*/ 0 h 217"/>
                  <a:gd name="T2" fmla="*/ 6 w 169"/>
                  <a:gd name="T3" fmla="*/ 0 h 217"/>
                  <a:gd name="T4" fmla="*/ 12 w 169"/>
                  <a:gd name="T5" fmla="*/ 6 h 217"/>
                  <a:gd name="T6" fmla="*/ 12 w 169"/>
                  <a:gd name="T7" fmla="*/ 12 h 217"/>
                  <a:gd name="T8" fmla="*/ 18 w 169"/>
                  <a:gd name="T9" fmla="*/ 18 h 217"/>
                  <a:gd name="T10" fmla="*/ 18 w 169"/>
                  <a:gd name="T11" fmla="*/ 18 h 217"/>
                  <a:gd name="T12" fmla="*/ 24 w 169"/>
                  <a:gd name="T13" fmla="*/ 24 h 217"/>
                  <a:gd name="T14" fmla="*/ 24 w 169"/>
                  <a:gd name="T15" fmla="*/ 30 h 217"/>
                  <a:gd name="T16" fmla="*/ 30 w 169"/>
                  <a:gd name="T17" fmla="*/ 30 h 217"/>
                  <a:gd name="T18" fmla="*/ 30 w 169"/>
                  <a:gd name="T19" fmla="*/ 36 h 217"/>
                  <a:gd name="T20" fmla="*/ 36 w 169"/>
                  <a:gd name="T21" fmla="*/ 42 h 217"/>
                  <a:gd name="T22" fmla="*/ 42 w 169"/>
                  <a:gd name="T23" fmla="*/ 48 h 217"/>
                  <a:gd name="T24" fmla="*/ 42 w 169"/>
                  <a:gd name="T25" fmla="*/ 48 h 217"/>
                  <a:gd name="T26" fmla="*/ 48 w 169"/>
                  <a:gd name="T27" fmla="*/ 54 h 217"/>
                  <a:gd name="T28" fmla="*/ 48 w 169"/>
                  <a:gd name="T29" fmla="*/ 60 h 217"/>
                  <a:gd name="T30" fmla="*/ 48 w 169"/>
                  <a:gd name="T31" fmla="*/ 66 h 217"/>
                  <a:gd name="T32" fmla="*/ 54 w 169"/>
                  <a:gd name="T33" fmla="*/ 66 h 217"/>
                  <a:gd name="T34" fmla="*/ 54 w 169"/>
                  <a:gd name="T35" fmla="*/ 72 h 217"/>
                  <a:gd name="T36" fmla="*/ 60 w 169"/>
                  <a:gd name="T37" fmla="*/ 78 h 217"/>
                  <a:gd name="T38" fmla="*/ 60 w 169"/>
                  <a:gd name="T39" fmla="*/ 78 h 217"/>
                  <a:gd name="T40" fmla="*/ 66 w 169"/>
                  <a:gd name="T41" fmla="*/ 84 h 217"/>
                  <a:gd name="T42" fmla="*/ 72 w 169"/>
                  <a:gd name="T43" fmla="*/ 90 h 217"/>
                  <a:gd name="T44" fmla="*/ 72 w 169"/>
                  <a:gd name="T45" fmla="*/ 96 h 217"/>
                  <a:gd name="T46" fmla="*/ 78 w 169"/>
                  <a:gd name="T47" fmla="*/ 102 h 217"/>
                  <a:gd name="T48" fmla="*/ 78 w 169"/>
                  <a:gd name="T49" fmla="*/ 102 h 217"/>
                  <a:gd name="T50" fmla="*/ 84 w 169"/>
                  <a:gd name="T51" fmla="*/ 108 h 217"/>
                  <a:gd name="T52" fmla="*/ 84 w 169"/>
                  <a:gd name="T53" fmla="*/ 108 h 217"/>
                  <a:gd name="T54" fmla="*/ 90 w 169"/>
                  <a:gd name="T55" fmla="*/ 114 h 217"/>
                  <a:gd name="T56" fmla="*/ 96 w 169"/>
                  <a:gd name="T57" fmla="*/ 120 h 217"/>
                  <a:gd name="T58" fmla="*/ 96 w 169"/>
                  <a:gd name="T59" fmla="*/ 126 h 217"/>
                  <a:gd name="T60" fmla="*/ 102 w 169"/>
                  <a:gd name="T61" fmla="*/ 132 h 217"/>
                  <a:gd name="T62" fmla="*/ 102 w 169"/>
                  <a:gd name="T63" fmla="*/ 132 h 217"/>
                  <a:gd name="T64" fmla="*/ 108 w 169"/>
                  <a:gd name="T65" fmla="*/ 138 h 217"/>
                  <a:gd name="T66" fmla="*/ 108 w 169"/>
                  <a:gd name="T67" fmla="*/ 138 h 217"/>
                  <a:gd name="T68" fmla="*/ 114 w 169"/>
                  <a:gd name="T69" fmla="*/ 144 h 217"/>
                  <a:gd name="T70" fmla="*/ 114 w 169"/>
                  <a:gd name="T71" fmla="*/ 151 h 217"/>
                  <a:gd name="T72" fmla="*/ 121 w 169"/>
                  <a:gd name="T73" fmla="*/ 157 h 217"/>
                  <a:gd name="T74" fmla="*/ 127 w 169"/>
                  <a:gd name="T75" fmla="*/ 163 h 217"/>
                  <a:gd name="T76" fmla="*/ 127 w 169"/>
                  <a:gd name="T77" fmla="*/ 163 h 217"/>
                  <a:gd name="T78" fmla="*/ 133 w 169"/>
                  <a:gd name="T79" fmla="*/ 169 h 217"/>
                  <a:gd name="T80" fmla="*/ 133 w 169"/>
                  <a:gd name="T81" fmla="*/ 169 h 217"/>
                  <a:gd name="T82" fmla="*/ 139 w 169"/>
                  <a:gd name="T83" fmla="*/ 181 h 217"/>
                  <a:gd name="T84" fmla="*/ 139 w 169"/>
                  <a:gd name="T85" fmla="*/ 181 h 217"/>
                  <a:gd name="T86" fmla="*/ 145 w 169"/>
                  <a:gd name="T87" fmla="*/ 187 h 217"/>
                  <a:gd name="T88" fmla="*/ 145 w 169"/>
                  <a:gd name="T89" fmla="*/ 193 h 217"/>
                  <a:gd name="T90" fmla="*/ 151 w 169"/>
                  <a:gd name="T91" fmla="*/ 193 h 217"/>
                  <a:gd name="T92" fmla="*/ 157 w 169"/>
                  <a:gd name="T93" fmla="*/ 199 h 217"/>
                  <a:gd name="T94" fmla="*/ 157 w 169"/>
                  <a:gd name="T95" fmla="*/ 199 h 217"/>
                  <a:gd name="T96" fmla="*/ 163 w 169"/>
                  <a:gd name="T97" fmla="*/ 211 h 217"/>
                  <a:gd name="T98" fmla="*/ 163 w 169"/>
                  <a:gd name="T99" fmla="*/ 211 h 217"/>
                  <a:gd name="T100" fmla="*/ 169 w 169"/>
                  <a:gd name="T101" fmla="*/ 217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9"/>
                  <a:gd name="T154" fmla="*/ 0 h 217"/>
                  <a:gd name="T155" fmla="*/ 169 w 169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9" h="217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8" y="54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72" y="90"/>
                    </a:lnTo>
                    <a:lnTo>
                      <a:pt x="72" y="96"/>
                    </a:lnTo>
                    <a:lnTo>
                      <a:pt x="78" y="102"/>
                    </a:lnTo>
                    <a:lnTo>
                      <a:pt x="84" y="108"/>
                    </a:lnTo>
                    <a:lnTo>
                      <a:pt x="90" y="114"/>
                    </a:lnTo>
                    <a:lnTo>
                      <a:pt x="96" y="120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14" y="151"/>
                    </a:lnTo>
                    <a:lnTo>
                      <a:pt x="121" y="157"/>
                    </a:lnTo>
                    <a:lnTo>
                      <a:pt x="127" y="163"/>
                    </a:lnTo>
                    <a:lnTo>
                      <a:pt x="133" y="169"/>
                    </a:lnTo>
                    <a:lnTo>
                      <a:pt x="139" y="181"/>
                    </a:lnTo>
                    <a:lnTo>
                      <a:pt x="145" y="187"/>
                    </a:lnTo>
                    <a:lnTo>
                      <a:pt x="145" y="193"/>
                    </a:lnTo>
                    <a:lnTo>
                      <a:pt x="151" y="193"/>
                    </a:lnTo>
                    <a:lnTo>
                      <a:pt x="157" y="199"/>
                    </a:lnTo>
                    <a:lnTo>
                      <a:pt x="163" y="211"/>
                    </a:lnTo>
                    <a:lnTo>
                      <a:pt x="169" y="2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6" name="Freeform 246"/>
              <p:cNvSpPr>
                <a:spLocks noChangeAspect="1"/>
              </p:cNvSpPr>
              <p:nvPr/>
            </p:nvSpPr>
            <p:spPr bwMode="auto">
              <a:xfrm>
                <a:off x="2475" y="5019"/>
                <a:ext cx="42" cy="54"/>
              </a:xfrm>
              <a:custGeom>
                <a:avLst/>
                <a:gdLst>
                  <a:gd name="T0" fmla="*/ 0 w 42"/>
                  <a:gd name="T1" fmla="*/ 0 h 54"/>
                  <a:gd name="T2" fmla="*/ 0 w 42"/>
                  <a:gd name="T3" fmla="*/ 6 h 54"/>
                  <a:gd name="T4" fmla="*/ 0 w 42"/>
                  <a:gd name="T5" fmla="*/ 6 h 54"/>
                  <a:gd name="T6" fmla="*/ 6 w 42"/>
                  <a:gd name="T7" fmla="*/ 12 h 54"/>
                  <a:gd name="T8" fmla="*/ 6 w 42"/>
                  <a:gd name="T9" fmla="*/ 18 h 54"/>
                  <a:gd name="T10" fmla="*/ 12 w 42"/>
                  <a:gd name="T11" fmla="*/ 24 h 54"/>
                  <a:gd name="T12" fmla="*/ 18 w 42"/>
                  <a:gd name="T13" fmla="*/ 24 h 54"/>
                  <a:gd name="T14" fmla="*/ 18 w 42"/>
                  <a:gd name="T15" fmla="*/ 30 h 54"/>
                  <a:gd name="T16" fmla="*/ 24 w 42"/>
                  <a:gd name="T17" fmla="*/ 36 h 54"/>
                  <a:gd name="T18" fmla="*/ 24 w 42"/>
                  <a:gd name="T19" fmla="*/ 36 h 54"/>
                  <a:gd name="T20" fmla="*/ 30 w 42"/>
                  <a:gd name="T21" fmla="*/ 48 h 54"/>
                  <a:gd name="T22" fmla="*/ 30 w 42"/>
                  <a:gd name="T23" fmla="*/ 48 h 54"/>
                  <a:gd name="T24" fmla="*/ 36 w 42"/>
                  <a:gd name="T25" fmla="*/ 54 h 54"/>
                  <a:gd name="T26" fmla="*/ 42 w 42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54"/>
                  <a:gd name="T44" fmla="*/ 42 w 42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54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2" y="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7" name="Freeform 247"/>
              <p:cNvSpPr>
                <a:spLocks noChangeAspect="1"/>
              </p:cNvSpPr>
              <p:nvPr/>
            </p:nvSpPr>
            <p:spPr bwMode="auto">
              <a:xfrm>
                <a:off x="994" y="5013"/>
                <a:ext cx="283" cy="90"/>
              </a:xfrm>
              <a:custGeom>
                <a:avLst/>
                <a:gdLst>
                  <a:gd name="T0" fmla="*/ 0 w 283"/>
                  <a:gd name="T1" fmla="*/ 90 h 90"/>
                  <a:gd name="T2" fmla="*/ 6 w 283"/>
                  <a:gd name="T3" fmla="*/ 90 h 90"/>
                  <a:gd name="T4" fmla="*/ 12 w 283"/>
                  <a:gd name="T5" fmla="*/ 90 h 90"/>
                  <a:gd name="T6" fmla="*/ 18 w 283"/>
                  <a:gd name="T7" fmla="*/ 90 h 90"/>
                  <a:gd name="T8" fmla="*/ 24 w 283"/>
                  <a:gd name="T9" fmla="*/ 84 h 90"/>
                  <a:gd name="T10" fmla="*/ 30 w 283"/>
                  <a:gd name="T11" fmla="*/ 84 h 90"/>
                  <a:gd name="T12" fmla="*/ 36 w 283"/>
                  <a:gd name="T13" fmla="*/ 84 h 90"/>
                  <a:gd name="T14" fmla="*/ 36 w 283"/>
                  <a:gd name="T15" fmla="*/ 78 h 90"/>
                  <a:gd name="T16" fmla="*/ 48 w 283"/>
                  <a:gd name="T17" fmla="*/ 78 h 90"/>
                  <a:gd name="T18" fmla="*/ 54 w 283"/>
                  <a:gd name="T19" fmla="*/ 78 h 90"/>
                  <a:gd name="T20" fmla="*/ 60 w 283"/>
                  <a:gd name="T21" fmla="*/ 72 h 90"/>
                  <a:gd name="T22" fmla="*/ 60 w 283"/>
                  <a:gd name="T23" fmla="*/ 72 h 90"/>
                  <a:gd name="T24" fmla="*/ 66 w 283"/>
                  <a:gd name="T25" fmla="*/ 72 h 90"/>
                  <a:gd name="T26" fmla="*/ 78 w 283"/>
                  <a:gd name="T27" fmla="*/ 66 h 90"/>
                  <a:gd name="T28" fmla="*/ 78 w 283"/>
                  <a:gd name="T29" fmla="*/ 66 h 90"/>
                  <a:gd name="T30" fmla="*/ 84 w 283"/>
                  <a:gd name="T31" fmla="*/ 66 h 90"/>
                  <a:gd name="T32" fmla="*/ 90 w 283"/>
                  <a:gd name="T33" fmla="*/ 60 h 90"/>
                  <a:gd name="T34" fmla="*/ 102 w 283"/>
                  <a:gd name="T35" fmla="*/ 60 h 90"/>
                  <a:gd name="T36" fmla="*/ 102 w 283"/>
                  <a:gd name="T37" fmla="*/ 60 h 90"/>
                  <a:gd name="T38" fmla="*/ 108 w 283"/>
                  <a:gd name="T39" fmla="*/ 60 h 90"/>
                  <a:gd name="T40" fmla="*/ 114 w 283"/>
                  <a:gd name="T41" fmla="*/ 54 h 90"/>
                  <a:gd name="T42" fmla="*/ 120 w 283"/>
                  <a:gd name="T43" fmla="*/ 54 h 90"/>
                  <a:gd name="T44" fmla="*/ 126 w 283"/>
                  <a:gd name="T45" fmla="*/ 54 h 90"/>
                  <a:gd name="T46" fmla="*/ 132 w 283"/>
                  <a:gd name="T47" fmla="*/ 48 h 90"/>
                  <a:gd name="T48" fmla="*/ 138 w 283"/>
                  <a:gd name="T49" fmla="*/ 48 h 90"/>
                  <a:gd name="T50" fmla="*/ 144 w 283"/>
                  <a:gd name="T51" fmla="*/ 48 h 90"/>
                  <a:gd name="T52" fmla="*/ 150 w 283"/>
                  <a:gd name="T53" fmla="*/ 42 h 90"/>
                  <a:gd name="T54" fmla="*/ 150 w 283"/>
                  <a:gd name="T55" fmla="*/ 42 h 90"/>
                  <a:gd name="T56" fmla="*/ 162 w 283"/>
                  <a:gd name="T57" fmla="*/ 42 h 90"/>
                  <a:gd name="T58" fmla="*/ 168 w 283"/>
                  <a:gd name="T59" fmla="*/ 36 h 90"/>
                  <a:gd name="T60" fmla="*/ 174 w 283"/>
                  <a:gd name="T61" fmla="*/ 36 h 90"/>
                  <a:gd name="T62" fmla="*/ 174 w 283"/>
                  <a:gd name="T63" fmla="*/ 36 h 90"/>
                  <a:gd name="T64" fmla="*/ 180 w 283"/>
                  <a:gd name="T65" fmla="*/ 30 h 90"/>
                  <a:gd name="T66" fmla="*/ 192 w 283"/>
                  <a:gd name="T67" fmla="*/ 30 h 90"/>
                  <a:gd name="T68" fmla="*/ 198 w 283"/>
                  <a:gd name="T69" fmla="*/ 30 h 90"/>
                  <a:gd name="T70" fmla="*/ 198 w 283"/>
                  <a:gd name="T71" fmla="*/ 30 h 90"/>
                  <a:gd name="T72" fmla="*/ 204 w 283"/>
                  <a:gd name="T73" fmla="*/ 24 h 90"/>
                  <a:gd name="T74" fmla="*/ 216 w 283"/>
                  <a:gd name="T75" fmla="*/ 24 h 90"/>
                  <a:gd name="T76" fmla="*/ 222 w 283"/>
                  <a:gd name="T77" fmla="*/ 18 h 90"/>
                  <a:gd name="T78" fmla="*/ 222 w 283"/>
                  <a:gd name="T79" fmla="*/ 18 h 90"/>
                  <a:gd name="T80" fmla="*/ 228 w 283"/>
                  <a:gd name="T81" fmla="*/ 18 h 90"/>
                  <a:gd name="T82" fmla="*/ 234 w 283"/>
                  <a:gd name="T83" fmla="*/ 18 h 90"/>
                  <a:gd name="T84" fmla="*/ 240 w 283"/>
                  <a:gd name="T85" fmla="*/ 12 h 90"/>
                  <a:gd name="T86" fmla="*/ 246 w 283"/>
                  <a:gd name="T87" fmla="*/ 12 h 90"/>
                  <a:gd name="T88" fmla="*/ 252 w 283"/>
                  <a:gd name="T89" fmla="*/ 12 h 90"/>
                  <a:gd name="T90" fmla="*/ 258 w 283"/>
                  <a:gd name="T91" fmla="*/ 6 h 90"/>
                  <a:gd name="T92" fmla="*/ 264 w 283"/>
                  <a:gd name="T93" fmla="*/ 6 h 90"/>
                  <a:gd name="T94" fmla="*/ 264 w 283"/>
                  <a:gd name="T95" fmla="*/ 6 h 90"/>
                  <a:gd name="T96" fmla="*/ 277 w 283"/>
                  <a:gd name="T97" fmla="*/ 0 h 90"/>
                  <a:gd name="T98" fmla="*/ 283 w 283"/>
                  <a:gd name="T99" fmla="*/ 0 h 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3"/>
                  <a:gd name="T151" fmla="*/ 0 h 90"/>
                  <a:gd name="T152" fmla="*/ 283 w 283"/>
                  <a:gd name="T153" fmla="*/ 90 h 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3" h="90">
                    <a:moveTo>
                      <a:pt x="0" y="90"/>
                    </a:moveTo>
                    <a:lnTo>
                      <a:pt x="6" y="90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0" y="60"/>
                    </a:lnTo>
                    <a:lnTo>
                      <a:pt x="102" y="60"/>
                    </a:lnTo>
                    <a:lnTo>
                      <a:pt x="108" y="60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6" y="54"/>
                    </a:lnTo>
                    <a:lnTo>
                      <a:pt x="132" y="48"/>
                    </a:lnTo>
                    <a:lnTo>
                      <a:pt x="138" y="48"/>
                    </a:lnTo>
                    <a:lnTo>
                      <a:pt x="144" y="48"/>
                    </a:lnTo>
                    <a:lnTo>
                      <a:pt x="150" y="42"/>
                    </a:lnTo>
                    <a:lnTo>
                      <a:pt x="162" y="42"/>
                    </a:lnTo>
                    <a:lnTo>
                      <a:pt x="168" y="36"/>
                    </a:lnTo>
                    <a:lnTo>
                      <a:pt x="174" y="36"/>
                    </a:lnTo>
                    <a:lnTo>
                      <a:pt x="180" y="30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204" y="24"/>
                    </a:lnTo>
                    <a:lnTo>
                      <a:pt x="216" y="24"/>
                    </a:lnTo>
                    <a:lnTo>
                      <a:pt x="222" y="18"/>
                    </a:lnTo>
                    <a:lnTo>
                      <a:pt x="228" y="18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52" y="12"/>
                    </a:lnTo>
                    <a:lnTo>
                      <a:pt x="258" y="6"/>
                    </a:lnTo>
                    <a:lnTo>
                      <a:pt x="264" y="6"/>
                    </a:lnTo>
                    <a:lnTo>
                      <a:pt x="277" y="0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8" name="Freeform 248"/>
              <p:cNvSpPr>
                <a:spLocks noChangeAspect="1"/>
              </p:cNvSpPr>
              <p:nvPr/>
            </p:nvSpPr>
            <p:spPr bwMode="auto">
              <a:xfrm>
                <a:off x="1277" y="4916"/>
                <a:ext cx="283" cy="97"/>
              </a:xfrm>
              <a:custGeom>
                <a:avLst/>
                <a:gdLst>
                  <a:gd name="T0" fmla="*/ 0 w 283"/>
                  <a:gd name="T1" fmla="*/ 97 h 97"/>
                  <a:gd name="T2" fmla="*/ 6 w 283"/>
                  <a:gd name="T3" fmla="*/ 97 h 97"/>
                  <a:gd name="T4" fmla="*/ 6 w 283"/>
                  <a:gd name="T5" fmla="*/ 97 h 97"/>
                  <a:gd name="T6" fmla="*/ 18 w 283"/>
                  <a:gd name="T7" fmla="*/ 91 h 97"/>
                  <a:gd name="T8" fmla="*/ 24 w 283"/>
                  <a:gd name="T9" fmla="*/ 91 h 97"/>
                  <a:gd name="T10" fmla="*/ 30 w 283"/>
                  <a:gd name="T11" fmla="*/ 85 h 97"/>
                  <a:gd name="T12" fmla="*/ 30 w 283"/>
                  <a:gd name="T13" fmla="*/ 85 h 97"/>
                  <a:gd name="T14" fmla="*/ 36 w 283"/>
                  <a:gd name="T15" fmla="*/ 85 h 97"/>
                  <a:gd name="T16" fmla="*/ 48 w 283"/>
                  <a:gd name="T17" fmla="*/ 79 h 97"/>
                  <a:gd name="T18" fmla="*/ 54 w 283"/>
                  <a:gd name="T19" fmla="*/ 79 h 97"/>
                  <a:gd name="T20" fmla="*/ 54 w 283"/>
                  <a:gd name="T21" fmla="*/ 79 h 97"/>
                  <a:gd name="T22" fmla="*/ 60 w 283"/>
                  <a:gd name="T23" fmla="*/ 79 h 97"/>
                  <a:gd name="T24" fmla="*/ 66 w 283"/>
                  <a:gd name="T25" fmla="*/ 73 h 97"/>
                  <a:gd name="T26" fmla="*/ 72 w 283"/>
                  <a:gd name="T27" fmla="*/ 73 h 97"/>
                  <a:gd name="T28" fmla="*/ 78 w 283"/>
                  <a:gd name="T29" fmla="*/ 73 h 97"/>
                  <a:gd name="T30" fmla="*/ 84 w 283"/>
                  <a:gd name="T31" fmla="*/ 67 h 97"/>
                  <a:gd name="T32" fmla="*/ 90 w 283"/>
                  <a:gd name="T33" fmla="*/ 67 h 97"/>
                  <a:gd name="T34" fmla="*/ 96 w 283"/>
                  <a:gd name="T35" fmla="*/ 67 h 97"/>
                  <a:gd name="T36" fmla="*/ 96 w 283"/>
                  <a:gd name="T37" fmla="*/ 61 h 97"/>
                  <a:gd name="T38" fmla="*/ 108 w 283"/>
                  <a:gd name="T39" fmla="*/ 61 h 97"/>
                  <a:gd name="T40" fmla="*/ 114 w 283"/>
                  <a:gd name="T41" fmla="*/ 61 h 97"/>
                  <a:gd name="T42" fmla="*/ 120 w 283"/>
                  <a:gd name="T43" fmla="*/ 55 h 97"/>
                  <a:gd name="T44" fmla="*/ 120 w 283"/>
                  <a:gd name="T45" fmla="*/ 55 h 97"/>
                  <a:gd name="T46" fmla="*/ 132 w 283"/>
                  <a:gd name="T47" fmla="*/ 55 h 97"/>
                  <a:gd name="T48" fmla="*/ 138 w 283"/>
                  <a:gd name="T49" fmla="*/ 49 h 97"/>
                  <a:gd name="T50" fmla="*/ 144 w 283"/>
                  <a:gd name="T51" fmla="*/ 49 h 97"/>
                  <a:gd name="T52" fmla="*/ 144 w 283"/>
                  <a:gd name="T53" fmla="*/ 49 h 97"/>
                  <a:gd name="T54" fmla="*/ 150 w 283"/>
                  <a:gd name="T55" fmla="*/ 49 h 97"/>
                  <a:gd name="T56" fmla="*/ 162 w 283"/>
                  <a:gd name="T57" fmla="*/ 43 h 97"/>
                  <a:gd name="T58" fmla="*/ 168 w 283"/>
                  <a:gd name="T59" fmla="*/ 43 h 97"/>
                  <a:gd name="T60" fmla="*/ 168 w 283"/>
                  <a:gd name="T61" fmla="*/ 43 h 97"/>
                  <a:gd name="T62" fmla="*/ 174 w 283"/>
                  <a:gd name="T63" fmla="*/ 37 h 97"/>
                  <a:gd name="T64" fmla="*/ 180 w 283"/>
                  <a:gd name="T65" fmla="*/ 37 h 97"/>
                  <a:gd name="T66" fmla="*/ 192 w 283"/>
                  <a:gd name="T67" fmla="*/ 30 h 97"/>
                  <a:gd name="T68" fmla="*/ 192 w 283"/>
                  <a:gd name="T69" fmla="*/ 30 h 97"/>
                  <a:gd name="T70" fmla="*/ 198 w 283"/>
                  <a:gd name="T71" fmla="*/ 30 h 97"/>
                  <a:gd name="T72" fmla="*/ 204 w 283"/>
                  <a:gd name="T73" fmla="*/ 30 h 97"/>
                  <a:gd name="T74" fmla="*/ 210 w 283"/>
                  <a:gd name="T75" fmla="*/ 24 h 97"/>
                  <a:gd name="T76" fmla="*/ 216 w 283"/>
                  <a:gd name="T77" fmla="*/ 24 h 97"/>
                  <a:gd name="T78" fmla="*/ 222 w 283"/>
                  <a:gd name="T79" fmla="*/ 24 h 97"/>
                  <a:gd name="T80" fmla="*/ 228 w 283"/>
                  <a:gd name="T81" fmla="*/ 18 h 97"/>
                  <a:gd name="T82" fmla="*/ 234 w 283"/>
                  <a:gd name="T83" fmla="*/ 18 h 97"/>
                  <a:gd name="T84" fmla="*/ 234 w 283"/>
                  <a:gd name="T85" fmla="*/ 18 h 97"/>
                  <a:gd name="T86" fmla="*/ 246 w 283"/>
                  <a:gd name="T87" fmla="*/ 12 h 97"/>
                  <a:gd name="T88" fmla="*/ 252 w 283"/>
                  <a:gd name="T89" fmla="*/ 12 h 97"/>
                  <a:gd name="T90" fmla="*/ 258 w 283"/>
                  <a:gd name="T91" fmla="*/ 12 h 97"/>
                  <a:gd name="T92" fmla="*/ 258 w 283"/>
                  <a:gd name="T93" fmla="*/ 12 h 97"/>
                  <a:gd name="T94" fmla="*/ 264 w 283"/>
                  <a:gd name="T95" fmla="*/ 6 h 97"/>
                  <a:gd name="T96" fmla="*/ 276 w 283"/>
                  <a:gd name="T97" fmla="*/ 6 h 97"/>
                  <a:gd name="T98" fmla="*/ 283 w 283"/>
                  <a:gd name="T99" fmla="*/ 0 h 97"/>
                  <a:gd name="T100" fmla="*/ 283 w 283"/>
                  <a:gd name="T101" fmla="*/ 0 h 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97"/>
                  <a:gd name="T155" fmla="*/ 283 w 283"/>
                  <a:gd name="T156" fmla="*/ 97 h 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97">
                    <a:moveTo>
                      <a:pt x="0" y="97"/>
                    </a:moveTo>
                    <a:lnTo>
                      <a:pt x="6" y="97"/>
                    </a:lnTo>
                    <a:lnTo>
                      <a:pt x="18" y="91"/>
                    </a:lnTo>
                    <a:lnTo>
                      <a:pt x="24" y="91"/>
                    </a:lnTo>
                    <a:lnTo>
                      <a:pt x="30" y="85"/>
                    </a:lnTo>
                    <a:lnTo>
                      <a:pt x="36" y="85"/>
                    </a:lnTo>
                    <a:lnTo>
                      <a:pt x="48" y="79"/>
                    </a:lnTo>
                    <a:lnTo>
                      <a:pt x="54" y="79"/>
                    </a:lnTo>
                    <a:lnTo>
                      <a:pt x="60" y="79"/>
                    </a:lnTo>
                    <a:lnTo>
                      <a:pt x="66" y="73"/>
                    </a:lnTo>
                    <a:lnTo>
                      <a:pt x="72" y="73"/>
                    </a:lnTo>
                    <a:lnTo>
                      <a:pt x="78" y="73"/>
                    </a:lnTo>
                    <a:lnTo>
                      <a:pt x="84" y="67"/>
                    </a:lnTo>
                    <a:lnTo>
                      <a:pt x="90" y="67"/>
                    </a:lnTo>
                    <a:lnTo>
                      <a:pt x="96" y="67"/>
                    </a:lnTo>
                    <a:lnTo>
                      <a:pt x="96" y="61"/>
                    </a:lnTo>
                    <a:lnTo>
                      <a:pt x="108" y="61"/>
                    </a:lnTo>
                    <a:lnTo>
                      <a:pt x="114" y="61"/>
                    </a:lnTo>
                    <a:lnTo>
                      <a:pt x="120" y="55"/>
                    </a:lnTo>
                    <a:lnTo>
                      <a:pt x="132" y="55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50" y="49"/>
                    </a:lnTo>
                    <a:lnTo>
                      <a:pt x="162" y="43"/>
                    </a:lnTo>
                    <a:lnTo>
                      <a:pt x="168" y="43"/>
                    </a:lnTo>
                    <a:lnTo>
                      <a:pt x="174" y="37"/>
                    </a:lnTo>
                    <a:lnTo>
                      <a:pt x="180" y="37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204" y="30"/>
                    </a:lnTo>
                    <a:lnTo>
                      <a:pt x="210" y="24"/>
                    </a:lnTo>
                    <a:lnTo>
                      <a:pt x="216" y="24"/>
                    </a:lnTo>
                    <a:lnTo>
                      <a:pt x="222" y="24"/>
                    </a:lnTo>
                    <a:lnTo>
                      <a:pt x="228" y="18"/>
                    </a:lnTo>
                    <a:lnTo>
                      <a:pt x="234" y="18"/>
                    </a:lnTo>
                    <a:lnTo>
                      <a:pt x="246" y="12"/>
                    </a:lnTo>
                    <a:lnTo>
                      <a:pt x="252" y="12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76" y="6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9" name="Freeform 249"/>
              <p:cNvSpPr>
                <a:spLocks noChangeAspect="1"/>
              </p:cNvSpPr>
              <p:nvPr/>
            </p:nvSpPr>
            <p:spPr bwMode="auto">
              <a:xfrm>
                <a:off x="1560" y="4820"/>
                <a:ext cx="289" cy="96"/>
              </a:xfrm>
              <a:custGeom>
                <a:avLst/>
                <a:gdLst>
                  <a:gd name="T0" fmla="*/ 0 w 289"/>
                  <a:gd name="T1" fmla="*/ 96 h 96"/>
                  <a:gd name="T2" fmla="*/ 6 w 289"/>
                  <a:gd name="T3" fmla="*/ 96 h 96"/>
                  <a:gd name="T4" fmla="*/ 12 w 289"/>
                  <a:gd name="T5" fmla="*/ 96 h 96"/>
                  <a:gd name="T6" fmla="*/ 24 w 289"/>
                  <a:gd name="T7" fmla="*/ 90 h 96"/>
                  <a:gd name="T8" fmla="*/ 24 w 289"/>
                  <a:gd name="T9" fmla="*/ 90 h 96"/>
                  <a:gd name="T10" fmla="*/ 30 w 289"/>
                  <a:gd name="T11" fmla="*/ 90 h 96"/>
                  <a:gd name="T12" fmla="*/ 36 w 289"/>
                  <a:gd name="T13" fmla="*/ 84 h 96"/>
                  <a:gd name="T14" fmla="*/ 42 w 289"/>
                  <a:gd name="T15" fmla="*/ 84 h 96"/>
                  <a:gd name="T16" fmla="*/ 48 w 289"/>
                  <a:gd name="T17" fmla="*/ 84 h 96"/>
                  <a:gd name="T18" fmla="*/ 54 w 289"/>
                  <a:gd name="T19" fmla="*/ 78 h 96"/>
                  <a:gd name="T20" fmla="*/ 60 w 289"/>
                  <a:gd name="T21" fmla="*/ 78 h 96"/>
                  <a:gd name="T22" fmla="*/ 66 w 289"/>
                  <a:gd name="T23" fmla="*/ 78 h 96"/>
                  <a:gd name="T24" fmla="*/ 66 w 289"/>
                  <a:gd name="T25" fmla="*/ 78 h 96"/>
                  <a:gd name="T26" fmla="*/ 78 w 289"/>
                  <a:gd name="T27" fmla="*/ 72 h 96"/>
                  <a:gd name="T28" fmla="*/ 84 w 289"/>
                  <a:gd name="T29" fmla="*/ 72 h 96"/>
                  <a:gd name="T30" fmla="*/ 90 w 289"/>
                  <a:gd name="T31" fmla="*/ 66 h 96"/>
                  <a:gd name="T32" fmla="*/ 90 w 289"/>
                  <a:gd name="T33" fmla="*/ 66 h 96"/>
                  <a:gd name="T34" fmla="*/ 96 w 289"/>
                  <a:gd name="T35" fmla="*/ 66 h 96"/>
                  <a:gd name="T36" fmla="*/ 108 w 289"/>
                  <a:gd name="T37" fmla="*/ 60 h 96"/>
                  <a:gd name="T38" fmla="*/ 114 w 289"/>
                  <a:gd name="T39" fmla="*/ 60 h 96"/>
                  <a:gd name="T40" fmla="*/ 114 w 289"/>
                  <a:gd name="T41" fmla="*/ 60 h 96"/>
                  <a:gd name="T42" fmla="*/ 120 w 289"/>
                  <a:gd name="T43" fmla="*/ 60 h 96"/>
                  <a:gd name="T44" fmla="*/ 132 w 289"/>
                  <a:gd name="T45" fmla="*/ 54 h 96"/>
                  <a:gd name="T46" fmla="*/ 138 w 289"/>
                  <a:gd name="T47" fmla="*/ 54 h 96"/>
                  <a:gd name="T48" fmla="*/ 138 w 289"/>
                  <a:gd name="T49" fmla="*/ 54 h 96"/>
                  <a:gd name="T50" fmla="*/ 144 w 289"/>
                  <a:gd name="T51" fmla="*/ 48 h 96"/>
                  <a:gd name="T52" fmla="*/ 150 w 289"/>
                  <a:gd name="T53" fmla="*/ 48 h 96"/>
                  <a:gd name="T54" fmla="*/ 156 w 289"/>
                  <a:gd name="T55" fmla="*/ 48 h 96"/>
                  <a:gd name="T56" fmla="*/ 162 w 289"/>
                  <a:gd name="T57" fmla="*/ 42 h 96"/>
                  <a:gd name="T58" fmla="*/ 168 w 289"/>
                  <a:gd name="T59" fmla="*/ 42 h 96"/>
                  <a:gd name="T60" fmla="*/ 174 w 289"/>
                  <a:gd name="T61" fmla="*/ 42 h 96"/>
                  <a:gd name="T62" fmla="*/ 180 w 289"/>
                  <a:gd name="T63" fmla="*/ 36 h 96"/>
                  <a:gd name="T64" fmla="*/ 180 w 289"/>
                  <a:gd name="T65" fmla="*/ 36 h 96"/>
                  <a:gd name="T66" fmla="*/ 192 w 289"/>
                  <a:gd name="T67" fmla="*/ 36 h 96"/>
                  <a:gd name="T68" fmla="*/ 198 w 289"/>
                  <a:gd name="T69" fmla="*/ 30 h 96"/>
                  <a:gd name="T70" fmla="*/ 204 w 289"/>
                  <a:gd name="T71" fmla="*/ 30 h 96"/>
                  <a:gd name="T72" fmla="*/ 204 w 289"/>
                  <a:gd name="T73" fmla="*/ 30 h 96"/>
                  <a:gd name="T74" fmla="*/ 210 w 289"/>
                  <a:gd name="T75" fmla="*/ 30 h 96"/>
                  <a:gd name="T76" fmla="*/ 222 w 289"/>
                  <a:gd name="T77" fmla="*/ 24 h 96"/>
                  <a:gd name="T78" fmla="*/ 228 w 289"/>
                  <a:gd name="T79" fmla="*/ 24 h 96"/>
                  <a:gd name="T80" fmla="*/ 228 w 289"/>
                  <a:gd name="T81" fmla="*/ 24 h 96"/>
                  <a:gd name="T82" fmla="*/ 234 w 289"/>
                  <a:gd name="T83" fmla="*/ 18 h 96"/>
                  <a:gd name="T84" fmla="*/ 246 w 289"/>
                  <a:gd name="T85" fmla="*/ 18 h 96"/>
                  <a:gd name="T86" fmla="*/ 252 w 289"/>
                  <a:gd name="T87" fmla="*/ 12 h 96"/>
                  <a:gd name="T88" fmla="*/ 252 w 289"/>
                  <a:gd name="T89" fmla="*/ 12 h 96"/>
                  <a:gd name="T90" fmla="*/ 258 w 289"/>
                  <a:gd name="T91" fmla="*/ 12 h 96"/>
                  <a:gd name="T92" fmla="*/ 264 w 289"/>
                  <a:gd name="T93" fmla="*/ 12 h 96"/>
                  <a:gd name="T94" fmla="*/ 270 w 289"/>
                  <a:gd name="T95" fmla="*/ 6 h 96"/>
                  <a:gd name="T96" fmla="*/ 276 w 289"/>
                  <a:gd name="T97" fmla="*/ 6 h 96"/>
                  <a:gd name="T98" fmla="*/ 282 w 289"/>
                  <a:gd name="T99" fmla="*/ 6 h 96"/>
                  <a:gd name="T100" fmla="*/ 289 w 289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9"/>
                  <a:gd name="T154" fmla="*/ 0 h 96"/>
                  <a:gd name="T155" fmla="*/ 289 w 289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9" h="96">
                    <a:moveTo>
                      <a:pt x="0" y="96"/>
                    </a:moveTo>
                    <a:lnTo>
                      <a:pt x="6" y="96"/>
                    </a:lnTo>
                    <a:lnTo>
                      <a:pt x="12" y="96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108" y="60"/>
                    </a:lnTo>
                    <a:lnTo>
                      <a:pt x="114" y="60"/>
                    </a:lnTo>
                    <a:lnTo>
                      <a:pt x="120" y="60"/>
                    </a:lnTo>
                    <a:lnTo>
                      <a:pt x="132" y="54"/>
                    </a:lnTo>
                    <a:lnTo>
                      <a:pt x="138" y="54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6" y="48"/>
                    </a:lnTo>
                    <a:lnTo>
                      <a:pt x="162" y="42"/>
                    </a:lnTo>
                    <a:lnTo>
                      <a:pt x="168" y="42"/>
                    </a:lnTo>
                    <a:lnTo>
                      <a:pt x="174" y="42"/>
                    </a:lnTo>
                    <a:lnTo>
                      <a:pt x="180" y="36"/>
                    </a:lnTo>
                    <a:lnTo>
                      <a:pt x="192" y="36"/>
                    </a:lnTo>
                    <a:lnTo>
                      <a:pt x="198" y="30"/>
                    </a:lnTo>
                    <a:lnTo>
                      <a:pt x="204" y="30"/>
                    </a:lnTo>
                    <a:lnTo>
                      <a:pt x="210" y="30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4" y="18"/>
                    </a:lnTo>
                    <a:lnTo>
                      <a:pt x="246" y="18"/>
                    </a:lnTo>
                    <a:lnTo>
                      <a:pt x="252" y="12"/>
                    </a:lnTo>
                    <a:lnTo>
                      <a:pt x="258" y="12"/>
                    </a:lnTo>
                    <a:lnTo>
                      <a:pt x="264" y="12"/>
                    </a:lnTo>
                    <a:lnTo>
                      <a:pt x="270" y="6"/>
                    </a:lnTo>
                    <a:lnTo>
                      <a:pt x="276" y="6"/>
                    </a:lnTo>
                    <a:lnTo>
                      <a:pt x="282" y="6"/>
                    </a:lnTo>
                    <a:lnTo>
                      <a:pt x="2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0" name="Freeform 250"/>
              <p:cNvSpPr>
                <a:spLocks noChangeAspect="1"/>
              </p:cNvSpPr>
              <p:nvPr/>
            </p:nvSpPr>
            <p:spPr bwMode="auto">
              <a:xfrm>
                <a:off x="1849" y="4748"/>
                <a:ext cx="258" cy="72"/>
              </a:xfrm>
              <a:custGeom>
                <a:avLst/>
                <a:gdLst>
                  <a:gd name="T0" fmla="*/ 0 w 258"/>
                  <a:gd name="T1" fmla="*/ 72 h 72"/>
                  <a:gd name="T2" fmla="*/ 6 w 258"/>
                  <a:gd name="T3" fmla="*/ 72 h 72"/>
                  <a:gd name="T4" fmla="*/ 6 w 258"/>
                  <a:gd name="T5" fmla="*/ 72 h 72"/>
                  <a:gd name="T6" fmla="*/ 18 w 258"/>
                  <a:gd name="T7" fmla="*/ 66 h 72"/>
                  <a:gd name="T8" fmla="*/ 24 w 258"/>
                  <a:gd name="T9" fmla="*/ 66 h 72"/>
                  <a:gd name="T10" fmla="*/ 30 w 258"/>
                  <a:gd name="T11" fmla="*/ 66 h 72"/>
                  <a:gd name="T12" fmla="*/ 30 w 258"/>
                  <a:gd name="T13" fmla="*/ 66 h 72"/>
                  <a:gd name="T14" fmla="*/ 42 w 258"/>
                  <a:gd name="T15" fmla="*/ 60 h 72"/>
                  <a:gd name="T16" fmla="*/ 48 w 258"/>
                  <a:gd name="T17" fmla="*/ 60 h 72"/>
                  <a:gd name="T18" fmla="*/ 54 w 258"/>
                  <a:gd name="T19" fmla="*/ 54 h 72"/>
                  <a:gd name="T20" fmla="*/ 54 w 258"/>
                  <a:gd name="T21" fmla="*/ 54 h 72"/>
                  <a:gd name="T22" fmla="*/ 60 w 258"/>
                  <a:gd name="T23" fmla="*/ 54 h 72"/>
                  <a:gd name="T24" fmla="*/ 72 w 258"/>
                  <a:gd name="T25" fmla="*/ 48 h 72"/>
                  <a:gd name="T26" fmla="*/ 78 w 258"/>
                  <a:gd name="T27" fmla="*/ 48 h 72"/>
                  <a:gd name="T28" fmla="*/ 78 w 258"/>
                  <a:gd name="T29" fmla="*/ 48 h 72"/>
                  <a:gd name="T30" fmla="*/ 84 w 258"/>
                  <a:gd name="T31" fmla="*/ 48 h 72"/>
                  <a:gd name="T32" fmla="*/ 90 w 258"/>
                  <a:gd name="T33" fmla="*/ 42 h 72"/>
                  <a:gd name="T34" fmla="*/ 96 w 258"/>
                  <a:gd name="T35" fmla="*/ 42 h 72"/>
                  <a:gd name="T36" fmla="*/ 102 w 258"/>
                  <a:gd name="T37" fmla="*/ 42 h 72"/>
                  <a:gd name="T38" fmla="*/ 108 w 258"/>
                  <a:gd name="T39" fmla="*/ 36 h 72"/>
                  <a:gd name="T40" fmla="*/ 114 w 258"/>
                  <a:gd name="T41" fmla="*/ 36 h 72"/>
                  <a:gd name="T42" fmla="*/ 120 w 258"/>
                  <a:gd name="T43" fmla="*/ 36 h 72"/>
                  <a:gd name="T44" fmla="*/ 120 w 258"/>
                  <a:gd name="T45" fmla="*/ 36 h 72"/>
                  <a:gd name="T46" fmla="*/ 132 w 258"/>
                  <a:gd name="T47" fmla="*/ 30 h 72"/>
                  <a:gd name="T48" fmla="*/ 138 w 258"/>
                  <a:gd name="T49" fmla="*/ 30 h 72"/>
                  <a:gd name="T50" fmla="*/ 144 w 258"/>
                  <a:gd name="T51" fmla="*/ 24 h 72"/>
                  <a:gd name="T52" fmla="*/ 144 w 258"/>
                  <a:gd name="T53" fmla="*/ 24 h 72"/>
                  <a:gd name="T54" fmla="*/ 156 w 258"/>
                  <a:gd name="T55" fmla="*/ 24 h 72"/>
                  <a:gd name="T56" fmla="*/ 162 w 258"/>
                  <a:gd name="T57" fmla="*/ 18 h 72"/>
                  <a:gd name="T58" fmla="*/ 168 w 258"/>
                  <a:gd name="T59" fmla="*/ 18 h 72"/>
                  <a:gd name="T60" fmla="*/ 168 w 258"/>
                  <a:gd name="T61" fmla="*/ 18 h 72"/>
                  <a:gd name="T62" fmla="*/ 174 w 258"/>
                  <a:gd name="T63" fmla="*/ 18 h 72"/>
                  <a:gd name="T64" fmla="*/ 186 w 258"/>
                  <a:gd name="T65" fmla="*/ 12 h 72"/>
                  <a:gd name="T66" fmla="*/ 192 w 258"/>
                  <a:gd name="T67" fmla="*/ 12 h 72"/>
                  <a:gd name="T68" fmla="*/ 192 w 258"/>
                  <a:gd name="T69" fmla="*/ 12 h 72"/>
                  <a:gd name="T70" fmla="*/ 198 w 258"/>
                  <a:gd name="T71" fmla="*/ 6 h 72"/>
                  <a:gd name="T72" fmla="*/ 204 w 258"/>
                  <a:gd name="T73" fmla="*/ 6 h 72"/>
                  <a:gd name="T74" fmla="*/ 210 w 258"/>
                  <a:gd name="T75" fmla="*/ 0 h 72"/>
                  <a:gd name="T76" fmla="*/ 216 w 258"/>
                  <a:gd name="T77" fmla="*/ 0 h 72"/>
                  <a:gd name="T78" fmla="*/ 222 w 258"/>
                  <a:gd name="T79" fmla="*/ 0 h 72"/>
                  <a:gd name="T80" fmla="*/ 228 w 258"/>
                  <a:gd name="T81" fmla="*/ 0 h 72"/>
                  <a:gd name="T82" fmla="*/ 234 w 258"/>
                  <a:gd name="T83" fmla="*/ 0 h 72"/>
                  <a:gd name="T84" fmla="*/ 234 w 258"/>
                  <a:gd name="T85" fmla="*/ 12 h 72"/>
                  <a:gd name="T86" fmla="*/ 240 w 258"/>
                  <a:gd name="T87" fmla="*/ 12 h 72"/>
                  <a:gd name="T88" fmla="*/ 246 w 258"/>
                  <a:gd name="T89" fmla="*/ 18 h 72"/>
                  <a:gd name="T90" fmla="*/ 246 w 258"/>
                  <a:gd name="T91" fmla="*/ 18 h 72"/>
                  <a:gd name="T92" fmla="*/ 246 w 258"/>
                  <a:gd name="T93" fmla="*/ 24 h 72"/>
                  <a:gd name="T94" fmla="*/ 252 w 258"/>
                  <a:gd name="T95" fmla="*/ 30 h 72"/>
                  <a:gd name="T96" fmla="*/ 252 w 258"/>
                  <a:gd name="T97" fmla="*/ 36 h 72"/>
                  <a:gd name="T98" fmla="*/ 258 w 258"/>
                  <a:gd name="T99" fmla="*/ 42 h 72"/>
                  <a:gd name="T100" fmla="*/ 258 w 258"/>
                  <a:gd name="T101" fmla="*/ 42 h 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8"/>
                  <a:gd name="T154" fmla="*/ 0 h 72"/>
                  <a:gd name="T155" fmla="*/ 258 w 258"/>
                  <a:gd name="T156" fmla="*/ 72 h 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8" h="72">
                    <a:moveTo>
                      <a:pt x="0" y="72"/>
                    </a:moveTo>
                    <a:lnTo>
                      <a:pt x="6" y="72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42" y="60"/>
                    </a:lnTo>
                    <a:lnTo>
                      <a:pt x="48" y="60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90" y="42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36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30"/>
                    </a:lnTo>
                    <a:lnTo>
                      <a:pt x="144" y="24"/>
                    </a:lnTo>
                    <a:lnTo>
                      <a:pt x="156" y="24"/>
                    </a:lnTo>
                    <a:lnTo>
                      <a:pt x="162" y="18"/>
                    </a:lnTo>
                    <a:lnTo>
                      <a:pt x="168" y="18"/>
                    </a:lnTo>
                    <a:lnTo>
                      <a:pt x="174" y="18"/>
                    </a:lnTo>
                    <a:lnTo>
                      <a:pt x="186" y="12"/>
                    </a:lnTo>
                    <a:lnTo>
                      <a:pt x="192" y="12"/>
                    </a:lnTo>
                    <a:lnTo>
                      <a:pt x="198" y="6"/>
                    </a:lnTo>
                    <a:lnTo>
                      <a:pt x="204" y="6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40" y="12"/>
                    </a:lnTo>
                    <a:lnTo>
                      <a:pt x="246" y="18"/>
                    </a:lnTo>
                    <a:lnTo>
                      <a:pt x="246" y="24"/>
                    </a:lnTo>
                    <a:lnTo>
                      <a:pt x="252" y="30"/>
                    </a:lnTo>
                    <a:lnTo>
                      <a:pt x="252" y="36"/>
                    </a:lnTo>
                    <a:lnTo>
                      <a:pt x="258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1" name="Freeform 251"/>
              <p:cNvSpPr>
                <a:spLocks noChangeAspect="1"/>
              </p:cNvSpPr>
              <p:nvPr/>
            </p:nvSpPr>
            <p:spPr bwMode="auto">
              <a:xfrm>
                <a:off x="2107" y="4790"/>
                <a:ext cx="169" cy="223"/>
              </a:xfrm>
              <a:custGeom>
                <a:avLst/>
                <a:gdLst>
                  <a:gd name="T0" fmla="*/ 0 w 169"/>
                  <a:gd name="T1" fmla="*/ 0 h 223"/>
                  <a:gd name="T2" fmla="*/ 6 w 169"/>
                  <a:gd name="T3" fmla="*/ 6 h 223"/>
                  <a:gd name="T4" fmla="*/ 12 w 169"/>
                  <a:gd name="T5" fmla="*/ 6 h 223"/>
                  <a:gd name="T6" fmla="*/ 12 w 169"/>
                  <a:gd name="T7" fmla="*/ 12 h 223"/>
                  <a:gd name="T8" fmla="*/ 18 w 169"/>
                  <a:gd name="T9" fmla="*/ 18 h 223"/>
                  <a:gd name="T10" fmla="*/ 18 w 169"/>
                  <a:gd name="T11" fmla="*/ 24 h 223"/>
                  <a:gd name="T12" fmla="*/ 24 w 169"/>
                  <a:gd name="T13" fmla="*/ 30 h 223"/>
                  <a:gd name="T14" fmla="*/ 24 w 169"/>
                  <a:gd name="T15" fmla="*/ 30 h 223"/>
                  <a:gd name="T16" fmla="*/ 31 w 169"/>
                  <a:gd name="T17" fmla="*/ 36 h 223"/>
                  <a:gd name="T18" fmla="*/ 31 w 169"/>
                  <a:gd name="T19" fmla="*/ 42 h 223"/>
                  <a:gd name="T20" fmla="*/ 37 w 169"/>
                  <a:gd name="T21" fmla="*/ 42 h 223"/>
                  <a:gd name="T22" fmla="*/ 43 w 169"/>
                  <a:gd name="T23" fmla="*/ 48 h 223"/>
                  <a:gd name="T24" fmla="*/ 43 w 169"/>
                  <a:gd name="T25" fmla="*/ 54 h 223"/>
                  <a:gd name="T26" fmla="*/ 49 w 169"/>
                  <a:gd name="T27" fmla="*/ 60 h 223"/>
                  <a:gd name="T28" fmla="*/ 49 w 169"/>
                  <a:gd name="T29" fmla="*/ 60 h 223"/>
                  <a:gd name="T30" fmla="*/ 55 w 169"/>
                  <a:gd name="T31" fmla="*/ 66 h 223"/>
                  <a:gd name="T32" fmla="*/ 55 w 169"/>
                  <a:gd name="T33" fmla="*/ 72 h 223"/>
                  <a:gd name="T34" fmla="*/ 61 w 169"/>
                  <a:gd name="T35" fmla="*/ 78 h 223"/>
                  <a:gd name="T36" fmla="*/ 61 w 169"/>
                  <a:gd name="T37" fmla="*/ 78 h 223"/>
                  <a:gd name="T38" fmla="*/ 67 w 169"/>
                  <a:gd name="T39" fmla="*/ 84 h 223"/>
                  <a:gd name="T40" fmla="*/ 73 w 169"/>
                  <a:gd name="T41" fmla="*/ 90 h 223"/>
                  <a:gd name="T42" fmla="*/ 73 w 169"/>
                  <a:gd name="T43" fmla="*/ 90 h 223"/>
                  <a:gd name="T44" fmla="*/ 79 w 169"/>
                  <a:gd name="T45" fmla="*/ 96 h 223"/>
                  <a:gd name="T46" fmla="*/ 79 w 169"/>
                  <a:gd name="T47" fmla="*/ 102 h 223"/>
                  <a:gd name="T48" fmla="*/ 85 w 169"/>
                  <a:gd name="T49" fmla="*/ 108 h 223"/>
                  <a:gd name="T50" fmla="*/ 85 w 169"/>
                  <a:gd name="T51" fmla="*/ 108 h 223"/>
                  <a:gd name="T52" fmla="*/ 91 w 169"/>
                  <a:gd name="T53" fmla="*/ 114 h 223"/>
                  <a:gd name="T54" fmla="*/ 97 w 169"/>
                  <a:gd name="T55" fmla="*/ 120 h 223"/>
                  <a:gd name="T56" fmla="*/ 97 w 169"/>
                  <a:gd name="T57" fmla="*/ 120 h 223"/>
                  <a:gd name="T58" fmla="*/ 103 w 169"/>
                  <a:gd name="T59" fmla="*/ 126 h 223"/>
                  <a:gd name="T60" fmla="*/ 103 w 169"/>
                  <a:gd name="T61" fmla="*/ 132 h 223"/>
                  <a:gd name="T62" fmla="*/ 109 w 169"/>
                  <a:gd name="T63" fmla="*/ 138 h 223"/>
                  <a:gd name="T64" fmla="*/ 109 w 169"/>
                  <a:gd name="T65" fmla="*/ 138 h 223"/>
                  <a:gd name="T66" fmla="*/ 109 w 169"/>
                  <a:gd name="T67" fmla="*/ 144 h 223"/>
                  <a:gd name="T68" fmla="*/ 115 w 169"/>
                  <a:gd name="T69" fmla="*/ 150 h 223"/>
                  <a:gd name="T70" fmla="*/ 115 w 169"/>
                  <a:gd name="T71" fmla="*/ 150 h 223"/>
                  <a:gd name="T72" fmla="*/ 121 w 169"/>
                  <a:gd name="T73" fmla="*/ 156 h 223"/>
                  <a:gd name="T74" fmla="*/ 127 w 169"/>
                  <a:gd name="T75" fmla="*/ 163 h 223"/>
                  <a:gd name="T76" fmla="*/ 127 w 169"/>
                  <a:gd name="T77" fmla="*/ 169 h 223"/>
                  <a:gd name="T78" fmla="*/ 133 w 169"/>
                  <a:gd name="T79" fmla="*/ 169 h 223"/>
                  <a:gd name="T80" fmla="*/ 133 w 169"/>
                  <a:gd name="T81" fmla="*/ 175 h 223"/>
                  <a:gd name="T82" fmla="*/ 139 w 169"/>
                  <a:gd name="T83" fmla="*/ 181 h 223"/>
                  <a:gd name="T84" fmla="*/ 139 w 169"/>
                  <a:gd name="T85" fmla="*/ 181 h 223"/>
                  <a:gd name="T86" fmla="*/ 145 w 169"/>
                  <a:gd name="T87" fmla="*/ 193 h 223"/>
                  <a:gd name="T88" fmla="*/ 145 w 169"/>
                  <a:gd name="T89" fmla="*/ 193 h 223"/>
                  <a:gd name="T90" fmla="*/ 151 w 169"/>
                  <a:gd name="T91" fmla="*/ 199 h 223"/>
                  <a:gd name="T92" fmla="*/ 157 w 169"/>
                  <a:gd name="T93" fmla="*/ 205 h 223"/>
                  <a:gd name="T94" fmla="*/ 157 w 169"/>
                  <a:gd name="T95" fmla="*/ 205 h 223"/>
                  <a:gd name="T96" fmla="*/ 163 w 169"/>
                  <a:gd name="T97" fmla="*/ 211 h 223"/>
                  <a:gd name="T98" fmla="*/ 163 w 169"/>
                  <a:gd name="T99" fmla="*/ 211 h 223"/>
                  <a:gd name="T100" fmla="*/ 169 w 169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9"/>
                  <a:gd name="T154" fmla="*/ 0 h 223"/>
                  <a:gd name="T155" fmla="*/ 169 w 169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9" h="223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1" y="36"/>
                    </a:lnTo>
                    <a:lnTo>
                      <a:pt x="31" y="42"/>
                    </a:lnTo>
                    <a:lnTo>
                      <a:pt x="37" y="42"/>
                    </a:lnTo>
                    <a:lnTo>
                      <a:pt x="43" y="48"/>
                    </a:lnTo>
                    <a:lnTo>
                      <a:pt x="43" y="54"/>
                    </a:lnTo>
                    <a:lnTo>
                      <a:pt x="49" y="60"/>
                    </a:lnTo>
                    <a:lnTo>
                      <a:pt x="55" y="66"/>
                    </a:lnTo>
                    <a:lnTo>
                      <a:pt x="55" y="72"/>
                    </a:lnTo>
                    <a:lnTo>
                      <a:pt x="61" y="78"/>
                    </a:lnTo>
                    <a:lnTo>
                      <a:pt x="67" y="84"/>
                    </a:lnTo>
                    <a:lnTo>
                      <a:pt x="73" y="90"/>
                    </a:lnTo>
                    <a:lnTo>
                      <a:pt x="79" y="96"/>
                    </a:lnTo>
                    <a:lnTo>
                      <a:pt x="79" y="102"/>
                    </a:lnTo>
                    <a:lnTo>
                      <a:pt x="85" y="108"/>
                    </a:lnTo>
                    <a:lnTo>
                      <a:pt x="91" y="114"/>
                    </a:lnTo>
                    <a:lnTo>
                      <a:pt x="97" y="120"/>
                    </a:lnTo>
                    <a:lnTo>
                      <a:pt x="103" y="126"/>
                    </a:lnTo>
                    <a:lnTo>
                      <a:pt x="103" y="132"/>
                    </a:lnTo>
                    <a:lnTo>
                      <a:pt x="109" y="138"/>
                    </a:lnTo>
                    <a:lnTo>
                      <a:pt x="109" y="144"/>
                    </a:lnTo>
                    <a:lnTo>
                      <a:pt x="115" y="150"/>
                    </a:lnTo>
                    <a:lnTo>
                      <a:pt x="121" y="156"/>
                    </a:lnTo>
                    <a:lnTo>
                      <a:pt x="127" y="163"/>
                    </a:lnTo>
                    <a:lnTo>
                      <a:pt x="127" y="169"/>
                    </a:lnTo>
                    <a:lnTo>
                      <a:pt x="133" y="169"/>
                    </a:lnTo>
                    <a:lnTo>
                      <a:pt x="133" y="175"/>
                    </a:lnTo>
                    <a:lnTo>
                      <a:pt x="139" y="181"/>
                    </a:lnTo>
                    <a:lnTo>
                      <a:pt x="145" y="193"/>
                    </a:lnTo>
                    <a:lnTo>
                      <a:pt x="151" y="199"/>
                    </a:lnTo>
                    <a:lnTo>
                      <a:pt x="157" y="205"/>
                    </a:lnTo>
                    <a:lnTo>
                      <a:pt x="163" y="211"/>
                    </a:lnTo>
                    <a:lnTo>
                      <a:pt x="169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2" name="Freeform 252"/>
              <p:cNvSpPr>
                <a:spLocks noChangeAspect="1"/>
              </p:cNvSpPr>
              <p:nvPr/>
            </p:nvSpPr>
            <p:spPr bwMode="auto">
              <a:xfrm>
                <a:off x="2276" y="5013"/>
                <a:ext cx="163" cy="210"/>
              </a:xfrm>
              <a:custGeom>
                <a:avLst/>
                <a:gdLst>
                  <a:gd name="T0" fmla="*/ 0 w 163"/>
                  <a:gd name="T1" fmla="*/ 0 h 210"/>
                  <a:gd name="T2" fmla="*/ 0 w 163"/>
                  <a:gd name="T3" fmla="*/ 0 h 210"/>
                  <a:gd name="T4" fmla="*/ 6 w 163"/>
                  <a:gd name="T5" fmla="*/ 6 h 210"/>
                  <a:gd name="T6" fmla="*/ 6 w 163"/>
                  <a:gd name="T7" fmla="*/ 12 h 210"/>
                  <a:gd name="T8" fmla="*/ 12 w 163"/>
                  <a:gd name="T9" fmla="*/ 12 h 210"/>
                  <a:gd name="T10" fmla="*/ 18 w 163"/>
                  <a:gd name="T11" fmla="*/ 18 h 210"/>
                  <a:gd name="T12" fmla="*/ 18 w 163"/>
                  <a:gd name="T13" fmla="*/ 18 h 210"/>
                  <a:gd name="T14" fmla="*/ 24 w 163"/>
                  <a:gd name="T15" fmla="*/ 30 h 210"/>
                  <a:gd name="T16" fmla="*/ 24 w 163"/>
                  <a:gd name="T17" fmla="*/ 30 h 210"/>
                  <a:gd name="T18" fmla="*/ 30 w 163"/>
                  <a:gd name="T19" fmla="*/ 36 h 210"/>
                  <a:gd name="T20" fmla="*/ 30 w 163"/>
                  <a:gd name="T21" fmla="*/ 42 h 210"/>
                  <a:gd name="T22" fmla="*/ 36 w 163"/>
                  <a:gd name="T23" fmla="*/ 42 h 210"/>
                  <a:gd name="T24" fmla="*/ 42 w 163"/>
                  <a:gd name="T25" fmla="*/ 48 h 210"/>
                  <a:gd name="T26" fmla="*/ 42 w 163"/>
                  <a:gd name="T27" fmla="*/ 54 h 210"/>
                  <a:gd name="T28" fmla="*/ 48 w 163"/>
                  <a:gd name="T29" fmla="*/ 60 h 210"/>
                  <a:gd name="T30" fmla="*/ 48 w 163"/>
                  <a:gd name="T31" fmla="*/ 60 h 210"/>
                  <a:gd name="T32" fmla="*/ 54 w 163"/>
                  <a:gd name="T33" fmla="*/ 66 h 210"/>
                  <a:gd name="T34" fmla="*/ 54 w 163"/>
                  <a:gd name="T35" fmla="*/ 72 h 210"/>
                  <a:gd name="T36" fmla="*/ 60 w 163"/>
                  <a:gd name="T37" fmla="*/ 72 h 210"/>
                  <a:gd name="T38" fmla="*/ 60 w 163"/>
                  <a:gd name="T39" fmla="*/ 78 h 210"/>
                  <a:gd name="T40" fmla="*/ 60 w 163"/>
                  <a:gd name="T41" fmla="*/ 84 h 210"/>
                  <a:gd name="T42" fmla="*/ 66 w 163"/>
                  <a:gd name="T43" fmla="*/ 90 h 210"/>
                  <a:gd name="T44" fmla="*/ 72 w 163"/>
                  <a:gd name="T45" fmla="*/ 90 h 210"/>
                  <a:gd name="T46" fmla="*/ 72 w 163"/>
                  <a:gd name="T47" fmla="*/ 96 h 210"/>
                  <a:gd name="T48" fmla="*/ 78 w 163"/>
                  <a:gd name="T49" fmla="*/ 102 h 210"/>
                  <a:gd name="T50" fmla="*/ 78 w 163"/>
                  <a:gd name="T51" fmla="*/ 102 h 210"/>
                  <a:gd name="T52" fmla="*/ 84 w 163"/>
                  <a:gd name="T53" fmla="*/ 114 h 210"/>
                  <a:gd name="T54" fmla="*/ 84 w 163"/>
                  <a:gd name="T55" fmla="*/ 114 h 210"/>
                  <a:gd name="T56" fmla="*/ 90 w 163"/>
                  <a:gd name="T57" fmla="*/ 120 h 210"/>
                  <a:gd name="T58" fmla="*/ 90 w 163"/>
                  <a:gd name="T59" fmla="*/ 120 h 210"/>
                  <a:gd name="T60" fmla="*/ 96 w 163"/>
                  <a:gd name="T61" fmla="*/ 126 h 210"/>
                  <a:gd name="T62" fmla="*/ 102 w 163"/>
                  <a:gd name="T63" fmla="*/ 132 h 210"/>
                  <a:gd name="T64" fmla="*/ 102 w 163"/>
                  <a:gd name="T65" fmla="*/ 132 h 210"/>
                  <a:gd name="T66" fmla="*/ 108 w 163"/>
                  <a:gd name="T67" fmla="*/ 144 h 210"/>
                  <a:gd name="T68" fmla="*/ 108 w 163"/>
                  <a:gd name="T69" fmla="*/ 144 h 210"/>
                  <a:gd name="T70" fmla="*/ 114 w 163"/>
                  <a:gd name="T71" fmla="*/ 150 h 210"/>
                  <a:gd name="T72" fmla="*/ 114 w 163"/>
                  <a:gd name="T73" fmla="*/ 150 h 210"/>
                  <a:gd name="T74" fmla="*/ 120 w 163"/>
                  <a:gd name="T75" fmla="*/ 156 h 210"/>
                  <a:gd name="T76" fmla="*/ 126 w 163"/>
                  <a:gd name="T77" fmla="*/ 162 h 210"/>
                  <a:gd name="T78" fmla="*/ 126 w 163"/>
                  <a:gd name="T79" fmla="*/ 168 h 210"/>
                  <a:gd name="T80" fmla="*/ 132 w 163"/>
                  <a:gd name="T81" fmla="*/ 174 h 210"/>
                  <a:gd name="T82" fmla="*/ 132 w 163"/>
                  <a:gd name="T83" fmla="*/ 174 h 210"/>
                  <a:gd name="T84" fmla="*/ 138 w 163"/>
                  <a:gd name="T85" fmla="*/ 180 h 210"/>
                  <a:gd name="T86" fmla="*/ 138 w 163"/>
                  <a:gd name="T87" fmla="*/ 180 h 210"/>
                  <a:gd name="T88" fmla="*/ 144 w 163"/>
                  <a:gd name="T89" fmla="*/ 186 h 210"/>
                  <a:gd name="T90" fmla="*/ 144 w 163"/>
                  <a:gd name="T91" fmla="*/ 192 h 210"/>
                  <a:gd name="T92" fmla="*/ 151 w 163"/>
                  <a:gd name="T93" fmla="*/ 198 h 210"/>
                  <a:gd name="T94" fmla="*/ 157 w 163"/>
                  <a:gd name="T95" fmla="*/ 204 h 210"/>
                  <a:gd name="T96" fmla="*/ 157 w 163"/>
                  <a:gd name="T97" fmla="*/ 204 h 210"/>
                  <a:gd name="T98" fmla="*/ 163 w 163"/>
                  <a:gd name="T99" fmla="*/ 210 h 210"/>
                  <a:gd name="T100" fmla="*/ 163 w 163"/>
                  <a:gd name="T101" fmla="*/ 210 h 2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10"/>
                  <a:gd name="T155" fmla="*/ 163 w 163"/>
                  <a:gd name="T156" fmla="*/ 210 h 2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10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48" y="60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90"/>
                    </a:lnTo>
                    <a:lnTo>
                      <a:pt x="72" y="96"/>
                    </a:lnTo>
                    <a:lnTo>
                      <a:pt x="78" y="102"/>
                    </a:lnTo>
                    <a:lnTo>
                      <a:pt x="84" y="114"/>
                    </a:lnTo>
                    <a:lnTo>
                      <a:pt x="90" y="120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8" y="144"/>
                    </a:lnTo>
                    <a:lnTo>
                      <a:pt x="114" y="150"/>
                    </a:lnTo>
                    <a:lnTo>
                      <a:pt x="120" y="156"/>
                    </a:lnTo>
                    <a:lnTo>
                      <a:pt x="126" y="162"/>
                    </a:lnTo>
                    <a:lnTo>
                      <a:pt x="126" y="168"/>
                    </a:lnTo>
                    <a:lnTo>
                      <a:pt x="132" y="174"/>
                    </a:lnTo>
                    <a:lnTo>
                      <a:pt x="138" y="180"/>
                    </a:lnTo>
                    <a:lnTo>
                      <a:pt x="144" y="186"/>
                    </a:lnTo>
                    <a:lnTo>
                      <a:pt x="144" y="192"/>
                    </a:lnTo>
                    <a:lnTo>
                      <a:pt x="151" y="198"/>
                    </a:lnTo>
                    <a:lnTo>
                      <a:pt x="157" y="204"/>
                    </a:lnTo>
                    <a:lnTo>
                      <a:pt x="163" y="2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3" name="Freeform 253"/>
              <p:cNvSpPr>
                <a:spLocks noChangeAspect="1"/>
              </p:cNvSpPr>
              <p:nvPr/>
            </p:nvSpPr>
            <p:spPr bwMode="auto">
              <a:xfrm>
                <a:off x="2439" y="5223"/>
                <a:ext cx="78" cy="103"/>
              </a:xfrm>
              <a:custGeom>
                <a:avLst/>
                <a:gdLst>
                  <a:gd name="T0" fmla="*/ 0 w 78"/>
                  <a:gd name="T1" fmla="*/ 0 h 103"/>
                  <a:gd name="T2" fmla="*/ 6 w 78"/>
                  <a:gd name="T3" fmla="*/ 6 h 103"/>
                  <a:gd name="T4" fmla="*/ 6 w 78"/>
                  <a:gd name="T5" fmla="*/ 12 h 103"/>
                  <a:gd name="T6" fmla="*/ 12 w 78"/>
                  <a:gd name="T7" fmla="*/ 19 h 103"/>
                  <a:gd name="T8" fmla="*/ 12 w 78"/>
                  <a:gd name="T9" fmla="*/ 25 h 103"/>
                  <a:gd name="T10" fmla="*/ 12 w 78"/>
                  <a:gd name="T11" fmla="*/ 25 h 103"/>
                  <a:gd name="T12" fmla="*/ 18 w 78"/>
                  <a:gd name="T13" fmla="*/ 31 h 103"/>
                  <a:gd name="T14" fmla="*/ 24 w 78"/>
                  <a:gd name="T15" fmla="*/ 37 h 103"/>
                  <a:gd name="T16" fmla="*/ 24 w 78"/>
                  <a:gd name="T17" fmla="*/ 43 h 103"/>
                  <a:gd name="T18" fmla="*/ 30 w 78"/>
                  <a:gd name="T19" fmla="*/ 43 h 103"/>
                  <a:gd name="T20" fmla="*/ 30 w 78"/>
                  <a:gd name="T21" fmla="*/ 49 h 103"/>
                  <a:gd name="T22" fmla="*/ 36 w 78"/>
                  <a:gd name="T23" fmla="*/ 55 h 103"/>
                  <a:gd name="T24" fmla="*/ 36 w 78"/>
                  <a:gd name="T25" fmla="*/ 55 h 103"/>
                  <a:gd name="T26" fmla="*/ 42 w 78"/>
                  <a:gd name="T27" fmla="*/ 61 h 103"/>
                  <a:gd name="T28" fmla="*/ 42 w 78"/>
                  <a:gd name="T29" fmla="*/ 67 h 103"/>
                  <a:gd name="T30" fmla="*/ 48 w 78"/>
                  <a:gd name="T31" fmla="*/ 73 h 103"/>
                  <a:gd name="T32" fmla="*/ 54 w 78"/>
                  <a:gd name="T33" fmla="*/ 73 h 103"/>
                  <a:gd name="T34" fmla="*/ 54 w 78"/>
                  <a:gd name="T35" fmla="*/ 79 h 103"/>
                  <a:gd name="T36" fmla="*/ 60 w 78"/>
                  <a:gd name="T37" fmla="*/ 85 h 103"/>
                  <a:gd name="T38" fmla="*/ 60 w 78"/>
                  <a:gd name="T39" fmla="*/ 85 h 103"/>
                  <a:gd name="T40" fmla="*/ 66 w 78"/>
                  <a:gd name="T41" fmla="*/ 91 h 103"/>
                  <a:gd name="T42" fmla="*/ 66 w 78"/>
                  <a:gd name="T43" fmla="*/ 97 h 103"/>
                  <a:gd name="T44" fmla="*/ 72 w 78"/>
                  <a:gd name="T45" fmla="*/ 103 h 103"/>
                  <a:gd name="T46" fmla="*/ 78 w 78"/>
                  <a:gd name="T47" fmla="*/ 103 h 10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"/>
                  <a:gd name="T73" fmla="*/ 0 h 103"/>
                  <a:gd name="T74" fmla="*/ 78 w 78"/>
                  <a:gd name="T75" fmla="*/ 103 h 10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" h="103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9"/>
                    </a:lnTo>
                    <a:lnTo>
                      <a:pt x="12" y="25"/>
                    </a:lnTo>
                    <a:lnTo>
                      <a:pt x="18" y="31"/>
                    </a:lnTo>
                    <a:lnTo>
                      <a:pt x="24" y="37"/>
                    </a:lnTo>
                    <a:lnTo>
                      <a:pt x="24" y="43"/>
                    </a:lnTo>
                    <a:lnTo>
                      <a:pt x="30" y="43"/>
                    </a:lnTo>
                    <a:lnTo>
                      <a:pt x="30" y="49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2" y="67"/>
                    </a:lnTo>
                    <a:lnTo>
                      <a:pt x="48" y="73"/>
                    </a:lnTo>
                    <a:lnTo>
                      <a:pt x="54" y="73"/>
                    </a:lnTo>
                    <a:lnTo>
                      <a:pt x="54" y="79"/>
                    </a:lnTo>
                    <a:lnTo>
                      <a:pt x="60" y="85"/>
                    </a:lnTo>
                    <a:lnTo>
                      <a:pt x="66" y="91"/>
                    </a:lnTo>
                    <a:lnTo>
                      <a:pt x="66" y="97"/>
                    </a:lnTo>
                    <a:lnTo>
                      <a:pt x="72" y="103"/>
                    </a:lnTo>
                    <a:lnTo>
                      <a:pt x="78" y="10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4" name="Freeform 254"/>
              <p:cNvSpPr>
                <a:spLocks noChangeAspect="1"/>
              </p:cNvSpPr>
              <p:nvPr/>
            </p:nvSpPr>
            <p:spPr bwMode="auto">
              <a:xfrm>
                <a:off x="994" y="5151"/>
                <a:ext cx="246" cy="133"/>
              </a:xfrm>
              <a:custGeom>
                <a:avLst/>
                <a:gdLst>
                  <a:gd name="T0" fmla="*/ 0 w 246"/>
                  <a:gd name="T1" fmla="*/ 133 h 133"/>
                  <a:gd name="T2" fmla="*/ 6 w 246"/>
                  <a:gd name="T3" fmla="*/ 127 h 133"/>
                  <a:gd name="T4" fmla="*/ 6 w 246"/>
                  <a:gd name="T5" fmla="*/ 121 h 133"/>
                  <a:gd name="T6" fmla="*/ 6 w 246"/>
                  <a:gd name="T7" fmla="*/ 121 h 133"/>
                  <a:gd name="T8" fmla="*/ 12 w 246"/>
                  <a:gd name="T9" fmla="*/ 115 h 133"/>
                  <a:gd name="T10" fmla="*/ 18 w 246"/>
                  <a:gd name="T11" fmla="*/ 103 h 133"/>
                  <a:gd name="T12" fmla="*/ 18 w 246"/>
                  <a:gd name="T13" fmla="*/ 103 h 133"/>
                  <a:gd name="T14" fmla="*/ 18 w 246"/>
                  <a:gd name="T15" fmla="*/ 97 h 133"/>
                  <a:gd name="T16" fmla="*/ 24 w 246"/>
                  <a:gd name="T17" fmla="*/ 91 h 133"/>
                  <a:gd name="T18" fmla="*/ 24 w 246"/>
                  <a:gd name="T19" fmla="*/ 91 h 133"/>
                  <a:gd name="T20" fmla="*/ 30 w 246"/>
                  <a:gd name="T21" fmla="*/ 78 h 133"/>
                  <a:gd name="T22" fmla="*/ 30 w 246"/>
                  <a:gd name="T23" fmla="*/ 72 h 133"/>
                  <a:gd name="T24" fmla="*/ 30 w 246"/>
                  <a:gd name="T25" fmla="*/ 72 h 133"/>
                  <a:gd name="T26" fmla="*/ 36 w 246"/>
                  <a:gd name="T27" fmla="*/ 66 h 133"/>
                  <a:gd name="T28" fmla="*/ 48 w 246"/>
                  <a:gd name="T29" fmla="*/ 66 h 133"/>
                  <a:gd name="T30" fmla="*/ 48 w 246"/>
                  <a:gd name="T31" fmla="*/ 66 h 133"/>
                  <a:gd name="T32" fmla="*/ 54 w 246"/>
                  <a:gd name="T33" fmla="*/ 66 h 133"/>
                  <a:gd name="T34" fmla="*/ 60 w 246"/>
                  <a:gd name="T35" fmla="*/ 60 h 133"/>
                  <a:gd name="T36" fmla="*/ 66 w 246"/>
                  <a:gd name="T37" fmla="*/ 60 h 133"/>
                  <a:gd name="T38" fmla="*/ 72 w 246"/>
                  <a:gd name="T39" fmla="*/ 60 h 133"/>
                  <a:gd name="T40" fmla="*/ 78 w 246"/>
                  <a:gd name="T41" fmla="*/ 54 h 133"/>
                  <a:gd name="T42" fmla="*/ 84 w 246"/>
                  <a:gd name="T43" fmla="*/ 54 h 133"/>
                  <a:gd name="T44" fmla="*/ 90 w 246"/>
                  <a:gd name="T45" fmla="*/ 54 h 133"/>
                  <a:gd name="T46" fmla="*/ 96 w 246"/>
                  <a:gd name="T47" fmla="*/ 48 h 133"/>
                  <a:gd name="T48" fmla="*/ 102 w 246"/>
                  <a:gd name="T49" fmla="*/ 48 h 133"/>
                  <a:gd name="T50" fmla="*/ 108 w 246"/>
                  <a:gd name="T51" fmla="*/ 48 h 133"/>
                  <a:gd name="T52" fmla="*/ 114 w 246"/>
                  <a:gd name="T53" fmla="*/ 42 h 133"/>
                  <a:gd name="T54" fmla="*/ 120 w 246"/>
                  <a:gd name="T55" fmla="*/ 42 h 133"/>
                  <a:gd name="T56" fmla="*/ 120 w 246"/>
                  <a:gd name="T57" fmla="*/ 42 h 133"/>
                  <a:gd name="T58" fmla="*/ 132 w 246"/>
                  <a:gd name="T59" fmla="*/ 36 h 133"/>
                  <a:gd name="T60" fmla="*/ 138 w 246"/>
                  <a:gd name="T61" fmla="*/ 36 h 133"/>
                  <a:gd name="T62" fmla="*/ 138 w 246"/>
                  <a:gd name="T63" fmla="*/ 36 h 133"/>
                  <a:gd name="T64" fmla="*/ 144 w 246"/>
                  <a:gd name="T65" fmla="*/ 36 h 133"/>
                  <a:gd name="T66" fmla="*/ 150 w 246"/>
                  <a:gd name="T67" fmla="*/ 30 h 133"/>
                  <a:gd name="T68" fmla="*/ 162 w 246"/>
                  <a:gd name="T69" fmla="*/ 30 h 133"/>
                  <a:gd name="T70" fmla="*/ 162 w 246"/>
                  <a:gd name="T71" fmla="*/ 30 h 133"/>
                  <a:gd name="T72" fmla="*/ 168 w 246"/>
                  <a:gd name="T73" fmla="*/ 24 h 133"/>
                  <a:gd name="T74" fmla="*/ 174 w 246"/>
                  <a:gd name="T75" fmla="*/ 24 h 133"/>
                  <a:gd name="T76" fmla="*/ 180 w 246"/>
                  <a:gd name="T77" fmla="*/ 24 h 133"/>
                  <a:gd name="T78" fmla="*/ 186 w 246"/>
                  <a:gd name="T79" fmla="*/ 18 h 133"/>
                  <a:gd name="T80" fmla="*/ 192 w 246"/>
                  <a:gd name="T81" fmla="*/ 18 h 133"/>
                  <a:gd name="T82" fmla="*/ 198 w 246"/>
                  <a:gd name="T83" fmla="*/ 18 h 133"/>
                  <a:gd name="T84" fmla="*/ 204 w 246"/>
                  <a:gd name="T85" fmla="*/ 12 h 133"/>
                  <a:gd name="T86" fmla="*/ 210 w 246"/>
                  <a:gd name="T87" fmla="*/ 12 h 133"/>
                  <a:gd name="T88" fmla="*/ 216 w 246"/>
                  <a:gd name="T89" fmla="*/ 12 h 133"/>
                  <a:gd name="T90" fmla="*/ 222 w 246"/>
                  <a:gd name="T91" fmla="*/ 6 h 133"/>
                  <a:gd name="T92" fmla="*/ 228 w 246"/>
                  <a:gd name="T93" fmla="*/ 6 h 133"/>
                  <a:gd name="T94" fmla="*/ 234 w 246"/>
                  <a:gd name="T95" fmla="*/ 6 h 133"/>
                  <a:gd name="T96" fmla="*/ 234 w 246"/>
                  <a:gd name="T97" fmla="*/ 6 h 133"/>
                  <a:gd name="T98" fmla="*/ 246 w 246"/>
                  <a:gd name="T99" fmla="*/ 0 h 1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6"/>
                  <a:gd name="T151" fmla="*/ 0 h 133"/>
                  <a:gd name="T152" fmla="*/ 246 w 246"/>
                  <a:gd name="T153" fmla="*/ 133 h 1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6" h="133">
                    <a:moveTo>
                      <a:pt x="0" y="133"/>
                    </a:moveTo>
                    <a:lnTo>
                      <a:pt x="6" y="127"/>
                    </a:lnTo>
                    <a:lnTo>
                      <a:pt x="6" y="121"/>
                    </a:lnTo>
                    <a:lnTo>
                      <a:pt x="12" y="115"/>
                    </a:lnTo>
                    <a:lnTo>
                      <a:pt x="18" y="103"/>
                    </a:lnTo>
                    <a:lnTo>
                      <a:pt x="18" y="97"/>
                    </a:lnTo>
                    <a:lnTo>
                      <a:pt x="24" y="91"/>
                    </a:lnTo>
                    <a:lnTo>
                      <a:pt x="30" y="78"/>
                    </a:lnTo>
                    <a:lnTo>
                      <a:pt x="30" y="72"/>
                    </a:lnTo>
                    <a:lnTo>
                      <a:pt x="36" y="66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0"/>
                    </a:lnTo>
                    <a:lnTo>
                      <a:pt x="78" y="54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6" y="48"/>
                    </a:lnTo>
                    <a:lnTo>
                      <a:pt x="102" y="48"/>
                    </a:lnTo>
                    <a:lnTo>
                      <a:pt x="108" y="48"/>
                    </a:lnTo>
                    <a:lnTo>
                      <a:pt x="114" y="42"/>
                    </a:lnTo>
                    <a:lnTo>
                      <a:pt x="120" y="42"/>
                    </a:lnTo>
                    <a:lnTo>
                      <a:pt x="132" y="36"/>
                    </a:lnTo>
                    <a:lnTo>
                      <a:pt x="138" y="36"/>
                    </a:lnTo>
                    <a:lnTo>
                      <a:pt x="144" y="36"/>
                    </a:lnTo>
                    <a:lnTo>
                      <a:pt x="150" y="30"/>
                    </a:lnTo>
                    <a:lnTo>
                      <a:pt x="162" y="30"/>
                    </a:lnTo>
                    <a:lnTo>
                      <a:pt x="168" y="24"/>
                    </a:lnTo>
                    <a:lnTo>
                      <a:pt x="174" y="24"/>
                    </a:lnTo>
                    <a:lnTo>
                      <a:pt x="180" y="24"/>
                    </a:lnTo>
                    <a:lnTo>
                      <a:pt x="186" y="18"/>
                    </a:lnTo>
                    <a:lnTo>
                      <a:pt x="192" y="18"/>
                    </a:lnTo>
                    <a:lnTo>
                      <a:pt x="198" y="18"/>
                    </a:lnTo>
                    <a:lnTo>
                      <a:pt x="204" y="12"/>
                    </a:lnTo>
                    <a:lnTo>
                      <a:pt x="210" y="12"/>
                    </a:lnTo>
                    <a:lnTo>
                      <a:pt x="216" y="12"/>
                    </a:lnTo>
                    <a:lnTo>
                      <a:pt x="222" y="6"/>
                    </a:lnTo>
                    <a:lnTo>
                      <a:pt x="228" y="6"/>
                    </a:lnTo>
                    <a:lnTo>
                      <a:pt x="234" y="6"/>
                    </a:lnTo>
                    <a:lnTo>
                      <a:pt x="2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5" name="Freeform 255"/>
              <p:cNvSpPr>
                <a:spLocks noChangeAspect="1"/>
              </p:cNvSpPr>
              <p:nvPr/>
            </p:nvSpPr>
            <p:spPr bwMode="auto">
              <a:xfrm>
                <a:off x="1240" y="5055"/>
                <a:ext cx="283" cy="96"/>
              </a:xfrm>
              <a:custGeom>
                <a:avLst/>
                <a:gdLst>
                  <a:gd name="T0" fmla="*/ 0 w 283"/>
                  <a:gd name="T1" fmla="*/ 96 h 96"/>
                  <a:gd name="T2" fmla="*/ 6 w 283"/>
                  <a:gd name="T3" fmla="*/ 96 h 96"/>
                  <a:gd name="T4" fmla="*/ 12 w 283"/>
                  <a:gd name="T5" fmla="*/ 90 h 96"/>
                  <a:gd name="T6" fmla="*/ 12 w 283"/>
                  <a:gd name="T7" fmla="*/ 90 h 96"/>
                  <a:gd name="T8" fmla="*/ 18 w 283"/>
                  <a:gd name="T9" fmla="*/ 90 h 96"/>
                  <a:gd name="T10" fmla="*/ 31 w 283"/>
                  <a:gd name="T11" fmla="*/ 84 h 96"/>
                  <a:gd name="T12" fmla="*/ 31 w 283"/>
                  <a:gd name="T13" fmla="*/ 84 h 96"/>
                  <a:gd name="T14" fmla="*/ 37 w 283"/>
                  <a:gd name="T15" fmla="*/ 84 h 96"/>
                  <a:gd name="T16" fmla="*/ 43 w 283"/>
                  <a:gd name="T17" fmla="*/ 84 h 96"/>
                  <a:gd name="T18" fmla="*/ 55 w 283"/>
                  <a:gd name="T19" fmla="*/ 78 h 96"/>
                  <a:gd name="T20" fmla="*/ 55 w 283"/>
                  <a:gd name="T21" fmla="*/ 78 h 96"/>
                  <a:gd name="T22" fmla="*/ 61 w 283"/>
                  <a:gd name="T23" fmla="*/ 78 h 96"/>
                  <a:gd name="T24" fmla="*/ 67 w 283"/>
                  <a:gd name="T25" fmla="*/ 72 h 96"/>
                  <a:gd name="T26" fmla="*/ 73 w 283"/>
                  <a:gd name="T27" fmla="*/ 72 h 96"/>
                  <a:gd name="T28" fmla="*/ 79 w 283"/>
                  <a:gd name="T29" fmla="*/ 72 h 96"/>
                  <a:gd name="T30" fmla="*/ 85 w 283"/>
                  <a:gd name="T31" fmla="*/ 66 h 96"/>
                  <a:gd name="T32" fmla="*/ 91 w 283"/>
                  <a:gd name="T33" fmla="*/ 66 h 96"/>
                  <a:gd name="T34" fmla="*/ 97 w 283"/>
                  <a:gd name="T35" fmla="*/ 66 h 96"/>
                  <a:gd name="T36" fmla="*/ 103 w 283"/>
                  <a:gd name="T37" fmla="*/ 60 h 96"/>
                  <a:gd name="T38" fmla="*/ 103 w 283"/>
                  <a:gd name="T39" fmla="*/ 60 h 96"/>
                  <a:gd name="T40" fmla="*/ 115 w 283"/>
                  <a:gd name="T41" fmla="*/ 60 h 96"/>
                  <a:gd name="T42" fmla="*/ 121 w 283"/>
                  <a:gd name="T43" fmla="*/ 54 h 96"/>
                  <a:gd name="T44" fmla="*/ 127 w 283"/>
                  <a:gd name="T45" fmla="*/ 54 h 96"/>
                  <a:gd name="T46" fmla="*/ 127 w 283"/>
                  <a:gd name="T47" fmla="*/ 54 h 96"/>
                  <a:gd name="T48" fmla="*/ 133 w 283"/>
                  <a:gd name="T49" fmla="*/ 54 h 96"/>
                  <a:gd name="T50" fmla="*/ 145 w 283"/>
                  <a:gd name="T51" fmla="*/ 48 h 96"/>
                  <a:gd name="T52" fmla="*/ 151 w 283"/>
                  <a:gd name="T53" fmla="*/ 48 h 96"/>
                  <a:gd name="T54" fmla="*/ 151 w 283"/>
                  <a:gd name="T55" fmla="*/ 48 h 96"/>
                  <a:gd name="T56" fmla="*/ 157 w 283"/>
                  <a:gd name="T57" fmla="*/ 42 h 96"/>
                  <a:gd name="T58" fmla="*/ 169 w 283"/>
                  <a:gd name="T59" fmla="*/ 42 h 96"/>
                  <a:gd name="T60" fmla="*/ 169 w 283"/>
                  <a:gd name="T61" fmla="*/ 42 h 96"/>
                  <a:gd name="T62" fmla="*/ 175 w 283"/>
                  <a:gd name="T63" fmla="*/ 36 h 96"/>
                  <a:gd name="T64" fmla="*/ 181 w 283"/>
                  <a:gd name="T65" fmla="*/ 36 h 96"/>
                  <a:gd name="T66" fmla="*/ 187 w 283"/>
                  <a:gd name="T67" fmla="*/ 36 h 96"/>
                  <a:gd name="T68" fmla="*/ 193 w 283"/>
                  <a:gd name="T69" fmla="*/ 30 h 96"/>
                  <a:gd name="T70" fmla="*/ 199 w 283"/>
                  <a:gd name="T71" fmla="*/ 30 h 96"/>
                  <a:gd name="T72" fmla="*/ 205 w 283"/>
                  <a:gd name="T73" fmla="*/ 30 h 96"/>
                  <a:gd name="T74" fmla="*/ 211 w 283"/>
                  <a:gd name="T75" fmla="*/ 24 h 96"/>
                  <a:gd name="T76" fmla="*/ 217 w 283"/>
                  <a:gd name="T77" fmla="*/ 24 h 96"/>
                  <a:gd name="T78" fmla="*/ 217 w 283"/>
                  <a:gd name="T79" fmla="*/ 24 h 96"/>
                  <a:gd name="T80" fmla="*/ 229 w 283"/>
                  <a:gd name="T81" fmla="*/ 18 h 96"/>
                  <a:gd name="T82" fmla="*/ 235 w 283"/>
                  <a:gd name="T83" fmla="*/ 18 h 96"/>
                  <a:gd name="T84" fmla="*/ 241 w 283"/>
                  <a:gd name="T85" fmla="*/ 18 h 96"/>
                  <a:gd name="T86" fmla="*/ 241 w 283"/>
                  <a:gd name="T87" fmla="*/ 18 h 96"/>
                  <a:gd name="T88" fmla="*/ 253 w 283"/>
                  <a:gd name="T89" fmla="*/ 12 h 96"/>
                  <a:gd name="T90" fmla="*/ 259 w 283"/>
                  <a:gd name="T91" fmla="*/ 12 h 96"/>
                  <a:gd name="T92" fmla="*/ 265 w 283"/>
                  <a:gd name="T93" fmla="*/ 12 h 96"/>
                  <a:gd name="T94" fmla="*/ 265 w 283"/>
                  <a:gd name="T95" fmla="*/ 6 h 96"/>
                  <a:gd name="T96" fmla="*/ 271 w 283"/>
                  <a:gd name="T97" fmla="*/ 6 h 96"/>
                  <a:gd name="T98" fmla="*/ 283 w 283"/>
                  <a:gd name="T99" fmla="*/ 6 h 96"/>
                  <a:gd name="T100" fmla="*/ 283 w 283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96"/>
                  <a:gd name="T155" fmla="*/ 283 w 283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96">
                    <a:moveTo>
                      <a:pt x="0" y="96"/>
                    </a:move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31" y="84"/>
                    </a:lnTo>
                    <a:lnTo>
                      <a:pt x="37" y="84"/>
                    </a:lnTo>
                    <a:lnTo>
                      <a:pt x="43" y="84"/>
                    </a:lnTo>
                    <a:lnTo>
                      <a:pt x="55" y="78"/>
                    </a:lnTo>
                    <a:lnTo>
                      <a:pt x="61" y="78"/>
                    </a:lnTo>
                    <a:lnTo>
                      <a:pt x="67" y="72"/>
                    </a:lnTo>
                    <a:lnTo>
                      <a:pt x="73" y="72"/>
                    </a:lnTo>
                    <a:lnTo>
                      <a:pt x="79" y="72"/>
                    </a:lnTo>
                    <a:lnTo>
                      <a:pt x="85" y="66"/>
                    </a:lnTo>
                    <a:lnTo>
                      <a:pt x="91" y="66"/>
                    </a:lnTo>
                    <a:lnTo>
                      <a:pt x="97" y="66"/>
                    </a:lnTo>
                    <a:lnTo>
                      <a:pt x="103" y="60"/>
                    </a:lnTo>
                    <a:lnTo>
                      <a:pt x="115" y="60"/>
                    </a:lnTo>
                    <a:lnTo>
                      <a:pt x="121" y="54"/>
                    </a:lnTo>
                    <a:lnTo>
                      <a:pt x="127" y="54"/>
                    </a:lnTo>
                    <a:lnTo>
                      <a:pt x="133" y="54"/>
                    </a:lnTo>
                    <a:lnTo>
                      <a:pt x="145" y="48"/>
                    </a:lnTo>
                    <a:lnTo>
                      <a:pt x="151" y="48"/>
                    </a:lnTo>
                    <a:lnTo>
                      <a:pt x="157" y="42"/>
                    </a:lnTo>
                    <a:lnTo>
                      <a:pt x="169" y="42"/>
                    </a:lnTo>
                    <a:lnTo>
                      <a:pt x="175" y="36"/>
                    </a:lnTo>
                    <a:lnTo>
                      <a:pt x="181" y="36"/>
                    </a:lnTo>
                    <a:lnTo>
                      <a:pt x="187" y="36"/>
                    </a:lnTo>
                    <a:lnTo>
                      <a:pt x="193" y="30"/>
                    </a:lnTo>
                    <a:lnTo>
                      <a:pt x="199" y="30"/>
                    </a:lnTo>
                    <a:lnTo>
                      <a:pt x="205" y="30"/>
                    </a:lnTo>
                    <a:lnTo>
                      <a:pt x="211" y="24"/>
                    </a:lnTo>
                    <a:lnTo>
                      <a:pt x="217" y="24"/>
                    </a:lnTo>
                    <a:lnTo>
                      <a:pt x="229" y="18"/>
                    </a:lnTo>
                    <a:lnTo>
                      <a:pt x="235" y="18"/>
                    </a:lnTo>
                    <a:lnTo>
                      <a:pt x="241" y="18"/>
                    </a:lnTo>
                    <a:lnTo>
                      <a:pt x="253" y="12"/>
                    </a:lnTo>
                    <a:lnTo>
                      <a:pt x="259" y="12"/>
                    </a:lnTo>
                    <a:lnTo>
                      <a:pt x="265" y="12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83" y="6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6" name="Freeform 256"/>
              <p:cNvSpPr>
                <a:spLocks noChangeAspect="1"/>
              </p:cNvSpPr>
              <p:nvPr/>
            </p:nvSpPr>
            <p:spPr bwMode="auto">
              <a:xfrm>
                <a:off x="1523" y="4959"/>
                <a:ext cx="289" cy="96"/>
              </a:xfrm>
              <a:custGeom>
                <a:avLst/>
                <a:gdLst>
                  <a:gd name="T0" fmla="*/ 0 w 289"/>
                  <a:gd name="T1" fmla="*/ 96 h 96"/>
                  <a:gd name="T2" fmla="*/ 6 w 289"/>
                  <a:gd name="T3" fmla="*/ 96 h 96"/>
                  <a:gd name="T4" fmla="*/ 12 w 289"/>
                  <a:gd name="T5" fmla="*/ 96 h 96"/>
                  <a:gd name="T6" fmla="*/ 18 w 289"/>
                  <a:gd name="T7" fmla="*/ 90 h 96"/>
                  <a:gd name="T8" fmla="*/ 24 w 289"/>
                  <a:gd name="T9" fmla="*/ 90 h 96"/>
                  <a:gd name="T10" fmla="*/ 30 w 289"/>
                  <a:gd name="T11" fmla="*/ 90 h 96"/>
                  <a:gd name="T12" fmla="*/ 37 w 289"/>
                  <a:gd name="T13" fmla="*/ 84 h 96"/>
                  <a:gd name="T14" fmla="*/ 43 w 289"/>
                  <a:gd name="T15" fmla="*/ 84 h 96"/>
                  <a:gd name="T16" fmla="*/ 49 w 289"/>
                  <a:gd name="T17" fmla="*/ 84 h 96"/>
                  <a:gd name="T18" fmla="*/ 49 w 289"/>
                  <a:gd name="T19" fmla="*/ 84 h 96"/>
                  <a:gd name="T20" fmla="*/ 61 w 289"/>
                  <a:gd name="T21" fmla="*/ 78 h 96"/>
                  <a:gd name="T22" fmla="*/ 67 w 289"/>
                  <a:gd name="T23" fmla="*/ 78 h 96"/>
                  <a:gd name="T24" fmla="*/ 73 w 289"/>
                  <a:gd name="T25" fmla="*/ 72 h 96"/>
                  <a:gd name="T26" fmla="*/ 73 w 289"/>
                  <a:gd name="T27" fmla="*/ 72 h 96"/>
                  <a:gd name="T28" fmla="*/ 85 w 289"/>
                  <a:gd name="T29" fmla="*/ 72 h 96"/>
                  <a:gd name="T30" fmla="*/ 91 w 289"/>
                  <a:gd name="T31" fmla="*/ 66 h 96"/>
                  <a:gd name="T32" fmla="*/ 97 w 289"/>
                  <a:gd name="T33" fmla="*/ 66 h 96"/>
                  <a:gd name="T34" fmla="*/ 97 w 289"/>
                  <a:gd name="T35" fmla="*/ 66 h 96"/>
                  <a:gd name="T36" fmla="*/ 103 w 289"/>
                  <a:gd name="T37" fmla="*/ 66 h 96"/>
                  <a:gd name="T38" fmla="*/ 115 w 289"/>
                  <a:gd name="T39" fmla="*/ 60 h 96"/>
                  <a:gd name="T40" fmla="*/ 115 w 289"/>
                  <a:gd name="T41" fmla="*/ 60 h 96"/>
                  <a:gd name="T42" fmla="*/ 121 w 289"/>
                  <a:gd name="T43" fmla="*/ 60 h 96"/>
                  <a:gd name="T44" fmla="*/ 127 w 289"/>
                  <a:gd name="T45" fmla="*/ 54 h 96"/>
                  <a:gd name="T46" fmla="*/ 133 w 289"/>
                  <a:gd name="T47" fmla="*/ 54 h 96"/>
                  <a:gd name="T48" fmla="*/ 139 w 289"/>
                  <a:gd name="T49" fmla="*/ 54 h 96"/>
                  <a:gd name="T50" fmla="*/ 145 w 289"/>
                  <a:gd name="T51" fmla="*/ 48 h 96"/>
                  <a:gd name="T52" fmla="*/ 151 w 289"/>
                  <a:gd name="T53" fmla="*/ 48 h 96"/>
                  <a:gd name="T54" fmla="*/ 157 w 289"/>
                  <a:gd name="T55" fmla="*/ 48 h 96"/>
                  <a:gd name="T56" fmla="*/ 163 w 289"/>
                  <a:gd name="T57" fmla="*/ 42 h 96"/>
                  <a:gd name="T58" fmla="*/ 169 w 289"/>
                  <a:gd name="T59" fmla="*/ 42 h 96"/>
                  <a:gd name="T60" fmla="*/ 175 w 289"/>
                  <a:gd name="T61" fmla="*/ 42 h 96"/>
                  <a:gd name="T62" fmla="*/ 181 w 289"/>
                  <a:gd name="T63" fmla="*/ 36 h 96"/>
                  <a:gd name="T64" fmla="*/ 187 w 289"/>
                  <a:gd name="T65" fmla="*/ 36 h 96"/>
                  <a:gd name="T66" fmla="*/ 187 w 289"/>
                  <a:gd name="T67" fmla="*/ 36 h 96"/>
                  <a:gd name="T68" fmla="*/ 199 w 289"/>
                  <a:gd name="T69" fmla="*/ 36 h 96"/>
                  <a:gd name="T70" fmla="*/ 205 w 289"/>
                  <a:gd name="T71" fmla="*/ 30 h 96"/>
                  <a:gd name="T72" fmla="*/ 211 w 289"/>
                  <a:gd name="T73" fmla="*/ 30 h 96"/>
                  <a:gd name="T74" fmla="*/ 211 w 289"/>
                  <a:gd name="T75" fmla="*/ 30 h 96"/>
                  <a:gd name="T76" fmla="*/ 217 w 289"/>
                  <a:gd name="T77" fmla="*/ 24 h 96"/>
                  <a:gd name="T78" fmla="*/ 229 w 289"/>
                  <a:gd name="T79" fmla="*/ 24 h 96"/>
                  <a:gd name="T80" fmla="*/ 229 w 289"/>
                  <a:gd name="T81" fmla="*/ 24 h 96"/>
                  <a:gd name="T82" fmla="*/ 235 w 289"/>
                  <a:gd name="T83" fmla="*/ 18 h 96"/>
                  <a:gd name="T84" fmla="*/ 241 w 289"/>
                  <a:gd name="T85" fmla="*/ 18 h 96"/>
                  <a:gd name="T86" fmla="*/ 247 w 289"/>
                  <a:gd name="T87" fmla="*/ 18 h 96"/>
                  <a:gd name="T88" fmla="*/ 253 w 289"/>
                  <a:gd name="T89" fmla="*/ 12 h 96"/>
                  <a:gd name="T90" fmla="*/ 259 w 289"/>
                  <a:gd name="T91" fmla="*/ 12 h 96"/>
                  <a:gd name="T92" fmla="*/ 265 w 289"/>
                  <a:gd name="T93" fmla="*/ 12 h 96"/>
                  <a:gd name="T94" fmla="*/ 271 w 289"/>
                  <a:gd name="T95" fmla="*/ 6 h 96"/>
                  <a:gd name="T96" fmla="*/ 277 w 289"/>
                  <a:gd name="T97" fmla="*/ 6 h 96"/>
                  <a:gd name="T98" fmla="*/ 283 w 289"/>
                  <a:gd name="T99" fmla="*/ 6 h 96"/>
                  <a:gd name="T100" fmla="*/ 289 w 289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9"/>
                  <a:gd name="T154" fmla="*/ 0 h 96"/>
                  <a:gd name="T155" fmla="*/ 289 w 289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9" h="96">
                    <a:moveTo>
                      <a:pt x="0" y="96"/>
                    </a:moveTo>
                    <a:lnTo>
                      <a:pt x="6" y="96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37" y="84"/>
                    </a:lnTo>
                    <a:lnTo>
                      <a:pt x="43" y="84"/>
                    </a:lnTo>
                    <a:lnTo>
                      <a:pt x="49" y="84"/>
                    </a:lnTo>
                    <a:lnTo>
                      <a:pt x="61" y="78"/>
                    </a:lnTo>
                    <a:lnTo>
                      <a:pt x="67" y="78"/>
                    </a:lnTo>
                    <a:lnTo>
                      <a:pt x="73" y="72"/>
                    </a:lnTo>
                    <a:lnTo>
                      <a:pt x="85" y="72"/>
                    </a:lnTo>
                    <a:lnTo>
                      <a:pt x="91" y="66"/>
                    </a:lnTo>
                    <a:lnTo>
                      <a:pt x="97" y="66"/>
                    </a:lnTo>
                    <a:lnTo>
                      <a:pt x="103" y="66"/>
                    </a:lnTo>
                    <a:lnTo>
                      <a:pt x="115" y="60"/>
                    </a:lnTo>
                    <a:lnTo>
                      <a:pt x="121" y="60"/>
                    </a:lnTo>
                    <a:lnTo>
                      <a:pt x="127" y="54"/>
                    </a:lnTo>
                    <a:lnTo>
                      <a:pt x="133" y="54"/>
                    </a:lnTo>
                    <a:lnTo>
                      <a:pt x="139" y="54"/>
                    </a:lnTo>
                    <a:lnTo>
                      <a:pt x="145" y="48"/>
                    </a:lnTo>
                    <a:lnTo>
                      <a:pt x="151" y="48"/>
                    </a:lnTo>
                    <a:lnTo>
                      <a:pt x="157" y="48"/>
                    </a:lnTo>
                    <a:lnTo>
                      <a:pt x="163" y="42"/>
                    </a:lnTo>
                    <a:lnTo>
                      <a:pt x="169" y="42"/>
                    </a:lnTo>
                    <a:lnTo>
                      <a:pt x="175" y="42"/>
                    </a:lnTo>
                    <a:lnTo>
                      <a:pt x="181" y="36"/>
                    </a:lnTo>
                    <a:lnTo>
                      <a:pt x="187" y="36"/>
                    </a:lnTo>
                    <a:lnTo>
                      <a:pt x="199" y="36"/>
                    </a:lnTo>
                    <a:lnTo>
                      <a:pt x="205" y="30"/>
                    </a:lnTo>
                    <a:lnTo>
                      <a:pt x="211" y="30"/>
                    </a:lnTo>
                    <a:lnTo>
                      <a:pt x="217" y="24"/>
                    </a:lnTo>
                    <a:lnTo>
                      <a:pt x="229" y="24"/>
                    </a:lnTo>
                    <a:lnTo>
                      <a:pt x="235" y="18"/>
                    </a:lnTo>
                    <a:lnTo>
                      <a:pt x="241" y="18"/>
                    </a:lnTo>
                    <a:lnTo>
                      <a:pt x="247" y="18"/>
                    </a:lnTo>
                    <a:lnTo>
                      <a:pt x="253" y="12"/>
                    </a:lnTo>
                    <a:lnTo>
                      <a:pt x="259" y="12"/>
                    </a:lnTo>
                    <a:lnTo>
                      <a:pt x="265" y="12"/>
                    </a:lnTo>
                    <a:lnTo>
                      <a:pt x="271" y="6"/>
                    </a:lnTo>
                    <a:lnTo>
                      <a:pt x="277" y="6"/>
                    </a:lnTo>
                    <a:lnTo>
                      <a:pt x="283" y="6"/>
                    </a:lnTo>
                    <a:lnTo>
                      <a:pt x="2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7" name="Freeform 257"/>
              <p:cNvSpPr>
                <a:spLocks noChangeAspect="1"/>
              </p:cNvSpPr>
              <p:nvPr/>
            </p:nvSpPr>
            <p:spPr bwMode="auto">
              <a:xfrm>
                <a:off x="1812" y="4898"/>
                <a:ext cx="247" cy="73"/>
              </a:xfrm>
              <a:custGeom>
                <a:avLst/>
                <a:gdLst>
                  <a:gd name="T0" fmla="*/ 0 w 247"/>
                  <a:gd name="T1" fmla="*/ 61 h 73"/>
                  <a:gd name="T2" fmla="*/ 6 w 247"/>
                  <a:gd name="T3" fmla="*/ 61 h 73"/>
                  <a:gd name="T4" fmla="*/ 12 w 247"/>
                  <a:gd name="T5" fmla="*/ 61 h 73"/>
                  <a:gd name="T6" fmla="*/ 12 w 247"/>
                  <a:gd name="T7" fmla="*/ 61 h 73"/>
                  <a:gd name="T8" fmla="*/ 24 w 247"/>
                  <a:gd name="T9" fmla="*/ 55 h 73"/>
                  <a:gd name="T10" fmla="*/ 30 w 247"/>
                  <a:gd name="T11" fmla="*/ 55 h 73"/>
                  <a:gd name="T12" fmla="*/ 37 w 247"/>
                  <a:gd name="T13" fmla="*/ 48 h 73"/>
                  <a:gd name="T14" fmla="*/ 37 w 247"/>
                  <a:gd name="T15" fmla="*/ 48 h 73"/>
                  <a:gd name="T16" fmla="*/ 43 w 247"/>
                  <a:gd name="T17" fmla="*/ 48 h 73"/>
                  <a:gd name="T18" fmla="*/ 55 w 247"/>
                  <a:gd name="T19" fmla="*/ 42 h 73"/>
                  <a:gd name="T20" fmla="*/ 55 w 247"/>
                  <a:gd name="T21" fmla="*/ 42 h 73"/>
                  <a:gd name="T22" fmla="*/ 61 w 247"/>
                  <a:gd name="T23" fmla="*/ 42 h 73"/>
                  <a:gd name="T24" fmla="*/ 67 w 247"/>
                  <a:gd name="T25" fmla="*/ 42 h 73"/>
                  <a:gd name="T26" fmla="*/ 79 w 247"/>
                  <a:gd name="T27" fmla="*/ 36 h 73"/>
                  <a:gd name="T28" fmla="*/ 79 w 247"/>
                  <a:gd name="T29" fmla="*/ 36 h 73"/>
                  <a:gd name="T30" fmla="*/ 85 w 247"/>
                  <a:gd name="T31" fmla="*/ 36 h 73"/>
                  <a:gd name="T32" fmla="*/ 91 w 247"/>
                  <a:gd name="T33" fmla="*/ 30 h 73"/>
                  <a:gd name="T34" fmla="*/ 97 w 247"/>
                  <a:gd name="T35" fmla="*/ 30 h 73"/>
                  <a:gd name="T36" fmla="*/ 103 w 247"/>
                  <a:gd name="T37" fmla="*/ 30 h 73"/>
                  <a:gd name="T38" fmla="*/ 109 w 247"/>
                  <a:gd name="T39" fmla="*/ 30 h 73"/>
                  <a:gd name="T40" fmla="*/ 115 w 247"/>
                  <a:gd name="T41" fmla="*/ 24 h 73"/>
                  <a:gd name="T42" fmla="*/ 121 w 247"/>
                  <a:gd name="T43" fmla="*/ 24 h 73"/>
                  <a:gd name="T44" fmla="*/ 127 w 247"/>
                  <a:gd name="T45" fmla="*/ 18 h 73"/>
                  <a:gd name="T46" fmla="*/ 127 w 247"/>
                  <a:gd name="T47" fmla="*/ 18 h 73"/>
                  <a:gd name="T48" fmla="*/ 139 w 247"/>
                  <a:gd name="T49" fmla="*/ 18 h 73"/>
                  <a:gd name="T50" fmla="*/ 145 w 247"/>
                  <a:gd name="T51" fmla="*/ 12 h 73"/>
                  <a:gd name="T52" fmla="*/ 151 w 247"/>
                  <a:gd name="T53" fmla="*/ 12 h 73"/>
                  <a:gd name="T54" fmla="*/ 151 w 247"/>
                  <a:gd name="T55" fmla="*/ 12 h 73"/>
                  <a:gd name="T56" fmla="*/ 157 w 247"/>
                  <a:gd name="T57" fmla="*/ 12 h 73"/>
                  <a:gd name="T58" fmla="*/ 169 w 247"/>
                  <a:gd name="T59" fmla="*/ 6 h 73"/>
                  <a:gd name="T60" fmla="*/ 169 w 247"/>
                  <a:gd name="T61" fmla="*/ 6 h 73"/>
                  <a:gd name="T62" fmla="*/ 175 w 247"/>
                  <a:gd name="T63" fmla="*/ 6 h 73"/>
                  <a:gd name="T64" fmla="*/ 181 w 247"/>
                  <a:gd name="T65" fmla="*/ 0 h 73"/>
                  <a:gd name="T66" fmla="*/ 193 w 247"/>
                  <a:gd name="T67" fmla="*/ 0 h 73"/>
                  <a:gd name="T68" fmla="*/ 199 w 247"/>
                  <a:gd name="T69" fmla="*/ 6 h 73"/>
                  <a:gd name="T70" fmla="*/ 199 w 247"/>
                  <a:gd name="T71" fmla="*/ 12 h 73"/>
                  <a:gd name="T72" fmla="*/ 199 w 247"/>
                  <a:gd name="T73" fmla="*/ 12 h 73"/>
                  <a:gd name="T74" fmla="*/ 205 w 247"/>
                  <a:gd name="T75" fmla="*/ 18 h 73"/>
                  <a:gd name="T76" fmla="*/ 205 w 247"/>
                  <a:gd name="T77" fmla="*/ 24 h 73"/>
                  <a:gd name="T78" fmla="*/ 211 w 247"/>
                  <a:gd name="T79" fmla="*/ 30 h 73"/>
                  <a:gd name="T80" fmla="*/ 211 w 247"/>
                  <a:gd name="T81" fmla="*/ 30 h 73"/>
                  <a:gd name="T82" fmla="*/ 217 w 247"/>
                  <a:gd name="T83" fmla="*/ 36 h 73"/>
                  <a:gd name="T84" fmla="*/ 223 w 247"/>
                  <a:gd name="T85" fmla="*/ 42 h 73"/>
                  <a:gd name="T86" fmla="*/ 223 w 247"/>
                  <a:gd name="T87" fmla="*/ 42 h 73"/>
                  <a:gd name="T88" fmla="*/ 229 w 247"/>
                  <a:gd name="T89" fmla="*/ 48 h 73"/>
                  <a:gd name="T90" fmla="*/ 229 w 247"/>
                  <a:gd name="T91" fmla="*/ 55 h 73"/>
                  <a:gd name="T92" fmla="*/ 235 w 247"/>
                  <a:gd name="T93" fmla="*/ 61 h 73"/>
                  <a:gd name="T94" fmla="*/ 235 w 247"/>
                  <a:gd name="T95" fmla="*/ 61 h 73"/>
                  <a:gd name="T96" fmla="*/ 241 w 247"/>
                  <a:gd name="T97" fmla="*/ 67 h 73"/>
                  <a:gd name="T98" fmla="*/ 241 w 247"/>
                  <a:gd name="T99" fmla="*/ 73 h 73"/>
                  <a:gd name="T100" fmla="*/ 247 w 247"/>
                  <a:gd name="T101" fmla="*/ 73 h 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"/>
                  <a:gd name="T154" fmla="*/ 0 h 73"/>
                  <a:gd name="T155" fmla="*/ 247 w 247"/>
                  <a:gd name="T156" fmla="*/ 73 h 7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" h="73">
                    <a:moveTo>
                      <a:pt x="0" y="61"/>
                    </a:moveTo>
                    <a:lnTo>
                      <a:pt x="6" y="61"/>
                    </a:lnTo>
                    <a:lnTo>
                      <a:pt x="12" y="61"/>
                    </a:lnTo>
                    <a:lnTo>
                      <a:pt x="24" y="55"/>
                    </a:lnTo>
                    <a:lnTo>
                      <a:pt x="30" y="55"/>
                    </a:lnTo>
                    <a:lnTo>
                      <a:pt x="37" y="48"/>
                    </a:lnTo>
                    <a:lnTo>
                      <a:pt x="43" y="48"/>
                    </a:lnTo>
                    <a:lnTo>
                      <a:pt x="55" y="42"/>
                    </a:lnTo>
                    <a:lnTo>
                      <a:pt x="61" y="42"/>
                    </a:lnTo>
                    <a:lnTo>
                      <a:pt x="67" y="42"/>
                    </a:lnTo>
                    <a:lnTo>
                      <a:pt x="79" y="36"/>
                    </a:lnTo>
                    <a:lnTo>
                      <a:pt x="85" y="36"/>
                    </a:lnTo>
                    <a:lnTo>
                      <a:pt x="91" y="30"/>
                    </a:lnTo>
                    <a:lnTo>
                      <a:pt x="97" y="30"/>
                    </a:lnTo>
                    <a:lnTo>
                      <a:pt x="103" y="30"/>
                    </a:lnTo>
                    <a:lnTo>
                      <a:pt x="109" y="30"/>
                    </a:lnTo>
                    <a:lnTo>
                      <a:pt x="115" y="24"/>
                    </a:lnTo>
                    <a:lnTo>
                      <a:pt x="121" y="24"/>
                    </a:lnTo>
                    <a:lnTo>
                      <a:pt x="127" y="18"/>
                    </a:lnTo>
                    <a:lnTo>
                      <a:pt x="139" y="18"/>
                    </a:lnTo>
                    <a:lnTo>
                      <a:pt x="145" y="12"/>
                    </a:lnTo>
                    <a:lnTo>
                      <a:pt x="151" y="12"/>
                    </a:lnTo>
                    <a:lnTo>
                      <a:pt x="157" y="12"/>
                    </a:lnTo>
                    <a:lnTo>
                      <a:pt x="169" y="6"/>
                    </a:lnTo>
                    <a:lnTo>
                      <a:pt x="175" y="6"/>
                    </a:lnTo>
                    <a:lnTo>
                      <a:pt x="181" y="0"/>
                    </a:lnTo>
                    <a:lnTo>
                      <a:pt x="193" y="0"/>
                    </a:lnTo>
                    <a:lnTo>
                      <a:pt x="199" y="6"/>
                    </a:lnTo>
                    <a:lnTo>
                      <a:pt x="199" y="12"/>
                    </a:lnTo>
                    <a:lnTo>
                      <a:pt x="205" y="18"/>
                    </a:lnTo>
                    <a:lnTo>
                      <a:pt x="205" y="24"/>
                    </a:lnTo>
                    <a:lnTo>
                      <a:pt x="211" y="30"/>
                    </a:lnTo>
                    <a:lnTo>
                      <a:pt x="217" y="36"/>
                    </a:lnTo>
                    <a:lnTo>
                      <a:pt x="223" y="42"/>
                    </a:lnTo>
                    <a:lnTo>
                      <a:pt x="229" y="48"/>
                    </a:lnTo>
                    <a:lnTo>
                      <a:pt x="229" y="55"/>
                    </a:lnTo>
                    <a:lnTo>
                      <a:pt x="235" y="61"/>
                    </a:lnTo>
                    <a:lnTo>
                      <a:pt x="241" y="67"/>
                    </a:lnTo>
                    <a:lnTo>
                      <a:pt x="241" y="73"/>
                    </a:lnTo>
                    <a:lnTo>
                      <a:pt x="247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8" name="Freeform 258"/>
              <p:cNvSpPr>
                <a:spLocks noChangeAspect="1"/>
              </p:cNvSpPr>
              <p:nvPr/>
            </p:nvSpPr>
            <p:spPr bwMode="auto">
              <a:xfrm>
                <a:off x="2059" y="4971"/>
                <a:ext cx="163" cy="222"/>
              </a:xfrm>
              <a:custGeom>
                <a:avLst/>
                <a:gdLst>
                  <a:gd name="T0" fmla="*/ 0 w 163"/>
                  <a:gd name="T1" fmla="*/ 0 h 222"/>
                  <a:gd name="T2" fmla="*/ 6 w 163"/>
                  <a:gd name="T3" fmla="*/ 12 h 222"/>
                  <a:gd name="T4" fmla="*/ 6 w 163"/>
                  <a:gd name="T5" fmla="*/ 12 h 222"/>
                  <a:gd name="T6" fmla="*/ 12 w 163"/>
                  <a:gd name="T7" fmla="*/ 18 h 222"/>
                  <a:gd name="T8" fmla="*/ 12 w 163"/>
                  <a:gd name="T9" fmla="*/ 18 h 222"/>
                  <a:gd name="T10" fmla="*/ 18 w 163"/>
                  <a:gd name="T11" fmla="*/ 24 h 222"/>
                  <a:gd name="T12" fmla="*/ 18 w 163"/>
                  <a:gd name="T13" fmla="*/ 30 h 222"/>
                  <a:gd name="T14" fmla="*/ 18 w 163"/>
                  <a:gd name="T15" fmla="*/ 30 h 222"/>
                  <a:gd name="T16" fmla="*/ 24 w 163"/>
                  <a:gd name="T17" fmla="*/ 42 h 222"/>
                  <a:gd name="T18" fmla="*/ 24 w 163"/>
                  <a:gd name="T19" fmla="*/ 42 h 222"/>
                  <a:gd name="T20" fmla="*/ 30 w 163"/>
                  <a:gd name="T21" fmla="*/ 48 h 222"/>
                  <a:gd name="T22" fmla="*/ 36 w 163"/>
                  <a:gd name="T23" fmla="*/ 48 h 222"/>
                  <a:gd name="T24" fmla="*/ 36 w 163"/>
                  <a:gd name="T25" fmla="*/ 54 h 222"/>
                  <a:gd name="T26" fmla="*/ 42 w 163"/>
                  <a:gd name="T27" fmla="*/ 60 h 222"/>
                  <a:gd name="T28" fmla="*/ 42 w 163"/>
                  <a:gd name="T29" fmla="*/ 60 h 222"/>
                  <a:gd name="T30" fmla="*/ 48 w 163"/>
                  <a:gd name="T31" fmla="*/ 72 h 222"/>
                  <a:gd name="T32" fmla="*/ 48 w 163"/>
                  <a:gd name="T33" fmla="*/ 72 h 222"/>
                  <a:gd name="T34" fmla="*/ 54 w 163"/>
                  <a:gd name="T35" fmla="*/ 78 h 222"/>
                  <a:gd name="T36" fmla="*/ 60 w 163"/>
                  <a:gd name="T37" fmla="*/ 84 h 222"/>
                  <a:gd name="T38" fmla="*/ 60 w 163"/>
                  <a:gd name="T39" fmla="*/ 84 h 222"/>
                  <a:gd name="T40" fmla="*/ 66 w 163"/>
                  <a:gd name="T41" fmla="*/ 90 h 222"/>
                  <a:gd name="T42" fmla="*/ 66 w 163"/>
                  <a:gd name="T43" fmla="*/ 96 h 222"/>
                  <a:gd name="T44" fmla="*/ 72 w 163"/>
                  <a:gd name="T45" fmla="*/ 102 h 222"/>
                  <a:gd name="T46" fmla="*/ 72 w 163"/>
                  <a:gd name="T47" fmla="*/ 102 h 222"/>
                  <a:gd name="T48" fmla="*/ 79 w 163"/>
                  <a:gd name="T49" fmla="*/ 108 h 222"/>
                  <a:gd name="T50" fmla="*/ 79 w 163"/>
                  <a:gd name="T51" fmla="*/ 114 h 222"/>
                  <a:gd name="T52" fmla="*/ 85 w 163"/>
                  <a:gd name="T53" fmla="*/ 114 h 222"/>
                  <a:gd name="T54" fmla="*/ 91 w 163"/>
                  <a:gd name="T55" fmla="*/ 120 h 222"/>
                  <a:gd name="T56" fmla="*/ 91 w 163"/>
                  <a:gd name="T57" fmla="*/ 126 h 222"/>
                  <a:gd name="T58" fmla="*/ 97 w 163"/>
                  <a:gd name="T59" fmla="*/ 132 h 222"/>
                  <a:gd name="T60" fmla="*/ 97 w 163"/>
                  <a:gd name="T61" fmla="*/ 132 h 222"/>
                  <a:gd name="T62" fmla="*/ 103 w 163"/>
                  <a:gd name="T63" fmla="*/ 138 h 222"/>
                  <a:gd name="T64" fmla="*/ 103 w 163"/>
                  <a:gd name="T65" fmla="*/ 144 h 222"/>
                  <a:gd name="T66" fmla="*/ 109 w 163"/>
                  <a:gd name="T67" fmla="*/ 144 h 222"/>
                  <a:gd name="T68" fmla="*/ 109 w 163"/>
                  <a:gd name="T69" fmla="*/ 150 h 222"/>
                  <a:gd name="T70" fmla="*/ 115 w 163"/>
                  <a:gd name="T71" fmla="*/ 156 h 222"/>
                  <a:gd name="T72" fmla="*/ 121 w 163"/>
                  <a:gd name="T73" fmla="*/ 162 h 222"/>
                  <a:gd name="T74" fmla="*/ 121 w 163"/>
                  <a:gd name="T75" fmla="*/ 162 h 222"/>
                  <a:gd name="T76" fmla="*/ 127 w 163"/>
                  <a:gd name="T77" fmla="*/ 168 h 222"/>
                  <a:gd name="T78" fmla="*/ 127 w 163"/>
                  <a:gd name="T79" fmla="*/ 174 h 222"/>
                  <a:gd name="T80" fmla="*/ 133 w 163"/>
                  <a:gd name="T81" fmla="*/ 174 h 222"/>
                  <a:gd name="T82" fmla="*/ 133 w 163"/>
                  <a:gd name="T83" fmla="*/ 180 h 222"/>
                  <a:gd name="T84" fmla="*/ 139 w 163"/>
                  <a:gd name="T85" fmla="*/ 186 h 222"/>
                  <a:gd name="T86" fmla="*/ 139 w 163"/>
                  <a:gd name="T87" fmla="*/ 192 h 222"/>
                  <a:gd name="T88" fmla="*/ 145 w 163"/>
                  <a:gd name="T89" fmla="*/ 192 h 222"/>
                  <a:gd name="T90" fmla="*/ 145 w 163"/>
                  <a:gd name="T91" fmla="*/ 198 h 222"/>
                  <a:gd name="T92" fmla="*/ 151 w 163"/>
                  <a:gd name="T93" fmla="*/ 204 h 222"/>
                  <a:gd name="T94" fmla="*/ 151 w 163"/>
                  <a:gd name="T95" fmla="*/ 210 h 222"/>
                  <a:gd name="T96" fmla="*/ 157 w 163"/>
                  <a:gd name="T97" fmla="*/ 216 h 222"/>
                  <a:gd name="T98" fmla="*/ 157 w 163"/>
                  <a:gd name="T99" fmla="*/ 216 h 222"/>
                  <a:gd name="T100" fmla="*/ 163 w 163"/>
                  <a:gd name="T101" fmla="*/ 222 h 2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22"/>
                  <a:gd name="T155" fmla="*/ 163 w 163"/>
                  <a:gd name="T156" fmla="*/ 222 h 2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22">
                    <a:moveTo>
                      <a:pt x="0" y="0"/>
                    </a:move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72"/>
                    </a:lnTo>
                    <a:lnTo>
                      <a:pt x="54" y="78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66" y="96"/>
                    </a:lnTo>
                    <a:lnTo>
                      <a:pt x="72" y="102"/>
                    </a:lnTo>
                    <a:lnTo>
                      <a:pt x="79" y="108"/>
                    </a:lnTo>
                    <a:lnTo>
                      <a:pt x="79" y="114"/>
                    </a:lnTo>
                    <a:lnTo>
                      <a:pt x="85" y="114"/>
                    </a:lnTo>
                    <a:lnTo>
                      <a:pt x="91" y="120"/>
                    </a:lnTo>
                    <a:lnTo>
                      <a:pt x="91" y="126"/>
                    </a:lnTo>
                    <a:lnTo>
                      <a:pt x="97" y="132"/>
                    </a:lnTo>
                    <a:lnTo>
                      <a:pt x="103" y="138"/>
                    </a:lnTo>
                    <a:lnTo>
                      <a:pt x="103" y="144"/>
                    </a:lnTo>
                    <a:lnTo>
                      <a:pt x="109" y="144"/>
                    </a:lnTo>
                    <a:lnTo>
                      <a:pt x="109" y="150"/>
                    </a:lnTo>
                    <a:lnTo>
                      <a:pt x="115" y="156"/>
                    </a:lnTo>
                    <a:lnTo>
                      <a:pt x="121" y="162"/>
                    </a:lnTo>
                    <a:lnTo>
                      <a:pt x="127" y="168"/>
                    </a:lnTo>
                    <a:lnTo>
                      <a:pt x="127" y="174"/>
                    </a:lnTo>
                    <a:lnTo>
                      <a:pt x="133" y="174"/>
                    </a:lnTo>
                    <a:lnTo>
                      <a:pt x="133" y="180"/>
                    </a:lnTo>
                    <a:lnTo>
                      <a:pt x="139" y="186"/>
                    </a:lnTo>
                    <a:lnTo>
                      <a:pt x="139" y="192"/>
                    </a:lnTo>
                    <a:lnTo>
                      <a:pt x="145" y="192"/>
                    </a:lnTo>
                    <a:lnTo>
                      <a:pt x="145" y="198"/>
                    </a:lnTo>
                    <a:lnTo>
                      <a:pt x="151" y="204"/>
                    </a:lnTo>
                    <a:lnTo>
                      <a:pt x="151" y="210"/>
                    </a:lnTo>
                    <a:lnTo>
                      <a:pt x="157" y="216"/>
                    </a:lnTo>
                    <a:lnTo>
                      <a:pt x="163" y="2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9" name="Freeform 259"/>
              <p:cNvSpPr>
                <a:spLocks noChangeAspect="1"/>
              </p:cNvSpPr>
              <p:nvPr/>
            </p:nvSpPr>
            <p:spPr bwMode="auto">
              <a:xfrm>
                <a:off x="2222" y="5193"/>
                <a:ext cx="162" cy="217"/>
              </a:xfrm>
              <a:custGeom>
                <a:avLst/>
                <a:gdLst>
                  <a:gd name="T0" fmla="*/ 0 w 162"/>
                  <a:gd name="T1" fmla="*/ 0 h 217"/>
                  <a:gd name="T2" fmla="*/ 0 w 162"/>
                  <a:gd name="T3" fmla="*/ 0 h 217"/>
                  <a:gd name="T4" fmla="*/ 6 w 162"/>
                  <a:gd name="T5" fmla="*/ 6 h 217"/>
                  <a:gd name="T6" fmla="*/ 12 w 162"/>
                  <a:gd name="T7" fmla="*/ 12 h 217"/>
                  <a:gd name="T8" fmla="*/ 12 w 162"/>
                  <a:gd name="T9" fmla="*/ 18 h 217"/>
                  <a:gd name="T10" fmla="*/ 18 w 162"/>
                  <a:gd name="T11" fmla="*/ 24 h 217"/>
                  <a:gd name="T12" fmla="*/ 18 w 162"/>
                  <a:gd name="T13" fmla="*/ 24 h 217"/>
                  <a:gd name="T14" fmla="*/ 24 w 162"/>
                  <a:gd name="T15" fmla="*/ 30 h 217"/>
                  <a:gd name="T16" fmla="*/ 24 w 162"/>
                  <a:gd name="T17" fmla="*/ 30 h 217"/>
                  <a:gd name="T18" fmla="*/ 30 w 162"/>
                  <a:gd name="T19" fmla="*/ 36 h 217"/>
                  <a:gd name="T20" fmla="*/ 30 w 162"/>
                  <a:gd name="T21" fmla="*/ 42 h 217"/>
                  <a:gd name="T22" fmla="*/ 36 w 162"/>
                  <a:gd name="T23" fmla="*/ 49 h 217"/>
                  <a:gd name="T24" fmla="*/ 42 w 162"/>
                  <a:gd name="T25" fmla="*/ 55 h 217"/>
                  <a:gd name="T26" fmla="*/ 42 w 162"/>
                  <a:gd name="T27" fmla="*/ 55 h 217"/>
                  <a:gd name="T28" fmla="*/ 48 w 162"/>
                  <a:gd name="T29" fmla="*/ 61 h 217"/>
                  <a:gd name="T30" fmla="*/ 48 w 162"/>
                  <a:gd name="T31" fmla="*/ 61 h 217"/>
                  <a:gd name="T32" fmla="*/ 54 w 162"/>
                  <a:gd name="T33" fmla="*/ 73 h 217"/>
                  <a:gd name="T34" fmla="*/ 54 w 162"/>
                  <a:gd name="T35" fmla="*/ 73 h 217"/>
                  <a:gd name="T36" fmla="*/ 60 w 162"/>
                  <a:gd name="T37" fmla="*/ 79 h 217"/>
                  <a:gd name="T38" fmla="*/ 60 w 162"/>
                  <a:gd name="T39" fmla="*/ 85 h 217"/>
                  <a:gd name="T40" fmla="*/ 66 w 162"/>
                  <a:gd name="T41" fmla="*/ 85 h 217"/>
                  <a:gd name="T42" fmla="*/ 72 w 162"/>
                  <a:gd name="T43" fmla="*/ 91 h 217"/>
                  <a:gd name="T44" fmla="*/ 72 w 162"/>
                  <a:gd name="T45" fmla="*/ 91 h 217"/>
                  <a:gd name="T46" fmla="*/ 78 w 162"/>
                  <a:gd name="T47" fmla="*/ 103 h 217"/>
                  <a:gd name="T48" fmla="*/ 78 w 162"/>
                  <a:gd name="T49" fmla="*/ 103 h 217"/>
                  <a:gd name="T50" fmla="*/ 84 w 162"/>
                  <a:gd name="T51" fmla="*/ 109 h 217"/>
                  <a:gd name="T52" fmla="*/ 84 w 162"/>
                  <a:gd name="T53" fmla="*/ 115 h 217"/>
                  <a:gd name="T54" fmla="*/ 90 w 162"/>
                  <a:gd name="T55" fmla="*/ 115 h 217"/>
                  <a:gd name="T56" fmla="*/ 90 w 162"/>
                  <a:gd name="T57" fmla="*/ 121 h 217"/>
                  <a:gd name="T58" fmla="*/ 96 w 162"/>
                  <a:gd name="T59" fmla="*/ 127 h 217"/>
                  <a:gd name="T60" fmla="*/ 96 w 162"/>
                  <a:gd name="T61" fmla="*/ 133 h 217"/>
                  <a:gd name="T62" fmla="*/ 102 w 162"/>
                  <a:gd name="T63" fmla="*/ 133 h 217"/>
                  <a:gd name="T64" fmla="*/ 102 w 162"/>
                  <a:gd name="T65" fmla="*/ 139 h 217"/>
                  <a:gd name="T66" fmla="*/ 108 w 162"/>
                  <a:gd name="T67" fmla="*/ 145 h 217"/>
                  <a:gd name="T68" fmla="*/ 108 w 162"/>
                  <a:gd name="T69" fmla="*/ 145 h 217"/>
                  <a:gd name="T70" fmla="*/ 114 w 162"/>
                  <a:gd name="T71" fmla="*/ 151 h 217"/>
                  <a:gd name="T72" fmla="*/ 114 w 162"/>
                  <a:gd name="T73" fmla="*/ 157 h 217"/>
                  <a:gd name="T74" fmla="*/ 120 w 162"/>
                  <a:gd name="T75" fmla="*/ 163 h 217"/>
                  <a:gd name="T76" fmla="*/ 126 w 162"/>
                  <a:gd name="T77" fmla="*/ 163 h 217"/>
                  <a:gd name="T78" fmla="*/ 126 w 162"/>
                  <a:gd name="T79" fmla="*/ 169 h 217"/>
                  <a:gd name="T80" fmla="*/ 132 w 162"/>
                  <a:gd name="T81" fmla="*/ 175 h 217"/>
                  <a:gd name="T82" fmla="*/ 132 w 162"/>
                  <a:gd name="T83" fmla="*/ 175 h 217"/>
                  <a:gd name="T84" fmla="*/ 138 w 162"/>
                  <a:gd name="T85" fmla="*/ 187 h 217"/>
                  <a:gd name="T86" fmla="*/ 138 w 162"/>
                  <a:gd name="T87" fmla="*/ 187 h 217"/>
                  <a:gd name="T88" fmla="*/ 144 w 162"/>
                  <a:gd name="T89" fmla="*/ 193 h 217"/>
                  <a:gd name="T90" fmla="*/ 144 w 162"/>
                  <a:gd name="T91" fmla="*/ 193 h 217"/>
                  <a:gd name="T92" fmla="*/ 150 w 162"/>
                  <a:gd name="T93" fmla="*/ 199 h 217"/>
                  <a:gd name="T94" fmla="*/ 156 w 162"/>
                  <a:gd name="T95" fmla="*/ 205 h 217"/>
                  <a:gd name="T96" fmla="*/ 156 w 162"/>
                  <a:gd name="T97" fmla="*/ 205 h 217"/>
                  <a:gd name="T98" fmla="*/ 162 w 162"/>
                  <a:gd name="T99" fmla="*/ 217 h 217"/>
                  <a:gd name="T100" fmla="*/ 162 w 162"/>
                  <a:gd name="T101" fmla="*/ 217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17"/>
                  <a:gd name="T155" fmla="*/ 162 w 162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17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9"/>
                    </a:lnTo>
                    <a:lnTo>
                      <a:pt x="42" y="55"/>
                    </a:lnTo>
                    <a:lnTo>
                      <a:pt x="48" y="61"/>
                    </a:lnTo>
                    <a:lnTo>
                      <a:pt x="54" y="73"/>
                    </a:lnTo>
                    <a:lnTo>
                      <a:pt x="60" y="79"/>
                    </a:lnTo>
                    <a:lnTo>
                      <a:pt x="60" y="85"/>
                    </a:lnTo>
                    <a:lnTo>
                      <a:pt x="66" y="85"/>
                    </a:lnTo>
                    <a:lnTo>
                      <a:pt x="72" y="91"/>
                    </a:lnTo>
                    <a:lnTo>
                      <a:pt x="78" y="103"/>
                    </a:lnTo>
                    <a:lnTo>
                      <a:pt x="84" y="109"/>
                    </a:lnTo>
                    <a:lnTo>
                      <a:pt x="84" y="115"/>
                    </a:lnTo>
                    <a:lnTo>
                      <a:pt x="90" y="115"/>
                    </a:lnTo>
                    <a:lnTo>
                      <a:pt x="90" y="121"/>
                    </a:lnTo>
                    <a:lnTo>
                      <a:pt x="96" y="127"/>
                    </a:lnTo>
                    <a:lnTo>
                      <a:pt x="96" y="133"/>
                    </a:lnTo>
                    <a:lnTo>
                      <a:pt x="102" y="133"/>
                    </a:lnTo>
                    <a:lnTo>
                      <a:pt x="102" y="139"/>
                    </a:lnTo>
                    <a:lnTo>
                      <a:pt x="108" y="145"/>
                    </a:lnTo>
                    <a:lnTo>
                      <a:pt x="114" y="151"/>
                    </a:lnTo>
                    <a:lnTo>
                      <a:pt x="114" y="157"/>
                    </a:lnTo>
                    <a:lnTo>
                      <a:pt x="120" y="163"/>
                    </a:lnTo>
                    <a:lnTo>
                      <a:pt x="126" y="163"/>
                    </a:lnTo>
                    <a:lnTo>
                      <a:pt x="126" y="169"/>
                    </a:lnTo>
                    <a:lnTo>
                      <a:pt x="132" y="175"/>
                    </a:lnTo>
                    <a:lnTo>
                      <a:pt x="138" y="187"/>
                    </a:lnTo>
                    <a:lnTo>
                      <a:pt x="144" y="193"/>
                    </a:lnTo>
                    <a:lnTo>
                      <a:pt x="150" y="199"/>
                    </a:lnTo>
                    <a:lnTo>
                      <a:pt x="156" y="205"/>
                    </a:lnTo>
                    <a:lnTo>
                      <a:pt x="162" y="2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0" name="Freeform 260"/>
              <p:cNvSpPr>
                <a:spLocks noChangeAspect="1"/>
              </p:cNvSpPr>
              <p:nvPr/>
            </p:nvSpPr>
            <p:spPr bwMode="auto">
              <a:xfrm>
                <a:off x="2384" y="5410"/>
                <a:ext cx="133" cy="169"/>
              </a:xfrm>
              <a:custGeom>
                <a:avLst/>
                <a:gdLst>
                  <a:gd name="T0" fmla="*/ 0 w 133"/>
                  <a:gd name="T1" fmla="*/ 0 h 169"/>
                  <a:gd name="T2" fmla="*/ 6 w 133"/>
                  <a:gd name="T3" fmla="*/ 6 h 169"/>
                  <a:gd name="T4" fmla="*/ 6 w 133"/>
                  <a:gd name="T5" fmla="*/ 6 h 169"/>
                  <a:gd name="T6" fmla="*/ 12 w 133"/>
                  <a:gd name="T7" fmla="*/ 12 h 169"/>
                  <a:gd name="T8" fmla="*/ 18 w 133"/>
                  <a:gd name="T9" fmla="*/ 18 h 169"/>
                  <a:gd name="T10" fmla="*/ 18 w 133"/>
                  <a:gd name="T11" fmla="*/ 18 h 169"/>
                  <a:gd name="T12" fmla="*/ 24 w 133"/>
                  <a:gd name="T13" fmla="*/ 30 h 169"/>
                  <a:gd name="T14" fmla="*/ 24 w 133"/>
                  <a:gd name="T15" fmla="*/ 30 h 169"/>
                  <a:gd name="T16" fmla="*/ 30 w 133"/>
                  <a:gd name="T17" fmla="*/ 36 h 169"/>
                  <a:gd name="T18" fmla="*/ 30 w 133"/>
                  <a:gd name="T19" fmla="*/ 42 h 169"/>
                  <a:gd name="T20" fmla="*/ 36 w 133"/>
                  <a:gd name="T21" fmla="*/ 42 h 169"/>
                  <a:gd name="T22" fmla="*/ 36 w 133"/>
                  <a:gd name="T23" fmla="*/ 48 h 169"/>
                  <a:gd name="T24" fmla="*/ 43 w 133"/>
                  <a:gd name="T25" fmla="*/ 54 h 169"/>
                  <a:gd name="T26" fmla="*/ 49 w 133"/>
                  <a:gd name="T27" fmla="*/ 60 h 169"/>
                  <a:gd name="T28" fmla="*/ 49 w 133"/>
                  <a:gd name="T29" fmla="*/ 60 h 169"/>
                  <a:gd name="T30" fmla="*/ 49 w 133"/>
                  <a:gd name="T31" fmla="*/ 66 h 169"/>
                  <a:gd name="T32" fmla="*/ 55 w 133"/>
                  <a:gd name="T33" fmla="*/ 72 h 169"/>
                  <a:gd name="T34" fmla="*/ 55 w 133"/>
                  <a:gd name="T35" fmla="*/ 72 h 169"/>
                  <a:gd name="T36" fmla="*/ 61 w 133"/>
                  <a:gd name="T37" fmla="*/ 78 h 169"/>
                  <a:gd name="T38" fmla="*/ 61 w 133"/>
                  <a:gd name="T39" fmla="*/ 84 h 169"/>
                  <a:gd name="T40" fmla="*/ 67 w 133"/>
                  <a:gd name="T41" fmla="*/ 90 h 169"/>
                  <a:gd name="T42" fmla="*/ 67 w 133"/>
                  <a:gd name="T43" fmla="*/ 90 h 169"/>
                  <a:gd name="T44" fmla="*/ 73 w 133"/>
                  <a:gd name="T45" fmla="*/ 96 h 169"/>
                  <a:gd name="T46" fmla="*/ 79 w 133"/>
                  <a:gd name="T47" fmla="*/ 102 h 169"/>
                  <a:gd name="T48" fmla="*/ 79 w 133"/>
                  <a:gd name="T49" fmla="*/ 102 h 169"/>
                  <a:gd name="T50" fmla="*/ 85 w 133"/>
                  <a:gd name="T51" fmla="*/ 108 h 169"/>
                  <a:gd name="T52" fmla="*/ 85 w 133"/>
                  <a:gd name="T53" fmla="*/ 114 h 169"/>
                  <a:gd name="T54" fmla="*/ 91 w 133"/>
                  <a:gd name="T55" fmla="*/ 121 h 169"/>
                  <a:gd name="T56" fmla="*/ 91 w 133"/>
                  <a:gd name="T57" fmla="*/ 121 h 169"/>
                  <a:gd name="T58" fmla="*/ 97 w 133"/>
                  <a:gd name="T59" fmla="*/ 127 h 169"/>
                  <a:gd name="T60" fmla="*/ 97 w 133"/>
                  <a:gd name="T61" fmla="*/ 133 h 169"/>
                  <a:gd name="T62" fmla="*/ 103 w 133"/>
                  <a:gd name="T63" fmla="*/ 133 h 169"/>
                  <a:gd name="T64" fmla="*/ 109 w 133"/>
                  <a:gd name="T65" fmla="*/ 139 h 169"/>
                  <a:gd name="T66" fmla="*/ 109 w 133"/>
                  <a:gd name="T67" fmla="*/ 145 h 169"/>
                  <a:gd name="T68" fmla="*/ 115 w 133"/>
                  <a:gd name="T69" fmla="*/ 151 h 169"/>
                  <a:gd name="T70" fmla="*/ 115 w 133"/>
                  <a:gd name="T71" fmla="*/ 151 h 169"/>
                  <a:gd name="T72" fmla="*/ 121 w 133"/>
                  <a:gd name="T73" fmla="*/ 157 h 169"/>
                  <a:gd name="T74" fmla="*/ 121 w 133"/>
                  <a:gd name="T75" fmla="*/ 163 h 169"/>
                  <a:gd name="T76" fmla="*/ 127 w 133"/>
                  <a:gd name="T77" fmla="*/ 169 h 169"/>
                  <a:gd name="T78" fmla="*/ 133 w 133"/>
                  <a:gd name="T79" fmla="*/ 169 h 1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"/>
                  <a:gd name="T121" fmla="*/ 0 h 169"/>
                  <a:gd name="T122" fmla="*/ 133 w 133"/>
                  <a:gd name="T123" fmla="*/ 169 h 1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" h="169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43" y="54"/>
                    </a:lnTo>
                    <a:lnTo>
                      <a:pt x="49" y="60"/>
                    </a:lnTo>
                    <a:lnTo>
                      <a:pt x="49" y="66"/>
                    </a:lnTo>
                    <a:lnTo>
                      <a:pt x="55" y="72"/>
                    </a:lnTo>
                    <a:lnTo>
                      <a:pt x="61" y="78"/>
                    </a:lnTo>
                    <a:lnTo>
                      <a:pt x="61" y="84"/>
                    </a:lnTo>
                    <a:lnTo>
                      <a:pt x="67" y="90"/>
                    </a:lnTo>
                    <a:lnTo>
                      <a:pt x="73" y="96"/>
                    </a:lnTo>
                    <a:lnTo>
                      <a:pt x="79" y="102"/>
                    </a:lnTo>
                    <a:lnTo>
                      <a:pt x="85" y="108"/>
                    </a:lnTo>
                    <a:lnTo>
                      <a:pt x="85" y="114"/>
                    </a:lnTo>
                    <a:lnTo>
                      <a:pt x="91" y="121"/>
                    </a:lnTo>
                    <a:lnTo>
                      <a:pt x="97" y="127"/>
                    </a:lnTo>
                    <a:lnTo>
                      <a:pt x="97" y="133"/>
                    </a:lnTo>
                    <a:lnTo>
                      <a:pt x="103" y="133"/>
                    </a:lnTo>
                    <a:lnTo>
                      <a:pt x="109" y="139"/>
                    </a:lnTo>
                    <a:lnTo>
                      <a:pt x="109" y="145"/>
                    </a:lnTo>
                    <a:lnTo>
                      <a:pt x="115" y="151"/>
                    </a:lnTo>
                    <a:lnTo>
                      <a:pt x="121" y="157"/>
                    </a:lnTo>
                    <a:lnTo>
                      <a:pt x="121" y="163"/>
                    </a:lnTo>
                    <a:lnTo>
                      <a:pt x="127" y="169"/>
                    </a:lnTo>
                    <a:lnTo>
                      <a:pt x="133" y="1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1" name="Freeform 261"/>
              <p:cNvSpPr>
                <a:spLocks noChangeAspect="1"/>
              </p:cNvSpPr>
              <p:nvPr/>
            </p:nvSpPr>
            <p:spPr bwMode="auto">
              <a:xfrm>
                <a:off x="994" y="5314"/>
                <a:ext cx="144" cy="223"/>
              </a:xfrm>
              <a:custGeom>
                <a:avLst/>
                <a:gdLst>
                  <a:gd name="T0" fmla="*/ 0 w 144"/>
                  <a:gd name="T1" fmla="*/ 223 h 223"/>
                  <a:gd name="T2" fmla="*/ 0 w 144"/>
                  <a:gd name="T3" fmla="*/ 223 h 223"/>
                  <a:gd name="T4" fmla="*/ 6 w 144"/>
                  <a:gd name="T5" fmla="*/ 217 h 223"/>
                  <a:gd name="T6" fmla="*/ 6 w 144"/>
                  <a:gd name="T7" fmla="*/ 210 h 223"/>
                  <a:gd name="T8" fmla="*/ 6 w 144"/>
                  <a:gd name="T9" fmla="*/ 210 h 223"/>
                  <a:gd name="T10" fmla="*/ 12 w 144"/>
                  <a:gd name="T11" fmla="*/ 198 h 223"/>
                  <a:gd name="T12" fmla="*/ 18 w 144"/>
                  <a:gd name="T13" fmla="*/ 192 h 223"/>
                  <a:gd name="T14" fmla="*/ 18 w 144"/>
                  <a:gd name="T15" fmla="*/ 192 h 223"/>
                  <a:gd name="T16" fmla="*/ 18 w 144"/>
                  <a:gd name="T17" fmla="*/ 186 h 223"/>
                  <a:gd name="T18" fmla="*/ 24 w 144"/>
                  <a:gd name="T19" fmla="*/ 180 h 223"/>
                  <a:gd name="T20" fmla="*/ 24 w 144"/>
                  <a:gd name="T21" fmla="*/ 180 h 223"/>
                  <a:gd name="T22" fmla="*/ 30 w 144"/>
                  <a:gd name="T23" fmla="*/ 168 h 223"/>
                  <a:gd name="T24" fmla="*/ 30 w 144"/>
                  <a:gd name="T25" fmla="*/ 162 h 223"/>
                  <a:gd name="T26" fmla="*/ 30 w 144"/>
                  <a:gd name="T27" fmla="*/ 162 h 223"/>
                  <a:gd name="T28" fmla="*/ 36 w 144"/>
                  <a:gd name="T29" fmla="*/ 156 h 223"/>
                  <a:gd name="T30" fmla="*/ 36 w 144"/>
                  <a:gd name="T31" fmla="*/ 150 h 223"/>
                  <a:gd name="T32" fmla="*/ 42 w 144"/>
                  <a:gd name="T33" fmla="*/ 150 h 223"/>
                  <a:gd name="T34" fmla="*/ 42 w 144"/>
                  <a:gd name="T35" fmla="*/ 138 h 223"/>
                  <a:gd name="T36" fmla="*/ 48 w 144"/>
                  <a:gd name="T37" fmla="*/ 132 h 223"/>
                  <a:gd name="T38" fmla="*/ 48 w 144"/>
                  <a:gd name="T39" fmla="*/ 132 h 223"/>
                  <a:gd name="T40" fmla="*/ 48 w 144"/>
                  <a:gd name="T41" fmla="*/ 126 h 223"/>
                  <a:gd name="T42" fmla="*/ 54 w 144"/>
                  <a:gd name="T43" fmla="*/ 120 h 223"/>
                  <a:gd name="T44" fmla="*/ 54 w 144"/>
                  <a:gd name="T45" fmla="*/ 114 h 223"/>
                  <a:gd name="T46" fmla="*/ 60 w 144"/>
                  <a:gd name="T47" fmla="*/ 108 h 223"/>
                  <a:gd name="T48" fmla="*/ 60 w 144"/>
                  <a:gd name="T49" fmla="*/ 102 h 223"/>
                  <a:gd name="T50" fmla="*/ 60 w 144"/>
                  <a:gd name="T51" fmla="*/ 102 h 223"/>
                  <a:gd name="T52" fmla="*/ 66 w 144"/>
                  <a:gd name="T53" fmla="*/ 96 h 223"/>
                  <a:gd name="T54" fmla="*/ 66 w 144"/>
                  <a:gd name="T55" fmla="*/ 90 h 223"/>
                  <a:gd name="T56" fmla="*/ 72 w 144"/>
                  <a:gd name="T57" fmla="*/ 84 h 223"/>
                  <a:gd name="T58" fmla="*/ 72 w 144"/>
                  <a:gd name="T59" fmla="*/ 78 h 223"/>
                  <a:gd name="T60" fmla="*/ 78 w 144"/>
                  <a:gd name="T61" fmla="*/ 72 h 223"/>
                  <a:gd name="T62" fmla="*/ 78 w 144"/>
                  <a:gd name="T63" fmla="*/ 72 h 223"/>
                  <a:gd name="T64" fmla="*/ 84 w 144"/>
                  <a:gd name="T65" fmla="*/ 66 h 223"/>
                  <a:gd name="T66" fmla="*/ 84 w 144"/>
                  <a:gd name="T67" fmla="*/ 60 h 223"/>
                  <a:gd name="T68" fmla="*/ 84 w 144"/>
                  <a:gd name="T69" fmla="*/ 54 h 223"/>
                  <a:gd name="T70" fmla="*/ 90 w 144"/>
                  <a:gd name="T71" fmla="*/ 48 h 223"/>
                  <a:gd name="T72" fmla="*/ 90 w 144"/>
                  <a:gd name="T73" fmla="*/ 42 h 223"/>
                  <a:gd name="T74" fmla="*/ 96 w 144"/>
                  <a:gd name="T75" fmla="*/ 42 h 223"/>
                  <a:gd name="T76" fmla="*/ 96 w 144"/>
                  <a:gd name="T77" fmla="*/ 30 h 223"/>
                  <a:gd name="T78" fmla="*/ 102 w 144"/>
                  <a:gd name="T79" fmla="*/ 30 h 223"/>
                  <a:gd name="T80" fmla="*/ 102 w 144"/>
                  <a:gd name="T81" fmla="*/ 24 h 223"/>
                  <a:gd name="T82" fmla="*/ 102 w 144"/>
                  <a:gd name="T83" fmla="*/ 18 h 223"/>
                  <a:gd name="T84" fmla="*/ 108 w 144"/>
                  <a:gd name="T85" fmla="*/ 12 h 223"/>
                  <a:gd name="T86" fmla="*/ 108 w 144"/>
                  <a:gd name="T87" fmla="*/ 12 h 223"/>
                  <a:gd name="T88" fmla="*/ 114 w 144"/>
                  <a:gd name="T89" fmla="*/ 6 h 223"/>
                  <a:gd name="T90" fmla="*/ 120 w 144"/>
                  <a:gd name="T91" fmla="*/ 6 h 223"/>
                  <a:gd name="T92" fmla="*/ 132 w 144"/>
                  <a:gd name="T93" fmla="*/ 0 h 223"/>
                  <a:gd name="T94" fmla="*/ 132 w 144"/>
                  <a:gd name="T95" fmla="*/ 0 h 223"/>
                  <a:gd name="T96" fmla="*/ 138 w 144"/>
                  <a:gd name="T97" fmla="*/ 0 h 223"/>
                  <a:gd name="T98" fmla="*/ 144 w 144"/>
                  <a:gd name="T99" fmla="*/ 0 h 2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4"/>
                  <a:gd name="T151" fmla="*/ 0 h 223"/>
                  <a:gd name="T152" fmla="*/ 144 w 144"/>
                  <a:gd name="T153" fmla="*/ 223 h 2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4" h="223">
                    <a:moveTo>
                      <a:pt x="0" y="223"/>
                    </a:moveTo>
                    <a:lnTo>
                      <a:pt x="0" y="223"/>
                    </a:lnTo>
                    <a:lnTo>
                      <a:pt x="6" y="217"/>
                    </a:lnTo>
                    <a:lnTo>
                      <a:pt x="6" y="210"/>
                    </a:lnTo>
                    <a:lnTo>
                      <a:pt x="12" y="198"/>
                    </a:lnTo>
                    <a:lnTo>
                      <a:pt x="18" y="192"/>
                    </a:lnTo>
                    <a:lnTo>
                      <a:pt x="18" y="186"/>
                    </a:lnTo>
                    <a:lnTo>
                      <a:pt x="24" y="180"/>
                    </a:lnTo>
                    <a:lnTo>
                      <a:pt x="30" y="168"/>
                    </a:lnTo>
                    <a:lnTo>
                      <a:pt x="30" y="162"/>
                    </a:lnTo>
                    <a:lnTo>
                      <a:pt x="36" y="156"/>
                    </a:lnTo>
                    <a:lnTo>
                      <a:pt x="36" y="150"/>
                    </a:lnTo>
                    <a:lnTo>
                      <a:pt x="42" y="150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60" y="108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66" y="90"/>
                    </a:lnTo>
                    <a:lnTo>
                      <a:pt x="72" y="84"/>
                    </a:lnTo>
                    <a:lnTo>
                      <a:pt x="72" y="78"/>
                    </a:lnTo>
                    <a:lnTo>
                      <a:pt x="78" y="72"/>
                    </a:lnTo>
                    <a:lnTo>
                      <a:pt x="84" y="66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90" y="42"/>
                    </a:lnTo>
                    <a:lnTo>
                      <a:pt x="96" y="42"/>
                    </a:lnTo>
                    <a:lnTo>
                      <a:pt x="96" y="30"/>
                    </a:lnTo>
                    <a:lnTo>
                      <a:pt x="102" y="30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2" name="Freeform 262"/>
              <p:cNvSpPr>
                <a:spLocks noChangeAspect="1"/>
              </p:cNvSpPr>
              <p:nvPr/>
            </p:nvSpPr>
            <p:spPr bwMode="auto">
              <a:xfrm>
                <a:off x="1138" y="5217"/>
                <a:ext cx="289" cy="97"/>
              </a:xfrm>
              <a:custGeom>
                <a:avLst/>
                <a:gdLst>
                  <a:gd name="T0" fmla="*/ 0 w 289"/>
                  <a:gd name="T1" fmla="*/ 97 h 97"/>
                  <a:gd name="T2" fmla="*/ 6 w 289"/>
                  <a:gd name="T3" fmla="*/ 91 h 97"/>
                  <a:gd name="T4" fmla="*/ 12 w 289"/>
                  <a:gd name="T5" fmla="*/ 91 h 97"/>
                  <a:gd name="T6" fmla="*/ 18 w 289"/>
                  <a:gd name="T7" fmla="*/ 91 h 97"/>
                  <a:gd name="T8" fmla="*/ 24 w 289"/>
                  <a:gd name="T9" fmla="*/ 85 h 97"/>
                  <a:gd name="T10" fmla="*/ 30 w 289"/>
                  <a:gd name="T11" fmla="*/ 85 h 97"/>
                  <a:gd name="T12" fmla="*/ 36 w 289"/>
                  <a:gd name="T13" fmla="*/ 85 h 97"/>
                  <a:gd name="T14" fmla="*/ 36 w 289"/>
                  <a:gd name="T15" fmla="*/ 85 h 97"/>
                  <a:gd name="T16" fmla="*/ 48 w 289"/>
                  <a:gd name="T17" fmla="*/ 79 h 97"/>
                  <a:gd name="T18" fmla="*/ 54 w 289"/>
                  <a:gd name="T19" fmla="*/ 79 h 97"/>
                  <a:gd name="T20" fmla="*/ 54 w 289"/>
                  <a:gd name="T21" fmla="*/ 79 h 97"/>
                  <a:gd name="T22" fmla="*/ 60 w 289"/>
                  <a:gd name="T23" fmla="*/ 73 h 97"/>
                  <a:gd name="T24" fmla="*/ 72 w 289"/>
                  <a:gd name="T25" fmla="*/ 73 h 97"/>
                  <a:gd name="T26" fmla="*/ 78 w 289"/>
                  <a:gd name="T27" fmla="*/ 67 h 97"/>
                  <a:gd name="T28" fmla="*/ 78 w 289"/>
                  <a:gd name="T29" fmla="*/ 67 h 97"/>
                  <a:gd name="T30" fmla="*/ 84 w 289"/>
                  <a:gd name="T31" fmla="*/ 67 h 97"/>
                  <a:gd name="T32" fmla="*/ 90 w 289"/>
                  <a:gd name="T33" fmla="*/ 67 h 97"/>
                  <a:gd name="T34" fmla="*/ 102 w 289"/>
                  <a:gd name="T35" fmla="*/ 61 h 97"/>
                  <a:gd name="T36" fmla="*/ 102 w 289"/>
                  <a:gd name="T37" fmla="*/ 61 h 97"/>
                  <a:gd name="T38" fmla="*/ 108 w 289"/>
                  <a:gd name="T39" fmla="*/ 61 h 97"/>
                  <a:gd name="T40" fmla="*/ 114 w 289"/>
                  <a:gd name="T41" fmla="*/ 55 h 97"/>
                  <a:gd name="T42" fmla="*/ 120 w 289"/>
                  <a:gd name="T43" fmla="*/ 55 h 97"/>
                  <a:gd name="T44" fmla="*/ 126 w 289"/>
                  <a:gd name="T45" fmla="*/ 55 h 97"/>
                  <a:gd name="T46" fmla="*/ 133 w 289"/>
                  <a:gd name="T47" fmla="*/ 49 h 97"/>
                  <a:gd name="T48" fmla="*/ 139 w 289"/>
                  <a:gd name="T49" fmla="*/ 49 h 97"/>
                  <a:gd name="T50" fmla="*/ 145 w 289"/>
                  <a:gd name="T51" fmla="*/ 49 h 97"/>
                  <a:gd name="T52" fmla="*/ 151 w 289"/>
                  <a:gd name="T53" fmla="*/ 49 h 97"/>
                  <a:gd name="T54" fmla="*/ 157 w 289"/>
                  <a:gd name="T55" fmla="*/ 43 h 97"/>
                  <a:gd name="T56" fmla="*/ 163 w 289"/>
                  <a:gd name="T57" fmla="*/ 43 h 97"/>
                  <a:gd name="T58" fmla="*/ 169 w 289"/>
                  <a:gd name="T59" fmla="*/ 37 h 97"/>
                  <a:gd name="T60" fmla="*/ 169 w 289"/>
                  <a:gd name="T61" fmla="*/ 37 h 97"/>
                  <a:gd name="T62" fmla="*/ 175 w 289"/>
                  <a:gd name="T63" fmla="*/ 37 h 97"/>
                  <a:gd name="T64" fmla="*/ 187 w 289"/>
                  <a:gd name="T65" fmla="*/ 37 h 97"/>
                  <a:gd name="T66" fmla="*/ 193 w 289"/>
                  <a:gd name="T67" fmla="*/ 31 h 97"/>
                  <a:gd name="T68" fmla="*/ 193 w 289"/>
                  <a:gd name="T69" fmla="*/ 31 h 97"/>
                  <a:gd name="T70" fmla="*/ 199 w 289"/>
                  <a:gd name="T71" fmla="*/ 31 h 97"/>
                  <a:gd name="T72" fmla="*/ 205 w 289"/>
                  <a:gd name="T73" fmla="*/ 25 h 97"/>
                  <a:gd name="T74" fmla="*/ 217 w 289"/>
                  <a:gd name="T75" fmla="*/ 25 h 97"/>
                  <a:gd name="T76" fmla="*/ 217 w 289"/>
                  <a:gd name="T77" fmla="*/ 25 h 97"/>
                  <a:gd name="T78" fmla="*/ 223 w 289"/>
                  <a:gd name="T79" fmla="*/ 18 h 97"/>
                  <a:gd name="T80" fmla="*/ 229 w 289"/>
                  <a:gd name="T81" fmla="*/ 18 h 97"/>
                  <a:gd name="T82" fmla="*/ 235 w 289"/>
                  <a:gd name="T83" fmla="*/ 18 h 97"/>
                  <a:gd name="T84" fmla="*/ 241 w 289"/>
                  <a:gd name="T85" fmla="*/ 12 h 97"/>
                  <a:gd name="T86" fmla="*/ 247 w 289"/>
                  <a:gd name="T87" fmla="*/ 12 h 97"/>
                  <a:gd name="T88" fmla="*/ 253 w 289"/>
                  <a:gd name="T89" fmla="*/ 12 h 97"/>
                  <a:gd name="T90" fmla="*/ 259 w 289"/>
                  <a:gd name="T91" fmla="*/ 6 h 97"/>
                  <a:gd name="T92" fmla="*/ 265 w 289"/>
                  <a:gd name="T93" fmla="*/ 6 h 97"/>
                  <a:gd name="T94" fmla="*/ 271 w 289"/>
                  <a:gd name="T95" fmla="*/ 6 h 97"/>
                  <a:gd name="T96" fmla="*/ 277 w 289"/>
                  <a:gd name="T97" fmla="*/ 0 h 97"/>
                  <a:gd name="T98" fmla="*/ 283 w 289"/>
                  <a:gd name="T99" fmla="*/ 0 h 97"/>
                  <a:gd name="T100" fmla="*/ 289 w 289"/>
                  <a:gd name="T101" fmla="*/ 0 h 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9"/>
                  <a:gd name="T154" fmla="*/ 0 h 97"/>
                  <a:gd name="T155" fmla="*/ 289 w 289"/>
                  <a:gd name="T156" fmla="*/ 97 h 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9" h="97">
                    <a:moveTo>
                      <a:pt x="0" y="97"/>
                    </a:moveTo>
                    <a:lnTo>
                      <a:pt x="6" y="91"/>
                    </a:lnTo>
                    <a:lnTo>
                      <a:pt x="12" y="91"/>
                    </a:lnTo>
                    <a:lnTo>
                      <a:pt x="18" y="91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6" y="85"/>
                    </a:lnTo>
                    <a:lnTo>
                      <a:pt x="48" y="79"/>
                    </a:lnTo>
                    <a:lnTo>
                      <a:pt x="54" y="79"/>
                    </a:lnTo>
                    <a:lnTo>
                      <a:pt x="60" y="73"/>
                    </a:lnTo>
                    <a:lnTo>
                      <a:pt x="72" y="73"/>
                    </a:lnTo>
                    <a:lnTo>
                      <a:pt x="78" y="67"/>
                    </a:lnTo>
                    <a:lnTo>
                      <a:pt x="84" y="67"/>
                    </a:lnTo>
                    <a:lnTo>
                      <a:pt x="90" y="67"/>
                    </a:lnTo>
                    <a:lnTo>
                      <a:pt x="102" y="61"/>
                    </a:lnTo>
                    <a:lnTo>
                      <a:pt x="108" y="61"/>
                    </a:lnTo>
                    <a:lnTo>
                      <a:pt x="114" y="55"/>
                    </a:lnTo>
                    <a:lnTo>
                      <a:pt x="120" y="55"/>
                    </a:lnTo>
                    <a:lnTo>
                      <a:pt x="126" y="55"/>
                    </a:lnTo>
                    <a:lnTo>
                      <a:pt x="133" y="49"/>
                    </a:lnTo>
                    <a:lnTo>
                      <a:pt x="139" y="49"/>
                    </a:lnTo>
                    <a:lnTo>
                      <a:pt x="145" y="49"/>
                    </a:lnTo>
                    <a:lnTo>
                      <a:pt x="151" y="49"/>
                    </a:lnTo>
                    <a:lnTo>
                      <a:pt x="157" y="43"/>
                    </a:lnTo>
                    <a:lnTo>
                      <a:pt x="163" y="43"/>
                    </a:lnTo>
                    <a:lnTo>
                      <a:pt x="169" y="37"/>
                    </a:lnTo>
                    <a:lnTo>
                      <a:pt x="175" y="37"/>
                    </a:lnTo>
                    <a:lnTo>
                      <a:pt x="187" y="37"/>
                    </a:lnTo>
                    <a:lnTo>
                      <a:pt x="193" y="31"/>
                    </a:lnTo>
                    <a:lnTo>
                      <a:pt x="199" y="31"/>
                    </a:lnTo>
                    <a:lnTo>
                      <a:pt x="205" y="25"/>
                    </a:lnTo>
                    <a:lnTo>
                      <a:pt x="217" y="25"/>
                    </a:lnTo>
                    <a:lnTo>
                      <a:pt x="223" y="18"/>
                    </a:lnTo>
                    <a:lnTo>
                      <a:pt x="229" y="18"/>
                    </a:lnTo>
                    <a:lnTo>
                      <a:pt x="235" y="18"/>
                    </a:lnTo>
                    <a:lnTo>
                      <a:pt x="241" y="12"/>
                    </a:lnTo>
                    <a:lnTo>
                      <a:pt x="247" y="12"/>
                    </a:lnTo>
                    <a:lnTo>
                      <a:pt x="253" y="12"/>
                    </a:lnTo>
                    <a:lnTo>
                      <a:pt x="259" y="6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3" name="Freeform 263"/>
              <p:cNvSpPr>
                <a:spLocks noChangeAspect="1"/>
              </p:cNvSpPr>
              <p:nvPr/>
            </p:nvSpPr>
            <p:spPr bwMode="auto">
              <a:xfrm>
                <a:off x="1427" y="5121"/>
                <a:ext cx="283" cy="96"/>
              </a:xfrm>
              <a:custGeom>
                <a:avLst/>
                <a:gdLst>
                  <a:gd name="T0" fmla="*/ 0 w 283"/>
                  <a:gd name="T1" fmla="*/ 96 h 96"/>
                  <a:gd name="T2" fmla="*/ 0 w 283"/>
                  <a:gd name="T3" fmla="*/ 96 h 96"/>
                  <a:gd name="T4" fmla="*/ 12 w 283"/>
                  <a:gd name="T5" fmla="*/ 90 h 96"/>
                  <a:gd name="T6" fmla="*/ 18 w 283"/>
                  <a:gd name="T7" fmla="*/ 90 h 96"/>
                  <a:gd name="T8" fmla="*/ 18 w 283"/>
                  <a:gd name="T9" fmla="*/ 90 h 96"/>
                  <a:gd name="T10" fmla="*/ 24 w 283"/>
                  <a:gd name="T11" fmla="*/ 84 h 96"/>
                  <a:gd name="T12" fmla="*/ 30 w 283"/>
                  <a:gd name="T13" fmla="*/ 84 h 96"/>
                  <a:gd name="T14" fmla="*/ 42 w 283"/>
                  <a:gd name="T15" fmla="*/ 84 h 96"/>
                  <a:gd name="T16" fmla="*/ 42 w 283"/>
                  <a:gd name="T17" fmla="*/ 78 h 96"/>
                  <a:gd name="T18" fmla="*/ 48 w 283"/>
                  <a:gd name="T19" fmla="*/ 78 h 96"/>
                  <a:gd name="T20" fmla="*/ 54 w 283"/>
                  <a:gd name="T21" fmla="*/ 78 h 96"/>
                  <a:gd name="T22" fmla="*/ 66 w 283"/>
                  <a:gd name="T23" fmla="*/ 72 h 96"/>
                  <a:gd name="T24" fmla="*/ 66 w 283"/>
                  <a:gd name="T25" fmla="*/ 72 h 96"/>
                  <a:gd name="T26" fmla="*/ 72 w 283"/>
                  <a:gd name="T27" fmla="*/ 72 h 96"/>
                  <a:gd name="T28" fmla="*/ 78 w 283"/>
                  <a:gd name="T29" fmla="*/ 66 h 96"/>
                  <a:gd name="T30" fmla="*/ 84 w 283"/>
                  <a:gd name="T31" fmla="*/ 66 h 96"/>
                  <a:gd name="T32" fmla="*/ 90 w 283"/>
                  <a:gd name="T33" fmla="*/ 66 h 96"/>
                  <a:gd name="T34" fmla="*/ 96 w 283"/>
                  <a:gd name="T35" fmla="*/ 66 h 96"/>
                  <a:gd name="T36" fmla="*/ 102 w 283"/>
                  <a:gd name="T37" fmla="*/ 60 h 96"/>
                  <a:gd name="T38" fmla="*/ 108 w 283"/>
                  <a:gd name="T39" fmla="*/ 60 h 96"/>
                  <a:gd name="T40" fmla="*/ 114 w 283"/>
                  <a:gd name="T41" fmla="*/ 60 h 96"/>
                  <a:gd name="T42" fmla="*/ 114 w 283"/>
                  <a:gd name="T43" fmla="*/ 54 h 96"/>
                  <a:gd name="T44" fmla="*/ 126 w 283"/>
                  <a:gd name="T45" fmla="*/ 54 h 96"/>
                  <a:gd name="T46" fmla="*/ 133 w 283"/>
                  <a:gd name="T47" fmla="*/ 48 h 96"/>
                  <a:gd name="T48" fmla="*/ 133 w 283"/>
                  <a:gd name="T49" fmla="*/ 48 h 96"/>
                  <a:gd name="T50" fmla="*/ 139 w 283"/>
                  <a:gd name="T51" fmla="*/ 48 h 96"/>
                  <a:gd name="T52" fmla="*/ 145 w 283"/>
                  <a:gd name="T53" fmla="*/ 48 h 96"/>
                  <a:gd name="T54" fmla="*/ 157 w 283"/>
                  <a:gd name="T55" fmla="*/ 42 h 96"/>
                  <a:gd name="T56" fmla="*/ 157 w 283"/>
                  <a:gd name="T57" fmla="*/ 42 h 96"/>
                  <a:gd name="T58" fmla="*/ 163 w 283"/>
                  <a:gd name="T59" fmla="*/ 42 h 96"/>
                  <a:gd name="T60" fmla="*/ 169 w 283"/>
                  <a:gd name="T61" fmla="*/ 36 h 96"/>
                  <a:gd name="T62" fmla="*/ 181 w 283"/>
                  <a:gd name="T63" fmla="*/ 36 h 96"/>
                  <a:gd name="T64" fmla="*/ 181 w 283"/>
                  <a:gd name="T65" fmla="*/ 36 h 96"/>
                  <a:gd name="T66" fmla="*/ 187 w 283"/>
                  <a:gd name="T67" fmla="*/ 30 h 96"/>
                  <a:gd name="T68" fmla="*/ 193 w 283"/>
                  <a:gd name="T69" fmla="*/ 30 h 96"/>
                  <a:gd name="T70" fmla="*/ 199 w 283"/>
                  <a:gd name="T71" fmla="*/ 30 h 96"/>
                  <a:gd name="T72" fmla="*/ 205 w 283"/>
                  <a:gd name="T73" fmla="*/ 24 h 96"/>
                  <a:gd name="T74" fmla="*/ 211 w 283"/>
                  <a:gd name="T75" fmla="*/ 24 h 96"/>
                  <a:gd name="T76" fmla="*/ 217 w 283"/>
                  <a:gd name="T77" fmla="*/ 24 h 96"/>
                  <a:gd name="T78" fmla="*/ 223 w 283"/>
                  <a:gd name="T79" fmla="*/ 18 h 96"/>
                  <a:gd name="T80" fmla="*/ 229 w 283"/>
                  <a:gd name="T81" fmla="*/ 18 h 96"/>
                  <a:gd name="T82" fmla="*/ 229 w 283"/>
                  <a:gd name="T83" fmla="*/ 18 h 96"/>
                  <a:gd name="T84" fmla="*/ 241 w 283"/>
                  <a:gd name="T85" fmla="*/ 18 h 96"/>
                  <a:gd name="T86" fmla="*/ 247 w 283"/>
                  <a:gd name="T87" fmla="*/ 12 h 96"/>
                  <a:gd name="T88" fmla="*/ 247 w 283"/>
                  <a:gd name="T89" fmla="*/ 12 h 96"/>
                  <a:gd name="T90" fmla="*/ 253 w 283"/>
                  <a:gd name="T91" fmla="*/ 12 h 96"/>
                  <a:gd name="T92" fmla="*/ 265 w 283"/>
                  <a:gd name="T93" fmla="*/ 6 h 96"/>
                  <a:gd name="T94" fmla="*/ 271 w 283"/>
                  <a:gd name="T95" fmla="*/ 6 h 96"/>
                  <a:gd name="T96" fmla="*/ 271 w 283"/>
                  <a:gd name="T97" fmla="*/ 6 h 96"/>
                  <a:gd name="T98" fmla="*/ 277 w 283"/>
                  <a:gd name="T99" fmla="*/ 0 h 96"/>
                  <a:gd name="T100" fmla="*/ 283 w 283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3"/>
                  <a:gd name="T154" fmla="*/ 0 h 96"/>
                  <a:gd name="T155" fmla="*/ 283 w 283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3" h="96">
                    <a:moveTo>
                      <a:pt x="0" y="96"/>
                    </a:moveTo>
                    <a:lnTo>
                      <a:pt x="0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2" y="78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102" y="60"/>
                    </a:lnTo>
                    <a:lnTo>
                      <a:pt x="108" y="60"/>
                    </a:lnTo>
                    <a:lnTo>
                      <a:pt x="114" y="60"/>
                    </a:lnTo>
                    <a:lnTo>
                      <a:pt x="114" y="54"/>
                    </a:lnTo>
                    <a:lnTo>
                      <a:pt x="126" y="54"/>
                    </a:lnTo>
                    <a:lnTo>
                      <a:pt x="133" y="48"/>
                    </a:lnTo>
                    <a:lnTo>
                      <a:pt x="139" y="48"/>
                    </a:lnTo>
                    <a:lnTo>
                      <a:pt x="145" y="48"/>
                    </a:lnTo>
                    <a:lnTo>
                      <a:pt x="157" y="42"/>
                    </a:lnTo>
                    <a:lnTo>
                      <a:pt x="163" y="42"/>
                    </a:lnTo>
                    <a:lnTo>
                      <a:pt x="169" y="36"/>
                    </a:lnTo>
                    <a:lnTo>
                      <a:pt x="181" y="36"/>
                    </a:lnTo>
                    <a:lnTo>
                      <a:pt x="187" y="30"/>
                    </a:lnTo>
                    <a:lnTo>
                      <a:pt x="193" y="30"/>
                    </a:lnTo>
                    <a:lnTo>
                      <a:pt x="199" y="30"/>
                    </a:lnTo>
                    <a:lnTo>
                      <a:pt x="205" y="24"/>
                    </a:lnTo>
                    <a:lnTo>
                      <a:pt x="211" y="24"/>
                    </a:lnTo>
                    <a:lnTo>
                      <a:pt x="217" y="24"/>
                    </a:lnTo>
                    <a:lnTo>
                      <a:pt x="223" y="18"/>
                    </a:lnTo>
                    <a:lnTo>
                      <a:pt x="229" y="18"/>
                    </a:lnTo>
                    <a:lnTo>
                      <a:pt x="241" y="18"/>
                    </a:lnTo>
                    <a:lnTo>
                      <a:pt x="247" y="12"/>
                    </a:lnTo>
                    <a:lnTo>
                      <a:pt x="253" y="12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77" y="0"/>
                    </a:lnTo>
                    <a:lnTo>
                      <a:pt x="2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4" name="Freeform 264"/>
              <p:cNvSpPr>
                <a:spLocks noChangeAspect="1"/>
              </p:cNvSpPr>
              <p:nvPr/>
            </p:nvSpPr>
            <p:spPr bwMode="auto">
              <a:xfrm>
                <a:off x="1710" y="5049"/>
                <a:ext cx="259" cy="72"/>
              </a:xfrm>
              <a:custGeom>
                <a:avLst/>
                <a:gdLst>
                  <a:gd name="T0" fmla="*/ 0 w 259"/>
                  <a:gd name="T1" fmla="*/ 72 h 72"/>
                  <a:gd name="T2" fmla="*/ 12 w 259"/>
                  <a:gd name="T3" fmla="*/ 72 h 72"/>
                  <a:gd name="T4" fmla="*/ 12 w 259"/>
                  <a:gd name="T5" fmla="*/ 66 h 72"/>
                  <a:gd name="T6" fmla="*/ 18 w 259"/>
                  <a:gd name="T7" fmla="*/ 66 h 72"/>
                  <a:gd name="T8" fmla="*/ 24 w 259"/>
                  <a:gd name="T9" fmla="*/ 66 h 72"/>
                  <a:gd name="T10" fmla="*/ 30 w 259"/>
                  <a:gd name="T11" fmla="*/ 60 h 72"/>
                  <a:gd name="T12" fmla="*/ 36 w 259"/>
                  <a:gd name="T13" fmla="*/ 60 h 72"/>
                  <a:gd name="T14" fmla="*/ 42 w 259"/>
                  <a:gd name="T15" fmla="*/ 60 h 72"/>
                  <a:gd name="T16" fmla="*/ 48 w 259"/>
                  <a:gd name="T17" fmla="*/ 54 h 72"/>
                  <a:gd name="T18" fmla="*/ 54 w 259"/>
                  <a:gd name="T19" fmla="*/ 54 h 72"/>
                  <a:gd name="T20" fmla="*/ 60 w 259"/>
                  <a:gd name="T21" fmla="*/ 54 h 72"/>
                  <a:gd name="T22" fmla="*/ 60 w 259"/>
                  <a:gd name="T23" fmla="*/ 54 h 72"/>
                  <a:gd name="T24" fmla="*/ 72 w 259"/>
                  <a:gd name="T25" fmla="*/ 48 h 72"/>
                  <a:gd name="T26" fmla="*/ 78 w 259"/>
                  <a:gd name="T27" fmla="*/ 48 h 72"/>
                  <a:gd name="T28" fmla="*/ 78 w 259"/>
                  <a:gd name="T29" fmla="*/ 48 h 72"/>
                  <a:gd name="T30" fmla="*/ 84 w 259"/>
                  <a:gd name="T31" fmla="*/ 42 h 72"/>
                  <a:gd name="T32" fmla="*/ 96 w 259"/>
                  <a:gd name="T33" fmla="*/ 42 h 72"/>
                  <a:gd name="T34" fmla="*/ 102 w 259"/>
                  <a:gd name="T35" fmla="*/ 36 h 72"/>
                  <a:gd name="T36" fmla="*/ 102 w 259"/>
                  <a:gd name="T37" fmla="*/ 36 h 72"/>
                  <a:gd name="T38" fmla="*/ 108 w 259"/>
                  <a:gd name="T39" fmla="*/ 36 h 72"/>
                  <a:gd name="T40" fmla="*/ 114 w 259"/>
                  <a:gd name="T41" fmla="*/ 36 h 72"/>
                  <a:gd name="T42" fmla="*/ 126 w 259"/>
                  <a:gd name="T43" fmla="*/ 30 h 72"/>
                  <a:gd name="T44" fmla="*/ 126 w 259"/>
                  <a:gd name="T45" fmla="*/ 30 h 72"/>
                  <a:gd name="T46" fmla="*/ 132 w 259"/>
                  <a:gd name="T47" fmla="*/ 30 h 72"/>
                  <a:gd name="T48" fmla="*/ 139 w 259"/>
                  <a:gd name="T49" fmla="*/ 24 h 72"/>
                  <a:gd name="T50" fmla="*/ 145 w 259"/>
                  <a:gd name="T51" fmla="*/ 24 h 72"/>
                  <a:gd name="T52" fmla="*/ 151 w 259"/>
                  <a:gd name="T53" fmla="*/ 24 h 72"/>
                  <a:gd name="T54" fmla="*/ 157 w 259"/>
                  <a:gd name="T55" fmla="*/ 24 h 72"/>
                  <a:gd name="T56" fmla="*/ 163 w 259"/>
                  <a:gd name="T57" fmla="*/ 18 h 72"/>
                  <a:gd name="T58" fmla="*/ 169 w 259"/>
                  <a:gd name="T59" fmla="*/ 18 h 72"/>
                  <a:gd name="T60" fmla="*/ 175 w 259"/>
                  <a:gd name="T61" fmla="*/ 18 h 72"/>
                  <a:gd name="T62" fmla="*/ 181 w 259"/>
                  <a:gd name="T63" fmla="*/ 12 h 72"/>
                  <a:gd name="T64" fmla="*/ 187 w 259"/>
                  <a:gd name="T65" fmla="*/ 12 h 72"/>
                  <a:gd name="T66" fmla="*/ 193 w 259"/>
                  <a:gd name="T67" fmla="*/ 6 h 72"/>
                  <a:gd name="T68" fmla="*/ 193 w 259"/>
                  <a:gd name="T69" fmla="*/ 6 h 72"/>
                  <a:gd name="T70" fmla="*/ 199 w 259"/>
                  <a:gd name="T71" fmla="*/ 6 h 72"/>
                  <a:gd name="T72" fmla="*/ 211 w 259"/>
                  <a:gd name="T73" fmla="*/ 6 h 72"/>
                  <a:gd name="T74" fmla="*/ 217 w 259"/>
                  <a:gd name="T75" fmla="*/ 0 h 72"/>
                  <a:gd name="T76" fmla="*/ 223 w 259"/>
                  <a:gd name="T77" fmla="*/ 6 h 72"/>
                  <a:gd name="T78" fmla="*/ 223 w 259"/>
                  <a:gd name="T79" fmla="*/ 12 h 72"/>
                  <a:gd name="T80" fmla="*/ 229 w 259"/>
                  <a:gd name="T81" fmla="*/ 18 h 72"/>
                  <a:gd name="T82" fmla="*/ 229 w 259"/>
                  <a:gd name="T83" fmla="*/ 24 h 72"/>
                  <a:gd name="T84" fmla="*/ 229 w 259"/>
                  <a:gd name="T85" fmla="*/ 24 h 72"/>
                  <a:gd name="T86" fmla="*/ 235 w 259"/>
                  <a:gd name="T87" fmla="*/ 30 h 72"/>
                  <a:gd name="T88" fmla="*/ 241 w 259"/>
                  <a:gd name="T89" fmla="*/ 30 h 72"/>
                  <a:gd name="T90" fmla="*/ 241 w 259"/>
                  <a:gd name="T91" fmla="*/ 36 h 72"/>
                  <a:gd name="T92" fmla="*/ 247 w 259"/>
                  <a:gd name="T93" fmla="*/ 42 h 72"/>
                  <a:gd name="T94" fmla="*/ 247 w 259"/>
                  <a:gd name="T95" fmla="*/ 48 h 72"/>
                  <a:gd name="T96" fmla="*/ 253 w 259"/>
                  <a:gd name="T97" fmla="*/ 54 h 72"/>
                  <a:gd name="T98" fmla="*/ 253 w 259"/>
                  <a:gd name="T99" fmla="*/ 54 h 72"/>
                  <a:gd name="T100" fmla="*/ 259 w 259"/>
                  <a:gd name="T101" fmla="*/ 60 h 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9"/>
                  <a:gd name="T154" fmla="*/ 0 h 72"/>
                  <a:gd name="T155" fmla="*/ 259 w 259"/>
                  <a:gd name="T156" fmla="*/ 72 h 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9" h="72">
                    <a:moveTo>
                      <a:pt x="0" y="72"/>
                    </a:moveTo>
                    <a:lnTo>
                      <a:pt x="12" y="72"/>
                    </a:lnTo>
                    <a:lnTo>
                      <a:pt x="12" y="66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0"/>
                    </a:lnTo>
                    <a:lnTo>
                      <a:pt x="48" y="54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84" y="42"/>
                    </a:lnTo>
                    <a:lnTo>
                      <a:pt x="96" y="42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132" y="30"/>
                    </a:lnTo>
                    <a:lnTo>
                      <a:pt x="139" y="24"/>
                    </a:lnTo>
                    <a:lnTo>
                      <a:pt x="145" y="24"/>
                    </a:lnTo>
                    <a:lnTo>
                      <a:pt x="151" y="24"/>
                    </a:lnTo>
                    <a:lnTo>
                      <a:pt x="157" y="24"/>
                    </a:lnTo>
                    <a:lnTo>
                      <a:pt x="163" y="18"/>
                    </a:lnTo>
                    <a:lnTo>
                      <a:pt x="169" y="18"/>
                    </a:lnTo>
                    <a:lnTo>
                      <a:pt x="175" y="18"/>
                    </a:lnTo>
                    <a:lnTo>
                      <a:pt x="181" y="12"/>
                    </a:lnTo>
                    <a:lnTo>
                      <a:pt x="187" y="12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211" y="6"/>
                    </a:lnTo>
                    <a:lnTo>
                      <a:pt x="217" y="0"/>
                    </a:lnTo>
                    <a:lnTo>
                      <a:pt x="223" y="6"/>
                    </a:lnTo>
                    <a:lnTo>
                      <a:pt x="223" y="12"/>
                    </a:lnTo>
                    <a:lnTo>
                      <a:pt x="229" y="18"/>
                    </a:lnTo>
                    <a:lnTo>
                      <a:pt x="229" y="24"/>
                    </a:lnTo>
                    <a:lnTo>
                      <a:pt x="235" y="30"/>
                    </a:lnTo>
                    <a:lnTo>
                      <a:pt x="241" y="30"/>
                    </a:lnTo>
                    <a:lnTo>
                      <a:pt x="241" y="36"/>
                    </a:lnTo>
                    <a:lnTo>
                      <a:pt x="247" y="42"/>
                    </a:lnTo>
                    <a:lnTo>
                      <a:pt x="247" y="48"/>
                    </a:lnTo>
                    <a:lnTo>
                      <a:pt x="253" y="54"/>
                    </a:lnTo>
                    <a:lnTo>
                      <a:pt x="259" y="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5" name="Freeform 265"/>
              <p:cNvSpPr>
                <a:spLocks noChangeAspect="1"/>
              </p:cNvSpPr>
              <p:nvPr/>
            </p:nvSpPr>
            <p:spPr bwMode="auto">
              <a:xfrm>
                <a:off x="1969" y="5109"/>
                <a:ext cx="162" cy="217"/>
              </a:xfrm>
              <a:custGeom>
                <a:avLst/>
                <a:gdLst>
                  <a:gd name="T0" fmla="*/ 0 w 162"/>
                  <a:gd name="T1" fmla="*/ 0 h 217"/>
                  <a:gd name="T2" fmla="*/ 0 w 162"/>
                  <a:gd name="T3" fmla="*/ 0 h 217"/>
                  <a:gd name="T4" fmla="*/ 6 w 162"/>
                  <a:gd name="T5" fmla="*/ 6 h 217"/>
                  <a:gd name="T6" fmla="*/ 12 w 162"/>
                  <a:gd name="T7" fmla="*/ 12 h 217"/>
                  <a:gd name="T8" fmla="*/ 12 w 162"/>
                  <a:gd name="T9" fmla="*/ 18 h 217"/>
                  <a:gd name="T10" fmla="*/ 18 w 162"/>
                  <a:gd name="T11" fmla="*/ 24 h 217"/>
                  <a:gd name="T12" fmla="*/ 18 w 162"/>
                  <a:gd name="T13" fmla="*/ 24 h 217"/>
                  <a:gd name="T14" fmla="*/ 24 w 162"/>
                  <a:gd name="T15" fmla="*/ 30 h 217"/>
                  <a:gd name="T16" fmla="*/ 24 w 162"/>
                  <a:gd name="T17" fmla="*/ 36 h 217"/>
                  <a:gd name="T18" fmla="*/ 30 w 162"/>
                  <a:gd name="T19" fmla="*/ 36 h 217"/>
                  <a:gd name="T20" fmla="*/ 36 w 162"/>
                  <a:gd name="T21" fmla="*/ 42 h 217"/>
                  <a:gd name="T22" fmla="*/ 36 w 162"/>
                  <a:gd name="T23" fmla="*/ 48 h 217"/>
                  <a:gd name="T24" fmla="*/ 42 w 162"/>
                  <a:gd name="T25" fmla="*/ 54 h 217"/>
                  <a:gd name="T26" fmla="*/ 42 w 162"/>
                  <a:gd name="T27" fmla="*/ 54 h 217"/>
                  <a:gd name="T28" fmla="*/ 48 w 162"/>
                  <a:gd name="T29" fmla="*/ 60 h 217"/>
                  <a:gd name="T30" fmla="*/ 48 w 162"/>
                  <a:gd name="T31" fmla="*/ 66 h 217"/>
                  <a:gd name="T32" fmla="*/ 54 w 162"/>
                  <a:gd name="T33" fmla="*/ 72 h 217"/>
                  <a:gd name="T34" fmla="*/ 54 w 162"/>
                  <a:gd name="T35" fmla="*/ 72 h 217"/>
                  <a:gd name="T36" fmla="*/ 60 w 162"/>
                  <a:gd name="T37" fmla="*/ 78 h 217"/>
                  <a:gd name="T38" fmla="*/ 66 w 162"/>
                  <a:gd name="T39" fmla="*/ 84 h 217"/>
                  <a:gd name="T40" fmla="*/ 66 w 162"/>
                  <a:gd name="T41" fmla="*/ 84 h 217"/>
                  <a:gd name="T42" fmla="*/ 72 w 162"/>
                  <a:gd name="T43" fmla="*/ 90 h 217"/>
                  <a:gd name="T44" fmla="*/ 72 w 162"/>
                  <a:gd name="T45" fmla="*/ 96 h 217"/>
                  <a:gd name="T46" fmla="*/ 78 w 162"/>
                  <a:gd name="T47" fmla="*/ 102 h 217"/>
                  <a:gd name="T48" fmla="*/ 78 w 162"/>
                  <a:gd name="T49" fmla="*/ 102 h 217"/>
                  <a:gd name="T50" fmla="*/ 84 w 162"/>
                  <a:gd name="T51" fmla="*/ 108 h 217"/>
                  <a:gd name="T52" fmla="*/ 84 w 162"/>
                  <a:gd name="T53" fmla="*/ 114 h 217"/>
                  <a:gd name="T54" fmla="*/ 90 w 162"/>
                  <a:gd name="T55" fmla="*/ 114 h 217"/>
                  <a:gd name="T56" fmla="*/ 90 w 162"/>
                  <a:gd name="T57" fmla="*/ 120 h 217"/>
                  <a:gd name="T58" fmla="*/ 96 w 162"/>
                  <a:gd name="T59" fmla="*/ 126 h 217"/>
                  <a:gd name="T60" fmla="*/ 96 w 162"/>
                  <a:gd name="T61" fmla="*/ 133 h 217"/>
                  <a:gd name="T62" fmla="*/ 102 w 162"/>
                  <a:gd name="T63" fmla="*/ 133 h 217"/>
                  <a:gd name="T64" fmla="*/ 102 w 162"/>
                  <a:gd name="T65" fmla="*/ 139 h 217"/>
                  <a:gd name="T66" fmla="*/ 108 w 162"/>
                  <a:gd name="T67" fmla="*/ 145 h 217"/>
                  <a:gd name="T68" fmla="*/ 108 w 162"/>
                  <a:gd name="T69" fmla="*/ 145 h 217"/>
                  <a:gd name="T70" fmla="*/ 114 w 162"/>
                  <a:gd name="T71" fmla="*/ 157 h 217"/>
                  <a:gd name="T72" fmla="*/ 114 w 162"/>
                  <a:gd name="T73" fmla="*/ 157 h 217"/>
                  <a:gd name="T74" fmla="*/ 120 w 162"/>
                  <a:gd name="T75" fmla="*/ 163 h 217"/>
                  <a:gd name="T76" fmla="*/ 126 w 162"/>
                  <a:gd name="T77" fmla="*/ 169 h 217"/>
                  <a:gd name="T78" fmla="*/ 126 w 162"/>
                  <a:gd name="T79" fmla="*/ 169 h 217"/>
                  <a:gd name="T80" fmla="*/ 132 w 162"/>
                  <a:gd name="T81" fmla="*/ 175 h 217"/>
                  <a:gd name="T82" fmla="*/ 132 w 162"/>
                  <a:gd name="T83" fmla="*/ 175 h 217"/>
                  <a:gd name="T84" fmla="*/ 138 w 162"/>
                  <a:gd name="T85" fmla="*/ 187 h 217"/>
                  <a:gd name="T86" fmla="*/ 138 w 162"/>
                  <a:gd name="T87" fmla="*/ 187 h 217"/>
                  <a:gd name="T88" fmla="*/ 144 w 162"/>
                  <a:gd name="T89" fmla="*/ 193 h 217"/>
                  <a:gd name="T90" fmla="*/ 150 w 162"/>
                  <a:gd name="T91" fmla="*/ 199 h 217"/>
                  <a:gd name="T92" fmla="*/ 150 w 162"/>
                  <a:gd name="T93" fmla="*/ 199 h 217"/>
                  <a:gd name="T94" fmla="*/ 156 w 162"/>
                  <a:gd name="T95" fmla="*/ 205 h 217"/>
                  <a:gd name="T96" fmla="*/ 156 w 162"/>
                  <a:gd name="T97" fmla="*/ 205 h 217"/>
                  <a:gd name="T98" fmla="*/ 162 w 162"/>
                  <a:gd name="T99" fmla="*/ 217 h 217"/>
                  <a:gd name="T100" fmla="*/ 162 w 162"/>
                  <a:gd name="T101" fmla="*/ 217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17"/>
                  <a:gd name="T155" fmla="*/ 162 w 162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17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72" y="90"/>
                    </a:lnTo>
                    <a:lnTo>
                      <a:pt x="72" y="96"/>
                    </a:lnTo>
                    <a:lnTo>
                      <a:pt x="78" y="102"/>
                    </a:lnTo>
                    <a:lnTo>
                      <a:pt x="84" y="108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90" y="120"/>
                    </a:lnTo>
                    <a:lnTo>
                      <a:pt x="96" y="126"/>
                    </a:lnTo>
                    <a:lnTo>
                      <a:pt x="96" y="133"/>
                    </a:lnTo>
                    <a:lnTo>
                      <a:pt x="102" y="133"/>
                    </a:lnTo>
                    <a:lnTo>
                      <a:pt x="102" y="139"/>
                    </a:lnTo>
                    <a:lnTo>
                      <a:pt x="108" y="145"/>
                    </a:lnTo>
                    <a:lnTo>
                      <a:pt x="114" y="157"/>
                    </a:lnTo>
                    <a:lnTo>
                      <a:pt x="120" y="163"/>
                    </a:lnTo>
                    <a:lnTo>
                      <a:pt x="126" y="169"/>
                    </a:lnTo>
                    <a:lnTo>
                      <a:pt x="132" y="175"/>
                    </a:lnTo>
                    <a:lnTo>
                      <a:pt x="138" y="187"/>
                    </a:lnTo>
                    <a:lnTo>
                      <a:pt x="144" y="193"/>
                    </a:lnTo>
                    <a:lnTo>
                      <a:pt x="150" y="199"/>
                    </a:lnTo>
                    <a:lnTo>
                      <a:pt x="156" y="205"/>
                    </a:lnTo>
                    <a:lnTo>
                      <a:pt x="162" y="2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6" name="Freeform 266"/>
              <p:cNvSpPr>
                <a:spLocks noChangeAspect="1"/>
              </p:cNvSpPr>
              <p:nvPr/>
            </p:nvSpPr>
            <p:spPr bwMode="auto">
              <a:xfrm>
                <a:off x="2131" y="5326"/>
                <a:ext cx="163" cy="217"/>
              </a:xfrm>
              <a:custGeom>
                <a:avLst/>
                <a:gdLst>
                  <a:gd name="T0" fmla="*/ 0 w 163"/>
                  <a:gd name="T1" fmla="*/ 0 h 217"/>
                  <a:gd name="T2" fmla="*/ 7 w 163"/>
                  <a:gd name="T3" fmla="*/ 6 h 217"/>
                  <a:gd name="T4" fmla="*/ 7 w 163"/>
                  <a:gd name="T5" fmla="*/ 12 h 217"/>
                  <a:gd name="T6" fmla="*/ 13 w 163"/>
                  <a:gd name="T7" fmla="*/ 12 h 217"/>
                  <a:gd name="T8" fmla="*/ 19 w 163"/>
                  <a:gd name="T9" fmla="*/ 18 h 217"/>
                  <a:gd name="T10" fmla="*/ 19 w 163"/>
                  <a:gd name="T11" fmla="*/ 18 h 217"/>
                  <a:gd name="T12" fmla="*/ 25 w 163"/>
                  <a:gd name="T13" fmla="*/ 30 h 217"/>
                  <a:gd name="T14" fmla="*/ 25 w 163"/>
                  <a:gd name="T15" fmla="*/ 30 h 217"/>
                  <a:gd name="T16" fmla="*/ 31 w 163"/>
                  <a:gd name="T17" fmla="*/ 36 h 217"/>
                  <a:gd name="T18" fmla="*/ 31 w 163"/>
                  <a:gd name="T19" fmla="*/ 42 h 217"/>
                  <a:gd name="T20" fmla="*/ 37 w 163"/>
                  <a:gd name="T21" fmla="*/ 42 h 217"/>
                  <a:gd name="T22" fmla="*/ 37 w 163"/>
                  <a:gd name="T23" fmla="*/ 48 h 217"/>
                  <a:gd name="T24" fmla="*/ 43 w 163"/>
                  <a:gd name="T25" fmla="*/ 54 h 217"/>
                  <a:gd name="T26" fmla="*/ 43 w 163"/>
                  <a:gd name="T27" fmla="*/ 60 h 217"/>
                  <a:gd name="T28" fmla="*/ 49 w 163"/>
                  <a:gd name="T29" fmla="*/ 60 h 217"/>
                  <a:gd name="T30" fmla="*/ 49 w 163"/>
                  <a:gd name="T31" fmla="*/ 66 h 217"/>
                  <a:gd name="T32" fmla="*/ 55 w 163"/>
                  <a:gd name="T33" fmla="*/ 72 h 217"/>
                  <a:gd name="T34" fmla="*/ 55 w 163"/>
                  <a:gd name="T35" fmla="*/ 72 h 217"/>
                  <a:gd name="T36" fmla="*/ 61 w 163"/>
                  <a:gd name="T37" fmla="*/ 84 h 217"/>
                  <a:gd name="T38" fmla="*/ 61 w 163"/>
                  <a:gd name="T39" fmla="*/ 84 h 217"/>
                  <a:gd name="T40" fmla="*/ 67 w 163"/>
                  <a:gd name="T41" fmla="*/ 90 h 217"/>
                  <a:gd name="T42" fmla="*/ 73 w 163"/>
                  <a:gd name="T43" fmla="*/ 90 h 217"/>
                  <a:gd name="T44" fmla="*/ 73 w 163"/>
                  <a:gd name="T45" fmla="*/ 96 h 217"/>
                  <a:gd name="T46" fmla="*/ 79 w 163"/>
                  <a:gd name="T47" fmla="*/ 102 h 217"/>
                  <a:gd name="T48" fmla="*/ 79 w 163"/>
                  <a:gd name="T49" fmla="*/ 102 h 217"/>
                  <a:gd name="T50" fmla="*/ 85 w 163"/>
                  <a:gd name="T51" fmla="*/ 114 h 217"/>
                  <a:gd name="T52" fmla="*/ 85 w 163"/>
                  <a:gd name="T53" fmla="*/ 114 h 217"/>
                  <a:gd name="T54" fmla="*/ 91 w 163"/>
                  <a:gd name="T55" fmla="*/ 120 h 217"/>
                  <a:gd name="T56" fmla="*/ 91 w 163"/>
                  <a:gd name="T57" fmla="*/ 120 h 217"/>
                  <a:gd name="T58" fmla="*/ 97 w 163"/>
                  <a:gd name="T59" fmla="*/ 126 h 217"/>
                  <a:gd name="T60" fmla="*/ 103 w 163"/>
                  <a:gd name="T61" fmla="*/ 132 h 217"/>
                  <a:gd name="T62" fmla="*/ 103 w 163"/>
                  <a:gd name="T63" fmla="*/ 138 h 217"/>
                  <a:gd name="T64" fmla="*/ 109 w 163"/>
                  <a:gd name="T65" fmla="*/ 144 h 217"/>
                  <a:gd name="T66" fmla="*/ 109 w 163"/>
                  <a:gd name="T67" fmla="*/ 144 h 217"/>
                  <a:gd name="T68" fmla="*/ 115 w 163"/>
                  <a:gd name="T69" fmla="*/ 150 h 217"/>
                  <a:gd name="T70" fmla="*/ 115 w 163"/>
                  <a:gd name="T71" fmla="*/ 150 h 217"/>
                  <a:gd name="T72" fmla="*/ 121 w 163"/>
                  <a:gd name="T73" fmla="*/ 156 h 217"/>
                  <a:gd name="T74" fmla="*/ 121 w 163"/>
                  <a:gd name="T75" fmla="*/ 162 h 217"/>
                  <a:gd name="T76" fmla="*/ 127 w 163"/>
                  <a:gd name="T77" fmla="*/ 168 h 217"/>
                  <a:gd name="T78" fmla="*/ 133 w 163"/>
                  <a:gd name="T79" fmla="*/ 174 h 217"/>
                  <a:gd name="T80" fmla="*/ 133 w 163"/>
                  <a:gd name="T81" fmla="*/ 174 h 217"/>
                  <a:gd name="T82" fmla="*/ 139 w 163"/>
                  <a:gd name="T83" fmla="*/ 180 h 217"/>
                  <a:gd name="T84" fmla="*/ 139 w 163"/>
                  <a:gd name="T85" fmla="*/ 180 h 217"/>
                  <a:gd name="T86" fmla="*/ 145 w 163"/>
                  <a:gd name="T87" fmla="*/ 186 h 217"/>
                  <a:gd name="T88" fmla="*/ 145 w 163"/>
                  <a:gd name="T89" fmla="*/ 192 h 217"/>
                  <a:gd name="T90" fmla="*/ 151 w 163"/>
                  <a:gd name="T91" fmla="*/ 198 h 217"/>
                  <a:gd name="T92" fmla="*/ 151 w 163"/>
                  <a:gd name="T93" fmla="*/ 205 h 217"/>
                  <a:gd name="T94" fmla="*/ 157 w 163"/>
                  <a:gd name="T95" fmla="*/ 205 h 217"/>
                  <a:gd name="T96" fmla="*/ 163 w 163"/>
                  <a:gd name="T97" fmla="*/ 211 h 217"/>
                  <a:gd name="T98" fmla="*/ 163 w 163"/>
                  <a:gd name="T99" fmla="*/ 217 h 217"/>
                  <a:gd name="T100" fmla="*/ 163 w 163"/>
                  <a:gd name="T101" fmla="*/ 217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17"/>
                  <a:gd name="T155" fmla="*/ 163 w 163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17">
                    <a:moveTo>
                      <a:pt x="0" y="0"/>
                    </a:moveTo>
                    <a:lnTo>
                      <a:pt x="7" y="6"/>
                    </a:lnTo>
                    <a:lnTo>
                      <a:pt x="7" y="12"/>
                    </a:lnTo>
                    <a:lnTo>
                      <a:pt x="13" y="12"/>
                    </a:lnTo>
                    <a:lnTo>
                      <a:pt x="19" y="18"/>
                    </a:lnTo>
                    <a:lnTo>
                      <a:pt x="25" y="30"/>
                    </a:lnTo>
                    <a:lnTo>
                      <a:pt x="31" y="36"/>
                    </a:lnTo>
                    <a:lnTo>
                      <a:pt x="31" y="42"/>
                    </a:lnTo>
                    <a:lnTo>
                      <a:pt x="37" y="42"/>
                    </a:lnTo>
                    <a:lnTo>
                      <a:pt x="37" y="48"/>
                    </a:lnTo>
                    <a:lnTo>
                      <a:pt x="43" y="54"/>
                    </a:lnTo>
                    <a:lnTo>
                      <a:pt x="43" y="60"/>
                    </a:lnTo>
                    <a:lnTo>
                      <a:pt x="49" y="60"/>
                    </a:lnTo>
                    <a:lnTo>
                      <a:pt x="49" y="66"/>
                    </a:lnTo>
                    <a:lnTo>
                      <a:pt x="55" y="72"/>
                    </a:lnTo>
                    <a:lnTo>
                      <a:pt x="61" y="84"/>
                    </a:lnTo>
                    <a:lnTo>
                      <a:pt x="67" y="90"/>
                    </a:lnTo>
                    <a:lnTo>
                      <a:pt x="73" y="90"/>
                    </a:lnTo>
                    <a:lnTo>
                      <a:pt x="73" y="96"/>
                    </a:lnTo>
                    <a:lnTo>
                      <a:pt x="79" y="102"/>
                    </a:lnTo>
                    <a:lnTo>
                      <a:pt x="85" y="114"/>
                    </a:lnTo>
                    <a:lnTo>
                      <a:pt x="91" y="120"/>
                    </a:lnTo>
                    <a:lnTo>
                      <a:pt x="97" y="126"/>
                    </a:lnTo>
                    <a:lnTo>
                      <a:pt x="103" y="132"/>
                    </a:lnTo>
                    <a:lnTo>
                      <a:pt x="103" y="138"/>
                    </a:lnTo>
                    <a:lnTo>
                      <a:pt x="109" y="144"/>
                    </a:lnTo>
                    <a:lnTo>
                      <a:pt x="115" y="150"/>
                    </a:lnTo>
                    <a:lnTo>
                      <a:pt x="121" y="156"/>
                    </a:lnTo>
                    <a:lnTo>
                      <a:pt x="121" y="162"/>
                    </a:lnTo>
                    <a:lnTo>
                      <a:pt x="127" y="168"/>
                    </a:lnTo>
                    <a:lnTo>
                      <a:pt x="133" y="174"/>
                    </a:lnTo>
                    <a:lnTo>
                      <a:pt x="139" y="180"/>
                    </a:lnTo>
                    <a:lnTo>
                      <a:pt x="145" y="186"/>
                    </a:lnTo>
                    <a:lnTo>
                      <a:pt x="145" y="192"/>
                    </a:lnTo>
                    <a:lnTo>
                      <a:pt x="151" y="198"/>
                    </a:lnTo>
                    <a:lnTo>
                      <a:pt x="151" y="205"/>
                    </a:lnTo>
                    <a:lnTo>
                      <a:pt x="157" y="205"/>
                    </a:lnTo>
                    <a:lnTo>
                      <a:pt x="163" y="211"/>
                    </a:lnTo>
                    <a:lnTo>
                      <a:pt x="163" y="2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7" name="Freeform 267"/>
              <p:cNvSpPr>
                <a:spLocks noChangeAspect="1"/>
              </p:cNvSpPr>
              <p:nvPr/>
            </p:nvSpPr>
            <p:spPr bwMode="auto">
              <a:xfrm>
                <a:off x="2294" y="5543"/>
                <a:ext cx="169" cy="222"/>
              </a:xfrm>
              <a:custGeom>
                <a:avLst/>
                <a:gdLst>
                  <a:gd name="T0" fmla="*/ 0 w 169"/>
                  <a:gd name="T1" fmla="*/ 0 h 222"/>
                  <a:gd name="T2" fmla="*/ 6 w 169"/>
                  <a:gd name="T3" fmla="*/ 6 h 222"/>
                  <a:gd name="T4" fmla="*/ 6 w 169"/>
                  <a:gd name="T5" fmla="*/ 12 h 222"/>
                  <a:gd name="T6" fmla="*/ 12 w 169"/>
                  <a:gd name="T7" fmla="*/ 18 h 222"/>
                  <a:gd name="T8" fmla="*/ 12 w 169"/>
                  <a:gd name="T9" fmla="*/ 18 h 222"/>
                  <a:gd name="T10" fmla="*/ 18 w 169"/>
                  <a:gd name="T11" fmla="*/ 24 h 222"/>
                  <a:gd name="T12" fmla="*/ 24 w 169"/>
                  <a:gd name="T13" fmla="*/ 30 h 222"/>
                  <a:gd name="T14" fmla="*/ 24 w 169"/>
                  <a:gd name="T15" fmla="*/ 36 h 222"/>
                  <a:gd name="T16" fmla="*/ 30 w 169"/>
                  <a:gd name="T17" fmla="*/ 36 h 222"/>
                  <a:gd name="T18" fmla="*/ 30 w 169"/>
                  <a:gd name="T19" fmla="*/ 42 h 222"/>
                  <a:gd name="T20" fmla="*/ 36 w 169"/>
                  <a:gd name="T21" fmla="*/ 48 h 222"/>
                  <a:gd name="T22" fmla="*/ 36 w 169"/>
                  <a:gd name="T23" fmla="*/ 48 h 222"/>
                  <a:gd name="T24" fmla="*/ 42 w 169"/>
                  <a:gd name="T25" fmla="*/ 54 h 222"/>
                  <a:gd name="T26" fmla="*/ 42 w 169"/>
                  <a:gd name="T27" fmla="*/ 60 h 222"/>
                  <a:gd name="T28" fmla="*/ 48 w 169"/>
                  <a:gd name="T29" fmla="*/ 66 h 222"/>
                  <a:gd name="T30" fmla="*/ 54 w 169"/>
                  <a:gd name="T31" fmla="*/ 66 h 222"/>
                  <a:gd name="T32" fmla="*/ 54 w 169"/>
                  <a:gd name="T33" fmla="*/ 72 h 222"/>
                  <a:gd name="T34" fmla="*/ 60 w 169"/>
                  <a:gd name="T35" fmla="*/ 78 h 222"/>
                  <a:gd name="T36" fmla="*/ 60 w 169"/>
                  <a:gd name="T37" fmla="*/ 78 h 222"/>
                  <a:gd name="T38" fmla="*/ 66 w 169"/>
                  <a:gd name="T39" fmla="*/ 84 h 222"/>
                  <a:gd name="T40" fmla="*/ 66 w 169"/>
                  <a:gd name="T41" fmla="*/ 90 h 222"/>
                  <a:gd name="T42" fmla="*/ 72 w 169"/>
                  <a:gd name="T43" fmla="*/ 96 h 222"/>
                  <a:gd name="T44" fmla="*/ 72 w 169"/>
                  <a:gd name="T45" fmla="*/ 96 h 222"/>
                  <a:gd name="T46" fmla="*/ 78 w 169"/>
                  <a:gd name="T47" fmla="*/ 102 h 222"/>
                  <a:gd name="T48" fmla="*/ 84 w 169"/>
                  <a:gd name="T49" fmla="*/ 108 h 222"/>
                  <a:gd name="T50" fmla="*/ 84 w 169"/>
                  <a:gd name="T51" fmla="*/ 108 h 222"/>
                  <a:gd name="T52" fmla="*/ 90 w 169"/>
                  <a:gd name="T53" fmla="*/ 120 h 222"/>
                  <a:gd name="T54" fmla="*/ 90 w 169"/>
                  <a:gd name="T55" fmla="*/ 120 h 222"/>
                  <a:gd name="T56" fmla="*/ 96 w 169"/>
                  <a:gd name="T57" fmla="*/ 126 h 222"/>
                  <a:gd name="T58" fmla="*/ 96 w 169"/>
                  <a:gd name="T59" fmla="*/ 132 h 222"/>
                  <a:gd name="T60" fmla="*/ 102 w 169"/>
                  <a:gd name="T61" fmla="*/ 132 h 222"/>
                  <a:gd name="T62" fmla="*/ 108 w 169"/>
                  <a:gd name="T63" fmla="*/ 138 h 222"/>
                  <a:gd name="T64" fmla="*/ 108 w 169"/>
                  <a:gd name="T65" fmla="*/ 138 h 222"/>
                  <a:gd name="T66" fmla="*/ 114 w 169"/>
                  <a:gd name="T67" fmla="*/ 150 h 222"/>
                  <a:gd name="T68" fmla="*/ 114 w 169"/>
                  <a:gd name="T69" fmla="*/ 150 h 222"/>
                  <a:gd name="T70" fmla="*/ 120 w 169"/>
                  <a:gd name="T71" fmla="*/ 156 h 222"/>
                  <a:gd name="T72" fmla="*/ 120 w 169"/>
                  <a:gd name="T73" fmla="*/ 162 h 222"/>
                  <a:gd name="T74" fmla="*/ 120 w 169"/>
                  <a:gd name="T75" fmla="*/ 162 h 222"/>
                  <a:gd name="T76" fmla="*/ 126 w 169"/>
                  <a:gd name="T77" fmla="*/ 168 h 222"/>
                  <a:gd name="T78" fmla="*/ 126 w 169"/>
                  <a:gd name="T79" fmla="*/ 168 h 222"/>
                  <a:gd name="T80" fmla="*/ 133 w 169"/>
                  <a:gd name="T81" fmla="*/ 180 h 222"/>
                  <a:gd name="T82" fmla="*/ 139 w 169"/>
                  <a:gd name="T83" fmla="*/ 180 h 222"/>
                  <a:gd name="T84" fmla="*/ 139 w 169"/>
                  <a:gd name="T85" fmla="*/ 186 h 222"/>
                  <a:gd name="T86" fmla="*/ 145 w 169"/>
                  <a:gd name="T87" fmla="*/ 192 h 222"/>
                  <a:gd name="T88" fmla="*/ 145 w 169"/>
                  <a:gd name="T89" fmla="*/ 192 h 222"/>
                  <a:gd name="T90" fmla="*/ 151 w 169"/>
                  <a:gd name="T91" fmla="*/ 198 h 222"/>
                  <a:gd name="T92" fmla="*/ 151 w 169"/>
                  <a:gd name="T93" fmla="*/ 198 h 222"/>
                  <a:gd name="T94" fmla="*/ 157 w 169"/>
                  <a:gd name="T95" fmla="*/ 210 h 222"/>
                  <a:gd name="T96" fmla="*/ 157 w 169"/>
                  <a:gd name="T97" fmla="*/ 210 h 222"/>
                  <a:gd name="T98" fmla="*/ 163 w 169"/>
                  <a:gd name="T99" fmla="*/ 216 h 222"/>
                  <a:gd name="T100" fmla="*/ 169 w 169"/>
                  <a:gd name="T101" fmla="*/ 222 h 2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9"/>
                  <a:gd name="T154" fmla="*/ 0 h 222"/>
                  <a:gd name="T155" fmla="*/ 169 w 169"/>
                  <a:gd name="T156" fmla="*/ 222 h 2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9" h="22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8" y="102"/>
                    </a:lnTo>
                    <a:lnTo>
                      <a:pt x="84" y="108"/>
                    </a:lnTo>
                    <a:lnTo>
                      <a:pt x="90" y="120"/>
                    </a:lnTo>
                    <a:lnTo>
                      <a:pt x="96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8" y="138"/>
                    </a:lnTo>
                    <a:lnTo>
                      <a:pt x="114" y="150"/>
                    </a:lnTo>
                    <a:lnTo>
                      <a:pt x="120" y="156"/>
                    </a:lnTo>
                    <a:lnTo>
                      <a:pt x="120" y="162"/>
                    </a:lnTo>
                    <a:lnTo>
                      <a:pt x="126" y="168"/>
                    </a:lnTo>
                    <a:lnTo>
                      <a:pt x="133" y="180"/>
                    </a:lnTo>
                    <a:lnTo>
                      <a:pt x="139" y="180"/>
                    </a:lnTo>
                    <a:lnTo>
                      <a:pt x="139" y="186"/>
                    </a:lnTo>
                    <a:lnTo>
                      <a:pt x="145" y="192"/>
                    </a:lnTo>
                    <a:lnTo>
                      <a:pt x="151" y="198"/>
                    </a:lnTo>
                    <a:lnTo>
                      <a:pt x="157" y="210"/>
                    </a:lnTo>
                    <a:lnTo>
                      <a:pt x="163" y="216"/>
                    </a:lnTo>
                    <a:lnTo>
                      <a:pt x="169" y="2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8" name="Freeform 268"/>
              <p:cNvSpPr>
                <a:spLocks noChangeAspect="1"/>
              </p:cNvSpPr>
              <p:nvPr/>
            </p:nvSpPr>
            <p:spPr bwMode="auto">
              <a:xfrm>
                <a:off x="2463" y="5765"/>
                <a:ext cx="54" cy="73"/>
              </a:xfrm>
              <a:custGeom>
                <a:avLst/>
                <a:gdLst>
                  <a:gd name="T0" fmla="*/ 0 w 54"/>
                  <a:gd name="T1" fmla="*/ 0 h 73"/>
                  <a:gd name="T2" fmla="*/ 0 w 54"/>
                  <a:gd name="T3" fmla="*/ 0 h 73"/>
                  <a:gd name="T4" fmla="*/ 6 w 54"/>
                  <a:gd name="T5" fmla="*/ 6 h 73"/>
                  <a:gd name="T6" fmla="*/ 6 w 54"/>
                  <a:gd name="T7" fmla="*/ 12 h 73"/>
                  <a:gd name="T8" fmla="*/ 12 w 54"/>
                  <a:gd name="T9" fmla="*/ 18 h 73"/>
                  <a:gd name="T10" fmla="*/ 12 w 54"/>
                  <a:gd name="T11" fmla="*/ 18 h 73"/>
                  <a:gd name="T12" fmla="*/ 18 w 54"/>
                  <a:gd name="T13" fmla="*/ 24 h 73"/>
                  <a:gd name="T14" fmla="*/ 18 w 54"/>
                  <a:gd name="T15" fmla="*/ 30 h 73"/>
                  <a:gd name="T16" fmla="*/ 24 w 54"/>
                  <a:gd name="T17" fmla="*/ 30 h 73"/>
                  <a:gd name="T18" fmla="*/ 30 w 54"/>
                  <a:gd name="T19" fmla="*/ 42 h 73"/>
                  <a:gd name="T20" fmla="*/ 30 w 54"/>
                  <a:gd name="T21" fmla="*/ 42 h 73"/>
                  <a:gd name="T22" fmla="*/ 36 w 54"/>
                  <a:gd name="T23" fmla="*/ 48 h 73"/>
                  <a:gd name="T24" fmla="*/ 36 w 54"/>
                  <a:gd name="T25" fmla="*/ 48 h 73"/>
                  <a:gd name="T26" fmla="*/ 42 w 54"/>
                  <a:gd name="T27" fmla="*/ 55 h 73"/>
                  <a:gd name="T28" fmla="*/ 42 w 54"/>
                  <a:gd name="T29" fmla="*/ 61 h 73"/>
                  <a:gd name="T30" fmla="*/ 48 w 54"/>
                  <a:gd name="T31" fmla="*/ 61 h 73"/>
                  <a:gd name="T32" fmla="*/ 54 w 54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3"/>
                  <a:gd name="T53" fmla="*/ 54 w 5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3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42" y="55"/>
                    </a:lnTo>
                    <a:lnTo>
                      <a:pt x="42" y="61"/>
                    </a:lnTo>
                    <a:lnTo>
                      <a:pt x="48" y="61"/>
                    </a:lnTo>
                    <a:lnTo>
                      <a:pt x="54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9" name="Freeform 269"/>
              <p:cNvSpPr>
                <a:spLocks noChangeAspect="1"/>
              </p:cNvSpPr>
              <p:nvPr/>
            </p:nvSpPr>
            <p:spPr bwMode="auto">
              <a:xfrm>
                <a:off x="994" y="5543"/>
                <a:ext cx="126" cy="246"/>
              </a:xfrm>
              <a:custGeom>
                <a:avLst/>
                <a:gdLst>
                  <a:gd name="T0" fmla="*/ 0 w 126"/>
                  <a:gd name="T1" fmla="*/ 246 h 246"/>
                  <a:gd name="T2" fmla="*/ 0 w 126"/>
                  <a:gd name="T3" fmla="*/ 246 h 246"/>
                  <a:gd name="T4" fmla="*/ 6 w 126"/>
                  <a:gd name="T5" fmla="*/ 240 h 246"/>
                  <a:gd name="T6" fmla="*/ 6 w 126"/>
                  <a:gd name="T7" fmla="*/ 234 h 246"/>
                  <a:gd name="T8" fmla="*/ 6 w 126"/>
                  <a:gd name="T9" fmla="*/ 234 h 246"/>
                  <a:gd name="T10" fmla="*/ 12 w 126"/>
                  <a:gd name="T11" fmla="*/ 222 h 246"/>
                  <a:gd name="T12" fmla="*/ 18 w 126"/>
                  <a:gd name="T13" fmla="*/ 216 h 246"/>
                  <a:gd name="T14" fmla="*/ 18 w 126"/>
                  <a:gd name="T15" fmla="*/ 216 h 246"/>
                  <a:gd name="T16" fmla="*/ 18 w 126"/>
                  <a:gd name="T17" fmla="*/ 210 h 246"/>
                  <a:gd name="T18" fmla="*/ 24 w 126"/>
                  <a:gd name="T19" fmla="*/ 204 h 246"/>
                  <a:gd name="T20" fmla="*/ 24 w 126"/>
                  <a:gd name="T21" fmla="*/ 198 h 246"/>
                  <a:gd name="T22" fmla="*/ 30 w 126"/>
                  <a:gd name="T23" fmla="*/ 192 h 246"/>
                  <a:gd name="T24" fmla="*/ 30 w 126"/>
                  <a:gd name="T25" fmla="*/ 186 h 246"/>
                  <a:gd name="T26" fmla="*/ 30 w 126"/>
                  <a:gd name="T27" fmla="*/ 186 h 246"/>
                  <a:gd name="T28" fmla="*/ 36 w 126"/>
                  <a:gd name="T29" fmla="*/ 180 h 246"/>
                  <a:gd name="T30" fmla="*/ 36 w 126"/>
                  <a:gd name="T31" fmla="*/ 174 h 246"/>
                  <a:gd name="T32" fmla="*/ 42 w 126"/>
                  <a:gd name="T33" fmla="*/ 168 h 246"/>
                  <a:gd name="T34" fmla="*/ 42 w 126"/>
                  <a:gd name="T35" fmla="*/ 162 h 246"/>
                  <a:gd name="T36" fmla="*/ 48 w 126"/>
                  <a:gd name="T37" fmla="*/ 156 h 246"/>
                  <a:gd name="T38" fmla="*/ 48 w 126"/>
                  <a:gd name="T39" fmla="*/ 156 h 246"/>
                  <a:gd name="T40" fmla="*/ 54 w 126"/>
                  <a:gd name="T41" fmla="*/ 150 h 246"/>
                  <a:gd name="T42" fmla="*/ 54 w 126"/>
                  <a:gd name="T43" fmla="*/ 144 h 246"/>
                  <a:gd name="T44" fmla="*/ 54 w 126"/>
                  <a:gd name="T45" fmla="*/ 138 h 246"/>
                  <a:gd name="T46" fmla="*/ 60 w 126"/>
                  <a:gd name="T47" fmla="*/ 132 h 246"/>
                  <a:gd name="T48" fmla="*/ 60 w 126"/>
                  <a:gd name="T49" fmla="*/ 126 h 246"/>
                  <a:gd name="T50" fmla="*/ 66 w 126"/>
                  <a:gd name="T51" fmla="*/ 126 h 246"/>
                  <a:gd name="T52" fmla="*/ 66 w 126"/>
                  <a:gd name="T53" fmla="*/ 120 h 246"/>
                  <a:gd name="T54" fmla="*/ 66 w 126"/>
                  <a:gd name="T55" fmla="*/ 114 h 246"/>
                  <a:gd name="T56" fmla="*/ 72 w 126"/>
                  <a:gd name="T57" fmla="*/ 108 h 246"/>
                  <a:gd name="T58" fmla="*/ 72 w 126"/>
                  <a:gd name="T59" fmla="*/ 102 h 246"/>
                  <a:gd name="T60" fmla="*/ 78 w 126"/>
                  <a:gd name="T61" fmla="*/ 96 h 246"/>
                  <a:gd name="T62" fmla="*/ 78 w 126"/>
                  <a:gd name="T63" fmla="*/ 96 h 246"/>
                  <a:gd name="T64" fmla="*/ 84 w 126"/>
                  <a:gd name="T65" fmla="*/ 84 h 246"/>
                  <a:gd name="T66" fmla="*/ 84 w 126"/>
                  <a:gd name="T67" fmla="*/ 84 h 246"/>
                  <a:gd name="T68" fmla="*/ 84 w 126"/>
                  <a:gd name="T69" fmla="*/ 78 h 246"/>
                  <a:gd name="T70" fmla="*/ 90 w 126"/>
                  <a:gd name="T71" fmla="*/ 72 h 246"/>
                  <a:gd name="T72" fmla="*/ 90 w 126"/>
                  <a:gd name="T73" fmla="*/ 66 h 246"/>
                  <a:gd name="T74" fmla="*/ 96 w 126"/>
                  <a:gd name="T75" fmla="*/ 66 h 246"/>
                  <a:gd name="T76" fmla="*/ 96 w 126"/>
                  <a:gd name="T77" fmla="*/ 54 h 246"/>
                  <a:gd name="T78" fmla="*/ 102 w 126"/>
                  <a:gd name="T79" fmla="*/ 54 h 246"/>
                  <a:gd name="T80" fmla="*/ 102 w 126"/>
                  <a:gd name="T81" fmla="*/ 48 h 246"/>
                  <a:gd name="T82" fmla="*/ 108 w 126"/>
                  <a:gd name="T83" fmla="*/ 42 h 246"/>
                  <a:gd name="T84" fmla="*/ 108 w 126"/>
                  <a:gd name="T85" fmla="*/ 36 h 246"/>
                  <a:gd name="T86" fmla="*/ 108 w 126"/>
                  <a:gd name="T87" fmla="*/ 36 h 246"/>
                  <a:gd name="T88" fmla="*/ 114 w 126"/>
                  <a:gd name="T89" fmla="*/ 24 h 246"/>
                  <a:gd name="T90" fmla="*/ 114 w 126"/>
                  <a:gd name="T91" fmla="*/ 24 h 246"/>
                  <a:gd name="T92" fmla="*/ 114 w 126"/>
                  <a:gd name="T93" fmla="*/ 18 h 246"/>
                  <a:gd name="T94" fmla="*/ 120 w 126"/>
                  <a:gd name="T95" fmla="*/ 12 h 246"/>
                  <a:gd name="T96" fmla="*/ 120 w 126"/>
                  <a:gd name="T97" fmla="*/ 6 h 246"/>
                  <a:gd name="T98" fmla="*/ 126 w 126"/>
                  <a:gd name="T99" fmla="*/ 0 h 2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6"/>
                  <a:gd name="T151" fmla="*/ 0 h 246"/>
                  <a:gd name="T152" fmla="*/ 126 w 126"/>
                  <a:gd name="T153" fmla="*/ 246 h 2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6" h="246">
                    <a:moveTo>
                      <a:pt x="0" y="246"/>
                    </a:moveTo>
                    <a:lnTo>
                      <a:pt x="0" y="246"/>
                    </a:lnTo>
                    <a:lnTo>
                      <a:pt x="6" y="240"/>
                    </a:lnTo>
                    <a:lnTo>
                      <a:pt x="6" y="234"/>
                    </a:lnTo>
                    <a:lnTo>
                      <a:pt x="12" y="222"/>
                    </a:lnTo>
                    <a:lnTo>
                      <a:pt x="18" y="216"/>
                    </a:lnTo>
                    <a:lnTo>
                      <a:pt x="18" y="210"/>
                    </a:lnTo>
                    <a:lnTo>
                      <a:pt x="24" y="204"/>
                    </a:lnTo>
                    <a:lnTo>
                      <a:pt x="24" y="198"/>
                    </a:lnTo>
                    <a:lnTo>
                      <a:pt x="30" y="192"/>
                    </a:lnTo>
                    <a:lnTo>
                      <a:pt x="30" y="186"/>
                    </a:lnTo>
                    <a:lnTo>
                      <a:pt x="36" y="180"/>
                    </a:lnTo>
                    <a:lnTo>
                      <a:pt x="36" y="174"/>
                    </a:lnTo>
                    <a:lnTo>
                      <a:pt x="42" y="168"/>
                    </a:lnTo>
                    <a:lnTo>
                      <a:pt x="42" y="162"/>
                    </a:lnTo>
                    <a:lnTo>
                      <a:pt x="48" y="156"/>
                    </a:lnTo>
                    <a:lnTo>
                      <a:pt x="54" y="150"/>
                    </a:lnTo>
                    <a:lnTo>
                      <a:pt x="54" y="144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60" y="126"/>
                    </a:lnTo>
                    <a:lnTo>
                      <a:pt x="66" y="126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2" y="48"/>
                    </a:lnTo>
                    <a:lnTo>
                      <a:pt x="108" y="42"/>
                    </a:lnTo>
                    <a:lnTo>
                      <a:pt x="108" y="36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0" name="Freeform 270"/>
              <p:cNvSpPr>
                <a:spLocks noChangeAspect="1"/>
              </p:cNvSpPr>
              <p:nvPr/>
            </p:nvSpPr>
            <p:spPr bwMode="auto">
              <a:xfrm>
                <a:off x="1120" y="5374"/>
                <a:ext cx="211" cy="169"/>
              </a:xfrm>
              <a:custGeom>
                <a:avLst/>
                <a:gdLst>
                  <a:gd name="T0" fmla="*/ 0 w 211"/>
                  <a:gd name="T1" fmla="*/ 169 h 169"/>
                  <a:gd name="T2" fmla="*/ 0 w 211"/>
                  <a:gd name="T3" fmla="*/ 163 h 169"/>
                  <a:gd name="T4" fmla="*/ 6 w 211"/>
                  <a:gd name="T5" fmla="*/ 163 h 169"/>
                  <a:gd name="T6" fmla="*/ 6 w 211"/>
                  <a:gd name="T7" fmla="*/ 157 h 169"/>
                  <a:gd name="T8" fmla="*/ 12 w 211"/>
                  <a:gd name="T9" fmla="*/ 150 h 169"/>
                  <a:gd name="T10" fmla="*/ 12 w 211"/>
                  <a:gd name="T11" fmla="*/ 144 h 169"/>
                  <a:gd name="T12" fmla="*/ 12 w 211"/>
                  <a:gd name="T13" fmla="*/ 138 h 169"/>
                  <a:gd name="T14" fmla="*/ 18 w 211"/>
                  <a:gd name="T15" fmla="*/ 132 h 169"/>
                  <a:gd name="T16" fmla="*/ 18 w 211"/>
                  <a:gd name="T17" fmla="*/ 132 h 169"/>
                  <a:gd name="T18" fmla="*/ 24 w 211"/>
                  <a:gd name="T19" fmla="*/ 126 h 169"/>
                  <a:gd name="T20" fmla="*/ 24 w 211"/>
                  <a:gd name="T21" fmla="*/ 120 h 169"/>
                  <a:gd name="T22" fmla="*/ 24 w 211"/>
                  <a:gd name="T23" fmla="*/ 114 h 169"/>
                  <a:gd name="T24" fmla="*/ 30 w 211"/>
                  <a:gd name="T25" fmla="*/ 108 h 169"/>
                  <a:gd name="T26" fmla="*/ 30 w 211"/>
                  <a:gd name="T27" fmla="*/ 102 h 169"/>
                  <a:gd name="T28" fmla="*/ 36 w 211"/>
                  <a:gd name="T29" fmla="*/ 102 h 169"/>
                  <a:gd name="T30" fmla="*/ 36 w 211"/>
                  <a:gd name="T31" fmla="*/ 96 h 169"/>
                  <a:gd name="T32" fmla="*/ 42 w 211"/>
                  <a:gd name="T33" fmla="*/ 90 h 169"/>
                  <a:gd name="T34" fmla="*/ 42 w 211"/>
                  <a:gd name="T35" fmla="*/ 84 h 169"/>
                  <a:gd name="T36" fmla="*/ 42 w 211"/>
                  <a:gd name="T37" fmla="*/ 78 h 169"/>
                  <a:gd name="T38" fmla="*/ 48 w 211"/>
                  <a:gd name="T39" fmla="*/ 72 h 169"/>
                  <a:gd name="T40" fmla="*/ 48 w 211"/>
                  <a:gd name="T41" fmla="*/ 72 h 169"/>
                  <a:gd name="T42" fmla="*/ 54 w 211"/>
                  <a:gd name="T43" fmla="*/ 66 h 169"/>
                  <a:gd name="T44" fmla="*/ 54 w 211"/>
                  <a:gd name="T45" fmla="*/ 54 h 169"/>
                  <a:gd name="T46" fmla="*/ 54 w 211"/>
                  <a:gd name="T47" fmla="*/ 54 h 169"/>
                  <a:gd name="T48" fmla="*/ 66 w 211"/>
                  <a:gd name="T49" fmla="*/ 48 h 169"/>
                  <a:gd name="T50" fmla="*/ 66 w 211"/>
                  <a:gd name="T51" fmla="*/ 48 h 169"/>
                  <a:gd name="T52" fmla="*/ 72 w 211"/>
                  <a:gd name="T53" fmla="*/ 48 h 169"/>
                  <a:gd name="T54" fmla="*/ 78 w 211"/>
                  <a:gd name="T55" fmla="*/ 42 h 169"/>
                  <a:gd name="T56" fmla="*/ 90 w 211"/>
                  <a:gd name="T57" fmla="*/ 42 h 169"/>
                  <a:gd name="T58" fmla="*/ 90 w 211"/>
                  <a:gd name="T59" fmla="*/ 42 h 169"/>
                  <a:gd name="T60" fmla="*/ 96 w 211"/>
                  <a:gd name="T61" fmla="*/ 36 h 169"/>
                  <a:gd name="T62" fmla="*/ 102 w 211"/>
                  <a:gd name="T63" fmla="*/ 36 h 169"/>
                  <a:gd name="T64" fmla="*/ 108 w 211"/>
                  <a:gd name="T65" fmla="*/ 36 h 169"/>
                  <a:gd name="T66" fmla="*/ 108 w 211"/>
                  <a:gd name="T67" fmla="*/ 36 h 169"/>
                  <a:gd name="T68" fmla="*/ 120 w 211"/>
                  <a:gd name="T69" fmla="*/ 30 h 169"/>
                  <a:gd name="T70" fmla="*/ 126 w 211"/>
                  <a:gd name="T71" fmla="*/ 30 h 169"/>
                  <a:gd name="T72" fmla="*/ 132 w 211"/>
                  <a:gd name="T73" fmla="*/ 24 h 169"/>
                  <a:gd name="T74" fmla="*/ 132 w 211"/>
                  <a:gd name="T75" fmla="*/ 24 h 169"/>
                  <a:gd name="T76" fmla="*/ 138 w 211"/>
                  <a:gd name="T77" fmla="*/ 24 h 169"/>
                  <a:gd name="T78" fmla="*/ 151 w 211"/>
                  <a:gd name="T79" fmla="*/ 24 h 169"/>
                  <a:gd name="T80" fmla="*/ 157 w 211"/>
                  <a:gd name="T81" fmla="*/ 18 h 169"/>
                  <a:gd name="T82" fmla="*/ 157 w 211"/>
                  <a:gd name="T83" fmla="*/ 18 h 169"/>
                  <a:gd name="T84" fmla="*/ 163 w 211"/>
                  <a:gd name="T85" fmla="*/ 18 h 169"/>
                  <a:gd name="T86" fmla="*/ 175 w 211"/>
                  <a:gd name="T87" fmla="*/ 12 h 169"/>
                  <a:gd name="T88" fmla="*/ 181 w 211"/>
                  <a:gd name="T89" fmla="*/ 12 h 169"/>
                  <a:gd name="T90" fmla="*/ 181 w 211"/>
                  <a:gd name="T91" fmla="*/ 12 h 169"/>
                  <a:gd name="T92" fmla="*/ 187 w 211"/>
                  <a:gd name="T93" fmla="*/ 6 h 169"/>
                  <a:gd name="T94" fmla="*/ 193 w 211"/>
                  <a:gd name="T95" fmla="*/ 6 h 169"/>
                  <a:gd name="T96" fmla="*/ 205 w 211"/>
                  <a:gd name="T97" fmla="*/ 6 h 169"/>
                  <a:gd name="T98" fmla="*/ 205 w 211"/>
                  <a:gd name="T99" fmla="*/ 6 h 169"/>
                  <a:gd name="T100" fmla="*/ 211 w 211"/>
                  <a:gd name="T101" fmla="*/ 0 h 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1"/>
                  <a:gd name="T154" fmla="*/ 0 h 169"/>
                  <a:gd name="T155" fmla="*/ 211 w 211"/>
                  <a:gd name="T156" fmla="*/ 169 h 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1" h="169">
                    <a:moveTo>
                      <a:pt x="0" y="169"/>
                    </a:moveTo>
                    <a:lnTo>
                      <a:pt x="0" y="163"/>
                    </a:lnTo>
                    <a:lnTo>
                      <a:pt x="6" y="163"/>
                    </a:lnTo>
                    <a:lnTo>
                      <a:pt x="6" y="157"/>
                    </a:lnTo>
                    <a:lnTo>
                      <a:pt x="12" y="150"/>
                    </a:lnTo>
                    <a:lnTo>
                      <a:pt x="12" y="144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24" y="120"/>
                    </a:lnTo>
                    <a:lnTo>
                      <a:pt x="24" y="114"/>
                    </a:lnTo>
                    <a:lnTo>
                      <a:pt x="30" y="108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78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6" y="36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20" y="30"/>
                    </a:lnTo>
                    <a:lnTo>
                      <a:pt x="126" y="30"/>
                    </a:lnTo>
                    <a:lnTo>
                      <a:pt x="132" y="24"/>
                    </a:lnTo>
                    <a:lnTo>
                      <a:pt x="138" y="24"/>
                    </a:lnTo>
                    <a:lnTo>
                      <a:pt x="151" y="24"/>
                    </a:lnTo>
                    <a:lnTo>
                      <a:pt x="157" y="18"/>
                    </a:lnTo>
                    <a:lnTo>
                      <a:pt x="163" y="18"/>
                    </a:lnTo>
                    <a:lnTo>
                      <a:pt x="175" y="12"/>
                    </a:lnTo>
                    <a:lnTo>
                      <a:pt x="181" y="12"/>
                    </a:lnTo>
                    <a:lnTo>
                      <a:pt x="187" y="6"/>
                    </a:lnTo>
                    <a:lnTo>
                      <a:pt x="193" y="6"/>
                    </a:lnTo>
                    <a:lnTo>
                      <a:pt x="205" y="6"/>
                    </a:lnTo>
                    <a:lnTo>
                      <a:pt x="2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1" name="Freeform 271"/>
              <p:cNvSpPr>
                <a:spLocks noChangeAspect="1"/>
              </p:cNvSpPr>
              <p:nvPr/>
            </p:nvSpPr>
            <p:spPr bwMode="auto">
              <a:xfrm>
                <a:off x="1331" y="5278"/>
                <a:ext cx="289" cy="96"/>
              </a:xfrm>
              <a:custGeom>
                <a:avLst/>
                <a:gdLst>
                  <a:gd name="T0" fmla="*/ 0 w 289"/>
                  <a:gd name="T1" fmla="*/ 96 h 96"/>
                  <a:gd name="T2" fmla="*/ 6 w 289"/>
                  <a:gd name="T3" fmla="*/ 96 h 96"/>
                  <a:gd name="T4" fmla="*/ 12 w 289"/>
                  <a:gd name="T5" fmla="*/ 90 h 96"/>
                  <a:gd name="T6" fmla="*/ 18 w 289"/>
                  <a:gd name="T7" fmla="*/ 90 h 96"/>
                  <a:gd name="T8" fmla="*/ 24 w 289"/>
                  <a:gd name="T9" fmla="*/ 90 h 96"/>
                  <a:gd name="T10" fmla="*/ 30 w 289"/>
                  <a:gd name="T11" fmla="*/ 84 h 96"/>
                  <a:gd name="T12" fmla="*/ 36 w 289"/>
                  <a:gd name="T13" fmla="*/ 84 h 96"/>
                  <a:gd name="T14" fmla="*/ 36 w 289"/>
                  <a:gd name="T15" fmla="*/ 84 h 96"/>
                  <a:gd name="T16" fmla="*/ 42 w 289"/>
                  <a:gd name="T17" fmla="*/ 84 h 96"/>
                  <a:gd name="T18" fmla="*/ 54 w 289"/>
                  <a:gd name="T19" fmla="*/ 78 h 96"/>
                  <a:gd name="T20" fmla="*/ 60 w 289"/>
                  <a:gd name="T21" fmla="*/ 78 h 96"/>
                  <a:gd name="T22" fmla="*/ 60 w 289"/>
                  <a:gd name="T23" fmla="*/ 78 h 96"/>
                  <a:gd name="T24" fmla="*/ 66 w 289"/>
                  <a:gd name="T25" fmla="*/ 72 h 96"/>
                  <a:gd name="T26" fmla="*/ 78 w 289"/>
                  <a:gd name="T27" fmla="*/ 72 h 96"/>
                  <a:gd name="T28" fmla="*/ 84 w 289"/>
                  <a:gd name="T29" fmla="*/ 72 h 96"/>
                  <a:gd name="T30" fmla="*/ 84 w 289"/>
                  <a:gd name="T31" fmla="*/ 66 h 96"/>
                  <a:gd name="T32" fmla="*/ 90 w 289"/>
                  <a:gd name="T33" fmla="*/ 66 h 96"/>
                  <a:gd name="T34" fmla="*/ 96 w 289"/>
                  <a:gd name="T35" fmla="*/ 66 h 96"/>
                  <a:gd name="T36" fmla="*/ 108 w 289"/>
                  <a:gd name="T37" fmla="*/ 60 h 96"/>
                  <a:gd name="T38" fmla="*/ 108 w 289"/>
                  <a:gd name="T39" fmla="*/ 60 h 96"/>
                  <a:gd name="T40" fmla="*/ 114 w 289"/>
                  <a:gd name="T41" fmla="*/ 60 h 96"/>
                  <a:gd name="T42" fmla="*/ 120 w 289"/>
                  <a:gd name="T43" fmla="*/ 54 h 96"/>
                  <a:gd name="T44" fmla="*/ 126 w 289"/>
                  <a:gd name="T45" fmla="*/ 54 h 96"/>
                  <a:gd name="T46" fmla="*/ 132 w 289"/>
                  <a:gd name="T47" fmla="*/ 54 h 96"/>
                  <a:gd name="T48" fmla="*/ 138 w 289"/>
                  <a:gd name="T49" fmla="*/ 54 h 96"/>
                  <a:gd name="T50" fmla="*/ 144 w 289"/>
                  <a:gd name="T51" fmla="*/ 48 h 96"/>
                  <a:gd name="T52" fmla="*/ 150 w 289"/>
                  <a:gd name="T53" fmla="*/ 48 h 96"/>
                  <a:gd name="T54" fmla="*/ 150 w 289"/>
                  <a:gd name="T55" fmla="*/ 48 h 96"/>
                  <a:gd name="T56" fmla="*/ 162 w 289"/>
                  <a:gd name="T57" fmla="*/ 42 h 96"/>
                  <a:gd name="T58" fmla="*/ 168 w 289"/>
                  <a:gd name="T59" fmla="*/ 42 h 96"/>
                  <a:gd name="T60" fmla="*/ 174 w 289"/>
                  <a:gd name="T61" fmla="*/ 36 h 96"/>
                  <a:gd name="T62" fmla="*/ 174 w 289"/>
                  <a:gd name="T63" fmla="*/ 36 h 96"/>
                  <a:gd name="T64" fmla="*/ 180 w 289"/>
                  <a:gd name="T65" fmla="*/ 36 h 96"/>
                  <a:gd name="T66" fmla="*/ 192 w 289"/>
                  <a:gd name="T67" fmla="*/ 36 h 96"/>
                  <a:gd name="T68" fmla="*/ 198 w 289"/>
                  <a:gd name="T69" fmla="*/ 30 h 96"/>
                  <a:gd name="T70" fmla="*/ 198 w 289"/>
                  <a:gd name="T71" fmla="*/ 30 h 96"/>
                  <a:gd name="T72" fmla="*/ 204 w 289"/>
                  <a:gd name="T73" fmla="*/ 30 h 96"/>
                  <a:gd name="T74" fmla="*/ 210 w 289"/>
                  <a:gd name="T75" fmla="*/ 24 h 96"/>
                  <a:gd name="T76" fmla="*/ 222 w 289"/>
                  <a:gd name="T77" fmla="*/ 24 h 96"/>
                  <a:gd name="T78" fmla="*/ 222 w 289"/>
                  <a:gd name="T79" fmla="*/ 24 h 96"/>
                  <a:gd name="T80" fmla="*/ 229 w 289"/>
                  <a:gd name="T81" fmla="*/ 18 h 96"/>
                  <a:gd name="T82" fmla="*/ 235 w 289"/>
                  <a:gd name="T83" fmla="*/ 18 h 96"/>
                  <a:gd name="T84" fmla="*/ 241 w 289"/>
                  <a:gd name="T85" fmla="*/ 18 h 96"/>
                  <a:gd name="T86" fmla="*/ 247 w 289"/>
                  <a:gd name="T87" fmla="*/ 18 h 96"/>
                  <a:gd name="T88" fmla="*/ 253 w 289"/>
                  <a:gd name="T89" fmla="*/ 12 h 96"/>
                  <a:gd name="T90" fmla="*/ 259 w 289"/>
                  <a:gd name="T91" fmla="*/ 12 h 96"/>
                  <a:gd name="T92" fmla="*/ 265 w 289"/>
                  <a:gd name="T93" fmla="*/ 6 h 96"/>
                  <a:gd name="T94" fmla="*/ 265 w 289"/>
                  <a:gd name="T95" fmla="*/ 6 h 96"/>
                  <a:gd name="T96" fmla="*/ 277 w 289"/>
                  <a:gd name="T97" fmla="*/ 6 h 96"/>
                  <a:gd name="T98" fmla="*/ 283 w 289"/>
                  <a:gd name="T99" fmla="*/ 6 h 96"/>
                  <a:gd name="T100" fmla="*/ 289 w 289"/>
                  <a:gd name="T101" fmla="*/ 0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9"/>
                  <a:gd name="T154" fmla="*/ 0 h 96"/>
                  <a:gd name="T155" fmla="*/ 289 w 289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9" h="96">
                    <a:moveTo>
                      <a:pt x="0" y="96"/>
                    </a:move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54" y="78"/>
                    </a:lnTo>
                    <a:lnTo>
                      <a:pt x="60" y="78"/>
                    </a:lnTo>
                    <a:lnTo>
                      <a:pt x="66" y="72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108" y="60"/>
                    </a:lnTo>
                    <a:lnTo>
                      <a:pt x="114" y="60"/>
                    </a:lnTo>
                    <a:lnTo>
                      <a:pt x="120" y="54"/>
                    </a:lnTo>
                    <a:lnTo>
                      <a:pt x="126" y="54"/>
                    </a:lnTo>
                    <a:lnTo>
                      <a:pt x="132" y="54"/>
                    </a:lnTo>
                    <a:lnTo>
                      <a:pt x="138" y="54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62" y="42"/>
                    </a:lnTo>
                    <a:lnTo>
                      <a:pt x="168" y="42"/>
                    </a:lnTo>
                    <a:lnTo>
                      <a:pt x="174" y="36"/>
                    </a:lnTo>
                    <a:lnTo>
                      <a:pt x="180" y="36"/>
                    </a:lnTo>
                    <a:lnTo>
                      <a:pt x="192" y="36"/>
                    </a:lnTo>
                    <a:lnTo>
                      <a:pt x="198" y="30"/>
                    </a:lnTo>
                    <a:lnTo>
                      <a:pt x="204" y="30"/>
                    </a:lnTo>
                    <a:lnTo>
                      <a:pt x="210" y="24"/>
                    </a:lnTo>
                    <a:lnTo>
                      <a:pt x="222" y="24"/>
                    </a:lnTo>
                    <a:lnTo>
                      <a:pt x="229" y="18"/>
                    </a:lnTo>
                    <a:lnTo>
                      <a:pt x="235" y="18"/>
                    </a:lnTo>
                    <a:lnTo>
                      <a:pt x="241" y="18"/>
                    </a:lnTo>
                    <a:lnTo>
                      <a:pt x="247" y="18"/>
                    </a:lnTo>
                    <a:lnTo>
                      <a:pt x="253" y="12"/>
                    </a:lnTo>
                    <a:lnTo>
                      <a:pt x="259" y="12"/>
                    </a:lnTo>
                    <a:lnTo>
                      <a:pt x="265" y="6"/>
                    </a:lnTo>
                    <a:lnTo>
                      <a:pt x="277" y="6"/>
                    </a:lnTo>
                    <a:lnTo>
                      <a:pt x="283" y="6"/>
                    </a:lnTo>
                    <a:lnTo>
                      <a:pt x="2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2" name="Freeform 272"/>
              <p:cNvSpPr>
                <a:spLocks noChangeAspect="1"/>
              </p:cNvSpPr>
              <p:nvPr/>
            </p:nvSpPr>
            <p:spPr bwMode="auto">
              <a:xfrm>
                <a:off x="1620" y="5199"/>
                <a:ext cx="265" cy="79"/>
              </a:xfrm>
              <a:custGeom>
                <a:avLst/>
                <a:gdLst>
                  <a:gd name="T0" fmla="*/ 0 w 265"/>
                  <a:gd name="T1" fmla="*/ 79 h 79"/>
                  <a:gd name="T2" fmla="*/ 0 w 265"/>
                  <a:gd name="T3" fmla="*/ 79 h 79"/>
                  <a:gd name="T4" fmla="*/ 6 w 265"/>
                  <a:gd name="T5" fmla="*/ 79 h 79"/>
                  <a:gd name="T6" fmla="*/ 18 w 265"/>
                  <a:gd name="T7" fmla="*/ 73 h 79"/>
                  <a:gd name="T8" fmla="*/ 24 w 265"/>
                  <a:gd name="T9" fmla="*/ 73 h 79"/>
                  <a:gd name="T10" fmla="*/ 24 w 265"/>
                  <a:gd name="T11" fmla="*/ 73 h 79"/>
                  <a:gd name="T12" fmla="*/ 30 w 265"/>
                  <a:gd name="T13" fmla="*/ 67 h 79"/>
                  <a:gd name="T14" fmla="*/ 36 w 265"/>
                  <a:gd name="T15" fmla="*/ 67 h 79"/>
                  <a:gd name="T16" fmla="*/ 48 w 265"/>
                  <a:gd name="T17" fmla="*/ 67 h 79"/>
                  <a:gd name="T18" fmla="*/ 48 w 265"/>
                  <a:gd name="T19" fmla="*/ 67 h 79"/>
                  <a:gd name="T20" fmla="*/ 54 w 265"/>
                  <a:gd name="T21" fmla="*/ 61 h 79"/>
                  <a:gd name="T22" fmla="*/ 60 w 265"/>
                  <a:gd name="T23" fmla="*/ 61 h 79"/>
                  <a:gd name="T24" fmla="*/ 72 w 265"/>
                  <a:gd name="T25" fmla="*/ 55 h 79"/>
                  <a:gd name="T26" fmla="*/ 72 w 265"/>
                  <a:gd name="T27" fmla="*/ 55 h 79"/>
                  <a:gd name="T28" fmla="*/ 78 w 265"/>
                  <a:gd name="T29" fmla="*/ 55 h 79"/>
                  <a:gd name="T30" fmla="*/ 84 w 265"/>
                  <a:gd name="T31" fmla="*/ 49 h 79"/>
                  <a:gd name="T32" fmla="*/ 90 w 265"/>
                  <a:gd name="T33" fmla="*/ 49 h 79"/>
                  <a:gd name="T34" fmla="*/ 90 w 265"/>
                  <a:gd name="T35" fmla="*/ 49 h 79"/>
                  <a:gd name="T36" fmla="*/ 102 w 265"/>
                  <a:gd name="T37" fmla="*/ 49 h 79"/>
                  <a:gd name="T38" fmla="*/ 108 w 265"/>
                  <a:gd name="T39" fmla="*/ 43 h 79"/>
                  <a:gd name="T40" fmla="*/ 114 w 265"/>
                  <a:gd name="T41" fmla="*/ 43 h 79"/>
                  <a:gd name="T42" fmla="*/ 114 w 265"/>
                  <a:gd name="T43" fmla="*/ 43 h 79"/>
                  <a:gd name="T44" fmla="*/ 120 w 265"/>
                  <a:gd name="T45" fmla="*/ 36 h 79"/>
                  <a:gd name="T46" fmla="*/ 132 w 265"/>
                  <a:gd name="T47" fmla="*/ 36 h 79"/>
                  <a:gd name="T48" fmla="*/ 138 w 265"/>
                  <a:gd name="T49" fmla="*/ 30 h 79"/>
                  <a:gd name="T50" fmla="*/ 138 w 265"/>
                  <a:gd name="T51" fmla="*/ 30 h 79"/>
                  <a:gd name="T52" fmla="*/ 144 w 265"/>
                  <a:gd name="T53" fmla="*/ 30 h 79"/>
                  <a:gd name="T54" fmla="*/ 150 w 265"/>
                  <a:gd name="T55" fmla="*/ 30 h 79"/>
                  <a:gd name="T56" fmla="*/ 162 w 265"/>
                  <a:gd name="T57" fmla="*/ 24 h 79"/>
                  <a:gd name="T58" fmla="*/ 162 w 265"/>
                  <a:gd name="T59" fmla="*/ 24 h 79"/>
                  <a:gd name="T60" fmla="*/ 168 w 265"/>
                  <a:gd name="T61" fmla="*/ 24 h 79"/>
                  <a:gd name="T62" fmla="*/ 174 w 265"/>
                  <a:gd name="T63" fmla="*/ 18 h 79"/>
                  <a:gd name="T64" fmla="*/ 186 w 265"/>
                  <a:gd name="T65" fmla="*/ 18 h 79"/>
                  <a:gd name="T66" fmla="*/ 186 w 265"/>
                  <a:gd name="T67" fmla="*/ 18 h 79"/>
                  <a:gd name="T68" fmla="*/ 192 w 265"/>
                  <a:gd name="T69" fmla="*/ 18 h 79"/>
                  <a:gd name="T70" fmla="*/ 198 w 265"/>
                  <a:gd name="T71" fmla="*/ 12 h 79"/>
                  <a:gd name="T72" fmla="*/ 204 w 265"/>
                  <a:gd name="T73" fmla="*/ 12 h 79"/>
                  <a:gd name="T74" fmla="*/ 204 w 265"/>
                  <a:gd name="T75" fmla="*/ 12 h 79"/>
                  <a:gd name="T76" fmla="*/ 216 w 265"/>
                  <a:gd name="T77" fmla="*/ 6 h 79"/>
                  <a:gd name="T78" fmla="*/ 222 w 265"/>
                  <a:gd name="T79" fmla="*/ 6 h 79"/>
                  <a:gd name="T80" fmla="*/ 229 w 265"/>
                  <a:gd name="T81" fmla="*/ 0 h 79"/>
                  <a:gd name="T82" fmla="*/ 235 w 265"/>
                  <a:gd name="T83" fmla="*/ 12 h 79"/>
                  <a:gd name="T84" fmla="*/ 235 w 265"/>
                  <a:gd name="T85" fmla="*/ 12 h 79"/>
                  <a:gd name="T86" fmla="*/ 241 w 265"/>
                  <a:gd name="T87" fmla="*/ 18 h 79"/>
                  <a:gd name="T88" fmla="*/ 247 w 265"/>
                  <a:gd name="T89" fmla="*/ 24 h 79"/>
                  <a:gd name="T90" fmla="*/ 247 w 265"/>
                  <a:gd name="T91" fmla="*/ 24 h 79"/>
                  <a:gd name="T92" fmla="*/ 253 w 265"/>
                  <a:gd name="T93" fmla="*/ 30 h 79"/>
                  <a:gd name="T94" fmla="*/ 253 w 265"/>
                  <a:gd name="T95" fmla="*/ 36 h 79"/>
                  <a:gd name="T96" fmla="*/ 259 w 265"/>
                  <a:gd name="T97" fmla="*/ 43 h 79"/>
                  <a:gd name="T98" fmla="*/ 259 w 265"/>
                  <a:gd name="T99" fmla="*/ 43 h 79"/>
                  <a:gd name="T100" fmla="*/ 265 w 265"/>
                  <a:gd name="T101" fmla="*/ 49 h 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5"/>
                  <a:gd name="T154" fmla="*/ 0 h 79"/>
                  <a:gd name="T155" fmla="*/ 265 w 265"/>
                  <a:gd name="T156" fmla="*/ 79 h 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5" h="79">
                    <a:moveTo>
                      <a:pt x="0" y="79"/>
                    </a:moveTo>
                    <a:lnTo>
                      <a:pt x="0" y="79"/>
                    </a:lnTo>
                    <a:lnTo>
                      <a:pt x="6" y="79"/>
                    </a:lnTo>
                    <a:lnTo>
                      <a:pt x="18" y="73"/>
                    </a:lnTo>
                    <a:lnTo>
                      <a:pt x="24" y="73"/>
                    </a:lnTo>
                    <a:lnTo>
                      <a:pt x="30" y="67"/>
                    </a:lnTo>
                    <a:lnTo>
                      <a:pt x="36" y="67"/>
                    </a:lnTo>
                    <a:lnTo>
                      <a:pt x="48" y="67"/>
                    </a:lnTo>
                    <a:lnTo>
                      <a:pt x="54" y="61"/>
                    </a:lnTo>
                    <a:lnTo>
                      <a:pt x="60" y="61"/>
                    </a:lnTo>
                    <a:lnTo>
                      <a:pt x="72" y="55"/>
                    </a:lnTo>
                    <a:lnTo>
                      <a:pt x="78" y="55"/>
                    </a:lnTo>
                    <a:lnTo>
                      <a:pt x="84" y="49"/>
                    </a:lnTo>
                    <a:lnTo>
                      <a:pt x="90" y="49"/>
                    </a:lnTo>
                    <a:lnTo>
                      <a:pt x="102" y="49"/>
                    </a:lnTo>
                    <a:lnTo>
                      <a:pt x="108" y="43"/>
                    </a:lnTo>
                    <a:lnTo>
                      <a:pt x="114" y="43"/>
                    </a:lnTo>
                    <a:lnTo>
                      <a:pt x="120" y="36"/>
                    </a:lnTo>
                    <a:lnTo>
                      <a:pt x="132" y="36"/>
                    </a:lnTo>
                    <a:lnTo>
                      <a:pt x="138" y="30"/>
                    </a:lnTo>
                    <a:lnTo>
                      <a:pt x="144" y="30"/>
                    </a:lnTo>
                    <a:lnTo>
                      <a:pt x="150" y="30"/>
                    </a:lnTo>
                    <a:lnTo>
                      <a:pt x="162" y="24"/>
                    </a:lnTo>
                    <a:lnTo>
                      <a:pt x="168" y="24"/>
                    </a:lnTo>
                    <a:lnTo>
                      <a:pt x="174" y="18"/>
                    </a:lnTo>
                    <a:lnTo>
                      <a:pt x="186" y="18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204" y="12"/>
                    </a:lnTo>
                    <a:lnTo>
                      <a:pt x="216" y="6"/>
                    </a:lnTo>
                    <a:lnTo>
                      <a:pt x="222" y="6"/>
                    </a:lnTo>
                    <a:lnTo>
                      <a:pt x="229" y="0"/>
                    </a:lnTo>
                    <a:lnTo>
                      <a:pt x="235" y="12"/>
                    </a:lnTo>
                    <a:lnTo>
                      <a:pt x="241" y="18"/>
                    </a:lnTo>
                    <a:lnTo>
                      <a:pt x="247" y="24"/>
                    </a:lnTo>
                    <a:lnTo>
                      <a:pt x="253" y="30"/>
                    </a:lnTo>
                    <a:lnTo>
                      <a:pt x="253" y="36"/>
                    </a:lnTo>
                    <a:lnTo>
                      <a:pt x="259" y="43"/>
                    </a:lnTo>
                    <a:lnTo>
                      <a:pt x="265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3" name="Freeform 273"/>
              <p:cNvSpPr>
                <a:spLocks noChangeAspect="1"/>
              </p:cNvSpPr>
              <p:nvPr/>
            </p:nvSpPr>
            <p:spPr bwMode="auto">
              <a:xfrm>
                <a:off x="1885" y="5248"/>
                <a:ext cx="162" cy="216"/>
              </a:xfrm>
              <a:custGeom>
                <a:avLst/>
                <a:gdLst>
                  <a:gd name="T0" fmla="*/ 0 w 162"/>
                  <a:gd name="T1" fmla="*/ 0 h 216"/>
                  <a:gd name="T2" fmla="*/ 6 w 162"/>
                  <a:gd name="T3" fmla="*/ 6 h 216"/>
                  <a:gd name="T4" fmla="*/ 6 w 162"/>
                  <a:gd name="T5" fmla="*/ 6 h 216"/>
                  <a:gd name="T6" fmla="*/ 12 w 162"/>
                  <a:gd name="T7" fmla="*/ 18 h 216"/>
                  <a:gd name="T8" fmla="*/ 12 w 162"/>
                  <a:gd name="T9" fmla="*/ 18 h 216"/>
                  <a:gd name="T10" fmla="*/ 18 w 162"/>
                  <a:gd name="T11" fmla="*/ 24 h 216"/>
                  <a:gd name="T12" fmla="*/ 18 w 162"/>
                  <a:gd name="T13" fmla="*/ 24 h 216"/>
                  <a:gd name="T14" fmla="*/ 24 w 162"/>
                  <a:gd name="T15" fmla="*/ 30 h 216"/>
                  <a:gd name="T16" fmla="*/ 24 w 162"/>
                  <a:gd name="T17" fmla="*/ 36 h 216"/>
                  <a:gd name="T18" fmla="*/ 30 w 162"/>
                  <a:gd name="T19" fmla="*/ 36 h 216"/>
                  <a:gd name="T20" fmla="*/ 36 w 162"/>
                  <a:gd name="T21" fmla="*/ 48 h 216"/>
                  <a:gd name="T22" fmla="*/ 36 w 162"/>
                  <a:gd name="T23" fmla="*/ 48 h 216"/>
                  <a:gd name="T24" fmla="*/ 36 w 162"/>
                  <a:gd name="T25" fmla="*/ 54 h 216"/>
                  <a:gd name="T26" fmla="*/ 42 w 162"/>
                  <a:gd name="T27" fmla="*/ 54 h 216"/>
                  <a:gd name="T28" fmla="*/ 42 w 162"/>
                  <a:gd name="T29" fmla="*/ 60 h 216"/>
                  <a:gd name="T30" fmla="*/ 48 w 162"/>
                  <a:gd name="T31" fmla="*/ 66 h 216"/>
                  <a:gd name="T32" fmla="*/ 48 w 162"/>
                  <a:gd name="T33" fmla="*/ 66 h 216"/>
                  <a:gd name="T34" fmla="*/ 54 w 162"/>
                  <a:gd name="T35" fmla="*/ 78 h 216"/>
                  <a:gd name="T36" fmla="*/ 54 w 162"/>
                  <a:gd name="T37" fmla="*/ 78 h 216"/>
                  <a:gd name="T38" fmla="*/ 60 w 162"/>
                  <a:gd name="T39" fmla="*/ 84 h 216"/>
                  <a:gd name="T40" fmla="*/ 66 w 162"/>
                  <a:gd name="T41" fmla="*/ 84 h 216"/>
                  <a:gd name="T42" fmla="*/ 66 w 162"/>
                  <a:gd name="T43" fmla="*/ 90 h 216"/>
                  <a:gd name="T44" fmla="*/ 72 w 162"/>
                  <a:gd name="T45" fmla="*/ 96 h 216"/>
                  <a:gd name="T46" fmla="*/ 72 w 162"/>
                  <a:gd name="T47" fmla="*/ 96 h 216"/>
                  <a:gd name="T48" fmla="*/ 78 w 162"/>
                  <a:gd name="T49" fmla="*/ 108 h 216"/>
                  <a:gd name="T50" fmla="*/ 78 w 162"/>
                  <a:gd name="T51" fmla="*/ 108 h 216"/>
                  <a:gd name="T52" fmla="*/ 84 w 162"/>
                  <a:gd name="T53" fmla="*/ 114 h 216"/>
                  <a:gd name="T54" fmla="*/ 84 w 162"/>
                  <a:gd name="T55" fmla="*/ 120 h 216"/>
                  <a:gd name="T56" fmla="*/ 90 w 162"/>
                  <a:gd name="T57" fmla="*/ 120 h 216"/>
                  <a:gd name="T58" fmla="*/ 96 w 162"/>
                  <a:gd name="T59" fmla="*/ 126 h 216"/>
                  <a:gd name="T60" fmla="*/ 96 w 162"/>
                  <a:gd name="T61" fmla="*/ 132 h 216"/>
                  <a:gd name="T62" fmla="*/ 102 w 162"/>
                  <a:gd name="T63" fmla="*/ 138 h 216"/>
                  <a:gd name="T64" fmla="*/ 102 w 162"/>
                  <a:gd name="T65" fmla="*/ 138 h 216"/>
                  <a:gd name="T66" fmla="*/ 108 w 162"/>
                  <a:gd name="T67" fmla="*/ 144 h 216"/>
                  <a:gd name="T68" fmla="*/ 108 w 162"/>
                  <a:gd name="T69" fmla="*/ 150 h 216"/>
                  <a:gd name="T70" fmla="*/ 114 w 162"/>
                  <a:gd name="T71" fmla="*/ 150 h 216"/>
                  <a:gd name="T72" fmla="*/ 120 w 162"/>
                  <a:gd name="T73" fmla="*/ 156 h 216"/>
                  <a:gd name="T74" fmla="*/ 120 w 162"/>
                  <a:gd name="T75" fmla="*/ 162 h 216"/>
                  <a:gd name="T76" fmla="*/ 126 w 162"/>
                  <a:gd name="T77" fmla="*/ 168 h 216"/>
                  <a:gd name="T78" fmla="*/ 126 w 162"/>
                  <a:gd name="T79" fmla="*/ 168 h 216"/>
                  <a:gd name="T80" fmla="*/ 132 w 162"/>
                  <a:gd name="T81" fmla="*/ 174 h 216"/>
                  <a:gd name="T82" fmla="*/ 132 w 162"/>
                  <a:gd name="T83" fmla="*/ 180 h 216"/>
                  <a:gd name="T84" fmla="*/ 138 w 162"/>
                  <a:gd name="T85" fmla="*/ 180 h 216"/>
                  <a:gd name="T86" fmla="*/ 138 w 162"/>
                  <a:gd name="T87" fmla="*/ 186 h 216"/>
                  <a:gd name="T88" fmla="*/ 144 w 162"/>
                  <a:gd name="T89" fmla="*/ 192 h 216"/>
                  <a:gd name="T90" fmla="*/ 150 w 162"/>
                  <a:gd name="T91" fmla="*/ 198 h 216"/>
                  <a:gd name="T92" fmla="*/ 150 w 162"/>
                  <a:gd name="T93" fmla="*/ 198 h 216"/>
                  <a:gd name="T94" fmla="*/ 150 w 162"/>
                  <a:gd name="T95" fmla="*/ 204 h 216"/>
                  <a:gd name="T96" fmla="*/ 156 w 162"/>
                  <a:gd name="T97" fmla="*/ 210 h 216"/>
                  <a:gd name="T98" fmla="*/ 156 w 162"/>
                  <a:gd name="T99" fmla="*/ 216 h 216"/>
                  <a:gd name="T100" fmla="*/ 162 w 162"/>
                  <a:gd name="T101" fmla="*/ 216 h 2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16"/>
                  <a:gd name="T155" fmla="*/ 162 w 162"/>
                  <a:gd name="T156" fmla="*/ 216 h 2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16">
                    <a:moveTo>
                      <a:pt x="0" y="0"/>
                    </a:moveTo>
                    <a:lnTo>
                      <a:pt x="6" y="6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48" y="66"/>
                    </a:lnTo>
                    <a:lnTo>
                      <a:pt x="54" y="78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84" y="120"/>
                    </a:lnTo>
                    <a:lnTo>
                      <a:pt x="90" y="120"/>
                    </a:lnTo>
                    <a:lnTo>
                      <a:pt x="96" y="126"/>
                    </a:lnTo>
                    <a:lnTo>
                      <a:pt x="96" y="132"/>
                    </a:lnTo>
                    <a:lnTo>
                      <a:pt x="102" y="138"/>
                    </a:lnTo>
                    <a:lnTo>
                      <a:pt x="108" y="144"/>
                    </a:lnTo>
                    <a:lnTo>
                      <a:pt x="108" y="150"/>
                    </a:lnTo>
                    <a:lnTo>
                      <a:pt x="114" y="150"/>
                    </a:lnTo>
                    <a:lnTo>
                      <a:pt x="120" y="156"/>
                    </a:lnTo>
                    <a:lnTo>
                      <a:pt x="120" y="162"/>
                    </a:lnTo>
                    <a:lnTo>
                      <a:pt x="126" y="168"/>
                    </a:lnTo>
                    <a:lnTo>
                      <a:pt x="132" y="174"/>
                    </a:lnTo>
                    <a:lnTo>
                      <a:pt x="132" y="180"/>
                    </a:lnTo>
                    <a:lnTo>
                      <a:pt x="138" y="180"/>
                    </a:lnTo>
                    <a:lnTo>
                      <a:pt x="138" y="186"/>
                    </a:lnTo>
                    <a:lnTo>
                      <a:pt x="144" y="192"/>
                    </a:lnTo>
                    <a:lnTo>
                      <a:pt x="150" y="198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56" y="216"/>
                    </a:lnTo>
                    <a:lnTo>
                      <a:pt x="162" y="2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4" name="Freeform 274"/>
              <p:cNvSpPr>
                <a:spLocks noChangeAspect="1"/>
              </p:cNvSpPr>
              <p:nvPr/>
            </p:nvSpPr>
            <p:spPr bwMode="auto">
              <a:xfrm>
                <a:off x="2047" y="5464"/>
                <a:ext cx="163" cy="217"/>
              </a:xfrm>
              <a:custGeom>
                <a:avLst/>
                <a:gdLst>
                  <a:gd name="T0" fmla="*/ 0 w 163"/>
                  <a:gd name="T1" fmla="*/ 0 h 217"/>
                  <a:gd name="T2" fmla="*/ 0 w 163"/>
                  <a:gd name="T3" fmla="*/ 6 h 217"/>
                  <a:gd name="T4" fmla="*/ 6 w 163"/>
                  <a:gd name="T5" fmla="*/ 12 h 217"/>
                  <a:gd name="T6" fmla="*/ 6 w 163"/>
                  <a:gd name="T7" fmla="*/ 12 h 217"/>
                  <a:gd name="T8" fmla="*/ 12 w 163"/>
                  <a:gd name="T9" fmla="*/ 18 h 217"/>
                  <a:gd name="T10" fmla="*/ 18 w 163"/>
                  <a:gd name="T11" fmla="*/ 24 h 217"/>
                  <a:gd name="T12" fmla="*/ 18 w 163"/>
                  <a:gd name="T13" fmla="*/ 30 h 217"/>
                  <a:gd name="T14" fmla="*/ 24 w 163"/>
                  <a:gd name="T15" fmla="*/ 36 h 217"/>
                  <a:gd name="T16" fmla="*/ 24 w 163"/>
                  <a:gd name="T17" fmla="*/ 36 h 217"/>
                  <a:gd name="T18" fmla="*/ 30 w 163"/>
                  <a:gd name="T19" fmla="*/ 42 h 217"/>
                  <a:gd name="T20" fmla="*/ 30 w 163"/>
                  <a:gd name="T21" fmla="*/ 42 h 217"/>
                  <a:gd name="T22" fmla="*/ 36 w 163"/>
                  <a:gd name="T23" fmla="*/ 48 h 217"/>
                  <a:gd name="T24" fmla="*/ 36 w 163"/>
                  <a:gd name="T25" fmla="*/ 54 h 217"/>
                  <a:gd name="T26" fmla="*/ 42 w 163"/>
                  <a:gd name="T27" fmla="*/ 60 h 217"/>
                  <a:gd name="T28" fmla="*/ 48 w 163"/>
                  <a:gd name="T29" fmla="*/ 67 h 217"/>
                  <a:gd name="T30" fmla="*/ 48 w 163"/>
                  <a:gd name="T31" fmla="*/ 67 h 217"/>
                  <a:gd name="T32" fmla="*/ 54 w 163"/>
                  <a:gd name="T33" fmla="*/ 73 h 217"/>
                  <a:gd name="T34" fmla="*/ 54 w 163"/>
                  <a:gd name="T35" fmla="*/ 73 h 217"/>
                  <a:gd name="T36" fmla="*/ 60 w 163"/>
                  <a:gd name="T37" fmla="*/ 79 h 217"/>
                  <a:gd name="T38" fmla="*/ 60 w 163"/>
                  <a:gd name="T39" fmla="*/ 85 h 217"/>
                  <a:gd name="T40" fmla="*/ 66 w 163"/>
                  <a:gd name="T41" fmla="*/ 91 h 217"/>
                  <a:gd name="T42" fmla="*/ 72 w 163"/>
                  <a:gd name="T43" fmla="*/ 97 h 217"/>
                  <a:gd name="T44" fmla="*/ 72 w 163"/>
                  <a:gd name="T45" fmla="*/ 97 h 217"/>
                  <a:gd name="T46" fmla="*/ 78 w 163"/>
                  <a:gd name="T47" fmla="*/ 103 h 217"/>
                  <a:gd name="T48" fmla="*/ 78 w 163"/>
                  <a:gd name="T49" fmla="*/ 103 h 217"/>
                  <a:gd name="T50" fmla="*/ 84 w 163"/>
                  <a:gd name="T51" fmla="*/ 115 h 217"/>
                  <a:gd name="T52" fmla="*/ 84 w 163"/>
                  <a:gd name="T53" fmla="*/ 115 h 217"/>
                  <a:gd name="T54" fmla="*/ 91 w 163"/>
                  <a:gd name="T55" fmla="*/ 121 h 217"/>
                  <a:gd name="T56" fmla="*/ 91 w 163"/>
                  <a:gd name="T57" fmla="*/ 127 h 217"/>
                  <a:gd name="T58" fmla="*/ 97 w 163"/>
                  <a:gd name="T59" fmla="*/ 127 h 217"/>
                  <a:gd name="T60" fmla="*/ 103 w 163"/>
                  <a:gd name="T61" fmla="*/ 133 h 217"/>
                  <a:gd name="T62" fmla="*/ 103 w 163"/>
                  <a:gd name="T63" fmla="*/ 133 h 217"/>
                  <a:gd name="T64" fmla="*/ 109 w 163"/>
                  <a:gd name="T65" fmla="*/ 145 h 217"/>
                  <a:gd name="T66" fmla="*/ 109 w 163"/>
                  <a:gd name="T67" fmla="*/ 145 h 217"/>
                  <a:gd name="T68" fmla="*/ 109 w 163"/>
                  <a:gd name="T69" fmla="*/ 151 h 217"/>
                  <a:gd name="T70" fmla="*/ 115 w 163"/>
                  <a:gd name="T71" fmla="*/ 157 h 217"/>
                  <a:gd name="T72" fmla="*/ 115 w 163"/>
                  <a:gd name="T73" fmla="*/ 157 h 217"/>
                  <a:gd name="T74" fmla="*/ 121 w 163"/>
                  <a:gd name="T75" fmla="*/ 163 h 217"/>
                  <a:gd name="T76" fmla="*/ 121 w 163"/>
                  <a:gd name="T77" fmla="*/ 169 h 217"/>
                  <a:gd name="T78" fmla="*/ 127 w 163"/>
                  <a:gd name="T79" fmla="*/ 175 h 217"/>
                  <a:gd name="T80" fmla="*/ 133 w 163"/>
                  <a:gd name="T81" fmla="*/ 175 h 217"/>
                  <a:gd name="T82" fmla="*/ 133 w 163"/>
                  <a:gd name="T83" fmla="*/ 181 h 217"/>
                  <a:gd name="T84" fmla="*/ 139 w 163"/>
                  <a:gd name="T85" fmla="*/ 187 h 217"/>
                  <a:gd name="T86" fmla="*/ 139 w 163"/>
                  <a:gd name="T87" fmla="*/ 187 h 217"/>
                  <a:gd name="T88" fmla="*/ 145 w 163"/>
                  <a:gd name="T89" fmla="*/ 199 h 217"/>
                  <a:gd name="T90" fmla="*/ 145 w 163"/>
                  <a:gd name="T91" fmla="*/ 199 h 217"/>
                  <a:gd name="T92" fmla="*/ 151 w 163"/>
                  <a:gd name="T93" fmla="*/ 205 h 217"/>
                  <a:gd name="T94" fmla="*/ 157 w 163"/>
                  <a:gd name="T95" fmla="*/ 205 h 217"/>
                  <a:gd name="T96" fmla="*/ 157 w 163"/>
                  <a:gd name="T97" fmla="*/ 211 h 217"/>
                  <a:gd name="T98" fmla="*/ 163 w 163"/>
                  <a:gd name="T99" fmla="*/ 217 h 217"/>
                  <a:gd name="T100" fmla="*/ 163 w 163"/>
                  <a:gd name="T101" fmla="*/ 217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17"/>
                  <a:gd name="T155" fmla="*/ 163 w 163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17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67"/>
                    </a:lnTo>
                    <a:lnTo>
                      <a:pt x="54" y="73"/>
                    </a:lnTo>
                    <a:lnTo>
                      <a:pt x="60" y="79"/>
                    </a:lnTo>
                    <a:lnTo>
                      <a:pt x="60" y="85"/>
                    </a:lnTo>
                    <a:lnTo>
                      <a:pt x="66" y="91"/>
                    </a:lnTo>
                    <a:lnTo>
                      <a:pt x="72" y="97"/>
                    </a:lnTo>
                    <a:lnTo>
                      <a:pt x="78" y="103"/>
                    </a:lnTo>
                    <a:lnTo>
                      <a:pt x="84" y="115"/>
                    </a:lnTo>
                    <a:lnTo>
                      <a:pt x="91" y="121"/>
                    </a:lnTo>
                    <a:lnTo>
                      <a:pt x="91" y="127"/>
                    </a:lnTo>
                    <a:lnTo>
                      <a:pt x="97" y="127"/>
                    </a:lnTo>
                    <a:lnTo>
                      <a:pt x="103" y="133"/>
                    </a:lnTo>
                    <a:lnTo>
                      <a:pt x="109" y="145"/>
                    </a:lnTo>
                    <a:lnTo>
                      <a:pt x="109" y="151"/>
                    </a:lnTo>
                    <a:lnTo>
                      <a:pt x="115" y="157"/>
                    </a:lnTo>
                    <a:lnTo>
                      <a:pt x="121" y="163"/>
                    </a:lnTo>
                    <a:lnTo>
                      <a:pt x="121" y="169"/>
                    </a:lnTo>
                    <a:lnTo>
                      <a:pt x="127" y="175"/>
                    </a:lnTo>
                    <a:lnTo>
                      <a:pt x="133" y="175"/>
                    </a:lnTo>
                    <a:lnTo>
                      <a:pt x="133" y="181"/>
                    </a:lnTo>
                    <a:lnTo>
                      <a:pt x="139" y="187"/>
                    </a:lnTo>
                    <a:lnTo>
                      <a:pt x="145" y="199"/>
                    </a:lnTo>
                    <a:lnTo>
                      <a:pt x="151" y="205"/>
                    </a:lnTo>
                    <a:lnTo>
                      <a:pt x="157" y="205"/>
                    </a:lnTo>
                    <a:lnTo>
                      <a:pt x="157" y="211"/>
                    </a:lnTo>
                    <a:lnTo>
                      <a:pt x="163" y="2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5" name="Freeform 275"/>
              <p:cNvSpPr>
                <a:spLocks noChangeAspect="1"/>
              </p:cNvSpPr>
              <p:nvPr/>
            </p:nvSpPr>
            <p:spPr bwMode="auto">
              <a:xfrm>
                <a:off x="2210" y="5681"/>
                <a:ext cx="168" cy="223"/>
              </a:xfrm>
              <a:custGeom>
                <a:avLst/>
                <a:gdLst>
                  <a:gd name="T0" fmla="*/ 0 w 168"/>
                  <a:gd name="T1" fmla="*/ 0 h 223"/>
                  <a:gd name="T2" fmla="*/ 6 w 168"/>
                  <a:gd name="T3" fmla="*/ 12 h 223"/>
                  <a:gd name="T4" fmla="*/ 6 w 168"/>
                  <a:gd name="T5" fmla="*/ 12 h 223"/>
                  <a:gd name="T6" fmla="*/ 12 w 168"/>
                  <a:gd name="T7" fmla="*/ 18 h 223"/>
                  <a:gd name="T8" fmla="*/ 12 w 168"/>
                  <a:gd name="T9" fmla="*/ 18 h 223"/>
                  <a:gd name="T10" fmla="*/ 18 w 168"/>
                  <a:gd name="T11" fmla="*/ 24 h 223"/>
                  <a:gd name="T12" fmla="*/ 24 w 168"/>
                  <a:gd name="T13" fmla="*/ 30 h 223"/>
                  <a:gd name="T14" fmla="*/ 24 w 168"/>
                  <a:gd name="T15" fmla="*/ 30 h 223"/>
                  <a:gd name="T16" fmla="*/ 30 w 168"/>
                  <a:gd name="T17" fmla="*/ 42 h 223"/>
                  <a:gd name="T18" fmla="*/ 30 w 168"/>
                  <a:gd name="T19" fmla="*/ 42 h 223"/>
                  <a:gd name="T20" fmla="*/ 36 w 168"/>
                  <a:gd name="T21" fmla="*/ 48 h 223"/>
                  <a:gd name="T22" fmla="*/ 36 w 168"/>
                  <a:gd name="T23" fmla="*/ 48 h 223"/>
                  <a:gd name="T24" fmla="*/ 42 w 168"/>
                  <a:gd name="T25" fmla="*/ 54 h 223"/>
                  <a:gd name="T26" fmla="*/ 42 w 168"/>
                  <a:gd name="T27" fmla="*/ 60 h 223"/>
                  <a:gd name="T28" fmla="*/ 48 w 168"/>
                  <a:gd name="T29" fmla="*/ 60 h 223"/>
                  <a:gd name="T30" fmla="*/ 54 w 168"/>
                  <a:gd name="T31" fmla="*/ 72 h 223"/>
                  <a:gd name="T32" fmla="*/ 54 w 168"/>
                  <a:gd name="T33" fmla="*/ 72 h 223"/>
                  <a:gd name="T34" fmla="*/ 60 w 168"/>
                  <a:gd name="T35" fmla="*/ 78 h 223"/>
                  <a:gd name="T36" fmla="*/ 60 w 168"/>
                  <a:gd name="T37" fmla="*/ 84 h 223"/>
                  <a:gd name="T38" fmla="*/ 66 w 168"/>
                  <a:gd name="T39" fmla="*/ 84 h 223"/>
                  <a:gd name="T40" fmla="*/ 66 w 168"/>
                  <a:gd name="T41" fmla="*/ 90 h 223"/>
                  <a:gd name="T42" fmla="*/ 66 w 168"/>
                  <a:gd name="T43" fmla="*/ 96 h 223"/>
                  <a:gd name="T44" fmla="*/ 72 w 168"/>
                  <a:gd name="T45" fmla="*/ 102 h 223"/>
                  <a:gd name="T46" fmla="*/ 72 w 168"/>
                  <a:gd name="T47" fmla="*/ 102 h 223"/>
                  <a:gd name="T48" fmla="*/ 78 w 168"/>
                  <a:gd name="T49" fmla="*/ 108 h 223"/>
                  <a:gd name="T50" fmla="*/ 84 w 168"/>
                  <a:gd name="T51" fmla="*/ 114 h 223"/>
                  <a:gd name="T52" fmla="*/ 84 w 168"/>
                  <a:gd name="T53" fmla="*/ 114 h 223"/>
                  <a:gd name="T54" fmla="*/ 90 w 168"/>
                  <a:gd name="T55" fmla="*/ 120 h 223"/>
                  <a:gd name="T56" fmla="*/ 90 w 168"/>
                  <a:gd name="T57" fmla="*/ 126 h 223"/>
                  <a:gd name="T58" fmla="*/ 96 w 168"/>
                  <a:gd name="T59" fmla="*/ 132 h 223"/>
                  <a:gd name="T60" fmla="*/ 96 w 168"/>
                  <a:gd name="T61" fmla="*/ 132 h 223"/>
                  <a:gd name="T62" fmla="*/ 102 w 168"/>
                  <a:gd name="T63" fmla="*/ 139 h 223"/>
                  <a:gd name="T64" fmla="*/ 108 w 168"/>
                  <a:gd name="T65" fmla="*/ 145 h 223"/>
                  <a:gd name="T66" fmla="*/ 108 w 168"/>
                  <a:gd name="T67" fmla="*/ 145 h 223"/>
                  <a:gd name="T68" fmla="*/ 114 w 168"/>
                  <a:gd name="T69" fmla="*/ 151 h 223"/>
                  <a:gd name="T70" fmla="*/ 114 w 168"/>
                  <a:gd name="T71" fmla="*/ 157 h 223"/>
                  <a:gd name="T72" fmla="*/ 120 w 168"/>
                  <a:gd name="T73" fmla="*/ 163 h 223"/>
                  <a:gd name="T74" fmla="*/ 120 w 168"/>
                  <a:gd name="T75" fmla="*/ 163 h 223"/>
                  <a:gd name="T76" fmla="*/ 126 w 168"/>
                  <a:gd name="T77" fmla="*/ 169 h 223"/>
                  <a:gd name="T78" fmla="*/ 126 w 168"/>
                  <a:gd name="T79" fmla="*/ 175 h 223"/>
                  <a:gd name="T80" fmla="*/ 132 w 168"/>
                  <a:gd name="T81" fmla="*/ 175 h 223"/>
                  <a:gd name="T82" fmla="*/ 138 w 168"/>
                  <a:gd name="T83" fmla="*/ 181 h 223"/>
                  <a:gd name="T84" fmla="*/ 138 w 168"/>
                  <a:gd name="T85" fmla="*/ 187 h 223"/>
                  <a:gd name="T86" fmla="*/ 144 w 168"/>
                  <a:gd name="T87" fmla="*/ 193 h 223"/>
                  <a:gd name="T88" fmla="*/ 144 w 168"/>
                  <a:gd name="T89" fmla="*/ 193 h 223"/>
                  <a:gd name="T90" fmla="*/ 150 w 168"/>
                  <a:gd name="T91" fmla="*/ 199 h 223"/>
                  <a:gd name="T92" fmla="*/ 150 w 168"/>
                  <a:gd name="T93" fmla="*/ 205 h 223"/>
                  <a:gd name="T94" fmla="*/ 156 w 168"/>
                  <a:gd name="T95" fmla="*/ 211 h 223"/>
                  <a:gd name="T96" fmla="*/ 156 w 168"/>
                  <a:gd name="T97" fmla="*/ 217 h 223"/>
                  <a:gd name="T98" fmla="*/ 162 w 168"/>
                  <a:gd name="T99" fmla="*/ 217 h 223"/>
                  <a:gd name="T100" fmla="*/ 168 w 168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223"/>
                  <a:gd name="T155" fmla="*/ 168 w 168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223">
                    <a:moveTo>
                      <a:pt x="0" y="0"/>
                    </a:move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42" y="54"/>
                    </a:lnTo>
                    <a:lnTo>
                      <a:pt x="42" y="60"/>
                    </a:lnTo>
                    <a:lnTo>
                      <a:pt x="48" y="60"/>
                    </a:lnTo>
                    <a:lnTo>
                      <a:pt x="54" y="72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66" y="96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90" y="120"/>
                    </a:lnTo>
                    <a:lnTo>
                      <a:pt x="90" y="126"/>
                    </a:lnTo>
                    <a:lnTo>
                      <a:pt x="96" y="132"/>
                    </a:lnTo>
                    <a:lnTo>
                      <a:pt x="102" y="139"/>
                    </a:lnTo>
                    <a:lnTo>
                      <a:pt x="108" y="145"/>
                    </a:lnTo>
                    <a:lnTo>
                      <a:pt x="114" y="151"/>
                    </a:lnTo>
                    <a:lnTo>
                      <a:pt x="114" y="157"/>
                    </a:lnTo>
                    <a:lnTo>
                      <a:pt x="120" y="163"/>
                    </a:lnTo>
                    <a:lnTo>
                      <a:pt x="126" y="169"/>
                    </a:lnTo>
                    <a:lnTo>
                      <a:pt x="126" y="175"/>
                    </a:lnTo>
                    <a:lnTo>
                      <a:pt x="132" y="175"/>
                    </a:lnTo>
                    <a:lnTo>
                      <a:pt x="138" y="181"/>
                    </a:lnTo>
                    <a:lnTo>
                      <a:pt x="138" y="187"/>
                    </a:lnTo>
                    <a:lnTo>
                      <a:pt x="144" y="193"/>
                    </a:lnTo>
                    <a:lnTo>
                      <a:pt x="150" y="199"/>
                    </a:lnTo>
                    <a:lnTo>
                      <a:pt x="150" y="205"/>
                    </a:lnTo>
                    <a:lnTo>
                      <a:pt x="156" y="211"/>
                    </a:lnTo>
                    <a:lnTo>
                      <a:pt x="156" y="217"/>
                    </a:lnTo>
                    <a:lnTo>
                      <a:pt x="162" y="217"/>
                    </a:lnTo>
                    <a:lnTo>
                      <a:pt x="168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6" name="Freeform 276"/>
              <p:cNvSpPr>
                <a:spLocks noChangeAspect="1"/>
              </p:cNvSpPr>
              <p:nvPr/>
            </p:nvSpPr>
            <p:spPr bwMode="auto">
              <a:xfrm>
                <a:off x="2378" y="5904"/>
                <a:ext cx="139" cy="186"/>
              </a:xfrm>
              <a:custGeom>
                <a:avLst/>
                <a:gdLst>
                  <a:gd name="T0" fmla="*/ 0 w 139"/>
                  <a:gd name="T1" fmla="*/ 0 h 186"/>
                  <a:gd name="T2" fmla="*/ 0 w 139"/>
                  <a:gd name="T3" fmla="*/ 0 h 186"/>
                  <a:gd name="T4" fmla="*/ 6 w 139"/>
                  <a:gd name="T5" fmla="*/ 6 h 186"/>
                  <a:gd name="T6" fmla="*/ 6 w 139"/>
                  <a:gd name="T7" fmla="*/ 12 h 186"/>
                  <a:gd name="T8" fmla="*/ 12 w 139"/>
                  <a:gd name="T9" fmla="*/ 18 h 186"/>
                  <a:gd name="T10" fmla="*/ 12 w 139"/>
                  <a:gd name="T11" fmla="*/ 24 h 186"/>
                  <a:gd name="T12" fmla="*/ 12 w 139"/>
                  <a:gd name="T13" fmla="*/ 24 h 186"/>
                  <a:gd name="T14" fmla="*/ 18 w 139"/>
                  <a:gd name="T15" fmla="*/ 30 h 186"/>
                  <a:gd name="T16" fmla="*/ 24 w 139"/>
                  <a:gd name="T17" fmla="*/ 30 h 186"/>
                  <a:gd name="T18" fmla="*/ 24 w 139"/>
                  <a:gd name="T19" fmla="*/ 36 h 186"/>
                  <a:gd name="T20" fmla="*/ 30 w 139"/>
                  <a:gd name="T21" fmla="*/ 42 h 186"/>
                  <a:gd name="T22" fmla="*/ 30 w 139"/>
                  <a:gd name="T23" fmla="*/ 48 h 186"/>
                  <a:gd name="T24" fmla="*/ 36 w 139"/>
                  <a:gd name="T25" fmla="*/ 54 h 186"/>
                  <a:gd name="T26" fmla="*/ 36 w 139"/>
                  <a:gd name="T27" fmla="*/ 54 h 186"/>
                  <a:gd name="T28" fmla="*/ 42 w 139"/>
                  <a:gd name="T29" fmla="*/ 60 h 186"/>
                  <a:gd name="T30" fmla="*/ 42 w 139"/>
                  <a:gd name="T31" fmla="*/ 60 h 186"/>
                  <a:gd name="T32" fmla="*/ 49 w 139"/>
                  <a:gd name="T33" fmla="*/ 72 h 186"/>
                  <a:gd name="T34" fmla="*/ 55 w 139"/>
                  <a:gd name="T35" fmla="*/ 72 h 186"/>
                  <a:gd name="T36" fmla="*/ 55 w 139"/>
                  <a:gd name="T37" fmla="*/ 78 h 186"/>
                  <a:gd name="T38" fmla="*/ 61 w 139"/>
                  <a:gd name="T39" fmla="*/ 84 h 186"/>
                  <a:gd name="T40" fmla="*/ 61 w 139"/>
                  <a:gd name="T41" fmla="*/ 84 h 186"/>
                  <a:gd name="T42" fmla="*/ 67 w 139"/>
                  <a:gd name="T43" fmla="*/ 90 h 186"/>
                  <a:gd name="T44" fmla="*/ 67 w 139"/>
                  <a:gd name="T45" fmla="*/ 90 h 186"/>
                  <a:gd name="T46" fmla="*/ 73 w 139"/>
                  <a:gd name="T47" fmla="*/ 102 h 186"/>
                  <a:gd name="T48" fmla="*/ 73 w 139"/>
                  <a:gd name="T49" fmla="*/ 102 h 186"/>
                  <a:gd name="T50" fmla="*/ 79 w 139"/>
                  <a:gd name="T51" fmla="*/ 108 h 186"/>
                  <a:gd name="T52" fmla="*/ 85 w 139"/>
                  <a:gd name="T53" fmla="*/ 114 h 186"/>
                  <a:gd name="T54" fmla="*/ 85 w 139"/>
                  <a:gd name="T55" fmla="*/ 114 h 186"/>
                  <a:gd name="T56" fmla="*/ 91 w 139"/>
                  <a:gd name="T57" fmla="*/ 120 h 186"/>
                  <a:gd name="T58" fmla="*/ 91 w 139"/>
                  <a:gd name="T59" fmla="*/ 126 h 186"/>
                  <a:gd name="T60" fmla="*/ 97 w 139"/>
                  <a:gd name="T61" fmla="*/ 132 h 186"/>
                  <a:gd name="T62" fmla="*/ 97 w 139"/>
                  <a:gd name="T63" fmla="*/ 132 h 186"/>
                  <a:gd name="T64" fmla="*/ 103 w 139"/>
                  <a:gd name="T65" fmla="*/ 138 h 186"/>
                  <a:gd name="T66" fmla="*/ 103 w 139"/>
                  <a:gd name="T67" fmla="*/ 144 h 186"/>
                  <a:gd name="T68" fmla="*/ 109 w 139"/>
                  <a:gd name="T69" fmla="*/ 144 h 186"/>
                  <a:gd name="T70" fmla="*/ 115 w 139"/>
                  <a:gd name="T71" fmla="*/ 150 h 186"/>
                  <a:gd name="T72" fmla="*/ 115 w 139"/>
                  <a:gd name="T73" fmla="*/ 156 h 186"/>
                  <a:gd name="T74" fmla="*/ 121 w 139"/>
                  <a:gd name="T75" fmla="*/ 162 h 186"/>
                  <a:gd name="T76" fmla="*/ 121 w 139"/>
                  <a:gd name="T77" fmla="*/ 162 h 186"/>
                  <a:gd name="T78" fmla="*/ 127 w 139"/>
                  <a:gd name="T79" fmla="*/ 168 h 186"/>
                  <a:gd name="T80" fmla="*/ 127 w 139"/>
                  <a:gd name="T81" fmla="*/ 174 h 186"/>
                  <a:gd name="T82" fmla="*/ 133 w 139"/>
                  <a:gd name="T83" fmla="*/ 174 h 186"/>
                  <a:gd name="T84" fmla="*/ 133 w 139"/>
                  <a:gd name="T85" fmla="*/ 186 h 186"/>
                  <a:gd name="T86" fmla="*/ 139 w 139"/>
                  <a:gd name="T87" fmla="*/ 186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9"/>
                  <a:gd name="T133" fmla="*/ 0 h 186"/>
                  <a:gd name="T134" fmla="*/ 139 w 139"/>
                  <a:gd name="T135" fmla="*/ 186 h 1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9" h="18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9" y="72"/>
                    </a:lnTo>
                    <a:lnTo>
                      <a:pt x="55" y="72"/>
                    </a:lnTo>
                    <a:lnTo>
                      <a:pt x="55" y="78"/>
                    </a:lnTo>
                    <a:lnTo>
                      <a:pt x="61" y="84"/>
                    </a:lnTo>
                    <a:lnTo>
                      <a:pt x="67" y="90"/>
                    </a:lnTo>
                    <a:lnTo>
                      <a:pt x="73" y="102"/>
                    </a:lnTo>
                    <a:lnTo>
                      <a:pt x="79" y="108"/>
                    </a:lnTo>
                    <a:lnTo>
                      <a:pt x="85" y="114"/>
                    </a:lnTo>
                    <a:lnTo>
                      <a:pt x="91" y="120"/>
                    </a:lnTo>
                    <a:lnTo>
                      <a:pt x="91" y="126"/>
                    </a:lnTo>
                    <a:lnTo>
                      <a:pt x="97" y="132"/>
                    </a:lnTo>
                    <a:lnTo>
                      <a:pt x="103" y="138"/>
                    </a:lnTo>
                    <a:lnTo>
                      <a:pt x="103" y="144"/>
                    </a:lnTo>
                    <a:lnTo>
                      <a:pt x="109" y="144"/>
                    </a:lnTo>
                    <a:lnTo>
                      <a:pt x="115" y="150"/>
                    </a:lnTo>
                    <a:lnTo>
                      <a:pt x="115" y="156"/>
                    </a:lnTo>
                    <a:lnTo>
                      <a:pt x="121" y="162"/>
                    </a:lnTo>
                    <a:lnTo>
                      <a:pt x="127" y="168"/>
                    </a:lnTo>
                    <a:lnTo>
                      <a:pt x="127" y="174"/>
                    </a:lnTo>
                    <a:lnTo>
                      <a:pt x="133" y="174"/>
                    </a:lnTo>
                    <a:lnTo>
                      <a:pt x="133" y="186"/>
                    </a:lnTo>
                    <a:lnTo>
                      <a:pt x="139" y="1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7" name="Freeform 277"/>
              <p:cNvSpPr>
                <a:spLocks noChangeAspect="1"/>
              </p:cNvSpPr>
              <p:nvPr/>
            </p:nvSpPr>
            <p:spPr bwMode="auto">
              <a:xfrm>
                <a:off x="994" y="5795"/>
                <a:ext cx="126" cy="247"/>
              </a:xfrm>
              <a:custGeom>
                <a:avLst/>
                <a:gdLst>
                  <a:gd name="T0" fmla="*/ 0 w 126"/>
                  <a:gd name="T1" fmla="*/ 247 h 247"/>
                  <a:gd name="T2" fmla="*/ 0 w 126"/>
                  <a:gd name="T3" fmla="*/ 247 h 247"/>
                  <a:gd name="T4" fmla="*/ 6 w 126"/>
                  <a:gd name="T5" fmla="*/ 241 h 247"/>
                  <a:gd name="T6" fmla="*/ 6 w 126"/>
                  <a:gd name="T7" fmla="*/ 235 h 247"/>
                  <a:gd name="T8" fmla="*/ 12 w 126"/>
                  <a:gd name="T9" fmla="*/ 229 h 247"/>
                  <a:gd name="T10" fmla="*/ 12 w 126"/>
                  <a:gd name="T11" fmla="*/ 223 h 247"/>
                  <a:gd name="T12" fmla="*/ 18 w 126"/>
                  <a:gd name="T13" fmla="*/ 223 h 247"/>
                  <a:gd name="T14" fmla="*/ 18 w 126"/>
                  <a:gd name="T15" fmla="*/ 217 h 247"/>
                  <a:gd name="T16" fmla="*/ 24 w 126"/>
                  <a:gd name="T17" fmla="*/ 211 h 247"/>
                  <a:gd name="T18" fmla="*/ 24 w 126"/>
                  <a:gd name="T19" fmla="*/ 205 h 247"/>
                  <a:gd name="T20" fmla="*/ 24 w 126"/>
                  <a:gd name="T21" fmla="*/ 199 h 247"/>
                  <a:gd name="T22" fmla="*/ 30 w 126"/>
                  <a:gd name="T23" fmla="*/ 193 h 247"/>
                  <a:gd name="T24" fmla="*/ 30 w 126"/>
                  <a:gd name="T25" fmla="*/ 193 h 247"/>
                  <a:gd name="T26" fmla="*/ 30 w 126"/>
                  <a:gd name="T27" fmla="*/ 187 h 247"/>
                  <a:gd name="T28" fmla="*/ 36 w 126"/>
                  <a:gd name="T29" fmla="*/ 181 h 247"/>
                  <a:gd name="T30" fmla="*/ 36 w 126"/>
                  <a:gd name="T31" fmla="*/ 175 h 247"/>
                  <a:gd name="T32" fmla="*/ 42 w 126"/>
                  <a:gd name="T33" fmla="*/ 169 h 247"/>
                  <a:gd name="T34" fmla="*/ 42 w 126"/>
                  <a:gd name="T35" fmla="*/ 163 h 247"/>
                  <a:gd name="T36" fmla="*/ 48 w 126"/>
                  <a:gd name="T37" fmla="*/ 163 h 247"/>
                  <a:gd name="T38" fmla="*/ 48 w 126"/>
                  <a:gd name="T39" fmla="*/ 157 h 247"/>
                  <a:gd name="T40" fmla="*/ 54 w 126"/>
                  <a:gd name="T41" fmla="*/ 145 h 247"/>
                  <a:gd name="T42" fmla="*/ 54 w 126"/>
                  <a:gd name="T43" fmla="*/ 145 h 247"/>
                  <a:gd name="T44" fmla="*/ 54 w 126"/>
                  <a:gd name="T45" fmla="*/ 139 h 247"/>
                  <a:gd name="T46" fmla="*/ 60 w 126"/>
                  <a:gd name="T47" fmla="*/ 133 h 247"/>
                  <a:gd name="T48" fmla="*/ 60 w 126"/>
                  <a:gd name="T49" fmla="*/ 127 h 247"/>
                  <a:gd name="T50" fmla="*/ 66 w 126"/>
                  <a:gd name="T51" fmla="*/ 127 h 247"/>
                  <a:gd name="T52" fmla="*/ 66 w 126"/>
                  <a:gd name="T53" fmla="*/ 115 h 247"/>
                  <a:gd name="T54" fmla="*/ 66 w 126"/>
                  <a:gd name="T55" fmla="*/ 115 h 247"/>
                  <a:gd name="T56" fmla="*/ 72 w 126"/>
                  <a:gd name="T57" fmla="*/ 109 h 247"/>
                  <a:gd name="T58" fmla="*/ 78 w 126"/>
                  <a:gd name="T59" fmla="*/ 103 h 247"/>
                  <a:gd name="T60" fmla="*/ 78 w 126"/>
                  <a:gd name="T61" fmla="*/ 97 h 247"/>
                  <a:gd name="T62" fmla="*/ 78 w 126"/>
                  <a:gd name="T63" fmla="*/ 97 h 247"/>
                  <a:gd name="T64" fmla="*/ 84 w 126"/>
                  <a:gd name="T65" fmla="*/ 85 h 247"/>
                  <a:gd name="T66" fmla="*/ 84 w 126"/>
                  <a:gd name="T67" fmla="*/ 85 h 247"/>
                  <a:gd name="T68" fmla="*/ 84 w 126"/>
                  <a:gd name="T69" fmla="*/ 79 h 247"/>
                  <a:gd name="T70" fmla="*/ 90 w 126"/>
                  <a:gd name="T71" fmla="*/ 73 h 247"/>
                  <a:gd name="T72" fmla="*/ 90 w 126"/>
                  <a:gd name="T73" fmla="*/ 67 h 247"/>
                  <a:gd name="T74" fmla="*/ 96 w 126"/>
                  <a:gd name="T75" fmla="*/ 61 h 247"/>
                  <a:gd name="T76" fmla="*/ 96 w 126"/>
                  <a:gd name="T77" fmla="*/ 55 h 247"/>
                  <a:gd name="T78" fmla="*/ 102 w 126"/>
                  <a:gd name="T79" fmla="*/ 55 h 247"/>
                  <a:gd name="T80" fmla="*/ 102 w 126"/>
                  <a:gd name="T81" fmla="*/ 49 h 247"/>
                  <a:gd name="T82" fmla="*/ 108 w 126"/>
                  <a:gd name="T83" fmla="*/ 43 h 247"/>
                  <a:gd name="T84" fmla="*/ 108 w 126"/>
                  <a:gd name="T85" fmla="*/ 37 h 247"/>
                  <a:gd name="T86" fmla="*/ 108 w 126"/>
                  <a:gd name="T87" fmla="*/ 31 h 247"/>
                  <a:gd name="T88" fmla="*/ 114 w 126"/>
                  <a:gd name="T89" fmla="*/ 25 h 247"/>
                  <a:gd name="T90" fmla="*/ 114 w 126"/>
                  <a:gd name="T91" fmla="*/ 25 h 247"/>
                  <a:gd name="T92" fmla="*/ 120 w 126"/>
                  <a:gd name="T93" fmla="*/ 18 h 247"/>
                  <a:gd name="T94" fmla="*/ 120 w 126"/>
                  <a:gd name="T95" fmla="*/ 12 h 247"/>
                  <a:gd name="T96" fmla="*/ 120 w 126"/>
                  <a:gd name="T97" fmla="*/ 6 h 247"/>
                  <a:gd name="T98" fmla="*/ 126 w 126"/>
                  <a:gd name="T99" fmla="*/ 0 h 2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6"/>
                  <a:gd name="T151" fmla="*/ 0 h 247"/>
                  <a:gd name="T152" fmla="*/ 126 w 126"/>
                  <a:gd name="T153" fmla="*/ 247 h 2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6" h="247">
                    <a:moveTo>
                      <a:pt x="0" y="247"/>
                    </a:moveTo>
                    <a:lnTo>
                      <a:pt x="0" y="247"/>
                    </a:lnTo>
                    <a:lnTo>
                      <a:pt x="6" y="241"/>
                    </a:lnTo>
                    <a:lnTo>
                      <a:pt x="6" y="235"/>
                    </a:lnTo>
                    <a:lnTo>
                      <a:pt x="12" y="229"/>
                    </a:lnTo>
                    <a:lnTo>
                      <a:pt x="12" y="223"/>
                    </a:lnTo>
                    <a:lnTo>
                      <a:pt x="18" y="223"/>
                    </a:lnTo>
                    <a:lnTo>
                      <a:pt x="18" y="217"/>
                    </a:lnTo>
                    <a:lnTo>
                      <a:pt x="24" y="211"/>
                    </a:lnTo>
                    <a:lnTo>
                      <a:pt x="24" y="205"/>
                    </a:lnTo>
                    <a:lnTo>
                      <a:pt x="24" y="199"/>
                    </a:lnTo>
                    <a:lnTo>
                      <a:pt x="30" y="193"/>
                    </a:lnTo>
                    <a:lnTo>
                      <a:pt x="30" y="187"/>
                    </a:lnTo>
                    <a:lnTo>
                      <a:pt x="36" y="181"/>
                    </a:lnTo>
                    <a:lnTo>
                      <a:pt x="36" y="175"/>
                    </a:lnTo>
                    <a:lnTo>
                      <a:pt x="42" y="169"/>
                    </a:lnTo>
                    <a:lnTo>
                      <a:pt x="42" y="163"/>
                    </a:lnTo>
                    <a:lnTo>
                      <a:pt x="48" y="163"/>
                    </a:lnTo>
                    <a:lnTo>
                      <a:pt x="48" y="157"/>
                    </a:lnTo>
                    <a:lnTo>
                      <a:pt x="54" y="145"/>
                    </a:lnTo>
                    <a:lnTo>
                      <a:pt x="54" y="139"/>
                    </a:lnTo>
                    <a:lnTo>
                      <a:pt x="60" y="133"/>
                    </a:lnTo>
                    <a:lnTo>
                      <a:pt x="60" y="127"/>
                    </a:lnTo>
                    <a:lnTo>
                      <a:pt x="66" y="127"/>
                    </a:lnTo>
                    <a:lnTo>
                      <a:pt x="66" y="115"/>
                    </a:lnTo>
                    <a:lnTo>
                      <a:pt x="72" y="109"/>
                    </a:lnTo>
                    <a:lnTo>
                      <a:pt x="78" y="103"/>
                    </a:lnTo>
                    <a:lnTo>
                      <a:pt x="78" y="97"/>
                    </a:lnTo>
                    <a:lnTo>
                      <a:pt x="84" y="85"/>
                    </a:lnTo>
                    <a:lnTo>
                      <a:pt x="84" y="79"/>
                    </a:lnTo>
                    <a:lnTo>
                      <a:pt x="90" y="73"/>
                    </a:lnTo>
                    <a:lnTo>
                      <a:pt x="90" y="67"/>
                    </a:lnTo>
                    <a:lnTo>
                      <a:pt x="96" y="61"/>
                    </a:lnTo>
                    <a:lnTo>
                      <a:pt x="96" y="55"/>
                    </a:lnTo>
                    <a:lnTo>
                      <a:pt x="102" y="55"/>
                    </a:lnTo>
                    <a:lnTo>
                      <a:pt x="102" y="49"/>
                    </a:lnTo>
                    <a:lnTo>
                      <a:pt x="108" y="43"/>
                    </a:lnTo>
                    <a:lnTo>
                      <a:pt x="108" y="37"/>
                    </a:lnTo>
                    <a:lnTo>
                      <a:pt x="108" y="31"/>
                    </a:lnTo>
                    <a:lnTo>
                      <a:pt x="114" y="25"/>
                    </a:lnTo>
                    <a:lnTo>
                      <a:pt x="120" y="18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8" name="Freeform 278"/>
              <p:cNvSpPr>
                <a:spLocks noChangeAspect="1"/>
              </p:cNvSpPr>
              <p:nvPr/>
            </p:nvSpPr>
            <p:spPr bwMode="auto">
              <a:xfrm>
                <a:off x="1120" y="5543"/>
                <a:ext cx="126" cy="252"/>
              </a:xfrm>
              <a:custGeom>
                <a:avLst/>
                <a:gdLst>
                  <a:gd name="T0" fmla="*/ 0 w 126"/>
                  <a:gd name="T1" fmla="*/ 252 h 252"/>
                  <a:gd name="T2" fmla="*/ 0 w 126"/>
                  <a:gd name="T3" fmla="*/ 246 h 252"/>
                  <a:gd name="T4" fmla="*/ 6 w 126"/>
                  <a:gd name="T5" fmla="*/ 246 h 252"/>
                  <a:gd name="T6" fmla="*/ 6 w 126"/>
                  <a:gd name="T7" fmla="*/ 240 h 252"/>
                  <a:gd name="T8" fmla="*/ 12 w 126"/>
                  <a:gd name="T9" fmla="*/ 234 h 252"/>
                  <a:gd name="T10" fmla="*/ 12 w 126"/>
                  <a:gd name="T11" fmla="*/ 228 h 252"/>
                  <a:gd name="T12" fmla="*/ 12 w 126"/>
                  <a:gd name="T13" fmla="*/ 222 h 252"/>
                  <a:gd name="T14" fmla="*/ 18 w 126"/>
                  <a:gd name="T15" fmla="*/ 216 h 252"/>
                  <a:gd name="T16" fmla="*/ 18 w 126"/>
                  <a:gd name="T17" fmla="*/ 216 h 252"/>
                  <a:gd name="T18" fmla="*/ 24 w 126"/>
                  <a:gd name="T19" fmla="*/ 210 h 252"/>
                  <a:gd name="T20" fmla="*/ 24 w 126"/>
                  <a:gd name="T21" fmla="*/ 198 h 252"/>
                  <a:gd name="T22" fmla="*/ 24 w 126"/>
                  <a:gd name="T23" fmla="*/ 198 h 252"/>
                  <a:gd name="T24" fmla="*/ 30 w 126"/>
                  <a:gd name="T25" fmla="*/ 192 h 252"/>
                  <a:gd name="T26" fmla="*/ 36 w 126"/>
                  <a:gd name="T27" fmla="*/ 186 h 252"/>
                  <a:gd name="T28" fmla="*/ 36 w 126"/>
                  <a:gd name="T29" fmla="*/ 186 h 252"/>
                  <a:gd name="T30" fmla="*/ 36 w 126"/>
                  <a:gd name="T31" fmla="*/ 180 h 252"/>
                  <a:gd name="T32" fmla="*/ 42 w 126"/>
                  <a:gd name="T33" fmla="*/ 168 h 252"/>
                  <a:gd name="T34" fmla="*/ 42 w 126"/>
                  <a:gd name="T35" fmla="*/ 168 h 252"/>
                  <a:gd name="T36" fmla="*/ 42 w 126"/>
                  <a:gd name="T37" fmla="*/ 162 h 252"/>
                  <a:gd name="T38" fmla="*/ 48 w 126"/>
                  <a:gd name="T39" fmla="*/ 156 h 252"/>
                  <a:gd name="T40" fmla="*/ 48 w 126"/>
                  <a:gd name="T41" fmla="*/ 156 h 252"/>
                  <a:gd name="T42" fmla="*/ 54 w 126"/>
                  <a:gd name="T43" fmla="*/ 150 h 252"/>
                  <a:gd name="T44" fmla="*/ 54 w 126"/>
                  <a:gd name="T45" fmla="*/ 138 h 252"/>
                  <a:gd name="T46" fmla="*/ 54 w 126"/>
                  <a:gd name="T47" fmla="*/ 138 h 252"/>
                  <a:gd name="T48" fmla="*/ 60 w 126"/>
                  <a:gd name="T49" fmla="*/ 132 h 252"/>
                  <a:gd name="T50" fmla="*/ 66 w 126"/>
                  <a:gd name="T51" fmla="*/ 126 h 252"/>
                  <a:gd name="T52" fmla="*/ 66 w 126"/>
                  <a:gd name="T53" fmla="*/ 126 h 252"/>
                  <a:gd name="T54" fmla="*/ 66 w 126"/>
                  <a:gd name="T55" fmla="*/ 120 h 252"/>
                  <a:gd name="T56" fmla="*/ 72 w 126"/>
                  <a:gd name="T57" fmla="*/ 108 h 252"/>
                  <a:gd name="T58" fmla="*/ 72 w 126"/>
                  <a:gd name="T59" fmla="*/ 108 h 252"/>
                  <a:gd name="T60" fmla="*/ 78 w 126"/>
                  <a:gd name="T61" fmla="*/ 102 h 252"/>
                  <a:gd name="T62" fmla="*/ 78 w 126"/>
                  <a:gd name="T63" fmla="*/ 96 h 252"/>
                  <a:gd name="T64" fmla="*/ 78 w 126"/>
                  <a:gd name="T65" fmla="*/ 96 h 252"/>
                  <a:gd name="T66" fmla="*/ 84 w 126"/>
                  <a:gd name="T67" fmla="*/ 84 h 252"/>
                  <a:gd name="T68" fmla="*/ 84 w 126"/>
                  <a:gd name="T69" fmla="*/ 78 h 252"/>
                  <a:gd name="T70" fmla="*/ 90 w 126"/>
                  <a:gd name="T71" fmla="*/ 78 h 252"/>
                  <a:gd name="T72" fmla="*/ 90 w 126"/>
                  <a:gd name="T73" fmla="*/ 72 h 252"/>
                  <a:gd name="T74" fmla="*/ 96 w 126"/>
                  <a:gd name="T75" fmla="*/ 66 h 252"/>
                  <a:gd name="T76" fmla="*/ 96 w 126"/>
                  <a:gd name="T77" fmla="*/ 60 h 252"/>
                  <a:gd name="T78" fmla="*/ 96 w 126"/>
                  <a:gd name="T79" fmla="*/ 54 h 252"/>
                  <a:gd name="T80" fmla="*/ 102 w 126"/>
                  <a:gd name="T81" fmla="*/ 48 h 252"/>
                  <a:gd name="T82" fmla="*/ 102 w 126"/>
                  <a:gd name="T83" fmla="*/ 48 h 252"/>
                  <a:gd name="T84" fmla="*/ 108 w 126"/>
                  <a:gd name="T85" fmla="*/ 42 h 252"/>
                  <a:gd name="T86" fmla="*/ 108 w 126"/>
                  <a:gd name="T87" fmla="*/ 36 h 252"/>
                  <a:gd name="T88" fmla="*/ 108 w 126"/>
                  <a:gd name="T89" fmla="*/ 30 h 252"/>
                  <a:gd name="T90" fmla="*/ 114 w 126"/>
                  <a:gd name="T91" fmla="*/ 24 h 252"/>
                  <a:gd name="T92" fmla="*/ 120 w 126"/>
                  <a:gd name="T93" fmla="*/ 18 h 252"/>
                  <a:gd name="T94" fmla="*/ 120 w 126"/>
                  <a:gd name="T95" fmla="*/ 18 h 252"/>
                  <a:gd name="T96" fmla="*/ 120 w 126"/>
                  <a:gd name="T97" fmla="*/ 12 h 252"/>
                  <a:gd name="T98" fmla="*/ 126 w 126"/>
                  <a:gd name="T99" fmla="*/ 0 h 252"/>
                  <a:gd name="T100" fmla="*/ 126 w 126"/>
                  <a:gd name="T101" fmla="*/ 0 h 2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"/>
                  <a:gd name="T154" fmla="*/ 0 h 252"/>
                  <a:gd name="T155" fmla="*/ 126 w 126"/>
                  <a:gd name="T156" fmla="*/ 252 h 2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" h="252">
                    <a:moveTo>
                      <a:pt x="0" y="252"/>
                    </a:moveTo>
                    <a:lnTo>
                      <a:pt x="0" y="246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2" y="234"/>
                    </a:lnTo>
                    <a:lnTo>
                      <a:pt x="12" y="228"/>
                    </a:lnTo>
                    <a:lnTo>
                      <a:pt x="12" y="222"/>
                    </a:lnTo>
                    <a:lnTo>
                      <a:pt x="18" y="216"/>
                    </a:lnTo>
                    <a:lnTo>
                      <a:pt x="24" y="210"/>
                    </a:lnTo>
                    <a:lnTo>
                      <a:pt x="24" y="198"/>
                    </a:lnTo>
                    <a:lnTo>
                      <a:pt x="30" y="192"/>
                    </a:lnTo>
                    <a:lnTo>
                      <a:pt x="36" y="186"/>
                    </a:lnTo>
                    <a:lnTo>
                      <a:pt x="36" y="180"/>
                    </a:lnTo>
                    <a:lnTo>
                      <a:pt x="42" y="168"/>
                    </a:lnTo>
                    <a:lnTo>
                      <a:pt x="42" y="162"/>
                    </a:lnTo>
                    <a:lnTo>
                      <a:pt x="48" y="156"/>
                    </a:lnTo>
                    <a:lnTo>
                      <a:pt x="54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66" y="126"/>
                    </a:lnTo>
                    <a:lnTo>
                      <a:pt x="66" y="120"/>
                    </a:lnTo>
                    <a:lnTo>
                      <a:pt x="72" y="108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96" y="60"/>
                    </a:lnTo>
                    <a:lnTo>
                      <a:pt x="96" y="54"/>
                    </a:lnTo>
                    <a:lnTo>
                      <a:pt x="102" y="48"/>
                    </a:lnTo>
                    <a:lnTo>
                      <a:pt x="108" y="42"/>
                    </a:lnTo>
                    <a:lnTo>
                      <a:pt x="108" y="36"/>
                    </a:lnTo>
                    <a:lnTo>
                      <a:pt x="108" y="30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120" y="12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9" name="Freeform 279"/>
              <p:cNvSpPr>
                <a:spLocks noChangeAspect="1"/>
              </p:cNvSpPr>
              <p:nvPr/>
            </p:nvSpPr>
            <p:spPr bwMode="auto">
              <a:xfrm>
                <a:off x="1246" y="5440"/>
                <a:ext cx="277" cy="103"/>
              </a:xfrm>
              <a:custGeom>
                <a:avLst/>
                <a:gdLst>
                  <a:gd name="T0" fmla="*/ 0 w 277"/>
                  <a:gd name="T1" fmla="*/ 103 h 103"/>
                  <a:gd name="T2" fmla="*/ 0 w 277"/>
                  <a:gd name="T3" fmla="*/ 97 h 103"/>
                  <a:gd name="T4" fmla="*/ 6 w 277"/>
                  <a:gd name="T5" fmla="*/ 91 h 103"/>
                  <a:gd name="T6" fmla="*/ 6 w 277"/>
                  <a:gd name="T7" fmla="*/ 91 h 103"/>
                  <a:gd name="T8" fmla="*/ 12 w 277"/>
                  <a:gd name="T9" fmla="*/ 84 h 103"/>
                  <a:gd name="T10" fmla="*/ 18 w 277"/>
                  <a:gd name="T11" fmla="*/ 84 h 103"/>
                  <a:gd name="T12" fmla="*/ 25 w 277"/>
                  <a:gd name="T13" fmla="*/ 84 h 103"/>
                  <a:gd name="T14" fmla="*/ 31 w 277"/>
                  <a:gd name="T15" fmla="*/ 78 h 103"/>
                  <a:gd name="T16" fmla="*/ 37 w 277"/>
                  <a:gd name="T17" fmla="*/ 78 h 103"/>
                  <a:gd name="T18" fmla="*/ 43 w 277"/>
                  <a:gd name="T19" fmla="*/ 72 h 103"/>
                  <a:gd name="T20" fmla="*/ 49 w 277"/>
                  <a:gd name="T21" fmla="*/ 72 h 103"/>
                  <a:gd name="T22" fmla="*/ 55 w 277"/>
                  <a:gd name="T23" fmla="*/ 72 h 103"/>
                  <a:gd name="T24" fmla="*/ 61 w 277"/>
                  <a:gd name="T25" fmla="*/ 66 h 103"/>
                  <a:gd name="T26" fmla="*/ 67 w 277"/>
                  <a:gd name="T27" fmla="*/ 66 h 103"/>
                  <a:gd name="T28" fmla="*/ 67 w 277"/>
                  <a:gd name="T29" fmla="*/ 66 h 103"/>
                  <a:gd name="T30" fmla="*/ 79 w 277"/>
                  <a:gd name="T31" fmla="*/ 66 h 103"/>
                  <a:gd name="T32" fmla="*/ 85 w 277"/>
                  <a:gd name="T33" fmla="*/ 60 h 103"/>
                  <a:gd name="T34" fmla="*/ 91 w 277"/>
                  <a:gd name="T35" fmla="*/ 60 h 103"/>
                  <a:gd name="T36" fmla="*/ 91 w 277"/>
                  <a:gd name="T37" fmla="*/ 60 h 103"/>
                  <a:gd name="T38" fmla="*/ 97 w 277"/>
                  <a:gd name="T39" fmla="*/ 54 h 103"/>
                  <a:gd name="T40" fmla="*/ 109 w 277"/>
                  <a:gd name="T41" fmla="*/ 54 h 103"/>
                  <a:gd name="T42" fmla="*/ 115 w 277"/>
                  <a:gd name="T43" fmla="*/ 54 h 103"/>
                  <a:gd name="T44" fmla="*/ 115 w 277"/>
                  <a:gd name="T45" fmla="*/ 54 h 103"/>
                  <a:gd name="T46" fmla="*/ 121 w 277"/>
                  <a:gd name="T47" fmla="*/ 48 h 103"/>
                  <a:gd name="T48" fmla="*/ 127 w 277"/>
                  <a:gd name="T49" fmla="*/ 48 h 103"/>
                  <a:gd name="T50" fmla="*/ 139 w 277"/>
                  <a:gd name="T51" fmla="*/ 42 h 103"/>
                  <a:gd name="T52" fmla="*/ 139 w 277"/>
                  <a:gd name="T53" fmla="*/ 42 h 103"/>
                  <a:gd name="T54" fmla="*/ 145 w 277"/>
                  <a:gd name="T55" fmla="*/ 42 h 103"/>
                  <a:gd name="T56" fmla="*/ 151 w 277"/>
                  <a:gd name="T57" fmla="*/ 36 h 103"/>
                  <a:gd name="T58" fmla="*/ 157 w 277"/>
                  <a:gd name="T59" fmla="*/ 36 h 103"/>
                  <a:gd name="T60" fmla="*/ 163 w 277"/>
                  <a:gd name="T61" fmla="*/ 36 h 103"/>
                  <a:gd name="T62" fmla="*/ 169 w 277"/>
                  <a:gd name="T63" fmla="*/ 36 h 103"/>
                  <a:gd name="T64" fmla="*/ 175 w 277"/>
                  <a:gd name="T65" fmla="*/ 30 h 103"/>
                  <a:gd name="T66" fmla="*/ 181 w 277"/>
                  <a:gd name="T67" fmla="*/ 30 h 103"/>
                  <a:gd name="T68" fmla="*/ 181 w 277"/>
                  <a:gd name="T69" fmla="*/ 30 h 103"/>
                  <a:gd name="T70" fmla="*/ 193 w 277"/>
                  <a:gd name="T71" fmla="*/ 24 h 103"/>
                  <a:gd name="T72" fmla="*/ 199 w 277"/>
                  <a:gd name="T73" fmla="*/ 24 h 103"/>
                  <a:gd name="T74" fmla="*/ 205 w 277"/>
                  <a:gd name="T75" fmla="*/ 24 h 103"/>
                  <a:gd name="T76" fmla="*/ 205 w 277"/>
                  <a:gd name="T77" fmla="*/ 18 h 103"/>
                  <a:gd name="T78" fmla="*/ 211 w 277"/>
                  <a:gd name="T79" fmla="*/ 18 h 103"/>
                  <a:gd name="T80" fmla="*/ 223 w 277"/>
                  <a:gd name="T81" fmla="*/ 18 h 103"/>
                  <a:gd name="T82" fmla="*/ 229 w 277"/>
                  <a:gd name="T83" fmla="*/ 12 h 103"/>
                  <a:gd name="T84" fmla="*/ 229 w 277"/>
                  <a:gd name="T85" fmla="*/ 12 h 103"/>
                  <a:gd name="T86" fmla="*/ 235 w 277"/>
                  <a:gd name="T87" fmla="*/ 12 h 103"/>
                  <a:gd name="T88" fmla="*/ 247 w 277"/>
                  <a:gd name="T89" fmla="*/ 6 h 103"/>
                  <a:gd name="T90" fmla="*/ 253 w 277"/>
                  <a:gd name="T91" fmla="*/ 6 h 103"/>
                  <a:gd name="T92" fmla="*/ 253 w 277"/>
                  <a:gd name="T93" fmla="*/ 6 h 103"/>
                  <a:gd name="T94" fmla="*/ 259 w 277"/>
                  <a:gd name="T95" fmla="*/ 0 h 103"/>
                  <a:gd name="T96" fmla="*/ 265 w 277"/>
                  <a:gd name="T97" fmla="*/ 0 h 103"/>
                  <a:gd name="T98" fmla="*/ 271 w 277"/>
                  <a:gd name="T99" fmla="*/ 0 h 103"/>
                  <a:gd name="T100" fmla="*/ 277 w 277"/>
                  <a:gd name="T101" fmla="*/ 0 h 10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7"/>
                  <a:gd name="T154" fmla="*/ 0 h 103"/>
                  <a:gd name="T155" fmla="*/ 277 w 277"/>
                  <a:gd name="T156" fmla="*/ 103 h 10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7" h="103">
                    <a:moveTo>
                      <a:pt x="0" y="103"/>
                    </a:moveTo>
                    <a:lnTo>
                      <a:pt x="0" y="97"/>
                    </a:lnTo>
                    <a:lnTo>
                      <a:pt x="6" y="91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5" y="84"/>
                    </a:lnTo>
                    <a:lnTo>
                      <a:pt x="31" y="78"/>
                    </a:lnTo>
                    <a:lnTo>
                      <a:pt x="37" y="78"/>
                    </a:lnTo>
                    <a:lnTo>
                      <a:pt x="43" y="72"/>
                    </a:lnTo>
                    <a:lnTo>
                      <a:pt x="49" y="72"/>
                    </a:lnTo>
                    <a:lnTo>
                      <a:pt x="55" y="72"/>
                    </a:lnTo>
                    <a:lnTo>
                      <a:pt x="61" y="66"/>
                    </a:lnTo>
                    <a:lnTo>
                      <a:pt x="67" y="66"/>
                    </a:lnTo>
                    <a:lnTo>
                      <a:pt x="79" y="66"/>
                    </a:lnTo>
                    <a:lnTo>
                      <a:pt x="85" y="60"/>
                    </a:lnTo>
                    <a:lnTo>
                      <a:pt x="91" y="60"/>
                    </a:lnTo>
                    <a:lnTo>
                      <a:pt x="97" y="54"/>
                    </a:lnTo>
                    <a:lnTo>
                      <a:pt x="109" y="54"/>
                    </a:lnTo>
                    <a:lnTo>
                      <a:pt x="115" y="54"/>
                    </a:lnTo>
                    <a:lnTo>
                      <a:pt x="121" y="48"/>
                    </a:lnTo>
                    <a:lnTo>
                      <a:pt x="127" y="48"/>
                    </a:lnTo>
                    <a:lnTo>
                      <a:pt x="139" y="42"/>
                    </a:lnTo>
                    <a:lnTo>
                      <a:pt x="145" y="42"/>
                    </a:lnTo>
                    <a:lnTo>
                      <a:pt x="151" y="36"/>
                    </a:lnTo>
                    <a:lnTo>
                      <a:pt x="157" y="36"/>
                    </a:lnTo>
                    <a:lnTo>
                      <a:pt x="163" y="36"/>
                    </a:lnTo>
                    <a:lnTo>
                      <a:pt x="169" y="36"/>
                    </a:lnTo>
                    <a:lnTo>
                      <a:pt x="175" y="30"/>
                    </a:lnTo>
                    <a:lnTo>
                      <a:pt x="181" y="30"/>
                    </a:lnTo>
                    <a:lnTo>
                      <a:pt x="193" y="24"/>
                    </a:lnTo>
                    <a:lnTo>
                      <a:pt x="199" y="24"/>
                    </a:lnTo>
                    <a:lnTo>
                      <a:pt x="205" y="24"/>
                    </a:lnTo>
                    <a:lnTo>
                      <a:pt x="205" y="18"/>
                    </a:lnTo>
                    <a:lnTo>
                      <a:pt x="211" y="18"/>
                    </a:lnTo>
                    <a:lnTo>
                      <a:pt x="223" y="18"/>
                    </a:lnTo>
                    <a:lnTo>
                      <a:pt x="229" y="12"/>
                    </a:lnTo>
                    <a:lnTo>
                      <a:pt x="235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59" y="0"/>
                    </a:lnTo>
                    <a:lnTo>
                      <a:pt x="265" y="0"/>
                    </a:lnTo>
                    <a:lnTo>
                      <a:pt x="271" y="0"/>
                    </a:lnTo>
                    <a:lnTo>
                      <a:pt x="27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0" name="Freeform 280"/>
              <p:cNvSpPr>
                <a:spLocks noChangeAspect="1"/>
              </p:cNvSpPr>
              <p:nvPr/>
            </p:nvSpPr>
            <p:spPr bwMode="auto">
              <a:xfrm>
                <a:off x="1523" y="5356"/>
                <a:ext cx="265" cy="84"/>
              </a:xfrm>
              <a:custGeom>
                <a:avLst/>
                <a:gdLst>
                  <a:gd name="T0" fmla="*/ 0 w 265"/>
                  <a:gd name="T1" fmla="*/ 84 h 84"/>
                  <a:gd name="T2" fmla="*/ 6 w 265"/>
                  <a:gd name="T3" fmla="*/ 78 h 84"/>
                  <a:gd name="T4" fmla="*/ 12 w 265"/>
                  <a:gd name="T5" fmla="*/ 78 h 84"/>
                  <a:gd name="T6" fmla="*/ 18 w 265"/>
                  <a:gd name="T7" fmla="*/ 72 h 84"/>
                  <a:gd name="T8" fmla="*/ 18 w 265"/>
                  <a:gd name="T9" fmla="*/ 72 h 84"/>
                  <a:gd name="T10" fmla="*/ 30 w 265"/>
                  <a:gd name="T11" fmla="*/ 72 h 84"/>
                  <a:gd name="T12" fmla="*/ 37 w 265"/>
                  <a:gd name="T13" fmla="*/ 72 h 84"/>
                  <a:gd name="T14" fmla="*/ 43 w 265"/>
                  <a:gd name="T15" fmla="*/ 66 h 84"/>
                  <a:gd name="T16" fmla="*/ 43 w 265"/>
                  <a:gd name="T17" fmla="*/ 66 h 84"/>
                  <a:gd name="T18" fmla="*/ 49 w 265"/>
                  <a:gd name="T19" fmla="*/ 66 h 84"/>
                  <a:gd name="T20" fmla="*/ 61 w 265"/>
                  <a:gd name="T21" fmla="*/ 60 h 84"/>
                  <a:gd name="T22" fmla="*/ 67 w 265"/>
                  <a:gd name="T23" fmla="*/ 60 h 84"/>
                  <a:gd name="T24" fmla="*/ 67 w 265"/>
                  <a:gd name="T25" fmla="*/ 60 h 84"/>
                  <a:gd name="T26" fmla="*/ 73 w 265"/>
                  <a:gd name="T27" fmla="*/ 54 h 84"/>
                  <a:gd name="T28" fmla="*/ 85 w 265"/>
                  <a:gd name="T29" fmla="*/ 54 h 84"/>
                  <a:gd name="T30" fmla="*/ 91 w 265"/>
                  <a:gd name="T31" fmla="*/ 54 h 84"/>
                  <a:gd name="T32" fmla="*/ 91 w 265"/>
                  <a:gd name="T33" fmla="*/ 54 h 84"/>
                  <a:gd name="T34" fmla="*/ 97 w 265"/>
                  <a:gd name="T35" fmla="*/ 48 h 84"/>
                  <a:gd name="T36" fmla="*/ 103 w 265"/>
                  <a:gd name="T37" fmla="*/ 48 h 84"/>
                  <a:gd name="T38" fmla="*/ 109 w 265"/>
                  <a:gd name="T39" fmla="*/ 42 h 84"/>
                  <a:gd name="T40" fmla="*/ 115 w 265"/>
                  <a:gd name="T41" fmla="*/ 42 h 84"/>
                  <a:gd name="T42" fmla="*/ 121 w 265"/>
                  <a:gd name="T43" fmla="*/ 42 h 84"/>
                  <a:gd name="T44" fmla="*/ 127 w 265"/>
                  <a:gd name="T45" fmla="*/ 36 h 84"/>
                  <a:gd name="T46" fmla="*/ 133 w 265"/>
                  <a:gd name="T47" fmla="*/ 36 h 84"/>
                  <a:gd name="T48" fmla="*/ 133 w 265"/>
                  <a:gd name="T49" fmla="*/ 36 h 84"/>
                  <a:gd name="T50" fmla="*/ 145 w 265"/>
                  <a:gd name="T51" fmla="*/ 36 h 84"/>
                  <a:gd name="T52" fmla="*/ 151 w 265"/>
                  <a:gd name="T53" fmla="*/ 30 h 84"/>
                  <a:gd name="T54" fmla="*/ 157 w 265"/>
                  <a:gd name="T55" fmla="*/ 30 h 84"/>
                  <a:gd name="T56" fmla="*/ 157 w 265"/>
                  <a:gd name="T57" fmla="*/ 30 h 84"/>
                  <a:gd name="T58" fmla="*/ 169 w 265"/>
                  <a:gd name="T59" fmla="*/ 24 h 84"/>
                  <a:gd name="T60" fmla="*/ 175 w 265"/>
                  <a:gd name="T61" fmla="*/ 24 h 84"/>
                  <a:gd name="T62" fmla="*/ 181 w 265"/>
                  <a:gd name="T63" fmla="*/ 24 h 84"/>
                  <a:gd name="T64" fmla="*/ 181 w 265"/>
                  <a:gd name="T65" fmla="*/ 18 h 84"/>
                  <a:gd name="T66" fmla="*/ 187 w 265"/>
                  <a:gd name="T67" fmla="*/ 18 h 84"/>
                  <a:gd name="T68" fmla="*/ 199 w 265"/>
                  <a:gd name="T69" fmla="*/ 18 h 84"/>
                  <a:gd name="T70" fmla="*/ 205 w 265"/>
                  <a:gd name="T71" fmla="*/ 12 h 84"/>
                  <a:gd name="T72" fmla="*/ 205 w 265"/>
                  <a:gd name="T73" fmla="*/ 12 h 84"/>
                  <a:gd name="T74" fmla="*/ 211 w 265"/>
                  <a:gd name="T75" fmla="*/ 12 h 84"/>
                  <a:gd name="T76" fmla="*/ 217 w 265"/>
                  <a:gd name="T77" fmla="*/ 6 h 84"/>
                  <a:gd name="T78" fmla="*/ 223 w 265"/>
                  <a:gd name="T79" fmla="*/ 6 h 84"/>
                  <a:gd name="T80" fmla="*/ 229 w 265"/>
                  <a:gd name="T81" fmla="*/ 6 h 84"/>
                  <a:gd name="T82" fmla="*/ 235 w 265"/>
                  <a:gd name="T83" fmla="*/ 6 h 84"/>
                  <a:gd name="T84" fmla="*/ 241 w 265"/>
                  <a:gd name="T85" fmla="*/ 0 h 84"/>
                  <a:gd name="T86" fmla="*/ 247 w 265"/>
                  <a:gd name="T87" fmla="*/ 0 h 84"/>
                  <a:gd name="T88" fmla="*/ 247 w 265"/>
                  <a:gd name="T89" fmla="*/ 0 h 84"/>
                  <a:gd name="T90" fmla="*/ 253 w 265"/>
                  <a:gd name="T91" fmla="*/ 0 h 84"/>
                  <a:gd name="T92" fmla="*/ 259 w 265"/>
                  <a:gd name="T93" fmla="*/ 6 h 84"/>
                  <a:gd name="T94" fmla="*/ 259 w 265"/>
                  <a:gd name="T95" fmla="*/ 6 h 84"/>
                  <a:gd name="T96" fmla="*/ 259 w 265"/>
                  <a:gd name="T97" fmla="*/ 12 h 84"/>
                  <a:gd name="T98" fmla="*/ 265 w 265"/>
                  <a:gd name="T99" fmla="*/ 18 h 84"/>
                  <a:gd name="T100" fmla="*/ 265 w 265"/>
                  <a:gd name="T101" fmla="*/ 24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5"/>
                  <a:gd name="T154" fmla="*/ 0 h 84"/>
                  <a:gd name="T155" fmla="*/ 265 w 265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5" h="84">
                    <a:moveTo>
                      <a:pt x="0" y="84"/>
                    </a:moveTo>
                    <a:lnTo>
                      <a:pt x="6" y="78"/>
                    </a:lnTo>
                    <a:lnTo>
                      <a:pt x="12" y="78"/>
                    </a:lnTo>
                    <a:lnTo>
                      <a:pt x="18" y="72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43" y="66"/>
                    </a:lnTo>
                    <a:lnTo>
                      <a:pt x="49" y="66"/>
                    </a:lnTo>
                    <a:lnTo>
                      <a:pt x="61" y="60"/>
                    </a:lnTo>
                    <a:lnTo>
                      <a:pt x="67" y="60"/>
                    </a:lnTo>
                    <a:lnTo>
                      <a:pt x="73" y="54"/>
                    </a:lnTo>
                    <a:lnTo>
                      <a:pt x="85" y="54"/>
                    </a:lnTo>
                    <a:lnTo>
                      <a:pt x="91" y="54"/>
                    </a:lnTo>
                    <a:lnTo>
                      <a:pt x="97" y="48"/>
                    </a:lnTo>
                    <a:lnTo>
                      <a:pt x="103" y="48"/>
                    </a:lnTo>
                    <a:lnTo>
                      <a:pt x="109" y="42"/>
                    </a:lnTo>
                    <a:lnTo>
                      <a:pt x="115" y="42"/>
                    </a:lnTo>
                    <a:lnTo>
                      <a:pt x="121" y="42"/>
                    </a:lnTo>
                    <a:lnTo>
                      <a:pt x="127" y="36"/>
                    </a:lnTo>
                    <a:lnTo>
                      <a:pt x="133" y="36"/>
                    </a:lnTo>
                    <a:lnTo>
                      <a:pt x="145" y="36"/>
                    </a:lnTo>
                    <a:lnTo>
                      <a:pt x="151" y="30"/>
                    </a:lnTo>
                    <a:lnTo>
                      <a:pt x="157" y="30"/>
                    </a:lnTo>
                    <a:lnTo>
                      <a:pt x="169" y="24"/>
                    </a:lnTo>
                    <a:lnTo>
                      <a:pt x="175" y="24"/>
                    </a:lnTo>
                    <a:lnTo>
                      <a:pt x="181" y="24"/>
                    </a:lnTo>
                    <a:lnTo>
                      <a:pt x="181" y="18"/>
                    </a:lnTo>
                    <a:lnTo>
                      <a:pt x="187" y="18"/>
                    </a:lnTo>
                    <a:lnTo>
                      <a:pt x="199" y="18"/>
                    </a:lnTo>
                    <a:lnTo>
                      <a:pt x="205" y="12"/>
                    </a:lnTo>
                    <a:lnTo>
                      <a:pt x="211" y="12"/>
                    </a:lnTo>
                    <a:lnTo>
                      <a:pt x="217" y="6"/>
                    </a:lnTo>
                    <a:lnTo>
                      <a:pt x="223" y="6"/>
                    </a:lnTo>
                    <a:lnTo>
                      <a:pt x="229" y="6"/>
                    </a:lnTo>
                    <a:lnTo>
                      <a:pt x="235" y="6"/>
                    </a:lnTo>
                    <a:lnTo>
                      <a:pt x="241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6"/>
                    </a:lnTo>
                    <a:lnTo>
                      <a:pt x="259" y="12"/>
                    </a:lnTo>
                    <a:lnTo>
                      <a:pt x="265" y="18"/>
                    </a:lnTo>
                    <a:lnTo>
                      <a:pt x="265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1" name="Freeform 281"/>
              <p:cNvSpPr>
                <a:spLocks noChangeAspect="1"/>
              </p:cNvSpPr>
              <p:nvPr/>
            </p:nvSpPr>
            <p:spPr bwMode="auto">
              <a:xfrm>
                <a:off x="1788" y="5380"/>
                <a:ext cx="169" cy="217"/>
              </a:xfrm>
              <a:custGeom>
                <a:avLst/>
                <a:gdLst>
                  <a:gd name="T0" fmla="*/ 0 w 169"/>
                  <a:gd name="T1" fmla="*/ 0 h 217"/>
                  <a:gd name="T2" fmla="*/ 6 w 169"/>
                  <a:gd name="T3" fmla="*/ 6 h 217"/>
                  <a:gd name="T4" fmla="*/ 6 w 169"/>
                  <a:gd name="T5" fmla="*/ 6 h 217"/>
                  <a:gd name="T6" fmla="*/ 12 w 169"/>
                  <a:gd name="T7" fmla="*/ 12 h 217"/>
                  <a:gd name="T8" fmla="*/ 18 w 169"/>
                  <a:gd name="T9" fmla="*/ 12 h 217"/>
                  <a:gd name="T10" fmla="*/ 18 w 169"/>
                  <a:gd name="T11" fmla="*/ 18 h 217"/>
                  <a:gd name="T12" fmla="*/ 24 w 169"/>
                  <a:gd name="T13" fmla="*/ 24 h 217"/>
                  <a:gd name="T14" fmla="*/ 24 w 169"/>
                  <a:gd name="T15" fmla="*/ 30 h 217"/>
                  <a:gd name="T16" fmla="*/ 30 w 169"/>
                  <a:gd name="T17" fmla="*/ 36 h 217"/>
                  <a:gd name="T18" fmla="*/ 30 w 169"/>
                  <a:gd name="T19" fmla="*/ 36 h 217"/>
                  <a:gd name="T20" fmla="*/ 36 w 169"/>
                  <a:gd name="T21" fmla="*/ 42 h 217"/>
                  <a:gd name="T22" fmla="*/ 36 w 169"/>
                  <a:gd name="T23" fmla="*/ 42 h 217"/>
                  <a:gd name="T24" fmla="*/ 42 w 169"/>
                  <a:gd name="T25" fmla="*/ 48 h 217"/>
                  <a:gd name="T26" fmla="*/ 48 w 169"/>
                  <a:gd name="T27" fmla="*/ 54 h 217"/>
                  <a:gd name="T28" fmla="*/ 48 w 169"/>
                  <a:gd name="T29" fmla="*/ 60 h 217"/>
                  <a:gd name="T30" fmla="*/ 54 w 169"/>
                  <a:gd name="T31" fmla="*/ 66 h 217"/>
                  <a:gd name="T32" fmla="*/ 54 w 169"/>
                  <a:gd name="T33" fmla="*/ 66 h 217"/>
                  <a:gd name="T34" fmla="*/ 61 w 169"/>
                  <a:gd name="T35" fmla="*/ 72 h 217"/>
                  <a:gd name="T36" fmla="*/ 61 w 169"/>
                  <a:gd name="T37" fmla="*/ 78 h 217"/>
                  <a:gd name="T38" fmla="*/ 67 w 169"/>
                  <a:gd name="T39" fmla="*/ 84 h 217"/>
                  <a:gd name="T40" fmla="*/ 67 w 169"/>
                  <a:gd name="T41" fmla="*/ 84 h 217"/>
                  <a:gd name="T42" fmla="*/ 73 w 169"/>
                  <a:gd name="T43" fmla="*/ 90 h 217"/>
                  <a:gd name="T44" fmla="*/ 79 w 169"/>
                  <a:gd name="T45" fmla="*/ 96 h 217"/>
                  <a:gd name="T46" fmla="*/ 79 w 169"/>
                  <a:gd name="T47" fmla="*/ 96 h 217"/>
                  <a:gd name="T48" fmla="*/ 85 w 169"/>
                  <a:gd name="T49" fmla="*/ 102 h 217"/>
                  <a:gd name="T50" fmla="*/ 85 w 169"/>
                  <a:gd name="T51" fmla="*/ 108 h 217"/>
                  <a:gd name="T52" fmla="*/ 91 w 169"/>
                  <a:gd name="T53" fmla="*/ 114 h 217"/>
                  <a:gd name="T54" fmla="*/ 91 w 169"/>
                  <a:gd name="T55" fmla="*/ 114 h 217"/>
                  <a:gd name="T56" fmla="*/ 97 w 169"/>
                  <a:gd name="T57" fmla="*/ 120 h 217"/>
                  <a:gd name="T58" fmla="*/ 103 w 169"/>
                  <a:gd name="T59" fmla="*/ 126 h 217"/>
                  <a:gd name="T60" fmla="*/ 103 w 169"/>
                  <a:gd name="T61" fmla="*/ 126 h 217"/>
                  <a:gd name="T62" fmla="*/ 109 w 169"/>
                  <a:gd name="T63" fmla="*/ 132 h 217"/>
                  <a:gd name="T64" fmla="*/ 109 w 169"/>
                  <a:gd name="T65" fmla="*/ 138 h 217"/>
                  <a:gd name="T66" fmla="*/ 109 w 169"/>
                  <a:gd name="T67" fmla="*/ 144 h 217"/>
                  <a:gd name="T68" fmla="*/ 115 w 169"/>
                  <a:gd name="T69" fmla="*/ 144 h 217"/>
                  <a:gd name="T70" fmla="*/ 115 w 169"/>
                  <a:gd name="T71" fmla="*/ 151 h 217"/>
                  <a:gd name="T72" fmla="*/ 121 w 169"/>
                  <a:gd name="T73" fmla="*/ 157 h 217"/>
                  <a:gd name="T74" fmla="*/ 121 w 169"/>
                  <a:gd name="T75" fmla="*/ 157 h 217"/>
                  <a:gd name="T76" fmla="*/ 127 w 169"/>
                  <a:gd name="T77" fmla="*/ 163 h 217"/>
                  <a:gd name="T78" fmla="*/ 133 w 169"/>
                  <a:gd name="T79" fmla="*/ 169 h 217"/>
                  <a:gd name="T80" fmla="*/ 133 w 169"/>
                  <a:gd name="T81" fmla="*/ 175 h 217"/>
                  <a:gd name="T82" fmla="*/ 139 w 169"/>
                  <a:gd name="T83" fmla="*/ 175 h 217"/>
                  <a:gd name="T84" fmla="*/ 139 w 169"/>
                  <a:gd name="T85" fmla="*/ 181 h 217"/>
                  <a:gd name="T86" fmla="*/ 145 w 169"/>
                  <a:gd name="T87" fmla="*/ 187 h 217"/>
                  <a:gd name="T88" fmla="*/ 145 w 169"/>
                  <a:gd name="T89" fmla="*/ 187 h 217"/>
                  <a:gd name="T90" fmla="*/ 151 w 169"/>
                  <a:gd name="T91" fmla="*/ 199 h 217"/>
                  <a:gd name="T92" fmla="*/ 151 w 169"/>
                  <a:gd name="T93" fmla="*/ 199 h 217"/>
                  <a:gd name="T94" fmla="*/ 157 w 169"/>
                  <a:gd name="T95" fmla="*/ 205 h 217"/>
                  <a:gd name="T96" fmla="*/ 163 w 169"/>
                  <a:gd name="T97" fmla="*/ 211 h 217"/>
                  <a:gd name="T98" fmla="*/ 163 w 169"/>
                  <a:gd name="T99" fmla="*/ 211 h 217"/>
                  <a:gd name="T100" fmla="*/ 169 w 169"/>
                  <a:gd name="T101" fmla="*/ 217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9"/>
                  <a:gd name="T154" fmla="*/ 0 h 217"/>
                  <a:gd name="T155" fmla="*/ 169 w 169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9" h="217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8" y="54"/>
                    </a:lnTo>
                    <a:lnTo>
                      <a:pt x="48" y="60"/>
                    </a:lnTo>
                    <a:lnTo>
                      <a:pt x="54" y="66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7" y="84"/>
                    </a:lnTo>
                    <a:lnTo>
                      <a:pt x="73" y="90"/>
                    </a:lnTo>
                    <a:lnTo>
                      <a:pt x="79" y="96"/>
                    </a:lnTo>
                    <a:lnTo>
                      <a:pt x="85" y="102"/>
                    </a:lnTo>
                    <a:lnTo>
                      <a:pt x="85" y="108"/>
                    </a:lnTo>
                    <a:lnTo>
                      <a:pt x="91" y="114"/>
                    </a:lnTo>
                    <a:lnTo>
                      <a:pt x="97" y="120"/>
                    </a:lnTo>
                    <a:lnTo>
                      <a:pt x="103" y="126"/>
                    </a:lnTo>
                    <a:lnTo>
                      <a:pt x="109" y="132"/>
                    </a:lnTo>
                    <a:lnTo>
                      <a:pt x="109" y="138"/>
                    </a:lnTo>
                    <a:lnTo>
                      <a:pt x="109" y="144"/>
                    </a:lnTo>
                    <a:lnTo>
                      <a:pt x="115" y="144"/>
                    </a:lnTo>
                    <a:lnTo>
                      <a:pt x="115" y="151"/>
                    </a:lnTo>
                    <a:lnTo>
                      <a:pt x="121" y="157"/>
                    </a:lnTo>
                    <a:lnTo>
                      <a:pt x="127" y="163"/>
                    </a:lnTo>
                    <a:lnTo>
                      <a:pt x="133" y="169"/>
                    </a:lnTo>
                    <a:lnTo>
                      <a:pt x="133" y="175"/>
                    </a:lnTo>
                    <a:lnTo>
                      <a:pt x="139" y="175"/>
                    </a:lnTo>
                    <a:lnTo>
                      <a:pt x="139" y="181"/>
                    </a:lnTo>
                    <a:lnTo>
                      <a:pt x="145" y="187"/>
                    </a:lnTo>
                    <a:lnTo>
                      <a:pt x="151" y="199"/>
                    </a:lnTo>
                    <a:lnTo>
                      <a:pt x="157" y="205"/>
                    </a:lnTo>
                    <a:lnTo>
                      <a:pt x="163" y="211"/>
                    </a:lnTo>
                    <a:lnTo>
                      <a:pt x="169" y="2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2" name="Freeform 282"/>
              <p:cNvSpPr>
                <a:spLocks noChangeAspect="1"/>
              </p:cNvSpPr>
              <p:nvPr/>
            </p:nvSpPr>
            <p:spPr bwMode="auto">
              <a:xfrm>
                <a:off x="1957" y="5597"/>
                <a:ext cx="162" cy="216"/>
              </a:xfrm>
              <a:custGeom>
                <a:avLst/>
                <a:gdLst>
                  <a:gd name="T0" fmla="*/ 0 w 162"/>
                  <a:gd name="T1" fmla="*/ 0 h 216"/>
                  <a:gd name="T2" fmla="*/ 0 w 162"/>
                  <a:gd name="T3" fmla="*/ 0 h 216"/>
                  <a:gd name="T4" fmla="*/ 6 w 162"/>
                  <a:gd name="T5" fmla="*/ 12 h 216"/>
                  <a:gd name="T6" fmla="*/ 6 w 162"/>
                  <a:gd name="T7" fmla="*/ 12 h 216"/>
                  <a:gd name="T8" fmla="*/ 12 w 162"/>
                  <a:gd name="T9" fmla="*/ 18 h 216"/>
                  <a:gd name="T10" fmla="*/ 12 w 162"/>
                  <a:gd name="T11" fmla="*/ 24 h 216"/>
                  <a:gd name="T12" fmla="*/ 18 w 162"/>
                  <a:gd name="T13" fmla="*/ 24 h 216"/>
                  <a:gd name="T14" fmla="*/ 24 w 162"/>
                  <a:gd name="T15" fmla="*/ 30 h 216"/>
                  <a:gd name="T16" fmla="*/ 24 w 162"/>
                  <a:gd name="T17" fmla="*/ 30 h 216"/>
                  <a:gd name="T18" fmla="*/ 30 w 162"/>
                  <a:gd name="T19" fmla="*/ 42 h 216"/>
                  <a:gd name="T20" fmla="*/ 30 w 162"/>
                  <a:gd name="T21" fmla="*/ 42 h 216"/>
                  <a:gd name="T22" fmla="*/ 36 w 162"/>
                  <a:gd name="T23" fmla="*/ 48 h 216"/>
                  <a:gd name="T24" fmla="*/ 36 w 162"/>
                  <a:gd name="T25" fmla="*/ 54 h 216"/>
                  <a:gd name="T26" fmla="*/ 42 w 162"/>
                  <a:gd name="T27" fmla="*/ 54 h 216"/>
                  <a:gd name="T28" fmla="*/ 48 w 162"/>
                  <a:gd name="T29" fmla="*/ 60 h 216"/>
                  <a:gd name="T30" fmla="*/ 48 w 162"/>
                  <a:gd name="T31" fmla="*/ 66 h 216"/>
                  <a:gd name="T32" fmla="*/ 54 w 162"/>
                  <a:gd name="T33" fmla="*/ 72 h 216"/>
                  <a:gd name="T34" fmla="*/ 54 w 162"/>
                  <a:gd name="T35" fmla="*/ 72 h 216"/>
                  <a:gd name="T36" fmla="*/ 60 w 162"/>
                  <a:gd name="T37" fmla="*/ 78 h 216"/>
                  <a:gd name="T38" fmla="*/ 60 w 162"/>
                  <a:gd name="T39" fmla="*/ 84 h 216"/>
                  <a:gd name="T40" fmla="*/ 60 w 162"/>
                  <a:gd name="T41" fmla="*/ 84 h 216"/>
                  <a:gd name="T42" fmla="*/ 66 w 162"/>
                  <a:gd name="T43" fmla="*/ 90 h 216"/>
                  <a:gd name="T44" fmla="*/ 66 w 162"/>
                  <a:gd name="T45" fmla="*/ 96 h 216"/>
                  <a:gd name="T46" fmla="*/ 72 w 162"/>
                  <a:gd name="T47" fmla="*/ 102 h 216"/>
                  <a:gd name="T48" fmla="*/ 78 w 162"/>
                  <a:gd name="T49" fmla="*/ 102 h 216"/>
                  <a:gd name="T50" fmla="*/ 78 w 162"/>
                  <a:gd name="T51" fmla="*/ 108 h 216"/>
                  <a:gd name="T52" fmla="*/ 84 w 162"/>
                  <a:gd name="T53" fmla="*/ 114 h 216"/>
                  <a:gd name="T54" fmla="*/ 84 w 162"/>
                  <a:gd name="T55" fmla="*/ 114 h 216"/>
                  <a:gd name="T56" fmla="*/ 90 w 162"/>
                  <a:gd name="T57" fmla="*/ 126 h 216"/>
                  <a:gd name="T58" fmla="*/ 90 w 162"/>
                  <a:gd name="T59" fmla="*/ 126 h 216"/>
                  <a:gd name="T60" fmla="*/ 96 w 162"/>
                  <a:gd name="T61" fmla="*/ 132 h 216"/>
                  <a:gd name="T62" fmla="*/ 96 w 162"/>
                  <a:gd name="T63" fmla="*/ 132 h 216"/>
                  <a:gd name="T64" fmla="*/ 102 w 162"/>
                  <a:gd name="T65" fmla="*/ 138 h 216"/>
                  <a:gd name="T66" fmla="*/ 108 w 162"/>
                  <a:gd name="T67" fmla="*/ 144 h 216"/>
                  <a:gd name="T68" fmla="*/ 108 w 162"/>
                  <a:gd name="T69" fmla="*/ 144 h 216"/>
                  <a:gd name="T70" fmla="*/ 114 w 162"/>
                  <a:gd name="T71" fmla="*/ 156 h 216"/>
                  <a:gd name="T72" fmla="*/ 114 w 162"/>
                  <a:gd name="T73" fmla="*/ 156 h 216"/>
                  <a:gd name="T74" fmla="*/ 120 w 162"/>
                  <a:gd name="T75" fmla="*/ 162 h 216"/>
                  <a:gd name="T76" fmla="*/ 120 w 162"/>
                  <a:gd name="T77" fmla="*/ 162 h 216"/>
                  <a:gd name="T78" fmla="*/ 126 w 162"/>
                  <a:gd name="T79" fmla="*/ 168 h 216"/>
                  <a:gd name="T80" fmla="*/ 126 w 162"/>
                  <a:gd name="T81" fmla="*/ 174 h 216"/>
                  <a:gd name="T82" fmla="*/ 132 w 162"/>
                  <a:gd name="T83" fmla="*/ 180 h 216"/>
                  <a:gd name="T84" fmla="*/ 138 w 162"/>
                  <a:gd name="T85" fmla="*/ 186 h 216"/>
                  <a:gd name="T86" fmla="*/ 138 w 162"/>
                  <a:gd name="T87" fmla="*/ 186 h 216"/>
                  <a:gd name="T88" fmla="*/ 144 w 162"/>
                  <a:gd name="T89" fmla="*/ 192 h 216"/>
                  <a:gd name="T90" fmla="*/ 144 w 162"/>
                  <a:gd name="T91" fmla="*/ 192 h 216"/>
                  <a:gd name="T92" fmla="*/ 150 w 162"/>
                  <a:gd name="T93" fmla="*/ 198 h 216"/>
                  <a:gd name="T94" fmla="*/ 150 w 162"/>
                  <a:gd name="T95" fmla="*/ 204 h 216"/>
                  <a:gd name="T96" fmla="*/ 156 w 162"/>
                  <a:gd name="T97" fmla="*/ 210 h 216"/>
                  <a:gd name="T98" fmla="*/ 162 w 162"/>
                  <a:gd name="T99" fmla="*/ 216 h 216"/>
                  <a:gd name="T100" fmla="*/ 162 w 162"/>
                  <a:gd name="T101" fmla="*/ 216 h 2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"/>
                  <a:gd name="T154" fmla="*/ 0 h 216"/>
                  <a:gd name="T155" fmla="*/ 162 w 162"/>
                  <a:gd name="T156" fmla="*/ 216 h 2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" h="216">
                    <a:moveTo>
                      <a:pt x="0" y="0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66" y="96"/>
                    </a:lnTo>
                    <a:lnTo>
                      <a:pt x="72" y="102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90" y="126"/>
                    </a:lnTo>
                    <a:lnTo>
                      <a:pt x="96" y="132"/>
                    </a:lnTo>
                    <a:lnTo>
                      <a:pt x="102" y="138"/>
                    </a:lnTo>
                    <a:lnTo>
                      <a:pt x="108" y="144"/>
                    </a:lnTo>
                    <a:lnTo>
                      <a:pt x="114" y="156"/>
                    </a:lnTo>
                    <a:lnTo>
                      <a:pt x="120" y="162"/>
                    </a:lnTo>
                    <a:lnTo>
                      <a:pt x="126" y="168"/>
                    </a:lnTo>
                    <a:lnTo>
                      <a:pt x="126" y="174"/>
                    </a:lnTo>
                    <a:lnTo>
                      <a:pt x="132" y="180"/>
                    </a:lnTo>
                    <a:lnTo>
                      <a:pt x="138" y="186"/>
                    </a:lnTo>
                    <a:lnTo>
                      <a:pt x="144" y="192"/>
                    </a:lnTo>
                    <a:lnTo>
                      <a:pt x="150" y="198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3" name="Freeform 283"/>
              <p:cNvSpPr>
                <a:spLocks noChangeAspect="1"/>
              </p:cNvSpPr>
              <p:nvPr/>
            </p:nvSpPr>
            <p:spPr bwMode="auto">
              <a:xfrm>
                <a:off x="2119" y="5813"/>
                <a:ext cx="163" cy="223"/>
              </a:xfrm>
              <a:custGeom>
                <a:avLst/>
                <a:gdLst>
                  <a:gd name="T0" fmla="*/ 0 w 163"/>
                  <a:gd name="T1" fmla="*/ 0 h 223"/>
                  <a:gd name="T2" fmla="*/ 6 w 163"/>
                  <a:gd name="T3" fmla="*/ 7 h 223"/>
                  <a:gd name="T4" fmla="*/ 6 w 163"/>
                  <a:gd name="T5" fmla="*/ 7 h 223"/>
                  <a:gd name="T6" fmla="*/ 12 w 163"/>
                  <a:gd name="T7" fmla="*/ 13 h 223"/>
                  <a:gd name="T8" fmla="*/ 12 w 163"/>
                  <a:gd name="T9" fmla="*/ 19 h 223"/>
                  <a:gd name="T10" fmla="*/ 19 w 163"/>
                  <a:gd name="T11" fmla="*/ 25 h 223"/>
                  <a:gd name="T12" fmla="*/ 19 w 163"/>
                  <a:gd name="T13" fmla="*/ 31 h 223"/>
                  <a:gd name="T14" fmla="*/ 19 w 163"/>
                  <a:gd name="T15" fmla="*/ 31 h 223"/>
                  <a:gd name="T16" fmla="*/ 25 w 163"/>
                  <a:gd name="T17" fmla="*/ 37 h 223"/>
                  <a:gd name="T18" fmla="*/ 31 w 163"/>
                  <a:gd name="T19" fmla="*/ 43 h 223"/>
                  <a:gd name="T20" fmla="*/ 31 w 163"/>
                  <a:gd name="T21" fmla="*/ 43 h 223"/>
                  <a:gd name="T22" fmla="*/ 37 w 163"/>
                  <a:gd name="T23" fmla="*/ 49 h 223"/>
                  <a:gd name="T24" fmla="*/ 37 w 163"/>
                  <a:gd name="T25" fmla="*/ 55 h 223"/>
                  <a:gd name="T26" fmla="*/ 43 w 163"/>
                  <a:gd name="T27" fmla="*/ 61 h 223"/>
                  <a:gd name="T28" fmla="*/ 43 w 163"/>
                  <a:gd name="T29" fmla="*/ 61 h 223"/>
                  <a:gd name="T30" fmla="*/ 49 w 163"/>
                  <a:gd name="T31" fmla="*/ 67 h 223"/>
                  <a:gd name="T32" fmla="*/ 49 w 163"/>
                  <a:gd name="T33" fmla="*/ 73 h 223"/>
                  <a:gd name="T34" fmla="*/ 55 w 163"/>
                  <a:gd name="T35" fmla="*/ 79 h 223"/>
                  <a:gd name="T36" fmla="*/ 61 w 163"/>
                  <a:gd name="T37" fmla="*/ 79 h 223"/>
                  <a:gd name="T38" fmla="*/ 61 w 163"/>
                  <a:gd name="T39" fmla="*/ 85 h 223"/>
                  <a:gd name="T40" fmla="*/ 67 w 163"/>
                  <a:gd name="T41" fmla="*/ 91 h 223"/>
                  <a:gd name="T42" fmla="*/ 67 w 163"/>
                  <a:gd name="T43" fmla="*/ 91 h 223"/>
                  <a:gd name="T44" fmla="*/ 73 w 163"/>
                  <a:gd name="T45" fmla="*/ 97 h 223"/>
                  <a:gd name="T46" fmla="*/ 73 w 163"/>
                  <a:gd name="T47" fmla="*/ 103 h 223"/>
                  <a:gd name="T48" fmla="*/ 79 w 163"/>
                  <a:gd name="T49" fmla="*/ 109 h 223"/>
                  <a:gd name="T50" fmla="*/ 85 w 163"/>
                  <a:gd name="T51" fmla="*/ 109 h 223"/>
                  <a:gd name="T52" fmla="*/ 85 w 163"/>
                  <a:gd name="T53" fmla="*/ 115 h 223"/>
                  <a:gd name="T54" fmla="*/ 91 w 163"/>
                  <a:gd name="T55" fmla="*/ 121 h 223"/>
                  <a:gd name="T56" fmla="*/ 91 w 163"/>
                  <a:gd name="T57" fmla="*/ 121 h 223"/>
                  <a:gd name="T58" fmla="*/ 97 w 163"/>
                  <a:gd name="T59" fmla="*/ 127 h 223"/>
                  <a:gd name="T60" fmla="*/ 97 w 163"/>
                  <a:gd name="T61" fmla="*/ 133 h 223"/>
                  <a:gd name="T62" fmla="*/ 103 w 163"/>
                  <a:gd name="T63" fmla="*/ 139 h 223"/>
                  <a:gd name="T64" fmla="*/ 103 w 163"/>
                  <a:gd name="T65" fmla="*/ 139 h 223"/>
                  <a:gd name="T66" fmla="*/ 109 w 163"/>
                  <a:gd name="T67" fmla="*/ 145 h 223"/>
                  <a:gd name="T68" fmla="*/ 115 w 163"/>
                  <a:gd name="T69" fmla="*/ 151 h 223"/>
                  <a:gd name="T70" fmla="*/ 115 w 163"/>
                  <a:gd name="T71" fmla="*/ 151 h 223"/>
                  <a:gd name="T72" fmla="*/ 121 w 163"/>
                  <a:gd name="T73" fmla="*/ 163 h 223"/>
                  <a:gd name="T74" fmla="*/ 121 w 163"/>
                  <a:gd name="T75" fmla="*/ 163 h 223"/>
                  <a:gd name="T76" fmla="*/ 127 w 163"/>
                  <a:gd name="T77" fmla="*/ 169 h 223"/>
                  <a:gd name="T78" fmla="*/ 127 w 163"/>
                  <a:gd name="T79" fmla="*/ 175 h 223"/>
                  <a:gd name="T80" fmla="*/ 133 w 163"/>
                  <a:gd name="T81" fmla="*/ 175 h 223"/>
                  <a:gd name="T82" fmla="*/ 133 w 163"/>
                  <a:gd name="T83" fmla="*/ 181 h 223"/>
                  <a:gd name="T84" fmla="*/ 133 w 163"/>
                  <a:gd name="T85" fmla="*/ 181 h 223"/>
                  <a:gd name="T86" fmla="*/ 139 w 163"/>
                  <a:gd name="T87" fmla="*/ 193 h 223"/>
                  <a:gd name="T88" fmla="*/ 145 w 163"/>
                  <a:gd name="T89" fmla="*/ 193 h 223"/>
                  <a:gd name="T90" fmla="*/ 145 w 163"/>
                  <a:gd name="T91" fmla="*/ 199 h 223"/>
                  <a:gd name="T92" fmla="*/ 151 w 163"/>
                  <a:gd name="T93" fmla="*/ 205 h 223"/>
                  <a:gd name="T94" fmla="*/ 151 w 163"/>
                  <a:gd name="T95" fmla="*/ 205 h 223"/>
                  <a:gd name="T96" fmla="*/ 157 w 163"/>
                  <a:gd name="T97" fmla="*/ 211 h 223"/>
                  <a:gd name="T98" fmla="*/ 157 w 163"/>
                  <a:gd name="T99" fmla="*/ 211 h 223"/>
                  <a:gd name="T100" fmla="*/ 163 w 163"/>
                  <a:gd name="T101" fmla="*/ 223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"/>
                  <a:gd name="T154" fmla="*/ 0 h 223"/>
                  <a:gd name="T155" fmla="*/ 163 w 163"/>
                  <a:gd name="T156" fmla="*/ 223 h 2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" h="223">
                    <a:moveTo>
                      <a:pt x="0" y="0"/>
                    </a:moveTo>
                    <a:lnTo>
                      <a:pt x="6" y="7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19" y="25"/>
                    </a:lnTo>
                    <a:lnTo>
                      <a:pt x="19" y="31"/>
                    </a:lnTo>
                    <a:lnTo>
                      <a:pt x="25" y="37"/>
                    </a:lnTo>
                    <a:lnTo>
                      <a:pt x="31" y="43"/>
                    </a:lnTo>
                    <a:lnTo>
                      <a:pt x="37" y="49"/>
                    </a:lnTo>
                    <a:lnTo>
                      <a:pt x="37" y="55"/>
                    </a:lnTo>
                    <a:lnTo>
                      <a:pt x="43" y="61"/>
                    </a:lnTo>
                    <a:lnTo>
                      <a:pt x="49" y="67"/>
                    </a:lnTo>
                    <a:lnTo>
                      <a:pt x="49" y="73"/>
                    </a:lnTo>
                    <a:lnTo>
                      <a:pt x="55" y="79"/>
                    </a:lnTo>
                    <a:lnTo>
                      <a:pt x="61" y="79"/>
                    </a:lnTo>
                    <a:lnTo>
                      <a:pt x="61" y="85"/>
                    </a:lnTo>
                    <a:lnTo>
                      <a:pt x="67" y="91"/>
                    </a:lnTo>
                    <a:lnTo>
                      <a:pt x="73" y="97"/>
                    </a:lnTo>
                    <a:lnTo>
                      <a:pt x="73" y="103"/>
                    </a:lnTo>
                    <a:lnTo>
                      <a:pt x="79" y="109"/>
                    </a:lnTo>
                    <a:lnTo>
                      <a:pt x="85" y="109"/>
                    </a:lnTo>
                    <a:lnTo>
                      <a:pt x="85" y="115"/>
                    </a:lnTo>
                    <a:lnTo>
                      <a:pt x="91" y="121"/>
                    </a:lnTo>
                    <a:lnTo>
                      <a:pt x="97" y="127"/>
                    </a:lnTo>
                    <a:lnTo>
                      <a:pt x="97" y="133"/>
                    </a:lnTo>
                    <a:lnTo>
                      <a:pt x="103" y="139"/>
                    </a:lnTo>
                    <a:lnTo>
                      <a:pt x="109" y="145"/>
                    </a:lnTo>
                    <a:lnTo>
                      <a:pt x="115" y="151"/>
                    </a:lnTo>
                    <a:lnTo>
                      <a:pt x="121" y="163"/>
                    </a:lnTo>
                    <a:lnTo>
                      <a:pt x="127" y="169"/>
                    </a:lnTo>
                    <a:lnTo>
                      <a:pt x="127" y="175"/>
                    </a:lnTo>
                    <a:lnTo>
                      <a:pt x="133" y="175"/>
                    </a:lnTo>
                    <a:lnTo>
                      <a:pt x="133" y="181"/>
                    </a:lnTo>
                    <a:lnTo>
                      <a:pt x="139" y="193"/>
                    </a:lnTo>
                    <a:lnTo>
                      <a:pt x="145" y="193"/>
                    </a:lnTo>
                    <a:lnTo>
                      <a:pt x="145" y="199"/>
                    </a:lnTo>
                    <a:lnTo>
                      <a:pt x="151" y="205"/>
                    </a:lnTo>
                    <a:lnTo>
                      <a:pt x="157" y="211"/>
                    </a:lnTo>
                    <a:lnTo>
                      <a:pt x="163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4" name="Freeform 284"/>
              <p:cNvSpPr>
                <a:spLocks noChangeAspect="1"/>
              </p:cNvSpPr>
              <p:nvPr/>
            </p:nvSpPr>
            <p:spPr bwMode="auto">
              <a:xfrm>
                <a:off x="2282" y="6036"/>
                <a:ext cx="60" cy="73"/>
              </a:xfrm>
              <a:custGeom>
                <a:avLst/>
                <a:gdLst>
                  <a:gd name="T0" fmla="*/ 0 w 60"/>
                  <a:gd name="T1" fmla="*/ 0 h 73"/>
                  <a:gd name="T2" fmla="*/ 0 w 60"/>
                  <a:gd name="T3" fmla="*/ 0 h 73"/>
                  <a:gd name="T4" fmla="*/ 6 w 60"/>
                  <a:gd name="T5" fmla="*/ 6 h 73"/>
                  <a:gd name="T6" fmla="*/ 12 w 60"/>
                  <a:gd name="T7" fmla="*/ 12 h 73"/>
                  <a:gd name="T8" fmla="*/ 12 w 60"/>
                  <a:gd name="T9" fmla="*/ 12 h 73"/>
                  <a:gd name="T10" fmla="*/ 18 w 60"/>
                  <a:gd name="T11" fmla="*/ 18 h 73"/>
                  <a:gd name="T12" fmla="*/ 18 w 60"/>
                  <a:gd name="T13" fmla="*/ 18 h 73"/>
                  <a:gd name="T14" fmla="*/ 24 w 60"/>
                  <a:gd name="T15" fmla="*/ 30 h 73"/>
                  <a:gd name="T16" fmla="*/ 24 w 60"/>
                  <a:gd name="T17" fmla="*/ 30 h 73"/>
                  <a:gd name="T18" fmla="*/ 30 w 60"/>
                  <a:gd name="T19" fmla="*/ 36 h 73"/>
                  <a:gd name="T20" fmla="*/ 36 w 60"/>
                  <a:gd name="T21" fmla="*/ 42 h 73"/>
                  <a:gd name="T22" fmla="*/ 36 w 60"/>
                  <a:gd name="T23" fmla="*/ 42 h 73"/>
                  <a:gd name="T24" fmla="*/ 42 w 60"/>
                  <a:gd name="T25" fmla="*/ 48 h 73"/>
                  <a:gd name="T26" fmla="*/ 42 w 60"/>
                  <a:gd name="T27" fmla="*/ 54 h 73"/>
                  <a:gd name="T28" fmla="*/ 48 w 60"/>
                  <a:gd name="T29" fmla="*/ 60 h 73"/>
                  <a:gd name="T30" fmla="*/ 48 w 60"/>
                  <a:gd name="T31" fmla="*/ 60 h 73"/>
                  <a:gd name="T32" fmla="*/ 54 w 60"/>
                  <a:gd name="T33" fmla="*/ 66 h 73"/>
                  <a:gd name="T34" fmla="*/ 54 w 60"/>
                  <a:gd name="T35" fmla="*/ 73 h 73"/>
                  <a:gd name="T36" fmla="*/ 60 w 60"/>
                  <a:gd name="T37" fmla="*/ 73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"/>
                  <a:gd name="T58" fmla="*/ 0 h 73"/>
                  <a:gd name="T59" fmla="*/ 60 w 60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" h="73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48" y="60"/>
                    </a:lnTo>
                    <a:lnTo>
                      <a:pt x="54" y="66"/>
                    </a:lnTo>
                    <a:lnTo>
                      <a:pt x="54" y="73"/>
                    </a:lnTo>
                    <a:lnTo>
                      <a:pt x="60" y="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5" name="Freeform 285"/>
              <p:cNvSpPr>
                <a:spLocks noChangeAspect="1"/>
              </p:cNvSpPr>
              <p:nvPr/>
            </p:nvSpPr>
            <p:spPr bwMode="auto">
              <a:xfrm>
                <a:off x="1993" y="5898"/>
                <a:ext cx="157" cy="211"/>
              </a:xfrm>
              <a:custGeom>
                <a:avLst/>
                <a:gdLst>
                  <a:gd name="T0" fmla="*/ 157 w 157"/>
                  <a:gd name="T1" fmla="*/ 211 h 211"/>
                  <a:gd name="T2" fmla="*/ 157 w 157"/>
                  <a:gd name="T3" fmla="*/ 211 h 211"/>
                  <a:gd name="T4" fmla="*/ 151 w 157"/>
                  <a:gd name="T5" fmla="*/ 204 h 211"/>
                  <a:gd name="T6" fmla="*/ 145 w 157"/>
                  <a:gd name="T7" fmla="*/ 198 h 211"/>
                  <a:gd name="T8" fmla="*/ 145 w 157"/>
                  <a:gd name="T9" fmla="*/ 198 h 211"/>
                  <a:gd name="T10" fmla="*/ 138 w 157"/>
                  <a:gd name="T11" fmla="*/ 192 h 211"/>
                  <a:gd name="T12" fmla="*/ 138 w 157"/>
                  <a:gd name="T13" fmla="*/ 186 h 211"/>
                  <a:gd name="T14" fmla="*/ 132 w 157"/>
                  <a:gd name="T15" fmla="*/ 180 h 211"/>
                  <a:gd name="T16" fmla="*/ 132 w 157"/>
                  <a:gd name="T17" fmla="*/ 180 h 211"/>
                  <a:gd name="T18" fmla="*/ 126 w 157"/>
                  <a:gd name="T19" fmla="*/ 174 h 211"/>
                  <a:gd name="T20" fmla="*/ 126 w 157"/>
                  <a:gd name="T21" fmla="*/ 168 h 211"/>
                  <a:gd name="T22" fmla="*/ 120 w 157"/>
                  <a:gd name="T23" fmla="*/ 168 h 211"/>
                  <a:gd name="T24" fmla="*/ 120 w 157"/>
                  <a:gd name="T25" fmla="*/ 156 h 211"/>
                  <a:gd name="T26" fmla="*/ 114 w 157"/>
                  <a:gd name="T27" fmla="*/ 156 h 211"/>
                  <a:gd name="T28" fmla="*/ 114 w 157"/>
                  <a:gd name="T29" fmla="*/ 150 h 211"/>
                  <a:gd name="T30" fmla="*/ 108 w 157"/>
                  <a:gd name="T31" fmla="*/ 144 h 211"/>
                  <a:gd name="T32" fmla="*/ 108 w 157"/>
                  <a:gd name="T33" fmla="*/ 144 h 211"/>
                  <a:gd name="T34" fmla="*/ 102 w 157"/>
                  <a:gd name="T35" fmla="*/ 138 h 211"/>
                  <a:gd name="T36" fmla="*/ 102 w 157"/>
                  <a:gd name="T37" fmla="*/ 138 h 211"/>
                  <a:gd name="T38" fmla="*/ 96 w 157"/>
                  <a:gd name="T39" fmla="*/ 126 h 211"/>
                  <a:gd name="T40" fmla="*/ 90 w 157"/>
                  <a:gd name="T41" fmla="*/ 126 h 211"/>
                  <a:gd name="T42" fmla="*/ 90 w 157"/>
                  <a:gd name="T43" fmla="*/ 120 h 211"/>
                  <a:gd name="T44" fmla="*/ 84 w 157"/>
                  <a:gd name="T45" fmla="*/ 114 h 211"/>
                  <a:gd name="T46" fmla="*/ 84 w 157"/>
                  <a:gd name="T47" fmla="*/ 114 h 211"/>
                  <a:gd name="T48" fmla="*/ 78 w 157"/>
                  <a:gd name="T49" fmla="*/ 108 h 211"/>
                  <a:gd name="T50" fmla="*/ 78 w 157"/>
                  <a:gd name="T51" fmla="*/ 108 h 211"/>
                  <a:gd name="T52" fmla="*/ 72 w 157"/>
                  <a:gd name="T53" fmla="*/ 96 h 211"/>
                  <a:gd name="T54" fmla="*/ 72 w 157"/>
                  <a:gd name="T55" fmla="*/ 96 h 211"/>
                  <a:gd name="T56" fmla="*/ 66 w 157"/>
                  <a:gd name="T57" fmla="*/ 90 h 211"/>
                  <a:gd name="T58" fmla="*/ 60 w 157"/>
                  <a:gd name="T59" fmla="*/ 84 h 211"/>
                  <a:gd name="T60" fmla="*/ 60 w 157"/>
                  <a:gd name="T61" fmla="*/ 84 h 211"/>
                  <a:gd name="T62" fmla="*/ 54 w 157"/>
                  <a:gd name="T63" fmla="*/ 78 h 211"/>
                  <a:gd name="T64" fmla="*/ 54 w 157"/>
                  <a:gd name="T65" fmla="*/ 78 h 211"/>
                  <a:gd name="T66" fmla="*/ 48 w 157"/>
                  <a:gd name="T67" fmla="*/ 66 h 211"/>
                  <a:gd name="T68" fmla="*/ 48 w 157"/>
                  <a:gd name="T69" fmla="*/ 66 h 211"/>
                  <a:gd name="T70" fmla="*/ 42 w 157"/>
                  <a:gd name="T71" fmla="*/ 60 h 211"/>
                  <a:gd name="T72" fmla="*/ 42 w 157"/>
                  <a:gd name="T73" fmla="*/ 54 h 211"/>
                  <a:gd name="T74" fmla="*/ 36 w 157"/>
                  <a:gd name="T75" fmla="*/ 54 h 211"/>
                  <a:gd name="T76" fmla="*/ 30 w 157"/>
                  <a:gd name="T77" fmla="*/ 48 h 211"/>
                  <a:gd name="T78" fmla="*/ 30 w 157"/>
                  <a:gd name="T79" fmla="*/ 42 h 211"/>
                  <a:gd name="T80" fmla="*/ 24 w 157"/>
                  <a:gd name="T81" fmla="*/ 36 h 211"/>
                  <a:gd name="T82" fmla="*/ 24 w 157"/>
                  <a:gd name="T83" fmla="*/ 36 h 211"/>
                  <a:gd name="T84" fmla="*/ 18 w 157"/>
                  <a:gd name="T85" fmla="*/ 30 h 211"/>
                  <a:gd name="T86" fmla="*/ 18 w 157"/>
                  <a:gd name="T87" fmla="*/ 24 h 211"/>
                  <a:gd name="T88" fmla="*/ 12 w 157"/>
                  <a:gd name="T89" fmla="*/ 24 h 211"/>
                  <a:gd name="T90" fmla="*/ 12 w 157"/>
                  <a:gd name="T91" fmla="*/ 12 h 211"/>
                  <a:gd name="T92" fmla="*/ 6 w 157"/>
                  <a:gd name="T93" fmla="*/ 12 h 211"/>
                  <a:gd name="T94" fmla="*/ 6 w 157"/>
                  <a:gd name="T95" fmla="*/ 6 h 211"/>
                  <a:gd name="T96" fmla="*/ 0 w 157"/>
                  <a:gd name="T97" fmla="*/ 6 h 211"/>
                  <a:gd name="T98" fmla="*/ 0 w 157"/>
                  <a:gd name="T99" fmla="*/ 0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7"/>
                  <a:gd name="T151" fmla="*/ 0 h 211"/>
                  <a:gd name="T152" fmla="*/ 157 w 157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7" h="211">
                    <a:moveTo>
                      <a:pt x="157" y="211"/>
                    </a:moveTo>
                    <a:lnTo>
                      <a:pt x="157" y="211"/>
                    </a:lnTo>
                    <a:lnTo>
                      <a:pt x="151" y="204"/>
                    </a:lnTo>
                    <a:lnTo>
                      <a:pt x="145" y="198"/>
                    </a:lnTo>
                    <a:lnTo>
                      <a:pt x="138" y="192"/>
                    </a:lnTo>
                    <a:lnTo>
                      <a:pt x="138" y="186"/>
                    </a:lnTo>
                    <a:lnTo>
                      <a:pt x="132" y="180"/>
                    </a:lnTo>
                    <a:lnTo>
                      <a:pt x="126" y="174"/>
                    </a:lnTo>
                    <a:lnTo>
                      <a:pt x="126" y="168"/>
                    </a:lnTo>
                    <a:lnTo>
                      <a:pt x="120" y="168"/>
                    </a:lnTo>
                    <a:lnTo>
                      <a:pt x="120" y="156"/>
                    </a:lnTo>
                    <a:lnTo>
                      <a:pt x="114" y="156"/>
                    </a:lnTo>
                    <a:lnTo>
                      <a:pt x="114" y="150"/>
                    </a:lnTo>
                    <a:lnTo>
                      <a:pt x="108" y="144"/>
                    </a:lnTo>
                    <a:lnTo>
                      <a:pt x="102" y="138"/>
                    </a:lnTo>
                    <a:lnTo>
                      <a:pt x="96" y="126"/>
                    </a:lnTo>
                    <a:lnTo>
                      <a:pt x="90" y="126"/>
                    </a:lnTo>
                    <a:lnTo>
                      <a:pt x="90" y="120"/>
                    </a:lnTo>
                    <a:lnTo>
                      <a:pt x="84" y="114"/>
                    </a:lnTo>
                    <a:lnTo>
                      <a:pt x="78" y="108"/>
                    </a:lnTo>
                    <a:lnTo>
                      <a:pt x="72" y="96"/>
                    </a:lnTo>
                    <a:lnTo>
                      <a:pt x="66" y="90"/>
                    </a:lnTo>
                    <a:lnTo>
                      <a:pt x="60" y="84"/>
                    </a:lnTo>
                    <a:lnTo>
                      <a:pt x="54" y="78"/>
                    </a:lnTo>
                    <a:lnTo>
                      <a:pt x="48" y="66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36" y="54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6" name="Freeform 286"/>
              <p:cNvSpPr>
                <a:spLocks noChangeAspect="1"/>
              </p:cNvSpPr>
              <p:nvPr/>
            </p:nvSpPr>
            <p:spPr bwMode="auto">
              <a:xfrm>
                <a:off x="1824" y="5681"/>
                <a:ext cx="169" cy="217"/>
              </a:xfrm>
              <a:custGeom>
                <a:avLst/>
                <a:gdLst>
                  <a:gd name="T0" fmla="*/ 169 w 169"/>
                  <a:gd name="T1" fmla="*/ 217 h 217"/>
                  <a:gd name="T2" fmla="*/ 163 w 169"/>
                  <a:gd name="T3" fmla="*/ 211 h 217"/>
                  <a:gd name="T4" fmla="*/ 163 w 169"/>
                  <a:gd name="T5" fmla="*/ 211 h 217"/>
                  <a:gd name="T6" fmla="*/ 157 w 169"/>
                  <a:gd name="T7" fmla="*/ 199 h 217"/>
                  <a:gd name="T8" fmla="*/ 157 w 169"/>
                  <a:gd name="T9" fmla="*/ 199 h 217"/>
                  <a:gd name="T10" fmla="*/ 151 w 169"/>
                  <a:gd name="T11" fmla="*/ 193 h 217"/>
                  <a:gd name="T12" fmla="*/ 145 w 169"/>
                  <a:gd name="T13" fmla="*/ 193 h 217"/>
                  <a:gd name="T14" fmla="*/ 145 w 169"/>
                  <a:gd name="T15" fmla="*/ 187 h 217"/>
                  <a:gd name="T16" fmla="*/ 139 w 169"/>
                  <a:gd name="T17" fmla="*/ 181 h 217"/>
                  <a:gd name="T18" fmla="*/ 139 w 169"/>
                  <a:gd name="T19" fmla="*/ 175 h 217"/>
                  <a:gd name="T20" fmla="*/ 133 w 169"/>
                  <a:gd name="T21" fmla="*/ 169 h 217"/>
                  <a:gd name="T22" fmla="*/ 133 w 169"/>
                  <a:gd name="T23" fmla="*/ 169 h 217"/>
                  <a:gd name="T24" fmla="*/ 127 w 169"/>
                  <a:gd name="T25" fmla="*/ 163 h 217"/>
                  <a:gd name="T26" fmla="*/ 127 w 169"/>
                  <a:gd name="T27" fmla="*/ 163 h 217"/>
                  <a:gd name="T28" fmla="*/ 121 w 169"/>
                  <a:gd name="T29" fmla="*/ 157 h 217"/>
                  <a:gd name="T30" fmla="*/ 115 w 169"/>
                  <a:gd name="T31" fmla="*/ 151 h 217"/>
                  <a:gd name="T32" fmla="*/ 115 w 169"/>
                  <a:gd name="T33" fmla="*/ 145 h 217"/>
                  <a:gd name="T34" fmla="*/ 109 w 169"/>
                  <a:gd name="T35" fmla="*/ 139 h 217"/>
                  <a:gd name="T36" fmla="*/ 109 w 169"/>
                  <a:gd name="T37" fmla="*/ 139 h 217"/>
                  <a:gd name="T38" fmla="*/ 103 w 169"/>
                  <a:gd name="T39" fmla="*/ 132 h 217"/>
                  <a:gd name="T40" fmla="*/ 103 w 169"/>
                  <a:gd name="T41" fmla="*/ 132 h 217"/>
                  <a:gd name="T42" fmla="*/ 97 w 169"/>
                  <a:gd name="T43" fmla="*/ 126 h 217"/>
                  <a:gd name="T44" fmla="*/ 97 w 169"/>
                  <a:gd name="T45" fmla="*/ 120 h 217"/>
                  <a:gd name="T46" fmla="*/ 91 w 169"/>
                  <a:gd name="T47" fmla="*/ 114 h 217"/>
                  <a:gd name="T48" fmla="*/ 85 w 169"/>
                  <a:gd name="T49" fmla="*/ 108 h 217"/>
                  <a:gd name="T50" fmla="*/ 85 w 169"/>
                  <a:gd name="T51" fmla="*/ 108 h 217"/>
                  <a:gd name="T52" fmla="*/ 79 w 169"/>
                  <a:gd name="T53" fmla="*/ 102 h 217"/>
                  <a:gd name="T54" fmla="*/ 79 w 169"/>
                  <a:gd name="T55" fmla="*/ 96 h 217"/>
                  <a:gd name="T56" fmla="*/ 73 w 169"/>
                  <a:gd name="T57" fmla="*/ 96 h 217"/>
                  <a:gd name="T58" fmla="*/ 73 w 169"/>
                  <a:gd name="T59" fmla="*/ 90 h 217"/>
                  <a:gd name="T60" fmla="*/ 67 w 169"/>
                  <a:gd name="T61" fmla="*/ 84 h 217"/>
                  <a:gd name="T62" fmla="*/ 67 w 169"/>
                  <a:gd name="T63" fmla="*/ 78 h 217"/>
                  <a:gd name="T64" fmla="*/ 61 w 169"/>
                  <a:gd name="T65" fmla="*/ 78 h 217"/>
                  <a:gd name="T66" fmla="*/ 55 w 169"/>
                  <a:gd name="T67" fmla="*/ 72 h 217"/>
                  <a:gd name="T68" fmla="*/ 55 w 169"/>
                  <a:gd name="T69" fmla="*/ 66 h 217"/>
                  <a:gd name="T70" fmla="*/ 55 w 169"/>
                  <a:gd name="T71" fmla="*/ 60 h 217"/>
                  <a:gd name="T72" fmla="*/ 49 w 169"/>
                  <a:gd name="T73" fmla="*/ 60 h 217"/>
                  <a:gd name="T74" fmla="*/ 49 w 169"/>
                  <a:gd name="T75" fmla="*/ 54 h 217"/>
                  <a:gd name="T76" fmla="*/ 43 w 169"/>
                  <a:gd name="T77" fmla="*/ 48 h 217"/>
                  <a:gd name="T78" fmla="*/ 43 w 169"/>
                  <a:gd name="T79" fmla="*/ 48 h 217"/>
                  <a:gd name="T80" fmla="*/ 37 w 169"/>
                  <a:gd name="T81" fmla="*/ 42 h 217"/>
                  <a:gd name="T82" fmla="*/ 31 w 169"/>
                  <a:gd name="T83" fmla="*/ 36 h 217"/>
                  <a:gd name="T84" fmla="*/ 31 w 169"/>
                  <a:gd name="T85" fmla="*/ 30 h 217"/>
                  <a:gd name="T86" fmla="*/ 25 w 169"/>
                  <a:gd name="T87" fmla="*/ 30 h 217"/>
                  <a:gd name="T88" fmla="*/ 25 w 169"/>
                  <a:gd name="T89" fmla="*/ 24 h 217"/>
                  <a:gd name="T90" fmla="*/ 18 w 169"/>
                  <a:gd name="T91" fmla="*/ 18 h 217"/>
                  <a:gd name="T92" fmla="*/ 18 w 169"/>
                  <a:gd name="T93" fmla="*/ 18 h 217"/>
                  <a:gd name="T94" fmla="*/ 12 w 169"/>
                  <a:gd name="T95" fmla="*/ 12 h 217"/>
                  <a:gd name="T96" fmla="*/ 12 w 169"/>
                  <a:gd name="T97" fmla="*/ 6 h 217"/>
                  <a:gd name="T98" fmla="*/ 6 w 169"/>
                  <a:gd name="T99" fmla="*/ 0 h 217"/>
                  <a:gd name="T100" fmla="*/ 0 w 169"/>
                  <a:gd name="T101" fmla="*/ 0 h 2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9"/>
                  <a:gd name="T154" fmla="*/ 0 h 217"/>
                  <a:gd name="T155" fmla="*/ 169 w 169"/>
                  <a:gd name="T156" fmla="*/ 217 h 2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9" h="217">
                    <a:moveTo>
                      <a:pt x="169" y="217"/>
                    </a:moveTo>
                    <a:lnTo>
                      <a:pt x="163" y="211"/>
                    </a:lnTo>
                    <a:lnTo>
                      <a:pt x="157" y="199"/>
                    </a:lnTo>
                    <a:lnTo>
                      <a:pt x="151" y="193"/>
                    </a:lnTo>
                    <a:lnTo>
                      <a:pt x="145" y="193"/>
                    </a:lnTo>
                    <a:lnTo>
                      <a:pt x="145" y="187"/>
                    </a:lnTo>
                    <a:lnTo>
                      <a:pt x="139" y="181"/>
                    </a:lnTo>
                    <a:lnTo>
                      <a:pt x="139" y="175"/>
                    </a:lnTo>
                    <a:lnTo>
                      <a:pt x="133" y="169"/>
                    </a:lnTo>
                    <a:lnTo>
                      <a:pt x="127" y="163"/>
                    </a:lnTo>
                    <a:lnTo>
                      <a:pt x="121" y="157"/>
                    </a:lnTo>
                    <a:lnTo>
                      <a:pt x="115" y="151"/>
                    </a:lnTo>
                    <a:lnTo>
                      <a:pt x="115" y="145"/>
                    </a:lnTo>
                    <a:lnTo>
                      <a:pt x="109" y="139"/>
                    </a:lnTo>
                    <a:lnTo>
                      <a:pt x="103" y="132"/>
                    </a:lnTo>
                    <a:lnTo>
                      <a:pt x="97" y="126"/>
                    </a:lnTo>
                    <a:lnTo>
                      <a:pt x="97" y="120"/>
                    </a:lnTo>
                    <a:lnTo>
                      <a:pt x="91" y="114"/>
                    </a:lnTo>
                    <a:lnTo>
                      <a:pt x="85" y="108"/>
                    </a:lnTo>
                    <a:lnTo>
                      <a:pt x="79" y="102"/>
                    </a:lnTo>
                    <a:lnTo>
                      <a:pt x="79" y="96"/>
                    </a:lnTo>
                    <a:lnTo>
                      <a:pt x="73" y="96"/>
                    </a:lnTo>
                    <a:lnTo>
                      <a:pt x="73" y="90"/>
                    </a:lnTo>
                    <a:lnTo>
                      <a:pt x="67" y="84"/>
                    </a:lnTo>
                    <a:lnTo>
                      <a:pt x="67" y="78"/>
                    </a:lnTo>
                    <a:lnTo>
                      <a:pt x="61" y="78"/>
                    </a:lnTo>
                    <a:lnTo>
                      <a:pt x="55" y="72"/>
                    </a:lnTo>
                    <a:lnTo>
                      <a:pt x="55" y="66"/>
                    </a:lnTo>
                    <a:lnTo>
                      <a:pt x="55" y="60"/>
                    </a:lnTo>
                    <a:lnTo>
                      <a:pt x="49" y="60"/>
                    </a:lnTo>
                    <a:lnTo>
                      <a:pt x="49" y="54"/>
                    </a:lnTo>
                    <a:lnTo>
                      <a:pt x="43" y="48"/>
                    </a:lnTo>
                    <a:lnTo>
                      <a:pt x="37" y="42"/>
                    </a:lnTo>
                    <a:lnTo>
                      <a:pt x="31" y="36"/>
                    </a:lnTo>
                    <a:lnTo>
                      <a:pt x="31" y="30"/>
                    </a:lnTo>
                    <a:lnTo>
                      <a:pt x="25" y="30"/>
                    </a:lnTo>
                    <a:lnTo>
                      <a:pt x="25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7" name="Freeform 287"/>
              <p:cNvSpPr>
                <a:spLocks noChangeAspect="1"/>
              </p:cNvSpPr>
              <p:nvPr/>
            </p:nvSpPr>
            <p:spPr bwMode="auto">
              <a:xfrm>
                <a:off x="1644" y="5506"/>
                <a:ext cx="180" cy="175"/>
              </a:xfrm>
              <a:custGeom>
                <a:avLst/>
                <a:gdLst>
                  <a:gd name="T0" fmla="*/ 180 w 180"/>
                  <a:gd name="T1" fmla="*/ 175 h 175"/>
                  <a:gd name="T2" fmla="*/ 180 w 180"/>
                  <a:gd name="T3" fmla="*/ 169 h 175"/>
                  <a:gd name="T4" fmla="*/ 174 w 180"/>
                  <a:gd name="T5" fmla="*/ 163 h 175"/>
                  <a:gd name="T6" fmla="*/ 174 w 180"/>
                  <a:gd name="T7" fmla="*/ 163 h 175"/>
                  <a:gd name="T8" fmla="*/ 168 w 180"/>
                  <a:gd name="T9" fmla="*/ 157 h 175"/>
                  <a:gd name="T10" fmla="*/ 168 w 180"/>
                  <a:gd name="T11" fmla="*/ 151 h 175"/>
                  <a:gd name="T12" fmla="*/ 162 w 180"/>
                  <a:gd name="T13" fmla="*/ 145 h 175"/>
                  <a:gd name="T14" fmla="*/ 162 w 180"/>
                  <a:gd name="T15" fmla="*/ 139 h 175"/>
                  <a:gd name="T16" fmla="*/ 156 w 180"/>
                  <a:gd name="T17" fmla="*/ 139 h 175"/>
                  <a:gd name="T18" fmla="*/ 150 w 180"/>
                  <a:gd name="T19" fmla="*/ 133 h 175"/>
                  <a:gd name="T20" fmla="*/ 150 w 180"/>
                  <a:gd name="T21" fmla="*/ 133 h 175"/>
                  <a:gd name="T22" fmla="*/ 144 w 180"/>
                  <a:gd name="T23" fmla="*/ 121 h 175"/>
                  <a:gd name="T24" fmla="*/ 144 w 180"/>
                  <a:gd name="T25" fmla="*/ 121 h 175"/>
                  <a:gd name="T26" fmla="*/ 138 w 180"/>
                  <a:gd name="T27" fmla="*/ 115 h 175"/>
                  <a:gd name="T28" fmla="*/ 138 w 180"/>
                  <a:gd name="T29" fmla="*/ 109 h 175"/>
                  <a:gd name="T30" fmla="*/ 132 w 180"/>
                  <a:gd name="T31" fmla="*/ 109 h 175"/>
                  <a:gd name="T32" fmla="*/ 126 w 180"/>
                  <a:gd name="T33" fmla="*/ 103 h 175"/>
                  <a:gd name="T34" fmla="*/ 126 w 180"/>
                  <a:gd name="T35" fmla="*/ 103 h 175"/>
                  <a:gd name="T36" fmla="*/ 120 w 180"/>
                  <a:gd name="T37" fmla="*/ 91 h 175"/>
                  <a:gd name="T38" fmla="*/ 120 w 180"/>
                  <a:gd name="T39" fmla="*/ 91 h 175"/>
                  <a:gd name="T40" fmla="*/ 114 w 180"/>
                  <a:gd name="T41" fmla="*/ 85 h 175"/>
                  <a:gd name="T42" fmla="*/ 114 w 180"/>
                  <a:gd name="T43" fmla="*/ 79 h 175"/>
                  <a:gd name="T44" fmla="*/ 114 w 180"/>
                  <a:gd name="T45" fmla="*/ 79 h 175"/>
                  <a:gd name="T46" fmla="*/ 108 w 180"/>
                  <a:gd name="T47" fmla="*/ 73 h 175"/>
                  <a:gd name="T48" fmla="*/ 108 w 180"/>
                  <a:gd name="T49" fmla="*/ 73 h 175"/>
                  <a:gd name="T50" fmla="*/ 102 w 180"/>
                  <a:gd name="T51" fmla="*/ 61 h 175"/>
                  <a:gd name="T52" fmla="*/ 96 w 180"/>
                  <a:gd name="T53" fmla="*/ 61 h 175"/>
                  <a:gd name="T54" fmla="*/ 96 w 180"/>
                  <a:gd name="T55" fmla="*/ 55 h 175"/>
                  <a:gd name="T56" fmla="*/ 90 w 180"/>
                  <a:gd name="T57" fmla="*/ 49 h 175"/>
                  <a:gd name="T58" fmla="*/ 90 w 180"/>
                  <a:gd name="T59" fmla="*/ 49 h 175"/>
                  <a:gd name="T60" fmla="*/ 84 w 180"/>
                  <a:gd name="T61" fmla="*/ 43 h 175"/>
                  <a:gd name="T62" fmla="*/ 84 w 180"/>
                  <a:gd name="T63" fmla="*/ 37 h 175"/>
                  <a:gd name="T64" fmla="*/ 78 w 180"/>
                  <a:gd name="T65" fmla="*/ 31 h 175"/>
                  <a:gd name="T66" fmla="*/ 78 w 180"/>
                  <a:gd name="T67" fmla="*/ 31 h 175"/>
                  <a:gd name="T68" fmla="*/ 72 w 180"/>
                  <a:gd name="T69" fmla="*/ 25 h 175"/>
                  <a:gd name="T70" fmla="*/ 66 w 180"/>
                  <a:gd name="T71" fmla="*/ 18 h 175"/>
                  <a:gd name="T72" fmla="*/ 66 w 180"/>
                  <a:gd name="T73" fmla="*/ 18 h 175"/>
                  <a:gd name="T74" fmla="*/ 60 w 180"/>
                  <a:gd name="T75" fmla="*/ 12 h 175"/>
                  <a:gd name="T76" fmla="*/ 60 w 180"/>
                  <a:gd name="T77" fmla="*/ 6 h 175"/>
                  <a:gd name="T78" fmla="*/ 54 w 180"/>
                  <a:gd name="T79" fmla="*/ 0 h 175"/>
                  <a:gd name="T80" fmla="*/ 54 w 180"/>
                  <a:gd name="T81" fmla="*/ 0 h 175"/>
                  <a:gd name="T82" fmla="*/ 48 w 180"/>
                  <a:gd name="T83" fmla="*/ 0 h 175"/>
                  <a:gd name="T84" fmla="*/ 48 w 180"/>
                  <a:gd name="T85" fmla="*/ 0 h 175"/>
                  <a:gd name="T86" fmla="*/ 36 w 180"/>
                  <a:gd name="T87" fmla="*/ 6 h 175"/>
                  <a:gd name="T88" fmla="*/ 30 w 180"/>
                  <a:gd name="T89" fmla="*/ 6 h 175"/>
                  <a:gd name="T90" fmla="*/ 24 w 180"/>
                  <a:gd name="T91" fmla="*/ 6 h 175"/>
                  <a:gd name="T92" fmla="*/ 24 w 180"/>
                  <a:gd name="T93" fmla="*/ 12 h 175"/>
                  <a:gd name="T94" fmla="*/ 12 w 180"/>
                  <a:gd name="T95" fmla="*/ 12 h 175"/>
                  <a:gd name="T96" fmla="*/ 6 w 180"/>
                  <a:gd name="T97" fmla="*/ 12 h 175"/>
                  <a:gd name="T98" fmla="*/ 6 w 180"/>
                  <a:gd name="T99" fmla="*/ 18 h 175"/>
                  <a:gd name="T100" fmla="*/ 0 w 180"/>
                  <a:gd name="T101" fmla="*/ 18 h 1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0"/>
                  <a:gd name="T154" fmla="*/ 0 h 175"/>
                  <a:gd name="T155" fmla="*/ 180 w 180"/>
                  <a:gd name="T156" fmla="*/ 175 h 17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0" h="175">
                    <a:moveTo>
                      <a:pt x="180" y="175"/>
                    </a:moveTo>
                    <a:lnTo>
                      <a:pt x="180" y="169"/>
                    </a:lnTo>
                    <a:lnTo>
                      <a:pt x="174" y="163"/>
                    </a:lnTo>
                    <a:lnTo>
                      <a:pt x="168" y="157"/>
                    </a:lnTo>
                    <a:lnTo>
                      <a:pt x="168" y="151"/>
                    </a:lnTo>
                    <a:lnTo>
                      <a:pt x="162" y="145"/>
                    </a:lnTo>
                    <a:lnTo>
                      <a:pt x="162" y="139"/>
                    </a:lnTo>
                    <a:lnTo>
                      <a:pt x="156" y="139"/>
                    </a:lnTo>
                    <a:lnTo>
                      <a:pt x="150" y="133"/>
                    </a:lnTo>
                    <a:lnTo>
                      <a:pt x="144" y="121"/>
                    </a:lnTo>
                    <a:lnTo>
                      <a:pt x="138" y="115"/>
                    </a:lnTo>
                    <a:lnTo>
                      <a:pt x="138" y="109"/>
                    </a:lnTo>
                    <a:lnTo>
                      <a:pt x="132" y="109"/>
                    </a:lnTo>
                    <a:lnTo>
                      <a:pt x="126" y="103"/>
                    </a:lnTo>
                    <a:lnTo>
                      <a:pt x="120" y="91"/>
                    </a:lnTo>
                    <a:lnTo>
                      <a:pt x="114" y="85"/>
                    </a:lnTo>
                    <a:lnTo>
                      <a:pt x="114" y="79"/>
                    </a:lnTo>
                    <a:lnTo>
                      <a:pt x="108" y="73"/>
                    </a:lnTo>
                    <a:lnTo>
                      <a:pt x="102" y="61"/>
                    </a:lnTo>
                    <a:lnTo>
                      <a:pt x="96" y="61"/>
                    </a:lnTo>
                    <a:lnTo>
                      <a:pt x="96" y="55"/>
                    </a:lnTo>
                    <a:lnTo>
                      <a:pt x="90" y="49"/>
                    </a:lnTo>
                    <a:lnTo>
                      <a:pt x="84" y="43"/>
                    </a:lnTo>
                    <a:lnTo>
                      <a:pt x="84" y="37"/>
                    </a:lnTo>
                    <a:lnTo>
                      <a:pt x="78" y="31"/>
                    </a:lnTo>
                    <a:lnTo>
                      <a:pt x="72" y="25"/>
                    </a:lnTo>
                    <a:lnTo>
                      <a:pt x="66" y="18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8" name="Freeform 288"/>
              <p:cNvSpPr>
                <a:spLocks noChangeAspect="1"/>
              </p:cNvSpPr>
              <p:nvPr/>
            </p:nvSpPr>
            <p:spPr bwMode="auto">
              <a:xfrm>
                <a:off x="1355" y="5524"/>
                <a:ext cx="289" cy="97"/>
              </a:xfrm>
              <a:custGeom>
                <a:avLst/>
                <a:gdLst>
                  <a:gd name="T0" fmla="*/ 289 w 289"/>
                  <a:gd name="T1" fmla="*/ 0 h 97"/>
                  <a:gd name="T2" fmla="*/ 283 w 289"/>
                  <a:gd name="T3" fmla="*/ 0 h 97"/>
                  <a:gd name="T4" fmla="*/ 271 w 289"/>
                  <a:gd name="T5" fmla="*/ 7 h 97"/>
                  <a:gd name="T6" fmla="*/ 271 w 289"/>
                  <a:gd name="T7" fmla="*/ 7 h 97"/>
                  <a:gd name="T8" fmla="*/ 265 w 289"/>
                  <a:gd name="T9" fmla="*/ 7 h 97"/>
                  <a:gd name="T10" fmla="*/ 259 w 289"/>
                  <a:gd name="T11" fmla="*/ 13 h 97"/>
                  <a:gd name="T12" fmla="*/ 253 w 289"/>
                  <a:gd name="T13" fmla="*/ 13 h 97"/>
                  <a:gd name="T14" fmla="*/ 247 w 289"/>
                  <a:gd name="T15" fmla="*/ 13 h 97"/>
                  <a:gd name="T16" fmla="*/ 241 w 289"/>
                  <a:gd name="T17" fmla="*/ 13 h 97"/>
                  <a:gd name="T18" fmla="*/ 235 w 289"/>
                  <a:gd name="T19" fmla="*/ 19 h 97"/>
                  <a:gd name="T20" fmla="*/ 229 w 289"/>
                  <a:gd name="T21" fmla="*/ 19 h 97"/>
                  <a:gd name="T22" fmla="*/ 223 w 289"/>
                  <a:gd name="T23" fmla="*/ 19 h 97"/>
                  <a:gd name="T24" fmla="*/ 217 w 289"/>
                  <a:gd name="T25" fmla="*/ 25 h 97"/>
                  <a:gd name="T26" fmla="*/ 211 w 289"/>
                  <a:gd name="T27" fmla="*/ 25 h 97"/>
                  <a:gd name="T28" fmla="*/ 205 w 289"/>
                  <a:gd name="T29" fmla="*/ 31 h 97"/>
                  <a:gd name="T30" fmla="*/ 198 w 289"/>
                  <a:gd name="T31" fmla="*/ 31 h 97"/>
                  <a:gd name="T32" fmla="*/ 198 w 289"/>
                  <a:gd name="T33" fmla="*/ 31 h 97"/>
                  <a:gd name="T34" fmla="*/ 186 w 289"/>
                  <a:gd name="T35" fmla="*/ 31 h 97"/>
                  <a:gd name="T36" fmla="*/ 180 w 289"/>
                  <a:gd name="T37" fmla="*/ 37 h 97"/>
                  <a:gd name="T38" fmla="*/ 180 w 289"/>
                  <a:gd name="T39" fmla="*/ 37 h 97"/>
                  <a:gd name="T40" fmla="*/ 174 w 289"/>
                  <a:gd name="T41" fmla="*/ 37 h 97"/>
                  <a:gd name="T42" fmla="*/ 168 w 289"/>
                  <a:gd name="T43" fmla="*/ 43 h 97"/>
                  <a:gd name="T44" fmla="*/ 156 w 289"/>
                  <a:gd name="T45" fmla="*/ 43 h 97"/>
                  <a:gd name="T46" fmla="*/ 156 w 289"/>
                  <a:gd name="T47" fmla="*/ 43 h 97"/>
                  <a:gd name="T48" fmla="*/ 150 w 289"/>
                  <a:gd name="T49" fmla="*/ 49 h 97"/>
                  <a:gd name="T50" fmla="*/ 144 w 289"/>
                  <a:gd name="T51" fmla="*/ 49 h 97"/>
                  <a:gd name="T52" fmla="*/ 138 w 289"/>
                  <a:gd name="T53" fmla="*/ 49 h 97"/>
                  <a:gd name="T54" fmla="*/ 132 w 289"/>
                  <a:gd name="T55" fmla="*/ 55 h 97"/>
                  <a:gd name="T56" fmla="*/ 126 w 289"/>
                  <a:gd name="T57" fmla="*/ 55 h 97"/>
                  <a:gd name="T58" fmla="*/ 120 w 289"/>
                  <a:gd name="T59" fmla="*/ 55 h 97"/>
                  <a:gd name="T60" fmla="*/ 114 w 289"/>
                  <a:gd name="T61" fmla="*/ 61 h 97"/>
                  <a:gd name="T62" fmla="*/ 108 w 289"/>
                  <a:gd name="T63" fmla="*/ 61 h 97"/>
                  <a:gd name="T64" fmla="*/ 102 w 289"/>
                  <a:gd name="T65" fmla="*/ 61 h 97"/>
                  <a:gd name="T66" fmla="*/ 96 w 289"/>
                  <a:gd name="T67" fmla="*/ 61 h 97"/>
                  <a:gd name="T68" fmla="*/ 90 w 289"/>
                  <a:gd name="T69" fmla="*/ 67 h 97"/>
                  <a:gd name="T70" fmla="*/ 84 w 289"/>
                  <a:gd name="T71" fmla="*/ 67 h 97"/>
                  <a:gd name="T72" fmla="*/ 84 w 289"/>
                  <a:gd name="T73" fmla="*/ 67 h 97"/>
                  <a:gd name="T74" fmla="*/ 72 w 289"/>
                  <a:gd name="T75" fmla="*/ 73 h 97"/>
                  <a:gd name="T76" fmla="*/ 66 w 289"/>
                  <a:gd name="T77" fmla="*/ 73 h 97"/>
                  <a:gd name="T78" fmla="*/ 66 w 289"/>
                  <a:gd name="T79" fmla="*/ 73 h 97"/>
                  <a:gd name="T80" fmla="*/ 60 w 289"/>
                  <a:gd name="T81" fmla="*/ 79 h 97"/>
                  <a:gd name="T82" fmla="*/ 54 w 289"/>
                  <a:gd name="T83" fmla="*/ 79 h 97"/>
                  <a:gd name="T84" fmla="*/ 42 w 289"/>
                  <a:gd name="T85" fmla="*/ 79 h 97"/>
                  <a:gd name="T86" fmla="*/ 42 w 289"/>
                  <a:gd name="T87" fmla="*/ 85 h 97"/>
                  <a:gd name="T88" fmla="*/ 36 w 289"/>
                  <a:gd name="T89" fmla="*/ 85 h 97"/>
                  <a:gd name="T90" fmla="*/ 30 w 289"/>
                  <a:gd name="T91" fmla="*/ 85 h 97"/>
                  <a:gd name="T92" fmla="*/ 18 w 289"/>
                  <a:gd name="T93" fmla="*/ 91 h 97"/>
                  <a:gd name="T94" fmla="*/ 18 w 289"/>
                  <a:gd name="T95" fmla="*/ 91 h 97"/>
                  <a:gd name="T96" fmla="*/ 12 w 289"/>
                  <a:gd name="T97" fmla="*/ 91 h 97"/>
                  <a:gd name="T98" fmla="*/ 6 w 289"/>
                  <a:gd name="T99" fmla="*/ 97 h 97"/>
                  <a:gd name="T100" fmla="*/ 0 w 289"/>
                  <a:gd name="T101" fmla="*/ 97 h 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9"/>
                  <a:gd name="T154" fmla="*/ 0 h 97"/>
                  <a:gd name="T155" fmla="*/ 289 w 289"/>
                  <a:gd name="T156" fmla="*/ 97 h 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9" h="97">
                    <a:moveTo>
                      <a:pt x="289" y="0"/>
                    </a:moveTo>
                    <a:lnTo>
                      <a:pt x="283" y="0"/>
                    </a:lnTo>
                    <a:lnTo>
                      <a:pt x="271" y="7"/>
                    </a:lnTo>
                    <a:lnTo>
                      <a:pt x="265" y="7"/>
                    </a:lnTo>
                    <a:lnTo>
                      <a:pt x="259" y="13"/>
                    </a:lnTo>
                    <a:lnTo>
                      <a:pt x="253" y="13"/>
                    </a:lnTo>
                    <a:lnTo>
                      <a:pt x="247" y="13"/>
                    </a:lnTo>
                    <a:lnTo>
                      <a:pt x="241" y="13"/>
                    </a:lnTo>
                    <a:lnTo>
                      <a:pt x="235" y="19"/>
                    </a:lnTo>
                    <a:lnTo>
                      <a:pt x="229" y="19"/>
                    </a:lnTo>
                    <a:lnTo>
                      <a:pt x="223" y="19"/>
                    </a:lnTo>
                    <a:lnTo>
                      <a:pt x="217" y="25"/>
                    </a:lnTo>
                    <a:lnTo>
                      <a:pt x="211" y="25"/>
                    </a:lnTo>
                    <a:lnTo>
                      <a:pt x="205" y="31"/>
                    </a:lnTo>
                    <a:lnTo>
                      <a:pt x="198" y="31"/>
                    </a:lnTo>
                    <a:lnTo>
                      <a:pt x="186" y="31"/>
                    </a:lnTo>
                    <a:lnTo>
                      <a:pt x="180" y="37"/>
                    </a:lnTo>
                    <a:lnTo>
                      <a:pt x="174" y="37"/>
                    </a:lnTo>
                    <a:lnTo>
                      <a:pt x="168" y="43"/>
                    </a:lnTo>
                    <a:lnTo>
                      <a:pt x="156" y="43"/>
                    </a:lnTo>
                    <a:lnTo>
                      <a:pt x="150" y="49"/>
                    </a:lnTo>
                    <a:lnTo>
                      <a:pt x="144" y="49"/>
                    </a:lnTo>
                    <a:lnTo>
                      <a:pt x="138" y="49"/>
                    </a:lnTo>
                    <a:lnTo>
                      <a:pt x="132" y="55"/>
                    </a:lnTo>
                    <a:lnTo>
                      <a:pt x="126" y="55"/>
                    </a:lnTo>
                    <a:lnTo>
                      <a:pt x="120" y="55"/>
                    </a:lnTo>
                    <a:lnTo>
                      <a:pt x="114" y="61"/>
                    </a:lnTo>
                    <a:lnTo>
                      <a:pt x="108" y="61"/>
                    </a:lnTo>
                    <a:lnTo>
                      <a:pt x="102" y="61"/>
                    </a:lnTo>
                    <a:lnTo>
                      <a:pt x="96" y="61"/>
                    </a:lnTo>
                    <a:lnTo>
                      <a:pt x="90" y="67"/>
                    </a:lnTo>
                    <a:lnTo>
                      <a:pt x="84" y="67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9"/>
                    </a:lnTo>
                    <a:lnTo>
                      <a:pt x="54" y="79"/>
                    </a:lnTo>
                    <a:lnTo>
                      <a:pt x="42" y="79"/>
                    </a:lnTo>
                    <a:lnTo>
                      <a:pt x="42" y="85"/>
                    </a:lnTo>
                    <a:lnTo>
                      <a:pt x="36" y="85"/>
                    </a:lnTo>
                    <a:lnTo>
                      <a:pt x="30" y="85"/>
                    </a:lnTo>
                    <a:lnTo>
                      <a:pt x="18" y="91"/>
                    </a:lnTo>
                    <a:lnTo>
                      <a:pt x="12" y="91"/>
                    </a:lnTo>
                    <a:lnTo>
                      <a:pt x="6" y="97"/>
                    </a:lnTo>
                    <a:lnTo>
                      <a:pt x="0" y="9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9" name="Freeform 289"/>
              <p:cNvSpPr>
                <a:spLocks noChangeAspect="1"/>
              </p:cNvSpPr>
              <p:nvPr/>
            </p:nvSpPr>
            <p:spPr bwMode="auto">
              <a:xfrm>
                <a:off x="1216" y="5621"/>
                <a:ext cx="139" cy="241"/>
              </a:xfrm>
              <a:custGeom>
                <a:avLst/>
                <a:gdLst>
                  <a:gd name="T0" fmla="*/ 139 w 139"/>
                  <a:gd name="T1" fmla="*/ 0 h 241"/>
                  <a:gd name="T2" fmla="*/ 133 w 139"/>
                  <a:gd name="T3" fmla="*/ 0 h 241"/>
                  <a:gd name="T4" fmla="*/ 127 w 139"/>
                  <a:gd name="T5" fmla="*/ 0 h 241"/>
                  <a:gd name="T6" fmla="*/ 121 w 139"/>
                  <a:gd name="T7" fmla="*/ 6 h 241"/>
                  <a:gd name="T8" fmla="*/ 115 w 139"/>
                  <a:gd name="T9" fmla="*/ 6 h 241"/>
                  <a:gd name="T10" fmla="*/ 115 w 139"/>
                  <a:gd name="T11" fmla="*/ 12 h 241"/>
                  <a:gd name="T12" fmla="*/ 109 w 139"/>
                  <a:gd name="T13" fmla="*/ 18 h 241"/>
                  <a:gd name="T14" fmla="*/ 109 w 139"/>
                  <a:gd name="T15" fmla="*/ 24 h 241"/>
                  <a:gd name="T16" fmla="*/ 109 w 139"/>
                  <a:gd name="T17" fmla="*/ 24 h 241"/>
                  <a:gd name="T18" fmla="*/ 103 w 139"/>
                  <a:gd name="T19" fmla="*/ 30 h 241"/>
                  <a:gd name="T20" fmla="*/ 97 w 139"/>
                  <a:gd name="T21" fmla="*/ 42 h 241"/>
                  <a:gd name="T22" fmla="*/ 97 w 139"/>
                  <a:gd name="T23" fmla="*/ 42 h 241"/>
                  <a:gd name="T24" fmla="*/ 97 w 139"/>
                  <a:gd name="T25" fmla="*/ 48 h 241"/>
                  <a:gd name="T26" fmla="*/ 91 w 139"/>
                  <a:gd name="T27" fmla="*/ 54 h 241"/>
                  <a:gd name="T28" fmla="*/ 91 w 139"/>
                  <a:gd name="T29" fmla="*/ 54 h 241"/>
                  <a:gd name="T30" fmla="*/ 85 w 139"/>
                  <a:gd name="T31" fmla="*/ 60 h 241"/>
                  <a:gd name="T32" fmla="*/ 85 w 139"/>
                  <a:gd name="T33" fmla="*/ 72 h 241"/>
                  <a:gd name="T34" fmla="*/ 85 w 139"/>
                  <a:gd name="T35" fmla="*/ 72 h 241"/>
                  <a:gd name="T36" fmla="*/ 79 w 139"/>
                  <a:gd name="T37" fmla="*/ 78 h 241"/>
                  <a:gd name="T38" fmla="*/ 79 w 139"/>
                  <a:gd name="T39" fmla="*/ 84 h 241"/>
                  <a:gd name="T40" fmla="*/ 79 w 139"/>
                  <a:gd name="T41" fmla="*/ 84 h 241"/>
                  <a:gd name="T42" fmla="*/ 73 w 139"/>
                  <a:gd name="T43" fmla="*/ 90 h 241"/>
                  <a:gd name="T44" fmla="*/ 67 w 139"/>
                  <a:gd name="T45" fmla="*/ 102 h 241"/>
                  <a:gd name="T46" fmla="*/ 67 w 139"/>
                  <a:gd name="T47" fmla="*/ 102 h 241"/>
                  <a:gd name="T48" fmla="*/ 67 w 139"/>
                  <a:gd name="T49" fmla="*/ 108 h 241"/>
                  <a:gd name="T50" fmla="*/ 61 w 139"/>
                  <a:gd name="T51" fmla="*/ 114 h 241"/>
                  <a:gd name="T52" fmla="*/ 61 w 139"/>
                  <a:gd name="T53" fmla="*/ 114 h 241"/>
                  <a:gd name="T54" fmla="*/ 55 w 139"/>
                  <a:gd name="T55" fmla="*/ 120 h 241"/>
                  <a:gd name="T56" fmla="*/ 55 w 139"/>
                  <a:gd name="T57" fmla="*/ 132 h 241"/>
                  <a:gd name="T58" fmla="*/ 55 w 139"/>
                  <a:gd name="T59" fmla="*/ 132 h 241"/>
                  <a:gd name="T60" fmla="*/ 48 w 139"/>
                  <a:gd name="T61" fmla="*/ 138 h 241"/>
                  <a:gd name="T62" fmla="*/ 42 w 139"/>
                  <a:gd name="T63" fmla="*/ 144 h 241"/>
                  <a:gd name="T64" fmla="*/ 42 w 139"/>
                  <a:gd name="T65" fmla="*/ 144 h 241"/>
                  <a:gd name="T66" fmla="*/ 42 w 139"/>
                  <a:gd name="T67" fmla="*/ 156 h 241"/>
                  <a:gd name="T68" fmla="*/ 36 w 139"/>
                  <a:gd name="T69" fmla="*/ 162 h 241"/>
                  <a:gd name="T70" fmla="*/ 36 w 139"/>
                  <a:gd name="T71" fmla="*/ 162 h 241"/>
                  <a:gd name="T72" fmla="*/ 36 w 139"/>
                  <a:gd name="T73" fmla="*/ 168 h 241"/>
                  <a:gd name="T74" fmla="*/ 30 w 139"/>
                  <a:gd name="T75" fmla="*/ 174 h 241"/>
                  <a:gd name="T76" fmla="*/ 30 w 139"/>
                  <a:gd name="T77" fmla="*/ 174 h 241"/>
                  <a:gd name="T78" fmla="*/ 24 w 139"/>
                  <a:gd name="T79" fmla="*/ 186 h 241"/>
                  <a:gd name="T80" fmla="*/ 24 w 139"/>
                  <a:gd name="T81" fmla="*/ 192 h 241"/>
                  <a:gd name="T82" fmla="*/ 24 w 139"/>
                  <a:gd name="T83" fmla="*/ 192 h 241"/>
                  <a:gd name="T84" fmla="*/ 18 w 139"/>
                  <a:gd name="T85" fmla="*/ 199 h 241"/>
                  <a:gd name="T86" fmla="*/ 12 w 139"/>
                  <a:gd name="T87" fmla="*/ 205 h 241"/>
                  <a:gd name="T88" fmla="*/ 12 w 139"/>
                  <a:gd name="T89" fmla="*/ 205 h 241"/>
                  <a:gd name="T90" fmla="*/ 12 w 139"/>
                  <a:gd name="T91" fmla="*/ 217 h 241"/>
                  <a:gd name="T92" fmla="*/ 6 w 139"/>
                  <a:gd name="T93" fmla="*/ 223 h 241"/>
                  <a:gd name="T94" fmla="*/ 6 w 139"/>
                  <a:gd name="T95" fmla="*/ 223 h 241"/>
                  <a:gd name="T96" fmla="*/ 0 w 139"/>
                  <a:gd name="T97" fmla="*/ 229 h 241"/>
                  <a:gd name="T98" fmla="*/ 0 w 139"/>
                  <a:gd name="T99" fmla="*/ 235 h 241"/>
                  <a:gd name="T100" fmla="*/ 0 w 139"/>
                  <a:gd name="T101" fmla="*/ 241 h 2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9"/>
                  <a:gd name="T154" fmla="*/ 0 h 241"/>
                  <a:gd name="T155" fmla="*/ 139 w 139"/>
                  <a:gd name="T156" fmla="*/ 241 h 2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9" h="241">
                    <a:moveTo>
                      <a:pt x="139" y="0"/>
                    </a:moveTo>
                    <a:lnTo>
                      <a:pt x="133" y="0"/>
                    </a:lnTo>
                    <a:lnTo>
                      <a:pt x="127" y="0"/>
                    </a:lnTo>
                    <a:lnTo>
                      <a:pt x="121" y="6"/>
                    </a:lnTo>
                    <a:lnTo>
                      <a:pt x="115" y="6"/>
                    </a:lnTo>
                    <a:lnTo>
                      <a:pt x="115" y="12"/>
                    </a:lnTo>
                    <a:lnTo>
                      <a:pt x="109" y="18"/>
                    </a:lnTo>
                    <a:lnTo>
                      <a:pt x="109" y="24"/>
                    </a:lnTo>
                    <a:lnTo>
                      <a:pt x="103" y="30"/>
                    </a:lnTo>
                    <a:lnTo>
                      <a:pt x="97" y="42"/>
                    </a:lnTo>
                    <a:lnTo>
                      <a:pt x="97" y="48"/>
                    </a:lnTo>
                    <a:lnTo>
                      <a:pt x="91" y="54"/>
                    </a:lnTo>
                    <a:lnTo>
                      <a:pt x="85" y="60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9" y="84"/>
                    </a:lnTo>
                    <a:lnTo>
                      <a:pt x="73" y="90"/>
                    </a:lnTo>
                    <a:lnTo>
                      <a:pt x="67" y="102"/>
                    </a:lnTo>
                    <a:lnTo>
                      <a:pt x="67" y="108"/>
                    </a:lnTo>
                    <a:lnTo>
                      <a:pt x="61" y="114"/>
                    </a:lnTo>
                    <a:lnTo>
                      <a:pt x="55" y="120"/>
                    </a:lnTo>
                    <a:lnTo>
                      <a:pt x="55" y="132"/>
                    </a:lnTo>
                    <a:lnTo>
                      <a:pt x="48" y="138"/>
                    </a:lnTo>
                    <a:lnTo>
                      <a:pt x="42" y="144"/>
                    </a:lnTo>
                    <a:lnTo>
                      <a:pt x="42" y="156"/>
                    </a:lnTo>
                    <a:lnTo>
                      <a:pt x="36" y="162"/>
                    </a:lnTo>
                    <a:lnTo>
                      <a:pt x="36" y="168"/>
                    </a:lnTo>
                    <a:lnTo>
                      <a:pt x="30" y="174"/>
                    </a:lnTo>
                    <a:lnTo>
                      <a:pt x="24" y="186"/>
                    </a:lnTo>
                    <a:lnTo>
                      <a:pt x="24" y="192"/>
                    </a:lnTo>
                    <a:lnTo>
                      <a:pt x="18" y="199"/>
                    </a:lnTo>
                    <a:lnTo>
                      <a:pt x="12" y="205"/>
                    </a:lnTo>
                    <a:lnTo>
                      <a:pt x="12" y="217"/>
                    </a:lnTo>
                    <a:lnTo>
                      <a:pt x="6" y="223"/>
                    </a:lnTo>
                    <a:lnTo>
                      <a:pt x="0" y="229"/>
                    </a:lnTo>
                    <a:lnTo>
                      <a:pt x="0" y="235"/>
                    </a:lnTo>
                    <a:lnTo>
                      <a:pt x="0" y="2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90" name="Freeform 290"/>
              <p:cNvSpPr>
                <a:spLocks noChangeAspect="1"/>
              </p:cNvSpPr>
              <p:nvPr/>
            </p:nvSpPr>
            <p:spPr bwMode="auto">
              <a:xfrm>
                <a:off x="1090" y="5862"/>
                <a:ext cx="126" cy="247"/>
              </a:xfrm>
              <a:custGeom>
                <a:avLst/>
                <a:gdLst>
                  <a:gd name="T0" fmla="*/ 126 w 126"/>
                  <a:gd name="T1" fmla="*/ 0 h 247"/>
                  <a:gd name="T2" fmla="*/ 120 w 126"/>
                  <a:gd name="T3" fmla="*/ 6 h 247"/>
                  <a:gd name="T4" fmla="*/ 120 w 126"/>
                  <a:gd name="T5" fmla="*/ 12 h 247"/>
                  <a:gd name="T6" fmla="*/ 120 w 126"/>
                  <a:gd name="T7" fmla="*/ 12 h 247"/>
                  <a:gd name="T8" fmla="*/ 114 w 126"/>
                  <a:gd name="T9" fmla="*/ 18 h 247"/>
                  <a:gd name="T10" fmla="*/ 108 w 126"/>
                  <a:gd name="T11" fmla="*/ 30 h 247"/>
                  <a:gd name="T12" fmla="*/ 108 w 126"/>
                  <a:gd name="T13" fmla="*/ 30 h 247"/>
                  <a:gd name="T14" fmla="*/ 108 w 126"/>
                  <a:gd name="T15" fmla="*/ 36 h 247"/>
                  <a:gd name="T16" fmla="*/ 102 w 126"/>
                  <a:gd name="T17" fmla="*/ 42 h 247"/>
                  <a:gd name="T18" fmla="*/ 102 w 126"/>
                  <a:gd name="T19" fmla="*/ 42 h 247"/>
                  <a:gd name="T20" fmla="*/ 96 w 126"/>
                  <a:gd name="T21" fmla="*/ 48 h 247"/>
                  <a:gd name="T22" fmla="*/ 96 w 126"/>
                  <a:gd name="T23" fmla="*/ 60 h 247"/>
                  <a:gd name="T24" fmla="*/ 96 w 126"/>
                  <a:gd name="T25" fmla="*/ 60 h 247"/>
                  <a:gd name="T26" fmla="*/ 90 w 126"/>
                  <a:gd name="T27" fmla="*/ 66 h 247"/>
                  <a:gd name="T28" fmla="*/ 90 w 126"/>
                  <a:gd name="T29" fmla="*/ 72 h 247"/>
                  <a:gd name="T30" fmla="*/ 84 w 126"/>
                  <a:gd name="T31" fmla="*/ 72 h 247"/>
                  <a:gd name="T32" fmla="*/ 84 w 126"/>
                  <a:gd name="T33" fmla="*/ 78 h 247"/>
                  <a:gd name="T34" fmla="*/ 78 w 126"/>
                  <a:gd name="T35" fmla="*/ 90 h 247"/>
                  <a:gd name="T36" fmla="*/ 78 w 126"/>
                  <a:gd name="T37" fmla="*/ 90 h 247"/>
                  <a:gd name="T38" fmla="*/ 78 w 126"/>
                  <a:gd name="T39" fmla="*/ 96 h 247"/>
                  <a:gd name="T40" fmla="*/ 72 w 126"/>
                  <a:gd name="T41" fmla="*/ 102 h 247"/>
                  <a:gd name="T42" fmla="*/ 72 w 126"/>
                  <a:gd name="T43" fmla="*/ 102 h 247"/>
                  <a:gd name="T44" fmla="*/ 66 w 126"/>
                  <a:gd name="T45" fmla="*/ 114 h 247"/>
                  <a:gd name="T46" fmla="*/ 66 w 126"/>
                  <a:gd name="T47" fmla="*/ 120 h 247"/>
                  <a:gd name="T48" fmla="*/ 66 w 126"/>
                  <a:gd name="T49" fmla="*/ 120 h 247"/>
                  <a:gd name="T50" fmla="*/ 60 w 126"/>
                  <a:gd name="T51" fmla="*/ 126 h 247"/>
                  <a:gd name="T52" fmla="*/ 54 w 126"/>
                  <a:gd name="T53" fmla="*/ 132 h 247"/>
                  <a:gd name="T54" fmla="*/ 54 w 126"/>
                  <a:gd name="T55" fmla="*/ 132 h 247"/>
                  <a:gd name="T56" fmla="*/ 54 w 126"/>
                  <a:gd name="T57" fmla="*/ 144 h 247"/>
                  <a:gd name="T58" fmla="*/ 48 w 126"/>
                  <a:gd name="T59" fmla="*/ 150 h 247"/>
                  <a:gd name="T60" fmla="*/ 48 w 126"/>
                  <a:gd name="T61" fmla="*/ 150 h 247"/>
                  <a:gd name="T62" fmla="*/ 42 w 126"/>
                  <a:gd name="T63" fmla="*/ 156 h 247"/>
                  <a:gd name="T64" fmla="*/ 42 w 126"/>
                  <a:gd name="T65" fmla="*/ 162 h 247"/>
                  <a:gd name="T66" fmla="*/ 42 w 126"/>
                  <a:gd name="T67" fmla="*/ 162 h 247"/>
                  <a:gd name="T68" fmla="*/ 36 w 126"/>
                  <a:gd name="T69" fmla="*/ 174 h 247"/>
                  <a:gd name="T70" fmla="*/ 36 w 126"/>
                  <a:gd name="T71" fmla="*/ 180 h 247"/>
                  <a:gd name="T72" fmla="*/ 36 w 126"/>
                  <a:gd name="T73" fmla="*/ 180 h 247"/>
                  <a:gd name="T74" fmla="*/ 30 w 126"/>
                  <a:gd name="T75" fmla="*/ 186 h 247"/>
                  <a:gd name="T76" fmla="*/ 24 w 126"/>
                  <a:gd name="T77" fmla="*/ 192 h 247"/>
                  <a:gd name="T78" fmla="*/ 24 w 126"/>
                  <a:gd name="T79" fmla="*/ 192 h 247"/>
                  <a:gd name="T80" fmla="*/ 24 w 126"/>
                  <a:gd name="T81" fmla="*/ 204 h 247"/>
                  <a:gd name="T82" fmla="*/ 18 w 126"/>
                  <a:gd name="T83" fmla="*/ 210 h 247"/>
                  <a:gd name="T84" fmla="*/ 18 w 126"/>
                  <a:gd name="T85" fmla="*/ 210 h 247"/>
                  <a:gd name="T86" fmla="*/ 12 w 126"/>
                  <a:gd name="T87" fmla="*/ 216 h 247"/>
                  <a:gd name="T88" fmla="*/ 12 w 126"/>
                  <a:gd name="T89" fmla="*/ 222 h 247"/>
                  <a:gd name="T90" fmla="*/ 12 w 126"/>
                  <a:gd name="T91" fmla="*/ 228 h 247"/>
                  <a:gd name="T92" fmla="*/ 6 w 126"/>
                  <a:gd name="T93" fmla="*/ 234 h 247"/>
                  <a:gd name="T94" fmla="*/ 6 w 126"/>
                  <a:gd name="T95" fmla="*/ 240 h 247"/>
                  <a:gd name="T96" fmla="*/ 0 w 126"/>
                  <a:gd name="T97" fmla="*/ 240 h 247"/>
                  <a:gd name="T98" fmla="*/ 0 w 126"/>
                  <a:gd name="T99" fmla="*/ 247 h 2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6"/>
                  <a:gd name="T151" fmla="*/ 0 h 247"/>
                  <a:gd name="T152" fmla="*/ 126 w 126"/>
                  <a:gd name="T153" fmla="*/ 247 h 2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6" h="247">
                    <a:moveTo>
                      <a:pt x="126" y="0"/>
                    </a:moveTo>
                    <a:lnTo>
                      <a:pt x="120" y="6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08" y="30"/>
                    </a:lnTo>
                    <a:lnTo>
                      <a:pt x="108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84" y="72"/>
                    </a:lnTo>
                    <a:lnTo>
                      <a:pt x="84" y="78"/>
                    </a:lnTo>
                    <a:lnTo>
                      <a:pt x="78" y="90"/>
                    </a:lnTo>
                    <a:lnTo>
                      <a:pt x="78" y="96"/>
                    </a:lnTo>
                    <a:lnTo>
                      <a:pt x="72" y="102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60" y="126"/>
                    </a:lnTo>
                    <a:lnTo>
                      <a:pt x="54" y="132"/>
                    </a:lnTo>
                    <a:lnTo>
                      <a:pt x="54" y="144"/>
                    </a:lnTo>
                    <a:lnTo>
                      <a:pt x="48" y="150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0"/>
                    </a:lnTo>
                    <a:lnTo>
                      <a:pt x="30" y="186"/>
                    </a:lnTo>
                    <a:lnTo>
                      <a:pt x="24" y="192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2" y="216"/>
                    </a:lnTo>
                    <a:lnTo>
                      <a:pt x="12" y="222"/>
                    </a:lnTo>
                    <a:lnTo>
                      <a:pt x="12" y="228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40"/>
                    </a:lnTo>
                    <a:lnTo>
                      <a:pt x="0" y="2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91" name="Freeform 291"/>
              <p:cNvSpPr>
                <a:spLocks noChangeAspect="1"/>
              </p:cNvSpPr>
              <p:nvPr/>
            </p:nvSpPr>
            <p:spPr bwMode="auto">
              <a:xfrm>
                <a:off x="994" y="4591"/>
                <a:ext cx="198" cy="259"/>
              </a:xfrm>
              <a:custGeom>
                <a:avLst/>
                <a:gdLst>
                  <a:gd name="T0" fmla="*/ 0 w 198"/>
                  <a:gd name="T1" fmla="*/ 259 h 259"/>
                  <a:gd name="T2" fmla="*/ 0 w 198"/>
                  <a:gd name="T3" fmla="*/ 259 h 259"/>
                  <a:gd name="T4" fmla="*/ 12 w 198"/>
                  <a:gd name="T5" fmla="*/ 247 h 259"/>
                  <a:gd name="T6" fmla="*/ 18 w 198"/>
                  <a:gd name="T7" fmla="*/ 241 h 259"/>
                  <a:gd name="T8" fmla="*/ 24 w 198"/>
                  <a:gd name="T9" fmla="*/ 229 h 259"/>
                  <a:gd name="T10" fmla="*/ 30 w 198"/>
                  <a:gd name="T11" fmla="*/ 223 h 259"/>
                  <a:gd name="T12" fmla="*/ 36 w 198"/>
                  <a:gd name="T13" fmla="*/ 217 h 259"/>
                  <a:gd name="T14" fmla="*/ 48 w 198"/>
                  <a:gd name="T15" fmla="*/ 199 h 259"/>
                  <a:gd name="T16" fmla="*/ 48 w 198"/>
                  <a:gd name="T17" fmla="*/ 199 h 259"/>
                  <a:gd name="T18" fmla="*/ 60 w 198"/>
                  <a:gd name="T19" fmla="*/ 181 h 259"/>
                  <a:gd name="T20" fmla="*/ 60 w 198"/>
                  <a:gd name="T21" fmla="*/ 181 h 259"/>
                  <a:gd name="T22" fmla="*/ 72 w 198"/>
                  <a:gd name="T23" fmla="*/ 169 h 259"/>
                  <a:gd name="T24" fmla="*/ 78 w 198"/>
                  <a:gd name="T25" fmla="*/ 163 h 259"/>
                  <a:gd name="T26" fmla="*/ 84 w 198"/>
                  <a:gd name="T27" fmla="*/ 151 h 259"/>
                  <a:gd name="T28" fmla="*/ 90 w 198"/>
                  <a:gd name="T29" fmla="*/ 139 h 259"/>
                  <a:gd name="T30" fmla="*/ 96 w 198"/>
                  <a:gd name="T31" fmla="*/ 139 h 259"/>
                  <a:gd name="T32" fmla="*/ 108 w 198"/>
                  <a:gd name="T33" fmla="*/ 121 h 259"/>
                  <a:gd name="T34" fmla="*/ 108 w 198"/>
                  <a:gd name="T35" fmla="*/ 121 h 259"/>
                  <a:gd name="T36" fmla="*/ 114 w 198"/>
                  <a:gd name="T37" fmla="*/ 109 h 259"/>
                  <a:gd name="T38" fmla="*/ 120 w 198"/>
                  <a:gd name="T39" fmla="*/ 97 h 259"/>
                  <a:gd name="T40" fmla="*/ 126 w 198"/>
                  <a:gd name="T41" fmla="*/ 91 h 259"/>
                  <a:gd name="T42" fmla="*/ 138 w 198"/>
                  <a:gd name="T43" fmla="*/ 79 h 259"/>
                  <a:gd name="T44" fmla="*/ 138 w 198"/>
                  <a:gd name="T45" fmla="*/ 79 h 259"/>
                  <a:gd name="T46" fmla="*/ 150 w 198"/>
                  <a:gd name="T47" fmla="*/ 60 h 259"/>
                  <a:gd name="T48" fmla="*/ 156 w 198"/>
                  <a:gd name="T49" fmla="*/ 60 h 259"/>
                  <a:gd name="T50" fmla="*/ 162 w 198"/>
                  <a:gd name="T51" fmla="*/ 42 h 259"/>
                  <a:gd name="T52" fmla="*/ 168 w 198"/>
                  <a:gd name="T53" fmla="*/ 36 h 259"/>
                  <a:gd name="T54" fmla="*/ 174 w 198"/>
                  <a:gd name="T55" fmla="*/ 30 h 259"/>
                  <a:gd name="T56" fmla="*/ 186 w 198"/>
                  <a:gd name="T57" fmla="*/ 18 h 259"/>
                  <a:gd name="T58" fmla="*/ 186 w 198"/>
                  <a:gd name="T59" fmla="*/ 12 h 259"/>
                  <a:gd name="T60" fmla="*/ 198 w 198"/>
                  <a:gd name="T61" fmla="*/ 0 h 2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8"/>
                  <a:gd name="T94" fmla="*/ 0 h 259"/>
                  <a:gd name="T95" fmla="*/ 198 w 198"/>
                  <a:gd name="T96" fmla="*/ 259 h 25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8" h="259">
                    <a:moveTo>
                      <a:pt x="0" y="259"/>
                    </a:moveTo>
                    <a:lnTo>
                      <a:pt x="0" y="259"/>
                    </a:lnTo>
                    <a:lnTo>
                      <a:pt x="12" y="247"/>
                    </a:lnTo>
                    <a:lnTo>
                      <a:pt x="18" y="241"/>
                    </a:lnTo>
                    <a:lnTo>
                      <a:pt x="24" y="229"/>
                    </a:lnTo>
                    <a:lnTo>
                      <a:pt x="30" y="223"/>
                    </a:lnTo>
                    <a:lnTo>
                      <a:pt x="36" y="217"/>
                    </a:lnTo>
                    <a:lnTo>
                      <a:pt x="48" y="199"/>
                    </a:lnTo>
                    <a:lnTo>
                      <a:pt x="60" y="181"/>
                    </a:lnTo>
                    <a:lnTo>
                      <a:pt x="72" y="169"/>
                    </a:lnTo>
                    <a:lnTo>
                      <a:pt x="78" y="163"/>
                    </a:lnTo>
                    <a:lnTo>
                      <a:pt x="84" y="151"/>
                    </a:lnTo>
                    <a:lnTo>
                      <a:pt x="90" y="139"/>
                    </a:lnTo>
                    <a:lnTo>
                      <a:pt x="96" y="139"/>
                    </a:lnTo>
                    <a:lnTo>
                      <a:pt x="108" y="121"/>
                    </a:lnTo>
                    <a:lnTo>
                      <a:pt x="114" y="109"/>
                    </a:lnTo>
                    <a:lnTo>
                      <a:pt x="120" y="97"/>
                    </a:lnTo>
                    <a:lnTo>
                      <a:pt x="126" y="91"/>
                    </a:lnTo>
                    <a:lnTo>
                      <a:pt x="138" y="79"/>
                    </a:lnTo>
                    <a:lnTo>
                      <a:pt x="150" y="60"/>
                    </a:lnTo>
                    <a:lnTo>
                      <a:pt x="156" y="60"/>
                    </a:lnTo>
                    <a:lnTo>
                      <a:pt x="162" y="42"/>
                    </a:lnTo>
                    <a:lnTo>
                      <a:pt x="168" y="36"/>
                    </a:lnTo>
                    <a:lnTo>
                      <a:pt x="174" y="30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92" name="Freeform 292"/>
              <p:cNvSpPr>
                <a:spLocks noChangeAspect="1"/>
              </p:cNvSpPr>
              <p:nvPr/>
            </p:nvSpPr>
            <p:spPr bwMode="auto">
              <a:xfrm>
                <a:off x="994" y="4706"/>
                <a:ext cx="752" cy="1"/>
              </a:xfrm>
              <a:custGeom>
                <a:avLst/>
                <a:gdLst>
                  <a:gd name="T0" fmla="*/ 0 w 752"/>
                  <a:gd name="T1" fmla="*/ 0 h 1"/>
                  <a:gd name="T2" fmla="*/ 18 w 752"/>
                  <a:gd name="T3" fmla="*/ 0 h 1"/>
                  <a:gd name="T4" fmla="*/ 30 w 752"/>
                  <a:gd name="T5" fmla="*/ 0 h 1"/>
                  <a:gd name="T6" fmla="*/ 48 w 752"/>
                  <a:gd name="T7" fmla="*/ 0 h 1"/>
                  <a:gd name="T8" fmla="*/ 60 w 752"/>
                  <a:gd name="T9" fmla="*/ 0 h 1"/>
                  <a:gd name="T10" fmla="*/ 78 w 752"/>
                  <a:gd name="T11" fmla="*/ 0 h 1"/>
                  <a:gd name="T12" fmla="*/ 90 w 752"/>
                  <a:gd name="T13" fmla="*/ 0 h 1"/>
                  <a:gd name="T14" fmla="*/ 108 w 752"/>
                  <a:gd name="T15" fmla="*/ 0 h 1"/>
                  <a:gd name="T16" fmla="*/ 120 w 752"/>
                  <a:gd name="T17" fmla="*/ 0 h 1"/>
                  <a:gd name="T18" fmla="*/ 138 w 752"/>
                  <a:gd name="T19" fmla="*/ 0 h 1"/>
                  <a:gd name="T20" fmla="*/ 156 w 752"/>
                  <a:gd name="T21" fmla="*/ 0 h 1"/>
                  <a:gd name="T22" fmla="*/ 168 w 752"/>
                  <a:gd name="T23" fmla="*/ 0 h 1"/>
                  <a:gd name="T24" fmla="*/ 186 w 752"/>
                  <a:gd name="T25" fmla="*/ 0 h 1"/>
                  <a:gd name="T26" fmla="*/ 198 w 752"/>
                  <a:gd name="T27" fmla="*/ 0 h 1"/>
                  <a:gd name="T28" fmla="*/ 216 w 752"/>
                  <a:gd name="T29" fmla="*/ 0 h 1"/>
                  <a:gd name="T30" fmla="*/ 228 w 752"/>
                  <a:gd name="T31" fmla="*/ 0 h 1"/>
                  <a:gd name="T32" fmla="*/ 246 w 752"/>
                  <a:gd name="T33" fmla="*/ 0 h 1"/>
                  <a:gd name="T34" fmla="*/ 258 w 752"/>
                  <a:gd name="T35" fmla="*/ 0 h 1"/>
                  <a:gd name="T36" fmla="*/ 277 w 752"/>
                  <a:gd name="T37" fmla="*/ 0 h 1"/>
                  <a:gd name="T38" fmla="*/ 295 w 752"/>
                  <a:gd name="T39" fmla="*/ 0 h 1"/>
                  <a:gd name="T40" fmla="*/ 307 w 752"/>
                  <a:gd name="T41" fmla="*/ 0 h 1"/>
                  <a:gd name="T42" fmla="*/ 325 w 752"/>
                  <a:gd name="T43" fmla="*/ 0 h 1"/>
                  <a:gd name="T44" fmla="*/ 337 w 752"/>
                  <a:gd name="T45" fmla="*/ 0 h 1"/>
                  <a:gd name="T46" fmla="*/ 355 w 752"/>
                  <a:gd name="T47" fmla="*/ 0 h 1"/>
                  <a:gd name="T48" fmla="*/ 367 w 752"/>
                  <a:gd name="T49" fmla="*/ 0 h 1"/>
                  <a:gd name="T50" fmla="*/ 385 w 752"/>
                  <a:gd name="T51" fmla="*/ 0 h 1"/>
                  <a:gd name="T52" fmla="*/ 397 w 752"/>
                  <a:gd name="T53" fmla="*/ 0 h 1"/>
                  <a:gd name="T54" fmla="*/ 415 w 752"/>
                  <a:gd name="T55" fmla="*/ 0 h 1"/>
                  <a:gd name="T56" fmla="*/ 427 w 752"/>
                  <a:gd name="T57" fmla="*/ 0 h 1"/>
                  <a:gd name="T58" fmla="*/ 445 w 752"/>
                  <a:gd name="T59" fmla="*/ 0 h 1"/>
                  <a:gd name="T60" fmla="*/ 463 w 752"/>
                  <a:gd name="T61" fmla="*/ 0 h 1"/>
                  <a:gd name="T62" fmla="*/ 475 w 752"/>
                  <a:gd name="T63" fmla="*/ 0 h 1"/>
                  <a:gd name="T64" fmla="*/ 493 w 752"/>
                  <a:gd name="T65" fmla="*/ 0 h 1"/>
                  <a:gd name="T66" fmla="*/ 505 w 752"/>
                  <a:gd name="T67" fmla="*/ 0 h 1"/>
                  <a:gd name="T68" fmla="*/ 523 w 752"/>
                  <a:gd name="T69" fmla="*/ 0 h 1"/>
                  <a:gd name="T70" fmla="*/ 535 w 752"/>
                  <a:gd name="T71" fmla="*/ 0 h 1"/>
                  <a:gd name="T72" fmla="*/ 553 w 752"/>
                  <a:gd name="T73" fmla="*/ 0 h 1"/>
                  <a:gd name="T74" fmla="*/ 566 w 752"/>
                  <a:gd name="T75" fmla="*/ 0 h 1"/>
                  <a:gd name="T76" fmla="*/ 584 w 752"/>
                  <a:gd name="T77" fmla="*/ 0 h 1"/>
                  <a:gd name="T78" fmla="*/ 602 w 752"/>
                  <a:gd name="T79" fmla="*/ 0 h 1"/>
                  <a:gd name="T80" fmla="*/ 614 w 752"/>
                  <a:gd name="T81" fmla="*/ 0 h 1"/>
                  <a:gd name="T82" fmla="*/ 632 w 752"/>
                  <a:gd name="T83" fmla="*/ 0 h 1"/>
                  <a:gd name="T84" fmla="*/ 644 w 752"/>
                  <a:gd name="T85" fmla="*/ 0 h 1"/>
                  <a:gd name="T86" fmla="*/ 662 w 752"/>
                  <a:gd name="T87" fmla="*/ 0 h 1"/>
                  <a:gd name="T88" fmla="*/ 674 w 752"/>
                  <a:gd name="T89" fmla="*/ 0 h 1"/>
                  <a:gd name="T90" fmla="*/ 692 w 752"/>
                  <a:gd name="T91" fmla="*/ 0 h 1"/>
                  <a:gd name="T92" fmla="*/ 704 w 752"/>
                  <a:gd name="T93" fmla="*/ 0 h 1"/>
                  <a:gd name="T94" fmla="*/ 722 w 752"/>
                  <a:gd name="T95" fmla="*/ 0 h 1"/>
                  <a:gd name="T96" fmla="*/ 734 w 752"/>
                  <a:gd name="T97" fmla="*/ 0 h 1"/>
                  <a:gd name="T98" fmla="*/ 752 w 752"/>
                  <a:gd name="T99" fmla="*/ 0 h 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2"/>
                  <a:gd name="T151" fmla="*/ 0 h 1"/>
                  <a:gd name="T152" fmla="*/ 752 w 752"/>
                  <a:gd name="T153" fmla="*/ 1 h 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2" h="1">
                    <a:moveTo>
                      <a:pt x="0" y="0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58" y="0"/>
                    </a:lnTo>
                    <a:lnTo>
                      <a:pt x="277" y="0"/>
                    </a:lnTo>
                    <a:lnTo>
                      <a:pt x="295" y="0"/>
                    </a:lnTo>
                    <a:lnTo>
                      <a:pt x="307" y="0"/>
                    </a:lnTo>
                    <a:lnTo>
                      <a:pt x="325" y="0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7" y="0"/>
                    </a:lnTo>
                    <a:lnTo>
                      <a:pt x="385" y="0"/>
                    </a:lnTo>
                    <a:lnTo>
                      <a:pt x="397" y="0"/>
                    </a:lnTo>
                    <a:lnTo>
                      <a:pt x="415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3" y="0"/>
                    </a:lnTo>
                    <a:lnTo>
                      <a:pt x="475" y="0"/>
                    </a:lnTo>
                    <a:lnTo>
                      <a:pt x="493" y="0"/>
                    </a:lnTo>
                    <a:lnTo>
                      <a:pt x="505" y="0"/>
                    </a:lnTo>
                    <a:lnTo>
                      <a:pt x="523" y="0"/>
                    </a:lnTo>
                    <a:lnTo>
                      <a:pt x="535" y="0"/>
                    </a:lnTo>
                    <a:lnTo>
                      <a:pt x="553" y="0"/>
                    </a:lnTo>
                    <a:lnTo>
                      <a:pt x="566" y="0"/>
                    </a:lnTo>
                    <a:lnTo>
                      <a:pt x="584" y="0"/>
                    </a:lnTo>
                    <a:lnTo>
                      <a:pt x="602" y="0"/>
                    </a:lnTo>
                    <a:lnTo>
                      <a:pt x="614" y="0"/>
                    </a:lnTo>
                    <a:lnTo>
                      <a:pt x="632" y="0"/>
                    </a:lnTo>
                    <a:lnTo>
                      <a:pt x="644" y="0"/>
                    </a:lnTo>
                    <a:lnTo>
                      <a:pt x="662" y="0"/>
                    </a:lnTo>
                    <a:lnTo>
                      <a:pt x="674" y="0"/>
                    </a:lnTo>
                    <a:lnTo>
                      <a:pt x="692" y="0"/>
                    </a:lnTo>
                    <a:lnTo>
                      <a:pt x="704" y="0"/>
                    </a:lnTo>
                    <a:lnTo>
                      <a:pt x="722" y="0"/>
                    </a:lnTo>
                    <a:lnTo>
                      <a:pt x="734" y="0"/>
                    </a:lnTo>
                    <a:lnTo>
                      <a:pt x="7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93" name="Freeform 293"/>
              <p:cNvSpPr>
                <a:spLocks noChangeAspect="1"/>
              </p:cNvSpPr>
              <p:nvPr/>
            </p:nvSpPr>
            <p:spPr bwMode="auto">
              <a:xfrm>
                <a:off x="1746" y="4706"/>
                <a:ext cx="771" cy="1"/>
              </a:xfrm>
              <a:custGeom>
                <a:avLst/>
                <a:gdLst>
                  <a:gd name="T0" fmla="*/ 0 w 771"/>
                  <a:gd name="T1" fmla="*/ 0 h 1"/>
                  <a:gd name="T2" fmla="*/ 18 w 771"/>
                  <a:gd name="T3" fmla="*/ 0 h 1"/>
                  <a:gd name="T4" fmla="*/ 30 w 771"/>
                  <a:gd name="T5" fmla="*/ 0 h 1"/>
                  <a:gd name="T6" fmla="*/ 48 w 771"/>
                  <a:gd name="T7" fmla="*/ 0 h 1"/>
                  <a:gd name="T8" fmla="*/ 60 w 771"/>
                  <a:gd name="T9" fmla="*/ 0 h 1"/>
                  <a:gd name="T10" fmla="*/ 78 w 771"/>
                  <a:gd name="T11" fmla="*/ 0 h 1"/>
                  <a:gd name="T12" fmla="*/ 90 w 771"/>
                  <a:gd name="T13" fmla="*/ 0 h 1"/>
                  <a:gd name="T14" fmla="*/ 109 w 771"/>
                  <a:gd name="T15" fmla="*/ 0 h 1"/>
                  <a:gd name="T16" fmla="*/ 121 w 771"/>
                  <a:gd name="T17" fmla="*/ 0 h 1"/>
                  <a:gd name="T18" fmla="*/ 139 w 771"/>
                  <a:gd name="T19" fmla="*/ 0 h 1"/>
                  <a:gd name="T20" fmla="*/ 157 w 771"/>
                  <a:gd name="T21" fmla="*/ 0 h 1"/>
                  <a:gd name="T22" fmla="*/ 169 w 771"/>
                  <a:gd name="T23" fmla="*/ 0 h 1"/>
                  <a:gd name="T24" fmla="*/ 187 w 771"/>
                  <a:gd name="T25" fmla="*/ 0 h 1"/>
                  <a:gd name="T26" fmla="*/ 199 w 771"/>
                  <a:gd name="T27" fmla="*/ 0 h 1"/>
                  <a:gd name="T28" fmla="*/ 217 w 771"/>
                  <a:gd name="T29" fmla="*/ 0 h 1"/>
                  <a:gd name="T30" fmla="*/ 229 w 771"/>
                  <a:gd name="T31" fmla="*/ 0 h 1"/>
                  <a:gd name="T32" fmla="*/ 247 w 771"/>
                  <a:gd name="T33" fmla="*/ 0 h 1"/>
                  <a:gd name="T34" fmla="*/ 259 w 771"/>
                  <a:gd name="T35" fmla="*/ 0 h 1"/>
                  <a:gd name="T36" fmla="*/ 277 w 771"/>
                  <a:gd name="T37" fmla="*/ 0 h 1"/>
                  <a:gd name="T38" fmla="*/ 289 w 771"/>
                  <a:gd name="T39" fmla="*/ 0 h 1"/>
                  <a:gd name="T40" fmla="*/ 307 w 771"/>
                  <a:gd name="T41" fmla="*/ 0 h 1"/>
                  <a:gd name="T42" fmla="*/ 325 w 771"/>
                  <a:gd name="T43" fmla="*/ 0 h 1"/>
                  <a:gd name="T44" fmla="*/ 337 w 771"/>
                  <a:gd name="T45" fmla="*/ 0 h 1"/>
                  <a:gd name="T46" fmla="*/ 355 w 771"/>
                  <a:gd name="T47" fmla="*/ 0 h 1"/>
                  <a:gd name="T48" fmla="*/ 367 w 771"/>
                  <a:gd name="T49" fmla="*/ 0 h 1"/>
                  <a:gd name="T50" fmla="*/ 385 w 771"/>
                  <a:gd name="T51" fmla="*/ 0 h 1"/>
                  <a:gd name="T52" fmla="*/ 398 w 771"/>
                  <a:gd name="T53" fmla="*/ 0 h 1"/>
                  <a:gd name="T54" fmla="*/ 416 w 771"/>
                  <a:gd name="T55" fmla="*/ 0 h 1"/>
                  <a:gd name="T56" fmla="*/ 428 w 771"/>
                  <a:gd name="T57" fmla="*/ 0 h 1"/>
                  <a:gd name="T58" fmla="*/ 446 w 771"/>
                  <a:gd name="T59" fmla="*/ 0 h 1"/>
                  <a:gd name="T60" fmla="*/ 464 w 771"/>
                  <a:gd name="T61" fmla="*/ 0 h 1"/>
                  <a:gd name="T62" fmla="*/ 476 w 771"/>
                  <a:gd name="T63" fmla="*/ 0 h 1"/>
                  <a:gd name="T64" fmla="*/ 494 w 771"/>
                  <a:gd name="T65" fmla="*/ 0 h 1"/>
                  <a:gd name="T66" fmla="*/ 506 w 771"/>
                  <a:gd name="T67" fmla="*/ 0 h 1"/>
                  <a:gd name="T68" fmla="*/ 524 w 771"/>
                  <a:gd name="T69" fmla="*/ 0 h 1"/>
                  <a:gd name="T70" fmla="*/ 536 w 771"/>
                  <a:gd name="T71" fmla="*/ 0 h 1"/>
                  <a:gd name="T72" fmla="*/ 554 w 771"/>
                  <a:gd name="T73" fmla="*/ 0 h 1"/>
                  <a:gd name="T74" fmla="*/ 566 w 771"/>
                  <a:gd name="T75" fmla="*/ 0 h 1"/>
                  <a:gd name="T76" fmla="*/ 584 w 771"/>
                  <a:gd name="T77" fmla="*/ 0 h 1"/>
                  <a:gd name="T78" fmla="*/ 602 w 771"/>
                  <a:gd name="T79" fmla="*/ 0 h 1"/>
                  <a:gd name="T80" fmla="*/ 614 w 771"/>
                  <a:gd name="T81" fmla="*/ 0 h 1"/>
                  <a:gd name="T82" fmla="*/ 632 w 771"/>
                  <a:gd name="T83" fmla="*/ 0 h 1"/>
                  <a:gd name="T84" fmla="*/ 644 w 771"/>
                  <a:gd name="T85" fmla="*/ 0 h 1"/>
                  <a:gd name="T86" fmla="*/ 662 w 771"/>
                  <a:gd name="T87" fmla="*/ 0 h 1"/>
                  <a:gd name="T88" fmla="*/ 674 w 771"/>
                  <a:gd name="T89" fmla="*/ 0 h 1"/>
                  <a:gd name="T90" fmla="*/ 693 w 771"/>
                  <a:gd name="T91" fmla="*/ 0 h 1"/>
                  <a:gd name="T92" fmla="*/ 705 w 771"/>
                  <a:gd name="T93" fmla="*/ 0 h 1"/>
                  <a:gd name="T94" fmla="*/ 723 w 771"/>
                  <a:gd name="T95" fmla="*/ 0 h 1"/>
                  <a:gd name="T96" fmla="*/ 735 w 771"/>
                  <a:gd name="T97" fmla="*/ 0 h 1"/>
                  <a:gd name="T98" fmla="*/ 753 w 771"/>
                  <a:gd name="T99" fmla="*/ 0 h 1"/>
                  <a:gd name="T100" fmla="*/ 771 w 771"/>
                  <a:gd name="T101" fmla="*/ 0 h 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1"/>
                  <a:gd name="T154" fmla="*/ 0 h 1"/>
                  <a:gd name="T155" fmla="*/ 771 w 771"/>
                  <a:gd name="T156" fmla="*/ 1 h 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1" h="1">
                    <a:moveTo>
                      <a:pt x="0" y="0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9" y="0"/>
                    </a:lnTo>
                    <a:lnTo>
                      <a:pt x="157" y="0"/>
                    </a:lnTo>
                    <a:lnTo>
                      <a:pt x="169" y="0"/>
                    </a:lnTo>
                    <a:lnTo>
                      <a:pt x="187" y="0"/>
                    </a:lnTo>
                    <a:lnTo>
                      <a:pt x="199" y="0"/>
                    </a:lnTo>
                    <a:lnTo>
                      <a:pt x="217" y="0"/>
                    </a:lnTo>
                    <a:lnTo>
                      <a:pt x="229" y="0"/>
                    </a:lnTo>
                    <a:lnTo>
                      <a:pt x="247" y="0"/>
                    </a:lnTo>
                    <a:lnTo>
                      <a:pt x="259" y="0"/>
                    </a:lnTo>
                    <a:lnTo>
                      <a:pt x="277" y="0"/>
                    </a:lnTo>
                    <a:lnTo>
                      <a:pt x="289" y="0"/>
                    </a:lnTo>
                    <a:lnTo>
                      <a:pt x="307" y="0"/>
                    </a:lnTo>
                    <a:lnTo>
                      <a:pt x="325" y="0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7" y="0"/>
                    </a:lnTo>
                    <a:lnTo>
                      <a:pt x="385" y="0"/>
                    </a:lnTo>
                    <a:lnTo>
                      <a:pt x="398" y="0"/>
                    </a:lnTo>
                    <a:lnTo>
                      <a:pt x="416" y="0"/>
                    </a:lnTo>
                    <a:lnTo>
                      <a:pt x="428" y="0"/>
                    </a:lnTo>
                    <a:lnTo>
                      <a:pt x="446" y="0"/>
                    </a:lnTo>
                    <a:lnTo>
                      <a:pt x="464" y="0"/>
                    </a:lnTo>
                    <a:lnTo>
                      <a:pt x="476" y="0"/>
                    </a:lnTo>
                    <a:lnTo>
                      <a:pt x="494" y="0"/>
                    </a:lnTo>
                    <a:lnTo>
                      <a:pt x="506" y="0"/>
                    </a:lnTo>
                    <a:lnTo>
                      <a:pt x="524" y="0"/>
                    </a:lnTo>
                    <a:lnTo>
                      <a:pt x="536" y="0"/>
                    </a:lnTo>
                    <a:lnTo>
                      <a:pt x="554" y="0"/>
                    </a:lnTo>
                    <a:lnTo>
                      <a:pt x="566" y="0"/>
                    </a:lnTo>
                    <a:lnTo>
                      <a:pt x="584" y="0"/>
                    </a:lnTo>
                    <a:lnTo>
                      <a:pt x="602" y="0"/>
                    </a:lnTo>
                    <a:lnTo>
                      <a:pt x="614" y="0"/>
                    </a:lnTo>
                    <a:lnTo>
                      <a:pt x="632" y="0"/>
                    </a:lnTo>
                    <a:lnTo>
                      <a:pt x="644" y="0"/>
                    </a:lnTo>
                    <a:lnTo>
                      <a:pt x="662" y="0"/>
                    </a:lnTo>
                    <a:lnTo>
                      <a:pt x="674" y="0"/>
                    </a:lnTo>
                    <a:lnTo>
                      <a:pt x="693" y="0"/>
                    </a:lnTo>
                    <a:lnTo>
                      <a:pt x="705" y="0"/>
                    </a:lnTo>
                    <a:lnTo>
                      <a:pt x="723" y="0"/>
                    </a:lnTo>
                    <a:lnTo>
                      <a:pt x="735" y="0"/>
                    </a:lnTo>
                    <a:lnTo>
                      <a:pt x="753" y="0"/>
                    </a:lnTo>
                    <a:lnTo>
                      <a:pt x="77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032" name="Text Box 10"/>
            <p:cNvSpPr txBox="1">
              <a:spLocks noChangeAspect="1" noChangeArrowheads="1"/>
            </p:cNvSpPr>
            <p:nvPr/>
          </p:nvSpPr>
          <p:spPr bwMode="auto">
            <a:xfrm>
              <a:off x="4357688" y="5147697"/>
              <a:ext cx="909637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400" dirty="0" err="1"/>
                <a:t>Buoyancy</a:t>
              </a:r>
              <a:endParaRPr lang="en-GB" sz="1400" dirty="0"/>
            </a:p>
          </p:txBody>
        </p:sp>
        <p:sp>
          <p:nvSpPr>
            <p:cNvPr id="1033" name="Text Box 11"/>
            <p:cNvSpPr txBox="1">
              <a:spLocks noChangeAspect="1" noChangeArrowheads="1"/>
            </p:cNvSpPr>
            <p:nvPr/>
          </p:nvSpPr>
          <p:spPr bwMode="auto">
            <a:xfrm>
              <a:off x="2189163" y="4154716"/>
              <a:ext cx="118110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400"/>
                <a:t>Electrothermal</a:t>
              </a:r>
              <a:endParaRPr lang="en-GB" sz="1400"/>
            </a:p>
          </p:txBody>
        </p:sp>
        <p:sp>
          <p:nvSpPr>
            <p:cNvPr id="1034" name="Text Box 12"/>
            <p:cNvSpPr txBox="1">
              <a:spLocks noChangeAspect="1" noChangeArrowheads="1"/>
            </p:cNvSpPr>
            <p:nvPr/>
          </p:nvSpPr>
          <p:spPr bwMode="auto">
            <a:xfrm>
              <a:off x="4065588" y="6478588"/>
              <a:ext cx="323850" cy="138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-7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1035" name="Rectangle 13"/>
            <p:cNvSpPr>
              <a:spLocks noChangeAspect="1" noChangeArrowheads="1"/>
            </p:cNvSpPr>
            <p:nvPr/>
          </p:nvSpPr>
          <p:spPr bwMode="auto">
            <a:xfrm>
              <a:off x="1373188" y="3144838"/>
              <a:ext cx="347662" cy="39385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6" name="Text Box 14"/>
            <p:cNvSpPr txBox="1">
              <a:spLocks noChangeAspect="1" noChangeArrowheads="1"/>
            </p:cNvSpPr>
            <p:nvPr/>
          </p:nvSpPr>
          <p:spPr bwMode="auto">
            <a:xfrm>
              <a:off x="1497013" y="3255020"/>
              <a:ext cx="230832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latin typeface="Times New Roman" pitchFamily="18" charset="0"/>
                </a:rPr>
                <a:t>100</a:t>
              </a:r>
              <a:endParaRPr lang="es-ES" sz="1200" dirty="0">
                <a:latin typeface="Times New Roman" pitchFamily="18" charset="0"/>
              </a:endParaRPr>
            </a:p>
          </p:txBody>
        </p:sp>
        <p:sp>
          <p:nvSpPr>
            <p:cNvPr id="1037" name="Text Box 15"/>
            <p:cNvSpPr txBox="1">
              <a:spLocks noChangeAspect="1" noChangeArrowheads="1"/>
            </p:cNvSpPr>
            <p:nvPr/>
          </p:nvSpPr>
          <p:spPr bwMode="auto">
            <a:xfrm>
              <a:off x="1552575" y="4421832"/>
              <a:ext cx="15388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1038" name="Text Box 16"/>
            <p:cNvSpPr txBox="1">
              <a:spLocks noChangeAspect="1" noChangeArrowheads="1"/>
            </p:cNvSpPr>
            <p:nvPr/>
          </p:nvSpPr>
          <p:spPr bwMode="auto">
            <a:xfrm>
              <a:off x="1606550" y="5596582"/>
              <a:ext cx="76944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1039" name="Text Box 17"/>
            <p:cNvSpPr txBox="1">
              <a:spLocks noChangeAspect="1" noChangeArrowheads="1"/>
            </p:cNvSpPr>
            <p:nvPr/>
          </p:nvSpPr>
          <p:spPr bwMode="auto">
            <a:xfrm>
              <a:off x="1535113" y="6771332"/>
              <a:ext cx="192360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0.1</a:t>
              </a:r>
              <a:endParaRPr lang="es-ES" sz="1200">
                <a:latin typeface="Times New Roman" pitchFamily="18" charset="0"/>
              </a:endParaRPr>
            </a:p>
          </p:txBody>
        </p:sp>
        <p:sp>
          <p:nvSpPr>
            <p:cNvPr id="1040" name="Rectangle 18"/>
            <p:cNvSpPr>
              <a:spLocks noChangeAspect="1" noChangeArrowheads="1"/>
            </p:cNvSpPr>
            <p:nvPr/>
          </p:nvSpPr>
          <p:spPr bwMode="auto">
            <a:xfrm>
              <a:off x="1692275" y="6861175"/>
              <a:ext cx="3765550" cy="3222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1" name="Text Box 19"/>
            <p:cNvSpPr txBox="1">
              <a:spLocks noChangeAspect="1" noChangeArrowheads="1"/>
            </p:cNvSpPr>
            <p:nvPr/>
          </p:nvSpPr>
          <p:spPr bwMode="auto">
            <a:xfrm>
              <a:off x="2551113" y="68722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-5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1042" name="Text Box 20"/>
            <p:cNvSpPr txBox="1">
              <a:spLocks noChangeAspect="1" noChangeArrowheads="1"/>
            </p:cNvSpPr>
            <p:nvPr/>
          </p:nvSpPr>
          <p:spPr bwMode="auto">
            <a:xfrm>
              <a:off x="3446463" y="68722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-4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1043" name="Text Box 21"/>
            <p:cNvSpPr txBox="1">
              <a:spLocks noChangeAspect="1" noChangeArrowheads="1"/>
            </p:cNvSpPr>
            <p:nvPr/>
          </p:nvSpPr>
          <p:spPr bwMode="auto">
            <a:xfrm>
              <a:off x="4362450" y="68722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latin typeface="Times New Roman" pitchFamily="18" charset="0"/>
                </a:rPr>
                <a:t>10</a:t>
              </a:r>
              <a:r>
                <a:rPr lang="es-ES_tradnl" sz="1200" baseline="30000" dirty="0">
                  <a:latin typeface="Times New Roman" pitchFamily="18" charset="0"/>
                </a:rPr>
                <a:t>-3</a:t>
              </a:r>
              <a:endParaRPr lang="es-ES" sz="1200" baseline="30000" dirty="0">
                <a:latin typeface="Times New Roman" pitchFamily="18" charset="0"/>
              </a:endParaRPr>
            </a:p>
          </p:txBody>
        </p:sp>
        <p:sp>
          <p:nvSpPr>
            <p:cNvPr id="1044" name="Text Box 22"/>
            <p:cNvSpPr txBox="1">
              <a:spLocks noChangeAspect="1" noChangeArrowheads="1"/>
            </p:cNvSpPr>
            <p:nvPr/>
          </p:nvSpPr>
          <p:spPr bwMode="auto">
            <a:xfrm>
              <a:off x="5214938" y="68722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latin typeface="Times New Roman" pitchFamily="18" charset="0"/>
                </a:rPr>
                <a:t>10</a:t>
              </a:r>
              <a:r>
                <a:rPr lang="es-ES_tradnl" sz="1200" baseline="30000" dirty="0">
                  <a:latin typeface="Times New Roman" pitchFamily="18" charset="0"/>
                </a:rPr>
                <a:t>-2</a:t>
              </a:r>
              <a:endParaRPr lang="es-ES" sz="1200" baseline="30000" dirty="0">
                <a:latin typeface="Times New Roman" pitchFamily="18" charset="0"/>
              </a:endParaRPr>
            </a:p>
          </p:txBody>
        </p:sp>
        <p:sp>
          <p:nvSpPr>
            <p:cNvPr id="1045" name="Text Box 23"/>
            <p:cNvSpPr txBox="1">
              <a:spLocks noChangeAspect="1" noChangeArrowheads="1"/>
            </p:cNvSpPr>
            <p:nvPr/>
          </p:nvSpPr>
          <p:spPr bwMode="auto">
            <a:xfrm>
              <a:off x="4406900" y="5757863"/>
              <a:ext cx="323850" cy="138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 dirty="0">
                  <a:latin typeface="Times New Roman" pitchFamily="18" charset="0"/>
                </a:rPr>
                <a:t>10</a:t>
              </a:r>
              <a:r>
                <a:rPr lang="es-ES_tradnl" sz="900" baseline="30000" dirty="0">
                  <a:latin typeface="Times New Roman" pitchFamily="18" charset="0"/>
                </a:rPr>
                <a:t>-5</a:t>
              </a:r>
              <a:endParaRPr lang="en-GB" sz="900" baseline="30000" dirty="0">
                <a:latin typeface="Times New Roman" pitchFamily="18" charset="0"/>
              </a:endParaRPr>
            </a:p>
          </p:txBody>
        </p:sp>
        <p:sp>
          <p:nvSpPr>
            <p:cNvPr id="1046" name="Text Box 25"/>
            <p:cNvSpPr txBox="1">
              <a:spLocks noChangeAspect="1" noChangeArrowheads="1"/>
            </p:cNvSpPr>
            <p:nvPr/>
          </p:nvSpPr>
          <p:spPr bwMode="auto">
            <a:xfrm>
              <a:off x="1781175" y="5537033"/>
              <a:ext cx="493713" cy="4416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/>
                <a:t>A.C. </a:t>
              </a:r>
            </a:p>
            <a:p>
              <a:pPr algn="ctr">
                <a:spcBef>
                  <a:spcPct val="5000"/>
                </a:spcBef>
              </a:pPr>
              <a:r>
                <a:rPr lang="es-ES_tradnl" sz="1400" dirty="0"/>
                <a:t>E.O.</a:t>
              </a:r>
              <a:endParaRPr lang="en-GB" sz="1400" dirty="0"/>
            </a:p>
          </p:txBody>
        </p:sp>
        <p:sp>
          <p:nvSpPr>
            <p:cNvPr id="1047" name="Rectangle 26"/>
            <p:cNvSpPr>
              <a:spLocks noChangeAspect="1" noChangeArrowheads="1"/>
            </p:cNvSpPr>
            <p:nvPr/>
          </p:nvSpPr>
          <p:spPr bwMode="auto">
            <a:xfrm>
              <a:off x="1716088" y="3232150"/>
              <a:ext cx="3617912" cy="3609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8" name="Freeform 27"/>
            <p:cNvSpPr>
              <a:spLocks noChangeAspect="1"/>
            </p:cNvSpPr>
            <p:nvPr/>
          </p:nvSpPr>
          <p:spPr bwMode="auto">
            <a:xfrm>
              <a:off x="2933700" y="3232150"/>
              <a:ext cx="1560513" cy="3055938"/>
            </a:xfrm>
            <a:custGeom>
              <a:avLst/>
              <a:gdLst>
                <a:gd name="T0" fmla="*/ 0 w 486"/>
                <a:gd name="T1" fmla="*/ 950 h 950"/>
                <a:gd name="T2" fmla="*/ 486 w 486"/>
                <a:gd name="T3" fmla="*/ 0 h 950"/>
                <a:gd name="T4" fmla="*/ 0 60000 65536"/>
                <a:gd name="T5" fmla="*/ 0 60000 65536"/>
                <a:gd name="T6" fmla="*/ 0 w 486"/>
                <a:gd name="T7" fmla="*/ 0 h 950"/>
                <a:gd name="T8" fmla="*/ 486 w 486"/>
                <a:gd name="T9" fmla="*/ 950 h 9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" h="950">
                  <a:moveTo>
                    <a:pt x="0" y="950"/>
                  </a:moveTo>
                  <a:lnTo>
                    <a:pt x="486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9" name="Text Box 28"/>
            <p:cNvSpPr txBox="1">
              <a:spLocks noChangeAspect="1" noChangeArrowheads="1"/>
            </p:cNvSpPr>
            <p:nvPr/>
          </p:nvSpPr>
          <p:spPr bwMode="auto">
            <a:xfrm>
              <a:off x="1711325" y="6872288"/>
              <a:ext cx="238848" cy="184666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>
                  <a:latin typeface="Times New Roman" pitchFamily="18" charset="0"/>
                </a:rPr>
                <a:t>10</a:t>
              </a:r>
              <a:r>
                <a:rPr lang="es-ES_tradnl" sz="1200" baseline="30000">
                  <a:latin typeface="Times New Roman" pitchFamily="18" charset="0"/>
                </a:rPr>
                <a:t>-6</a:t>
              </a:r>
              <a:endParaRPr lang="es-ES" sz="1200" baseline="30000">
                <a:latin typeface="Times New Roman" pitchFamily="18" charset="0"/>
              </a:endParaRPr>
            </a:p>
          </p:txBody>
        </p:sp>
        <p:sp>
          <p:nvSpPr>
            <p:cNvPr id="1050" name="Text Box 29"/>
            <p:cNvSpPr txBox="1">
              <a:spLocks noChangeAspect="1" noChangeArrowheads="1"/>
            </p:cNvSpPr>
            <p:nvPr/>
          </p:nvSpPr>
          <p:spPr bwMode="auto">
            <a:xfrm rot="16200000">
              <a:off x="924033" y="4950897"/>
              <a:ext cx="6998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i="1">
                  <a:latin typeface="Times New Roman" pitchFamily="18" charset="0"/>
                </a:rPr>
                <a:t>V </a:t>
              </a:r>
              <a:r>
                <a:rPr lang="es-ES_tradnl">
                  <a:latin typeface="Times New Roman" pitchFamily="18" charset="0"/>
                </a:rPr>
                <a:t>(V)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1051" name="Text Box 30"/>
            <p:cNvSpPr txBox="1">
              <a:spLocks noChangeAspect="1" noChangeArrowheads="1"/>
            </p:cNvSpPr>
            <p:nvPr/>
          </p:nvSpPr>
          <p:spPr bwMode="auto">
            <a:xfrm>
              <a:off x="3402013" y="7046913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i="1" dirty="0">
                  <a:latin typeface="Times New Roman" pitchFamily="18" charset="0"/>
                </a:rPr>
                <a:t>l </a:t>
              </a:r>
              <a:r>
                <a:rPr lang="es-ES_tradnl" dirty="0">
                  <a:latin typeface="Times New Roman" pitchFamily="18" charset="0"/>
                </a:rPr>
                <a:t>(m)</a:t>
              </a:r>
              <a:endParaRPr lang="en-GB" dirty="0">
                <a:latin typeface="Times New Roman" pitchFamily="18" charset="0"/>
              </a:endParaRPr>
            </a:p>
          </p:txBody>
        </p:sp>
        <p:sp>
          <p:nvSpPr>
            <p:cNvPr id="1052" name="Freeform 31"/>
            <p:cNvSpPr>
              <a:spLocks noChangeAspect="1"/>
            </p:cNvSpPr>
            <p:nvPr/>
          </p:nvSpPr>
          <p:spPr bwMode="auto">
            <a:xfrm>
              <a:off x="1728788" y="4645025"/>
              <a:ext cx="1185862" cy="1579563"/>
            </a:xfrm>
            <a:custGeom>
              <a:avLst/>
              <a:gdLst>
                <a:gd name="T0" fmla="*/ 355 w 355"/>
                <a:gd name="T1" fmla="*/ 472 h 472"/>
                <a:gd name="T2" fmla="*/ 0 w 355"/>
                <a:gd name="T3" fmla="*/ 0 h 472"/>
                <a:gd name="T4" fmla="*/ 0 60000 65536"/>
                <a:gd name="T5" fmla="*/ 0 60000 65536"/>
                <a:gd name="T6" fmla="*/ 0 w 355"/>
                <a:gd name="T7" fmla="*/ 0 h 472"/>
                <a:gd name="T8" fmla="*/ 355 w 355"/>
                <a:gd name="T9" fmla="*/ 472 h 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5" h="472">
                  <a:moveTo>
                    <a:pt x="355" y="472"/>
                  </a:moveTo>
                  <a:lnTo>
                    <a:pt x="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53" name="Text Box 37"/>
            <p:cNvSpPr txBox="1">
              <a:spLocks noChangeAspect="1" noChangeArrowheads="1"/>
            </p:cNvSpPr>
            <p:nvPr/>
          </p:nvSpPr>
          <p:spPr bwMode="auto">
            <a:xfrm>
              <a:off x="4545013" y="4643438"/>
              <a:ext cx="323850" cy="136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-3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1054" name="Text Box 38"/>
            <p:cNvSpPr txBox="1">
              <a:spLocks noChangeAspect="1" noChangeArrowheads="1"/>
            </p:cNvSpPr>
            <p:nvPr/>
          </p:nvSpPr>
          <p:spPr bwMode="auto">
            <a:xfrm>
              <a:off x="4797425" y="3808413"/>
              <a:ext cx="325438" cy="134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900">
                  <a:latin typeface="Times New Roman" pitchFamily="18" charset="0"/>
                </a:rPr>
                <a:t>10</a:t>
              </a:r>
              <a:r>
                <a:rPr lang="es-ES_tradnl" sz="900" baseline="30000">
                  <a:latin typeface="Times New Roman" pitchFamily="18" charset="0"/>
                </a:rPr>
                <a:t>-1</a:t>
              </a:r>
              <a:endParaRPr lang="en-GB" sz="900" baseline="30000">
                <a:latin typeface="Times New Roman" pitchFamily="18" charset="0"/>
              </a:endParaRPr>
            </a:p>
          </p:txBody>
        </p:sp>
        <p:sp>
          <p:nvSpPr>
            <p:cNvPr id="1055" name="Rectangle 42"/>
            <p:cNvSpPr>
              <a:spLocks noChangeAspect="1" noChangeArrowheads="1"/>
            </p:cNvSpPr>
            <p:nvPr/>
          </p:nvSpPr>
          <p:spPr bwMode="auto">
            <a:xfrm>
              <a:off x="1744663" y="3222625"/>
              <a:ext cx="3616325" cy="2794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6" name="Text Box 43"/>
            <p:cNvSpPr txBox="1">
              <a:spLocks noChangeAspect="1" noChangeArrowheads="1"/>
            </p:cNvSpPr>
            <p:nvPr/>
          </p:nvSpPr>
          <p:spPr bwMode="auto">
            <a:xfrm>
              <a:off x="2970213" y="3237141"/>
              <a:ext cx="68580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/>
                <a:t>Boiling</a:t>
              </a:r>
              <a:endParaRPr lang="en-GB" sz="1400"/>
            </a:p>
          </p:txBody>
        </p:sp>
        <p:sp>
          <p:nvSpPr>
            <p:cNvPr id="1057" name="Freeform 32"/>
            <p:cNvSpPr>
              <a:spLocks noChangeAspect="1"/>
            </p:cNvSpPr>
            <p:nvPr/>
          </p:nvSpPr>
          <p:spPr bwMode="auto">
            <a:xfrm>
              <a:off x="1724025" y="3222625"/>
              <a:ext cx="479425" cy="558800"/>
            </a:xfrm>
            <a:custGeom>
              <a:avLst/>
              <a:gdLst>
                <a:gd name="T0" fmla="*/ 201 w 201"/>
                <a:gd name="T1" fmla="*/ 3 h 234"/>
                <a:gd name="T2" fmla="*/ 3 w 201"/>
                <a:gd name="T3" fmla="*/ 0 h 234"/>
                <a:gd name="T4" fmla="*/ 0 w 201"/>
                <a:gd name="T5" fmla="*/ 234 h 234"/>
                <a:gd name="T6" fmla="*/ 201 w 201"/>
                <a:gd name="T7" fmla="*/ 3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234"/>
                <a:gd name="T14" fmla="*/ 201 w 201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234">
                  <a:moveTo>
                    <a:pt x="201" y="3"/>
                  </a:moveTo>
                  <a:lnTo>
                    <a:pt x="3" y="0"/>
                  </a:lnTo>
                  <a:lnTo>
                    <a:pt x="0" y="234"/>
                  </a:lnTo>
                  <a:lnTo>
                    <a:pt x="201" y="3"/>
                  </a:lnTo>
                  <a:close/>
                </a:path>
              </a:pathLst>
            </a:custGeom>
            <a:solidFill>
              <a:srgbClr val="C0C0C0"/>
            </a:solidFill>
            <a:ln w="38100" cmpd="sng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58" name="Freeform 33"/>
            <p:cNvSpPr>
              <a:spLocks noChangeAspect="1"/>
            </p:cNvSpPr>
            <p:nvPr/>
          </p:nvSpPr>
          <p:spPr bwMode="auto">
            <a:xfrm>
              <a:off x="1724025" y="3222625"/>
              <a:ext cx="471488" cy="577850"/>
            </a:xfrm>
            <a:custGeom>
              <a:avLst/>
              <a:gdLst>
                <a:gd name="T0" fmla="*/ 0 w 198"/>
                <a:gd name="T1" fmla="*/ 242 h 242"/>
                <a:gd name="T2" fmla="*/ 198 w 198"/>
                <a:gd name="T3" fmla="*/ 0 h 242"/>
                <a:gd name="T4" fmla="*/ 0 60000 65536"/>
                <a:gd name="T5" fmla="*/ 0 60000 65536"/>
                <a:gd name="T6" fmla="*/ 0 w 198"/>
                <a:gd name="T7" fmla="*/ 0 h 242"/>
                <a:gd name="T8" fmla="*/ 198 w 198"/>
                <a:gd name="T9" fmla="*/ 242 h 2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" h="242">
                  <a:moveTo>
                    <a:pt x="0" y="242"/>
                  </a:moveTo>
                  <a:cubicBezTo>
                    <a:pt x="33" y="202"/>
                    <a:pt x="157" y="51"/>
                    <a:pt x="19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59" name="Text Box 34"/>
            <p:cNvSpPr txBox="1">
              <a:spLocks noChangeAspect="1" noChangeArrowheads="1"/>
            </p:cNvSpPr>
            <p:nvPr/>
          </p:nvSpPr>
          <p:spPr bwMode="auto">
            <a:xfrm>
              <a:off x="1763713" y="3265716"/>
              <a:ext cx="22225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 smtClean="0"/>
                <a:t>RO</a:t>
              </a:r>
              <a:endParaRPr lang="en-GB" sz="1400" dirty="0"/>
            </a:p>
          </p:txBody>
        </p:sp>
        <p:sp>
          <p:nvSpPr>
            <p:cNvPr id="1060" name="Line 44"/>
            <p:cNvSpPr>
              <a:spLocks noChangeAspect="1" noChangeShapeType="1"/>
            </p:cNvSpPr>
            <p:nvPr/>
          </p:nvSpPr>
          <p:spPr bwMode="auto">
            <a:xfrm flipV="1">
              <a:off x="1738313" y="3495675"/>
              <a:ext cx="3622675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cxnSp>
          <p:nvCxnSpPr>
            <p:cNvPr id="1061" name="1060 Conector recto"/>
            <p:cNvCxnSpPr/>
            <p:nvPr/>
          </p:nvCxnSpPr>
          <p:spPr>
            <a:xfrm>
              <a:off x="2933700" y="6259513"/>
              <a:ext cx="6350" cy="5778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220072" y="306896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Forces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es-E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liquid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bulk</a:t>
            </a:r>
            <a:endParaRPr lang="es-E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9712" y="414908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00B050"/>
                </a:solidFill>
              </a:rPr>
              <a:t>Forces</a:t>
            </a:r>
            <a:r>
              <a:rPr lang="es-ES" sz="2000" dirty="0" smtClean="0">
                <a:solidFill>
                  <a:srgbClr val="00B050"/>
                </a:solidFill>
              </a:rPr>
              <a:t> in </a:t>
            </a:r>
            <a:r>
              <a:rPr lang="es-ES" sz="2000" dirty="0" err="1" smtClean="0">
                <a:solidFill>
                  <a:srgbClr val="00B050"/>
                </a:solidFill>
              </a:rPr>
              <a:t>the</a:t>
            </a:r>
            <a:r>
              <a:rPr lang="es-ES" sz="2000" dirty="0" smtClean="0">
                <a:solidFill>
                  <a:srgbClr val="00B050"/>
                </a:solidFill>
              </a:rPr>
              <a:t> </a:t>
            </a:r>
            <a:r>
              <a:rPr lang="es-ES" sz="2000" dirty="0" err="1" smtClean="0">
                <a:solidFill>
                  <a:srgbClr val="00B050"/>
                </a:solidFill>
              </a:rPr>
              <a:t>double</a:t>
            </a:r>
            <a:r>
              <a:rPr lang="es-ES" sz="2000" dirty="0" smtClean="0">
                <a:solidFill>
                  <a:srgbClr val="00B050"/>
                </a:solidFill>
              </a:rPr>
              <a:t> </a:t>
            </a:r>
            <a:r>
              <a:rPr lang="es-ES" sz="2000" dirty="0" err="1" smtClean="0">
                <a:solidFill>
                  <a:srgbClr val="00B050"/>
                </a:solidFill>
              </a:rPr>
              <a:t>layer</a:t>
            </a:r>
            <a:r>
              <a:rPr lang="es-ES" sz="2000" dirty="0" smtClean="0">
                <a:solidFill>
                  <a:srgbClr val="00B050"/>
                </a:solidFill>
              </a:rPr>
              <a:t> metal/</a:t>
            </a:r>
            <a:r>
              <a:rPr lang="es-ES" sz="2000" dirty="0" err="1" smtClean="0">
                <a:solidFill>
                  <a:srgbClr val="00B050"/>
                </a:solidFill>
              </a:rPr>
              <a:t>electrolyte</a:t>
            </a:r>
            <a:endParaRPr lang="es-ES" sz="2000" dirty="0" smtClean="0">
              <a:solidFill>
                <a:srgbClr val="00B050"/>
              </a:solidFill>
            </a:endParaRPr>
          </a:p>
          <a:p>
            <a:endParaRPr lang="es-ES" sz="2000" dirty="0">
              <a:solidFill>
                <a:srgbClr val="00B05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07704" y="1988840"/>
            <a:ext cx="5688632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07704" y="5157192"/>
            <a:ext cx="165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/>
              <a:t>frequency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1042845" y="4345176"/>
            <a:ext cx="1244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/>
              <a:t>voltage</a:t>
            </a:r>
            <a:endParaRPr lang="es-ES" sz="28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851920" y="544522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V="1">
            <a:off x="1151621" y="3320988"/>
            <a:ext cx="1088505" cy="8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051720" y="1916832"/>
            <a:ext cx="485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solidFill>
                  <a:srgbClr val="FF0000"/>
                </a:solidFill>
              </a:rPr>
              <a:t>boiling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induced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by</a:t>
            </a:r>
            <a:r>
              <a:rPr lang="es-ES" sz="2800" dirty="0" smtClean="0">
                <a:solidFill>
                  <a:srgbClr val="FF0000"/>
                </a:solidFill>
              </a:rPr>
              <a:t> Joule </a:t>
            </a:r>
            <a:r>
              <a:rPr lang="es-ES" sz="2800" dirty="0" err="1" smtClean="0">
                <a:solidFill>
                  <a:srgbClr val="FF0000"/>
                </a:solidFill>
              </a:rPr>
              <a:t>heating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 rot="19954856">
            <a:off x="2110152" y="2694790"/>
            <a:ext cx="209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rgbClr val="C00000"/>
                </a:solidFill>
              </a:rPr>
              <a:t>electrochem</a:t>
            </a:r>
            <a:r>
              <a:rPr lang="es-ES" sz="20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s-ES" sz="2000" dirty="0" err="1" smtClean="0">
                <a:solidFill>
                  <a:srgbClr val="C00000"/>
                </a:solidFill>
              </a:rPr>
              <a:t>bubble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generation</a:t>
            </a:r>
            <a:endParaRPr lang="es-ES" sz="2000" dirty="0">
              <a:solidFill>
                <a:srgbClr val="C00000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051720" y="2420888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2267744" y="2564904"/>
            <a:ext cx="2664296" cy="12961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572000" y="3284984"/>
            <a:ext cx="576064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2483768" y="2780928"/>
            <a:ext cx="2808312" cy="14401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 rot="20044642">
            <a:off x="2149222" y="3302111"/>
            <a:ext cx="264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red-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bubbles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9776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DC </a:t>
            </a:r>
            <a:r>
              <a:rPr lang="es-ES" sz="3600" dirty="0" err="1" smtClean="0"/>
              <a:t>fields</a:t>
            </a:r>
            <a:r>
              <a:rPr lang="es-ES" sz="3600" dirty="0" smtClean="0"/>
              <a:t> are </a:t>
            </a:r>
            <a:r>
              <a:rPr lang="es-ES" sz="3600" dirty="0" err="1" smtClean="0"/>
              <a:t>widely</a:t>
            </a:r>
            <a:r>
              <a:rPr lang="es-ES" sz="3600" dirty="0" smtClean="0"/>
              <a:t> </a:t>
            </a:r>
            <a:r>
              <a:rPr lang="es-ES" sz="3600" dirty="0" err="1" smtClean="0"/>
              <a:t>used</a:t>
            </a:r>
            <a:r>
              <a:rPr lang="es-ES" sz="3600" dirty="0" smtClean="0"/>
              <a:t> in microsystems: </a:t>
            </a:r>
            <a:r>
              <a:rPr lang="es-ES" sz="3600" dirty="0" err="1" smtClean="0"/>
              <a:t>electrophoresis</a:t>
            </a:r>
            <a:r>
              <a:rPr lang="es-ES" sz="3600" dirty="0" smtClean="0"/>
              <a:t> and electroosmosis</a:t>
            </a:r>
            <a:endParaRPr lang="es-ES" sz="3600" dirty="0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458280" y="1268760"/>
            <a:ext cx="4038600" cy="2574925"/>
            <a:chOff x="1632" y="2208"/>
            <a:chExt cx="2544" cy="162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2" y="2208"/>
              <a:ext cx="2544" cy="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40" y="2592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s-ES" sz="1600" b="1"/>
                <a:t>+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448" y="2688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s-ES" sz="1600" b="1"/>
                <a:t>+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832" y="2688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s-ES" sz="1600" b="1" dirty="0"/>
                <a:t>+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448" y="2928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s-ES" sz="1600" b="1"/>
                <a:t>+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640" y="3024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s-ES" sz="1600" b="1"/>
                <a:t>+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832" y="2928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s-ES" sz="1600" b="1"/>
                <a:t>+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976" y="254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/>
                <a:t>-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80" y="289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dirty="0"/>
                <a:t>-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364" y="254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/>
                <a:t>-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364" y="2928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/>
                <a:t>-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675" y="307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/>
                <a:t>-</a:t>
              </a:r>
            </a:p>
          </p:txBody>
        </p:sp>
      </p:grpSp>
      <p:grpSp>
        <p:nvGrpSpPr>
          <p:cNvPr id="228" name="227 Grupo"/>
          <p:cNvGrpSpPr/>
          <p:nvPr/>
        </p:nvGrpSpPr>
        <p:grpSpPr>
          <a:xfrm>
            <a:off x="5292080" y="4046339"/>
            <a:ext cx="3388816" cy="2082800"/>
            <a:chOff x="5292080" y="4046339"/>
            <a:chExt cx="3388816" cy="2082800"/>
          </a:xfrm>
        </p:grpSpPr>
        <p:sp>
          <p:nvSpPr>
            <p:cNvPr id="215" name="AutoShape 4"/>
            <p:cNvSpPr>
              <a:spLocks/>
            </p:cNvSpPr>
            <p:nvPr/>
          </p:nvSpPr>
          <p:spPr bwMode="auto">
            <a:xfrm>
              <a:off x="5963593" y="4241602"/>
              <a:ext cx="525463" cy="1639888"/>
            </a:xfrm>
            <a:prstGeom prst="rightBracket">
              <a:avLst>
                <a:gd name="adj" fmla="val 444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16" name="Group 5"/>
            <p:cNvGrpSpPr>
              <a:grpSpLocks/>
            </p:cNvGrpSpPr>
            <p:nvPr/>
          </p:nvGrpSpPr>
          <p:grpSpPr bwMode="auto">
            <a:xfrm>
              <a:off x="5614343" y="4046339"/>
              <a:ext cx="1223963" cy="2082800"/>
              <a:chOff x="1610" y="2478"/>
              <a:chExt cx="1637" cy="861"/>
            </a:xfrm>
          </p:grpSpPr>
          <p:sp>
            <p:nvSpPr>
              <p:cNvPr id="246" name="Rectangle 6" descr="Diagonal hacia abajo ancha"/>
              <p:cNvSpPr>
                <a:spLocks noChangeArrowheads="1"/>
              </p:cNvSpPr>
              <p:nvPr/>
            </p:nvSpPr>
            <p:spPr bwMode="auto">
              <a:xfrm>
                <a:off x="1610" y="2478"/>
                <a:ext cx="1633" cy="90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7" name="Rectangle 7" descr="Diagonal hacia arriba ancha"/>
              <p:cNvSpPr>
                <a:spLocks noChangeArrowheads="1"/>
              </p:cNvSpPr>
              <p:nvPr/>
            </p:nvSpPr>
            <p:spPr bwMode="auto">
              <a:xfrm>
                <a:off x="1610" y="3249"/>
                <a:ext cx="1633" cy="9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8" name="Line 8"/>
              <p:cNvSpPr>
                <a:spLocks noChangeShapeType="1"/>
              </p:cNvSpPr>
              <p:nvPr/>
            </p:nvSpPr>
            <p:spPr bwMode="auto">
              <a:xfrm>
                <a:off x="1610" y="2651"/>
                <a:ext cx="16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" name="Line 9"/>
              <p:cNvSpPr>
                <a:spLocks noChangeShapeType="1"/>
              </p:cNvSpPr>
              <p:nvPr/>
            </p:nvSpPr>
            <p:spPr bwMode="auto">
              <a:xfrm>
                <a:off x="1614" y="3199"/>
                <a:ext cx="16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35" name="Text Box 17"/>
            <p:cNvSpPr txBox="1">
              <a:spLocks noChangeArrowheads="1"/>
            </p:cNvSpPr>
            <p:nvPr/>
          </p:nvSpPr>
          <p:spPr bwMode="auto">
            <a:xfrm>
              <a:off x="7096720" y="4206074"/>
              <a:ext cx="15841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dirty="0">
                  <a:latin typeface="Symbol" pitchFamily="18" charset="2"/>
                </a:rPr>
                <a:t>~</a:t>
              </a:r>
              <a:r>
                <a:rPr lang="en-GB" sz="2000" dirty="0" err="1" smtClean="0">
                  <a:latin typeface="Symbol" pitchFamily="18" charset="2"/>
                </a:rPr>
                <a:t>l</a:t>
              </a:r>
              <a:r>
                <a:rPr lang="en-GB" sz="2000" baseline="-25000" dirty="0" err="1" smtClean="0"/>
                <a:t>D</a:t>
              </a:r>
              <a:r>
                <a:rPr lang="en-GB" sz="2000" dirty="0" smtClean="0">
                  <a:latin typeface="Symbol" pitchFamily="18" charset="2"/>
                </a:rPr>
                <a:t> ~</a:t>
              </a:r>
              <a:r>
                <a:rPr lang="en-GB" sz="2000" dirty="0" smtClean="0">
                  <a:latin typeface="+mj-lt"/>
                </a:rPr>
                <a:t>10nm</a:t>
              </a:r>
              <a:endParaRPr lang="en-GB" sz="2000" baseline="-25000" dirty="0">
                <a:latin typeface="+mj-lt"/>
              </a:endParaRPr>
            </a:p>
          </p:txBody>
        </p:sp>
        <p:grpSp>
          <p:nvGrpSpPr>
            <p:cNvPr id="236" name="Group 18"/>
            <p:cNvGrpSpPr>
              <a:grpSpLocks/>
            </p:cNvGrpSpPr>
            <p:nvPr/>
          </p:nvGrpSpPr>
          <p:grpSpPr bwMode="auto">
            <a:xfrm>
              <a:off x="6924804" y="4478982"/>
              <a:ext cx="174719" cy="218866"/>
              <a:chOff x="1927" y="2704"/>
              <a:chExt cx="91" cy="91"/>
            </a:xfrm>
          </p:grpSpPr>
          <p:sp>
            <p:nvSpPr>
              <p:cNvPr id="240" name="Line 19"/>
              <p:cNvSpPr>
                <a:spLocks noChangeShapeType="1"/>
              </p:cNvSpPr>
              <p:nvPr/>
            </p:nvSpPr>
            <p:spPr bwMode="auto">
              <a:xfrm flipV="1">
                <a:off x="1973" y="270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1" name="Line 20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37" name="Group 21"/>
            <p:cNvGrpSpPr>
              <a:grpSpLocks/>
            </p:cNvGrpSpPr>
            <p:nvPr/>
          </p:nvGrpSpPr>
          <p:grpSpPr bwMode="auto">
            <a:xfrm flipH="1" flipV="1">
              <a:off x="6924804" y="4058085"/>
              <a:ext cx="174719" cy="218866"/>
              <a:chOff x="1927" y="2704"/>
              <a:chExt cx="91" cy="91"/>
            </a:xfrm>
          </p:grpSpPr>
          <p:sp>
            <p:nvSpPr>
              <p:cNvPr id="238" name="Line 22"/>
              <p:cNvSpPr>
                <a:spLocks noChangeShapeType="1"/>
              </p:cNvSpPr>
              <p:nvPr/>
            </p:nvSpPr>
            <p:spPr bwMode="auto">
              <a:xfrm flipV="1">
                <a:off x="1973" y="270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" name="Line 23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5" name="Text Box 36"/>
            <p:cNvSpPr txBox="1">
              <a:spLocks noChangeArrowheads="1"/>
            </p:cNvSpPr>
            <p:nvPr/>
          </p:nvSpPr>
          <p:spPr bwMode="auto">
            <a:xfrm>
              <a:off x="5292080" y="5055989"/>
              <a:ext cx="739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dirty="0">
                  <a:latin typeface="Tahoma" pitchFamily="34" charset="0"/>
                </a:rPr>
                <a:t>velocity </a:t>
              </a:r>
            </a:p>
            <a:p>
              <a:r>
                <a:rPr lang="en-GB" sz="1200" dirty="0">
                  <a:latin typeface="Tahoma" pitchFamily="34" charset="0"/>
                </a:rPr>
                <a:t>profile</a:t>
              </a:r>
            </a:p>
          </p:txBody>
        </p:sp>
        <p:sp>
          <p:nvSpPr>
            <p:cNvPr id="226" name="Line 37"/>
            <p:cNvSpPr>
              <a:spLocks noChangeShapeType="1"/>
            </p:cNvSpPr>
            <p:nvPr/>
          </p:nvSpPr>
          <p:spPr bwMode="auto">
            <a:xfrm>
              <a:off x="5815955" y="5443339"/>
              <a:ext cx="611188" cy="219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7" name="Text Box 39"/>
            <p:cNvSpPr txBox="1">
              <a:spLocks noChangeArrowheads="1"/>
            </p:cNvSpPr>
            <p:nvPr/>
          </p:nvSpPr>
          <p:spPr bwMode="auto">
            <a:xfrm>
              <a:off x="6431905" y="4836914"/>
              <a:ext cx="877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Tahoma" pitchFamily="34" charset="0"/>
                </a:rPr>
                <a:t>zero back </a:t>
              </a:r>
            </a:p>
            <a:p>
              <a:r>
                <a:rPr lang="en-GB" sz="1200">
                  <a:latin typeface="Tahoma" pitchFamily="34" charset="0"/>
                </a:rPr>
                <a:t>pressure</a:t>
              </a:r>
            </a:p>
          </p:txBody>
        </p:sp>
      </p:grpSp>
      <p:grpSp>
        <p:nvGrpSpPr>
          <p:cNvPr id="23" name="Group 245"/>
          <p:cNvGrpSpPr>
            <a:grpSpLocks/>
          </p:cNvGrpSpPr>
          <p:nvPr/>
        </p:nvGrpSpPr>
        <p:grpSpPr bwMode="auto">
          <a:xfrm>
            <a:off x="755576" y="3789040"/>
            <a:ext cx="4562475" cy="1917700"/>
            <a:chOff x="1684" y="981"/>
            <a:chExt cx="2511" cy="1052"/>
          </a:xfrm>
        </p:grpSpPr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421" y="1782"/>
              <a:ext cx="774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>
                  <a:latin typeface="Tahoma" pitchFamily="34" charset="0"/>
                </a:rPr>
                <a:t>fixed charge</a:t>
              </a:r>
            </a:p>
            <a:p>
              <a:r>
                <a:rPr lang="en-GB" sz="1200">
                  <a:latin typeface="Tahoma" pitchFamily="34" charset="0"/>
                </a:rPr>
                <a:t> (in glass)</a:t>
              </a:r>
            </a:p>
          </p:txBody>
        </p:sp>
        <p:grpSp>
          <p:nvGrpSpPr>
            <p:cNvPr id="25" name="Group 43"/>
            <p:cNvGrpSpPr>
              <a:grpSpLocks/>
            </p:cNvGrpSpPr>
            <p:nvPr/>
          </p:nvGrpSpPr>
          <p:grpSpPr bwMode="auto">
            <a:xfrm>
              <a:off x="1684" y="981"/>
              <a:ext cx="2442" cy="998"/>
              <a:chOff x="1435" y="1298"/>
              <a:chExt cx="2579" cy="998"/>
            </a:xfrm>
          </p:grpSpPr>
          <p:sp>
            <p:nvSpPr>
              <p:cNvPr id="26" name="Rectangle 44"/>
              <p:cNvSpPr>
                <a:spLocks noChangeArrowheads="1"/>
              </p:cNvSpPr>
              <p:nvPr/>
            </p:nvSpPr>
            <p:spPr bwMode="auto">
              <a:xfrm>
                <a:off x="1610" y="1661"/>
                <a:ext cx="1633" cy="590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7" name="Line 45"/>
              <p:cNvSpPr>
                <a:spLocks noChangeShapeType="1"/>
              </p:cNvSpPr>
              <p:nvPr/>
            </p:nvSpPr>
            <p:spPr bwMode="auto">
              <a:xfrm flipV="1">
                <a:off x="2377" y="1460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" name="Line 46"/>
              <p:cNvSpPr>
                <a:spLocks noChangeShapeType="1"/>
              </p:cNvSpPr>
              <p:nvPr/>
            </p:nvSpPr>
            <p:spPr bwMode="auto">
              <a:xfrm flipV="1">
                <a:off x="2431" y="1489"/>
                <a:ext cx="0" cy="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Text Box 47"/>
              <p:cNvSpPr txBox="1">
                <a:spLocks noChangeArrowheads="1"/>
              </p:cNvSpPr>
              <p:nvPr/>
            </p:nvSpPr>
            <p:spPr bwMode="auto">
              <a:xfrm>
                <a:off x="2318" y="1298"/>
                <a:ext cx="226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400" i="1">
                    <a:latin typeface="Tahoma" pitchFamily="34" charset="0"/>
                  </a:rPr>
                  <a:t>V</a:t>
                </a:r>
              </a:p>
            </p:txBody>
          </p:sp>
          <p:sp>
            <p:nvSpPr>
              <p:cNvPr id="30" name="Line 48"/>
              <p:cNvSpPr>
                <a:spLocks noChangeShapeType="1"/>
              </p:cNvSpPr>
              <p:nvPr/>
            </p:nvSpPr>
            <p:spPr bwMode="auto">
              <a:xfrm>
                <a:off x="2055" y="1979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" name="Text Box 49"/>
              <p:cNvSpPr txBox="1">
                <a:spLocks noChangeArrowheads="1"/>
              </p:cNvSpPr>
              <p:nvPr/>
            </p:nvSpPr>
            <p:spPr bwMode="auto">
              <a:xfrm>
                <a:off x="2045" y="1821"/>
                <a:ext cx="26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 b="1"/>
                  <a:t>E</a:t>
                </a:r>
                <a:r>
                  <a:rPr lang="en-GB" sz="1200"/>
                  <a:t>(x)</a:t>
                </a:r>
              </a:p>
            </p:txBody>
          </p:sp>
          <p:grpSp>
            <p:nvGrpSpPr>
              <p:cNvPr id="32" name="Group 50"/>
              <p:cNvGrpSpPr>
                <a:grpSpLocks/>
              </p:cNvGrpSpPr>
              <p:nvPr/>
            </p:nvGrpSpPr>
            <p:grpSpPr bwMode="auto">
              <a:xfrm>
                <a:off x="1435" y="1525"/>
                <a:ext cx="994" cy="408"/>
                <a:chOff x="1383" y="1525"/>
                <a:chExt cx="994" cy="408"/>
              </a:xfrm>
            </p:grpSpPr>
            <p:sp>
              <p:nvSpPr>
                <p:cNvPr id="21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383" y="1525"/>
                  <a:ext cx="0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383" y="1525"/>
                  <a:ext cx="9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4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383" y="1933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 flipH="1">
                <a:off x="2437" y="1524"/>
                <a:ext cx="994" cy="408"/>
                <a:chOff x="1383" y="1525"/>
                <a:chExt cx="994" cy="408"/>
              </a:xfrm>
            </p:grpSpPr>
            <p:sp>
              <p:nvSpPr>
                <p:cNvPr id="20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383" y="1525"/>
                  <a:ext cx="0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383" y="1525"/>
                  <a:ext cx="9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383" y="1933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34" name="Rectangle 58"/>
              <p:cNvSpPr>
                <a:spLocks noChangeArrowheads="1"/>
              </p:cNvSpPr>
              <p:nvPr/>
            </p:nvSpPr>
            <p:spPr bwMode="auto">
              <a:xfrm>
                <a:off x="1610" y="1616"/>
                <a:ext cx="1633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5" name="Rectangle 59"/>
              <p:cNvSpPr>
                <a:spLocks noChangeArrowheads="1"/>
              </p:cNvSpPr>
              <p:nvPr/>
            </p:nvSpPr>
            <p:spPr bwMode="auto">
              <a:xfrm>
                <a:off x="1610" y="2160"/>
                <a:ext cx="1633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6" name="Group 60"/>
              <p:cNvGrpSpPr>
                <a:grpSpLocks/>
              </p:cNvGrpSpPr>
              <p:nvPr/>
            </p:nvGrpSpPr>
            <p:grpSpPr bwMode="auto">
              <a:xfrm>
                <a:off x="1654" y="1670"/>
                <a:ext cx="1564" cy="75"/>
                <a:chOff x="1657" y="1670"/>
                <a:chExt cx="1564" cy="75"/>
              </a:xfrm>
            </p:grpSpPr>
            <p:grpSp>
              <p:nvGrpSpPr>
                <p:cNvPr id="173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1657" y="1677"/>
                  <a:ext cx="68" cy="68"/>
                  <a:chOff x="1837" y="2432"/>
                  <a:chExt cx="90" cy="91"/>
                </a:xfrm>
              </p:grpSpPr>
              <p:sp>
                <p:nvSpPr>
                  <p:cNvPr id="207" name="Oval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208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74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1793" y="1676"/>
                  <a:ext cx="68" cy="68"/>
                  <a:chOff x="1837" y="2432"/>
                  <a:chExt cx="90" cy="91"/>
                </a:xfrm>
              </p:grpSpPr>
              <p:sp>
                <p:nvSpPr>
                  <p:cNvPr id="205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206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75" name="Group 67"/>
                <p:cNvGrpSpPr>
                  <a:grpSpLocks noChangeAspect="1"/>
                </p:cNvGrpSpPr>
                <p:nvPr/>
              </p:nvGrpSpPr>
              <p:grpSpPr bwMode="auto">
                <a:xfrm>
                  <a:off x="1929" y="1675"/>
                  <a:ext cx="68" cy="68"/>
                  <a:chOff x="1837" y="2432"/>
                  <a:chExt cx="90" cy="91"/>
                </a:xfrm>
              </p:grpSpPr>
              <p:sp>
                <p:nvSpPr>
                  <p:cNvPr id="203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204" name="Line 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76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2065" y="1674"/>
                  <a:ext cx="68" cy="68"/>
                  <a:chOff x="1837" y="2432"/>
                  <a:chExt cx="90" cy="91"/>
                </a:xfrm>
              </p:grpSpPr>
              <p:sp>
                <p:nvSpPr>
                  <p:cNvPr id="201" name="Oval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202" name="Line 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77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2201" y="1673"/>
                  <a:ext cx="68" cy="68"/>
                  <a:chOff x="1837" y="2432"/>
                  <a:chExt cx="90" cy="91"/>
                </a:xfrm>
              </p:grpSpPr>
              <p:sp>
                <p:nvSpPr>
                  <p:cNvPr id="199" name="Oval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200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78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2337" y="1672"/>
                  <a:ext cx="68" cy="68"/>
                  <a:chOff x="1837" y="2432"/>
                  <a:chExt cx="90" cy="91"/>
                </a:xfrm>
              </p:grpSpPr>
              <p:sp>
                <p:nvSpPr>
                  <p:cNvPr id="197" name="Oval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98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79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2473" y="1671"/>
                  <a:ext cx="68" cy="68"/>
                  <a:chOff x="1837" y="2432"/>
                  <a:chExt cx="90" cy="91"/>
                </a:xfrm>
              </p:grpSpPr>
              <p:sp>
                <p:nvSpPr>
                  <p:cNvPr id="195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96" name="Line 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80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2609" y="1670"/>
                  <a:ext cx="68" cy="68"/>
                  <a:chOff x="1837" y="2432"/>
                  <a:chExt cx="90" cy="91"/>
                </a:xfrm>
              </p:grpSpPr>
              <p:sp>
                <p:nvSpPr>
                  <p:cNvPr id="193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94" name="Line 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81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2745" y="1672"/>
                  <a:ext cx="68" cy="68"/>
                  <a:chOff x="1837" y="2432"/>
                  <a:chExt cx="90" cy="91"/>
                </a:xfrm>
              </p:grpSpPr>
              <p:sp>
                <p:nvSpPr>
                  <p:cNvPr id="191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92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82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2881" y="1674"/>
                  <a:ext cx="68" cy="68"/>
                  <a:chOff x="1837" y="2432"/>
                  <a:chExt cx="90" cy="91"/>
                </a:xfrm>
              </p:grpSpPr>
              <p:sp>
                <p:nvSpPr>
                  <p:cNvPr id="189" name="Oval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90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83" name="Group 91"/>
                <p:cNvGrpSpPr>
                  <a:grpSpLocks noChangeAspect="1"/>
                </p:cNvGrpSpPr>
                <p:nvPr/>
              </p:nvGrpSpPr>
              <p:grpSpPr bwMode="auto">
                <a:xfrm>
                  <a:off x="3017" y="1673"/>
                  <a:ext cx="68" cy="68"/>
                  <a:chOff x="1837" y="2432"/>
                  <a:chExt cx="90" cy="91"/>
                </a:xfrm>
              </p:grpSpPr>
              <p:sp>
                <p:nvSpPr>
                  <p:cNvPr id="187" name="Oval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88" name="Line 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84" name="Group 94"/>
                <p:cNvGrpSpPr>
                  <a:grpSpLocks noChangeAspect="1"/>
                </p:cNvGrpSpPr>
                <p:nvPr/>
              </p:nvGrpSpPr>
              <p:grpSpPr bwMode="auto">
                <a:xfrm>
                  <a:off x="3153" y="1672"/>
                  <a:ext cx="68" cy="68"/>
                  <a:chOff x="1837" y="2432"/>
                  <a:chExt cx="90" cy="91"/>
                </a:xfrm>
              </p:grpSpPr>
              <p:sp>
                <p:nvSpPr>
                  <p:cNvPr id="185" name="Oval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86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37" name="Group 97"/>
              <p:cNvGrpSpPr>
                <a:grpSpLocks noChangeAspect="1"/>
              </p:cNvGrpSpPr>
              <p:nvPr/>
            </p:nvGrpSpPr>
            <p:grpSpPr bwMode="auto">
              <a:xfrm>
                <a:off x="2347" y="2047"/>
                <a:ext cx="68" cy="68"/>
                <a:chOff x="2341" y="2300"/>
                <a:chExt cx="45" cy="45"/>
              </a:xfrm>
            </p:grpSpPr>
            <p:sp>
              <p:nvSpPr>
                <p:cNvPr id="170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1" name="Line 99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2" name="Line 10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8" name="Group 101"/>
              <p:cNvGrpSpPr>
                <a:grpSpLocks noChangeAspect="1"/>
              </p:cNvGrpSpPr>
              <p:nvPr/>
            </p:nvGrpSpPr>
            <p:grpSpPr bwMode="auto">
              <a:xfrm>
                <a:off x="2472" y="2069"/>
                <a:ext cx="68" cy="68"/>
                <a:chOff x="2341" y="2300"/>
                <a:chExt cx="45" cy="45"/>
              </a:xfrm>
            </p:grpSpPr>
            <p:sp>
              <p:nvSpPr>
                <p:cNvPr id="167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8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9" name="Line 10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9" name="Group 105"/>
              <p:cNvGrpSpPr>
                <a:grpSpLocks noChangeAspect="1"/>
              </p:cNvGrpSpPr>
              <p:nvPr/>
            </p:nvGrpSpPr>
            <p:grpSpPr bwMode="auto">
              <a:xfrm>
                <a:off x="2614" y="2078"/>
                <a:ext cx="68" cy="68"/>
                <a:chOff x="2341" y="2300"/>
                <a:chExt cx="45" cy="45"/>
              </a:xfrm>
            </p:grpSpPr>
            <p:sp>
              <p:nvSpPr>
                <p:cNvPr id="164" name="Oval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5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6" name="Line 10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0" name="Group 109"/>
              <p:cNvGrpSpPr>
                <a:grpSpLocks noChangeAspect="1"/>
              </p:cNvGrpSpPr>
              <p:nvPr/>
            </p:nvGrpSpPr>
            <p:grpSpPr bwMode="auto">
              <a:xfrm>
                <a:off x="2750" y="2076"/>
                <a:ext cx="68" cy="68"/>
                <a:chOff x="2341" y="2300"/>
                <a:chExt cx="45" cy="45"/>
              </a:xfrm>
            </p:grpSpPr>
            <p:sp>
              <p:nvSpPr>
                <p:cNvPr id="161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2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3" name="Line 1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" name="Group 113"/>
              <p:cNvGrpSpPr>
                <a:grpSpLocks noChangeAspect="1"/>
              </p:cNvGrpSpPr>
              <p:nvPr/>
            </p:nvGrpSpPr>
            <p:grpSpPr bwMode="auto">
              <a:xfrm>
                <a:off x="2886" y="2066"/>
                <a:ext cx="68" cy="68"/>
                <a:chOff x="2341" y="2300"/>
                <a:chExt cx="45" cy="45"/>
              </a:xfrm>
            </p:grpSpPr>
            <p:sp>
              <p:nvSpPr>
                <p:cNvPr id="158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9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0" name="Line 11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" name="Group 117"/>
              <p:cNvGrpSpPr>
                <a:grpSpLocks noChangeAspect="1"/>
              </p:cNvGrpSpPr>
              <p:nvPr/>
            </p:nvGrpSpPr>
            <p:grpSpPr bwMode="auto">
              <a:xfrm>
                <a:off x="3022" y="2036"/>
                <a:ext cx="68" cy="68"/>
                <a:chOff x="2341" y="2300"/>
                <a:chExt cx="45" cy="45"/>
              </a:xfrm>
            </p:grpSpPr>
            <p:sp>
              <p:nvSpPr>
                <p:cNvPr id="155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6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7" name="Line 12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3" name="Group 121"/>
              <p:cNvGrpSpPr>
                <a:grpSpLocks noChangeAspect="1"/>
              </p:cNvGrpSpPr>
              <p:nvPr/>
            </p:nvGrpSpPr>
            <p:grpSpPr bwMode="auto">
              <a:xfrm>
                <a:off x="3107" y="2069"/>
                <a:ext cx="68" cy="68"/>
                <a:chOff x="2341" y="2300"/>
                <a:chExt cx="45" cy="45"/>
              </a:xfrm>
            </p:grpSpPr>
            <p:sp>
              <p:nvSpPr>
                <p:cNvPr id="152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3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" name="Line 12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4" name="Group 125"/>
              <p:cNvGrpSpPr>
                <a:grpSpLocks noChangeAspect="1"/>
              </p:cNvGrpSpPr>
              <p:nvPr/>
            </p:nvGrpSpPr>
            <p:grpSpPr bwMode="auto">
              <a:xfrm>
                <a:off x="1661" y="2057"/>
                <a:ext cx="68" cy="68"/>
                <a:chOff x="2341" y="2300"/>
                <a:chExt cx="45" cy="45"/>
              </a:xfrm>
            </p:grpSpPr>
            <p:sp>
              <p:nvSpPr>
                <p:cNvPr id="149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0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1" name="Line 12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5" name="Group 129"/>
              <p:cNvGrpSpPr>
                <a:grpSpLocks noChangeAspect="1"/>
              </p:cNvGrpSpPr>
              <p:nvPr/>
            </p:nvGrpSpPr>
            <p:grpSpPr bwMode="auto">
              <a:xfrm>
                <a:off x="1797" y="2069"/>
                <a:ext cx="68" cy="68"/>
                <a:chOff x="2341" y="2300"/>
                <a:chExt cx="45" cy="45"/>
              </a:xfrm>
            </p:grpSpPr>
            <p:sp>
              <p:nvSpPr>
                <p:cNvPr id="146" name="Oval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7" name="Line 131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8" name="Line 13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6" name="Group 133"/>
              <p:cNvGrpSpPr>
                <a:grpSpLocks noChangeAspect="1"/>
              </p:cNvGrpSpPr>
              <p:nvPr/>
            </p:nvGrpSpPr>
            <p:grpSpPr bwMode="auto">
              <a:xfrm>
                <a:off x="1933" y="2057"/>
                <a:ext cx="68" cy="68"/>
                <a:chOff x="2341" y="2300"/>
                <a:chExt cx="45" cy="45"/>
              </a:xfrm>
            </p:grpSpPr>
            <p:sp>
              <p:nvSpPr>
                <p:cNvPr id="143" name="Oval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5" name="Line 1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7" name="Group 137"/>
              <p:cNvGrpSpPr>
                <a:grpSpLocks noChangeAspect="1"/>
              </p:cNvGrpSpPr>
              <p:nvPr/>
            </p:nvGrpSpPr>
            <p:grpSpPr bwMode="auto">
              <a:xfrm>
                <a:off x="2069" y="2069"/>
                <a:ext cx="68" cy="68"/>
                <a:chOff x="2341" y="2300"/>
                <a:chExt cx="45" cy="45"/>
              </a:xfrm>
            </p:grpSpPr>
            <p:sp>
              <p:nvSpPr>
                <p:cNvPr id="140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1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2" name="Line 14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" name="Group 141"/>
              <p:cNvGrpSpPr>
                <a:grpSpLocks noChangeAspect="1"/>
              </p:cNvGrpSpPr>
              <p:nvPr/>
            </p:nvGrpSpPr>
            <p:grpSpPr bwMode="auto">
              <a:xfrm>
                <a:off x="2205" y="2047"/>
                <a:ext cx="68" cy="68"/>
                <a:chOff x="2341" y="2300"/>
                <a:chExt cx="45" cy="45"/>
              </a:xfrm>
            </p:grpSpPr>
            <p:sp>
              <p:nvSpPr>
                <p:cNvPr id="137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" name="Line 143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9" name="Line 14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9" name="Group 145"/>
              <p:cNvGrpSpPr>
                <a:grpSpLocks noChangeAspect="1"/>
              </p:cNvGrpSpPr>
              <p:nvPr/>
            </p:nvGrpSpPr>
            <p:grpSpPr bwMode="auto">
              <a:xfrm>
                <a:off x="2342" y="1767"/>
                <a:ext cx="68" cy="68"/>
                <a:chOff x="2341" y="2300"/>
                <a:chExt cx="45" cy="45"/>
              </a:xfrm>
            </p:grpSpPr>
            <p:sp>
              <p:nvSpPr>
                <p:cNvPr id="134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5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6" name="Line 14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0" name="Group 149"/>
              <p:cNvGrpSpPr>
                <a:grpSpLocks noChangeAspect="1"/>
              </p:cNvGrpSpPr>
              <p:nvPr/>
            </p:nvGrpSpPr>
            <p:grpSpPr bwMode="auto">
              <a:xfrm>
                <a:off x="2517" y="1797"/>
                <a:ext cx="68" cy="68"/>
                <a:chOff x="2341" y="2300"/>
                <a:chExt cx="45" cy="45"/>
              </a:xfrm>
            </p:grpSpPr>
            <p:sp>
              <p:nvSpPr>
                <p:cNvPr id="131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2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3" name="Line 15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1" name="Group 153"/>
              <p:cNvGrpSpPr>
                <a:grpSpLocks noChangeAspect="1"/>
              </p:cNvGrpSpPr>
              <p:nvPr/>
            </p:nvGrpSpPr>
            <p:grpSpPr bwMode="auto">
              <a:xfrm>
                <a:off x="2609" y="1767"/>
                <a:ext cx="68" cy="68"/>
                <a:chOff x="2341" y="2300"/>
                <a:chExt cx="45" cy="45"/>
              </a:xfrm>
            </p:grpSpPr>
            <p:sp>
              <p:nvSpPr>
                <p:cNvPr id="128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9" name="Line 155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0" name="Line 15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2" name="Group 157"/>
              <p:cNvGrpSpPr>
                <a:grpSpLocks noChangeAspect="1"/>
              </p:cNvGrpSpPr>
              <p:nvPr/>
            </p:nvGrpSpPr>
            <p:grpSpPr bwMode="auto">
              <a:xfrm>
                <a:off x="2744" y="1797"/>
                <a:ext cx="68" cy="68"/>
                <a:chOff x="2341" y="2300"/>
                <a:chExt cx="45" cy="45"/>
              </a:xfrm>
            </p:grpSpPr>
            <p:sp>
              <p:nvSpPr>
                <p:cNvPr id="125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6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7" name="Line 16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3" name="Group 161"/>
              <p:cNvGrpSpPr>
                <a:grpSpLocks noChangeAspect="1"/>
              </p:cNvGrpSpPr>
              <p:nvPr/>
            </p:nvGrpSpPr>
            <p:grpSpPr bwMode="auto">
              <a:xfrm>
                <a:off x="2881" y="1767"/>
                <a:ext cx="68" cy="68"/>
                <a:chOff x="2341" y="2300"/>
                <a:chExt cx="45" cy="45"/>
              </a:xfrm>
            </p:grpSpPr>
            <p:sp>
              <p:nvSpPr>
                <p:cNvPr id="122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4" name="Line 16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4" name="Group 165"/>
              <p:cNvGrpSpPr>
                <a:grpSpLocks noChangeAspect="1"/>
              </p:cNvGrpSpPr>
              <p:nvPr/>
            </p:nvGrpSpPr>
            <p:grpSpPr bwMode="auto">
              <a:xfrm>
                <a:off x="3062" y="1797"/>
                <a:ext cx="68" cy="68"/>
                <a:chOff x="2341" y="2300"/>
                <a:chExt cx="45" cy="45"/>
              </a:xfrm>
            </p:grpSpPr>
            <p:sp>
              <p:nvSpPr>
                <p:cNvPr id="119" name="Oval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0" name="Line 167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1" name="Line 16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5" name="Group 169"/>
              <p:cNvGrpSpPr>
                <a:grpSpLocks noChangeAspect="1"/>
              </p:cNvGrpSpPr>
              <p:nvPr/>
            </p:nvGrpSpPr>
            <p:grpSpPr bwMode="auto">
              <a:xfrm>
                <a:off x="3153" y="1767"/>
                <a:ext cx="68" cy="68"/>
                <a:chOff x="2341" y="2300"/>
                <a:chExt cx="45" cy="45"/>
              </a:xfrm>
            </p:grpSpPr>
            <p:sp>
              <p:nvSpPr>
                <p:cNvPr id="116" name="Oval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7" name="Line 171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8" name="Line 17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6" name="Group 173"/>
              <p:cNvGrpSpPr>
                <a:grpSpLocks noChangeAspect="1"/>
              </p:cNvGrpSpPr>
              <p:nvPr/>
            </p:nvGrpSpPr>
            <p:grpSpPr bwMode="auto">
              <a:xfrm>
                <a:off x="1656" y="1773"/>
                <a:ext cx="68" cy="68"/>
                <a:chOff x="2341" y="2300"/>
                <a:chExt cx="45" cy="45"/>
              </a:xfrm>
            </p:grpSpPr>
            <p:sp>
              <p:nvSpPr>
                <p:cNvPr id="113" name="Oval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4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5" name="Line 17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7" name="Group 177"/>
              <p:cNvGrpSpPr>
                <a:grpSpLocks noChangeAspect="1"/>
              </p:cNvGrpSpPr>
              <p:nvPr/>
            </p:nvGrpSpPr>
            <p:grpSpPr bwMode="auto">
              <a:xfrm>
                <a:off x="1837" y="1797"/>
                <a:ext cx="68" cy="68"/>
                <a:chOff x="2341" y="2300"/>
                <a:chExt cx="45" cy="45"/>
              </a:xfrm>
            </p:grpSpPr>
            <p:sp>
              <p:nvSpPr>
                <p:cNvPr id="110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11" name="Line 179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2" name="Line 18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8" name="Group 181"/>
              <p:cNvGrpSpPr>
                <a:grpSpLocks noChangeAspect="1"/>
              </p:cNvGrpSpPr>
              <p:nvPr/>
            </p:nvGrpSpPr>
            <p:grpSpPr bwMode="auto">
              <a:xfrm>
                <a:off x="1928" y="1767"/>
                <a:ext cx="68" cy="68"/>
                <a:chOff x="2341" y="2300"/>
                <a:chExt cx="45" cy="45"/>
              </a:xfrm>
            </p:grpSpPr>
            <p:sp>
              <p:nvSpPr>
                <p:cNvPr id="10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9" name="Line 18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9" name="Group 185"/>
              <p:cNvGrpSpPr>
                <a:grpSpLocks noChangeAspect="1"/>
              </p:cNvGrpSpPr>
              <p:nvPr/>
            </p:nvGrpSpPr>
            <p:grpSpPr bwMode="auto">
              <a:xfrm>
                <a:off x="2064" y="1767"/>
                <a:ext cx="68" cy="68"/>
                <a:chOff x="2341" y="2300"/>
                <a:chExt cx="45" cy="45"/>
              </a:xfrm>
            </p:grpSpPr>
            <p:sp>
              <p:nvSpPr>
                <p:cNvPr id="104" name="Oval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5" name="Line 187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6" name="Line 18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0" name="Group 189"/>
              <p:cNvGrpSpPr>
                <a:grpSpLocks noChangeAspect="1"/>
              </p:cNvGrpSpPr>
              <p:nvPr/>
            </p:nvGrpSpPr>
            <p:grpSpPr bwMode="auto">
              <a:xfrm>
                <a:off x="2200" y="1797"/>
                <a:ext cx="68" cy="68"/>
                <a:chOff x="2341" y="2300"/>
                <a:chExt cx="45" cy="45"/>
              </a:xfrm>
            </p:grpSpPr>
            <p:sp>
              <p:nvSpPr>
                <p:cNvPr id="101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2341" y="2300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2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2347" y="232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3" name="Line 1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347" y="232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61" name="Text Box 193"/>
              <p:cNvSpPr txBox="1">
                <a:spLocks noChangeArrowheads="1"/>
              </p:cNvSpPr>
              <p:nvPr/>
            </p:nvSpPr>
            <p:spPr bwMode="auto">
              <a:xfrm>
                <a:off x="3243" y="1933"/>
                <a:ext cx="771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200" dirty="0">
                    <a:latin typeface="Tahoma" pitchFamily="34" charset="0"/>
                  </a:rPr>
                  <a:t>diffuse charge</a:t>
                </a:r>
              </a:p>
            </p:txBody>
          </p:sp>
          <p:sp>
            <p:nvSpPr>
              <p:cNvPr id="62" name="Line 194"/>
              <p:cNvSpPr>
                <a:spLocks noChangeShapeType="1"/>
              </p:cNvSpPr>
              <p:nvPr/>
            </p:nvSpPr>
            <p:spPr bwMode="auto">
              <a:xfrm flipH="1">
                <a:off x="3152" y="2069"/>
                <a:ext cx="136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" name="Line 195"/>
              <p:cNvSpPr>
                <a:spLocks noChangeShapeType="1"/>
              </p:cNvSpPr>
              <p:nvPr/>
            </p:nvSpPr>
            <p:spPr bwMode="auto">
              <a:xfrm flipH="1" flipV="1">
                <a:off x="3198" y="2205"/>
                <a:ext cx="136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64" name="Group 196"/>
              <p:cNvGrpSpPr>
                <a:grpSpLocks/>
              </p:cNvGrpSpPr>
              <p:nvPr/>
            </p:nvGrpSpPr>
            <p:grpSpPr bwMode="auto">
              <a:xfrm>
                <a:off x="1654" y="2160"/>
                <a:ext cx="1564" cy="75"/>
                <a:chOff x="1657" y="1670"/>
                <a:chExt cx="1564" cy="75"/>
              </a:xfrm>
            </p:grpSpPr>
            <p:grpSp>
              <p:nvGrpSpPr>
                <p:cNvPr id="65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1657" y="1677"/>
                  <a:ext cx="68" cy="68"/>
                  <a:chOff x="1837" y="2432"/>
                  <a:chExt cx="90" cy="91"/>
                </a:xfrm>
              </p:grpSpPr>
              <p:sp>
                <p:nvSpPr>
                  <p:cNvPr id="99" name="Oval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0" name="Line 1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6" name="Group 200"/>
                <p:cNvGrpSpPr>
                  <a:grpSpLocks noChangeAspect="1"/>
                </p:cNvGrpSpPr>
                <p:nvPr/>
              </p:nvGrpSpPr>
              <p:grpSpPr bwMode="auto">
                <a:xfrm>
                  <a:off x="1793" y="1676"/>
                  <a:ext cx="68" cy="68"/>
                  <a:chOff x="1837" y="2432"/>
                  <a:chExt cx="90" cy="91"/>
                </a:xfrm>
              </p:grpSpPr>
              <p:sp>
                <p:nvSpPr>
                  <p:cNvPr id="97" name="Oval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8" name="Line 2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7" name="Group 203"/>
                <p:cNvGrpSpPr>
                  <a:grpSpLocks noChangeAspect="1"/>
                </p:cNvGrpSpPr>
                <p:nvPr/>
              </p:nvGrpSpPr>
              <p:grpSpPr bwMode="auto">
                <a:xfrm>
                  <a:off x="1929" y="1675"/>
                  <a:ext cx="68" cy="68"/>
                  <a:chOff x="1837" y="2432"/>
                  <a:chExt cx="90" cy="91"/>
                </a:xfrm>
              </p:grpSpPr>
              <p:sp>
                <p:nvSpPr>
                  <p:cNvPr id="95" name="Oval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6" name="Line 2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8" name="Group 206"/>
                <p:cNvGrpSpPr>
                  <a:grpSpLocks noChangeAspect="1"/>
                </p:cNvGrpSpPr>
                <p:nvPr/>
              </p:nvGrpSpPr>
              <p:grpSpPr bwMode="auto">
                <a:xfrm>
                  <a:off x="2065" y="1674"/>
                  <a:ext cx="68" cy="68"/>
                  <a:chOff x="1837" y="2432"/>
                  <a:chExt cx="90" cy="91"/>
                </a:xfrm>
              </p:grpSpPr>
              <p:sp>
                <p:nvSpPr>
                  <p:cNvPr id="93" name="Oval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4" name="Line 2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9" name="Group 209"/>
                <p:cNvGrpSpPr>
                  <a:grpSpLocks noChangeAspect="1"/>
                </p:cNvGrpSpPr>
                <p:nvPr/>
              </p:nvGrpSpPr>
              <p:grpSpPr bwMode="auto">
                <a:xfrm>
                  <a:off x="2201" y="1673"/>
                  <a:ext cx="68" cy="68"/>
                  <a:chOff x="1837" y="2432"/>
                  <a:chExt cx="90" cy="91"/>
                </a:xfrm>
              </p:grpSpPr>
              <p:sp>
                <p:nvSpPr>
                  <p:cNvPr id="91" name="Oval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2" name="Line 2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0" name="Group 212"/>
                <p:cNvGrpSpPr>
                  <a:grpSpLocks noChangeAspect="1"/>
                </p:cNvGrpSpPr>
                <p:nvPr/>
              </p:nvGrpSpPr>
              <p:grpSpPr bwMode="auto">
                <a:xfrm>
                  <a:off x="2337" y="1672"/>
                  <a:ext cx="68" cy="68"/>
                  <a:chOff x="1837" y="2432"/>
                  <a:chExt cx="90" cy="91"/>
                </a:xfrm>
              </p:grpSpPr>
              <p:sp>
                <p:nvSpPr>
                  <p:cNvPr id="89" name="Oval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0" name="Line 2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1" name="Group 215"/>
                <p:cNvGrpSpPr>
                  <a:grpSpLocks noChangeAspect="1"/>
                </p:cNvGrpSpPr>
                <p:nvPr/>
              </p:nvGrpSpPr>
              <p:grpSpPr bwMode="auto">
                <a:xfrm>
                  <a:off x="2473" y="1671"/>
                  <a:ext cx="68" cy="68"/>
                  <a:chOff x="1837" y="2432"/>
                  <a:chExt cx="90" cy="91"/>
                </a:xfrm>
              </p:grpSpPr>
              <p:sp>
                <p:nvSpPr>
                  <p:cNvPr id="87" name="Oval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8" name="Line 2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2" name="Group 218"/>
                <p:cNvGrpSpPr>
                  <a:grpSpLocks noChangeAspect="1"/>
                </p:cNvGrpSpPr>
                <p:nvPr/>
              </p:nvGrpSpPr>
              <p:grpSpPr bwMode="auto">
                <a:xfrm>
                  <a:off x="2609" y="1670"/>
                  <a:ext cx="68" cy="68"/>
                  <a:chOff x="1837" y="2432"/>
                  <a:chExt cx="90" cy="91"/>
                </a:xfrm>
              </p:grpSpPr>
              <p:sp>
                <p:nvSpPr>
                  <p:cNvPr id="85" name="Oval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6" name="Line 2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3" name="Group 221"/>
                <p:cNvGrpSpPr>
                  <a:grpSpLocks noChangeAspect="1"/>
                </p:cNvGrpSpPr>
                <p:nvPr/>
              </p:nvGrpSpPr>
              <p:grpSpPr bwMode="auto">
                <a:xfrm>
                  <a:off x="2745" y="1672"/>
                  <a:ext cx="68" cy="68"/>
                  <a:chOff x="1837" y="2432"/>
                  <a:chExt cx="90" cy="91"/>
                </a:xfrm>
              </p:grpSpPr>
              <p:sp>
                <p:nvSpPr>
                  <p:cNvPr id="83" name="Oval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4" name="Line 2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4" name="Group 224"/>
                <p:cNvGrpSpPr>
                  <a:grpSpLocks noChangeAspect="1"/>
                </p:cNvGrpSpPr>
                <p:nvPr/>
              </p:nvGrpSpPr>
              <p:grpSpPr bwMode="auto">
                <a:xfrm>
                  <a:off x="2881" y="1674"/>
                  <a:ext cx="68" cy="68"/>
                  <a:chOff x="1837" y="2432"/>
                  <a:chExt cx="90" cy="91"/>
                </a:xfrm>
              </p:grpSpPr>
              <p:sp>
                <p:nvSpPr>
                  <p:cNvPr id="81" name="Oval 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2" name="Line 2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5" name="Group 227"/>
                <p:cNvGrpSpPr>
                  <a:grpSpLocks noChangeAspect="1"/>
                </p:cNvGrpSpPr>
                <p:nvPr/>
              </p:nvGrpSpPr>
              <p:grpSpPr bwMode="auto">
                <a:xfrm>
                  <a:off x="3017" y="1673"/>
                  <a:ext cx="68" cy="68"/>
                  <a:chOff x="1837" y="2432"/>
                  <a:chExt cx="90" cy="91"/>
                </a:xfrm>
              </p:grpSpPr>
              <p:sp>
                <p:nvSpPr>
                  <p:cNvPr id="79" name="Oval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0" name="Line 2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6" name="Group 230"/>
                <p:cNvGrpSpPr>
                  <a:grpSpLocks noChangeAspect="1"/>
                </p:cNvGrpSpPr>
                <p:nvPr/>
              </p:nvGrpSpPr>
              <p:grpSpPr bwMode="auto">
                <a:xfrm>
                  <a:off x="3153" y="1672"/>
                  <a:ext cx="68" cy="68"/>
                  <a:chOff x="1837" y="2432"/>
                  <a:chExt cx="90" cy="91"/>
                </a:xfrm>
              </p:grpSpPr>
              <p:sp>
                <p:nvSpPr>
                  <p:cNvPr id="77" name="Oval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37" y="2432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78" name="Line 2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8" y="2480"/>
                    <a:ext cx="68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</p:grpSp>
      <p:sp>
        <p:nvSpPr>
          <p:cNvPr id="251" name="250 CuadroTexto"/>
          <p:cNvSpPr txBox="1"/>
          <p:nvPr/>
        </p:nvSpPr>
        <p:spPr>
          <a:xfrm>
            <a:off x="6562736" y="1988840"/>
            <a:ext cx="211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accent1"/>
                </a:solidFill>
              </a:rPr>
              <a:t>electrophoresis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252" name="251 CuadroTexto"/>
          <p:cNvSpPr txBox="1"/>
          <p:nvPr/>
        </p:nvSpPr>
        <p:spPr>
          <a:xfrm>
            <a:off x="1403648" y="5805264"/>
            <a:ext cx="206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/>
                </a:solidFill>
              </a:rPr>
              <a:t>electroosmosis</a:t>
            </a:r>
            <a:endParaRPr lang="es-E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Why to use AC electric fields?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268760"/>
            <a:ext cx="78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One reason:  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We want the electrodes inside </a:t>
            </a:r>
            <a:r>
              <a:rPr lang="en-US" sz="2400" dirty="0" err="1" smtClean="0">
                <a:solidFill>
                  <a:schemeClr val="tx2"/>
                </a:solidFill>
              </a:rPr>
              <a:t>microchannels</a:t>
            </a:r>
            <a:r>
              <a:rPr lang="en-US" sz="2400" dirty="0" smtClean="0">
                <a:solidFill>
                  <a:schemeClr val="tx2"/>
                </a:solidFill>
              </a:rPr>
              <a:t> in order to have low voltage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64200" y="3521121"/>
            <a:ext cx="2718142" cy="1939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095412" y="3150035"/>
            <a:ext cx="2427417" cy="371086"/>
            <a:chOff x="1837" y="1460"/>
            <a:chExt cx="952" cy="201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1837" y="152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837" y="1525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2290" y="1460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336" y="1489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2336" y="1525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789" y="152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214571" y="2852936"/>
            <a:ext cx="589167" cy="26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1" dirty="0">
                <a:latin typeface="Tahoma" pitchFamily="34" charset="0"/>
              </a:rPr>
              <a:t>V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932040" y="3521121"/>
            <a:ext cx="212254" cy="19398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449506" y="3521121"/>
            <a:ext cx="232836" cy="19398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089316" y="2950043"/>
            <a:ext cx="313879" cy="26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dirty="0"/>
              <a:t>e-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803738" y="3639037"/>
            <a:ext cx="832294" cy="821937"/>
            <a:chOff x="3350" y="1748"/>
            <a:chExt cx="647" cy="711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350" y="174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/>
                <a:t>X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364" y="2113"/>
              <a:ext cx="45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 dirty="0"/>
                <a:t>X</a:t>
              </a:r>
              <a:r>
                <a:rPr lang="en-GB" sz="2000" b="1" baseline="30000" dirty="0"/>
                <a:t>-</a:t>
              </a: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546" y="1917"/>
              <a:ext cx="451" cy="279"/>
            </a:xfrm>
            <a:custGeom>
              <a:avLst/>
              <a:gdLst>
                <a:gd name="T0" fmla="*/ 0 w 451"/>
                <a:gd name="T1" fmla="*/ 0 h 365"/>
                <a:gd name="T2" fmla="*/ 0 w 451"/>
                <a:gd name="T3" fmla="*/ 365 h 365"/>
                <a:gd name="T4" fmla="*/ 0 60000 65536"/>
                <a:gd name="T5" fmla="*/ 0 60000 65536"/>
                <a:gd name="T6" fmla="*/ 0 w 451"/>
                <a:gd name="T7" fmla="*/ 0 h 365"/>
                <a:gd name="T8" fmla="*/ 451 w 451"/>
                <a:gd name="T9" fmla="*/ 365 h 3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1" h="365">
                  <a:moveTo>
                    <a:pt x="0" y="0"/>
                  </a:moveTo>
                  <a:cubicBezTo>
                    <a:pt x="451" y="173"/>
                    <a:pt x="168" y="268"/>
                    <a:pt x="0" y="36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839757" y="5003152"/>
            <a:ext cx="581448" cy="28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/>
              <a:t>Y</a:t>
            </a: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7073880" y="4776570"/>
            <a:ext cx="580161" cy="322532"/>
          </a:xfrm>
          <a:custGeom>
            <a:avLst/>
            <a:gdLst>
              <a:gd name="T0" fmla="*/ 0 w 451"/>
              <a:gd name="T1" fmla="*/ 0 h 365"/>
              <a:gd name="T2" fmla="*/ 0 w 451"/>
              <a:gd name="T3" fmla="*/ 365 h 365"/>
              <a:gd name="T4" fmla="*/ 0 60000 65536"/>
              <a:gd name="T5" fmla="*/ 0 60000 65536"/>
              <a:gd name="T6" fmla="*/ 0 w 451"/>
              <a:gd name="T7" fmla="*/ 0 h 365"/>
              <a:gd name="T8" fmla="*/ 451 w 451"/>
              <a:gd name="T9" fmla="*/ 365 h 3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" h="365">
                <a:moveTo>
                  <a:pt x="0" y="0"/>
                </a:moveTo>
                <a:cubicBezTo>
                  <a:pt x="451" y="173"/>
                  <a:pt x="168" y="268"/>
                  <a:pt x="0" y="3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450456" y="4597385"/>
            <a:ext cx="599458" cy="28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/>
              <a:t>Y</a:t>
            </a:r>
            <a:r>
              <a:rPr lang="en-GB" sz="2000" b="1" baseline="30000"/>
              <a:t>+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456887" y="5019337"/>
            <a:ext cx="581448" cy="28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/>
              <a:t>Y</a:t>
            </a: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 rot="10994573">
            <a:off x="4932040" y="4776570"/>
            <a:ext cx="580162" cy="322532"/>
          </a:xfrm>
          <a:custGeom>
            <a:avLst/>
            <a:gdLst>
              <a:gd name="T0" fmla="*/ 0 w 451"/>
              <a:gd name="T1" fmla="*/ 0 h 365"/>
              <a:gd name="T2" fmla="*/ 0 w 451"/>
              <a:gd name="T3" fmla="*/ 365 h 365"/>
              <a:gd name="T4" fmla="*/ 0 60000 65536"/>
              <a:gd name="T5" fmla="*/ 0 60000 65536"/>
              <a:gd name="T6" fmla="*/ 0 w 451"/>
              <a:gd name="T7" fmla="*/ 0 h 365"/>
              <a:gd name="T8" fmla="*/ 451 w 451"/>
              <a:gd name="T9" fmla="*/ 365 h 3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" h="365">
                <a:moveTo>
                  <a:pt x="0" y="0"/>
                </a:moveTo>
                <a:cubicBezTo>
                  <a:pt x="451" y="173"/>
                  <a:pt x="168" y="268"/>
                  <a:pt x="0" y="3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5455601" y="3624008"/>
            <a:ext cx="355044" cy="28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/>
              <a:t>X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438878" y="4060986"/>
            <a:ext cx="581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X</a:t>
            </a:r>
            <a:r>
              <a:rPr lang="en-GB" sz="2000" b="1" baseline="30000" dirty="0"/>
              <a:t>-</a:t>
            </a: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 flipH="1" flipV="1">
            <a:off x="4966773" y="3819377"/>
            <a:ext cx="518415" cy="322532"/>
          </a:xfrm>
          <a:custGeom>
            <a:avLst/>
            <a:gdLst>
              <a:gd name="T0" fmla="*/ 0 w 451"/>
              <a:gd name="T1" fmla="*/ 0 h 365"/>
              <a:gd name="T2" fmla="*/ 0 w 451"/>
              <a:gd name="T3" fmla="*/ 365 h 365"/>
              <a:gd name="T4" fmla="*/ 0 60000 65536"/>
              <a:gd name="T5" fmla="*/ 0 60000 65536"/>
              <a:gd name="T6" fmla="*/ 0 w 451"/>
              <a:gd name="T7" fmla="*/ 0 h 365"/>
              <a:gd name="T8" fmla="*/ 451 w 451"/>
              <a:gd name="T9" fmla="*/ 365 h 3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" h="365">
                <a:moveTo>
                  <a:pt x="0" y="0"/>
                </a:moveTo>
                <a:cubicBezTo>
                  <a:pt x="451" y="173"/>
                  <a:pt x="168" y="268"/>
                  <a:pt x="0" y="3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128383" y="5613536"/>
            <a:ext cx="182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>
                <a:latin typeface="Tahoma" pitchFamily="34" charset="0"/>
              </a:rPr>
              <a:t>red-ox </a:t>
            </a:r>
            <a:r>
              <a:rPr lang="en-GB" sz="1800" dirty="0" smtClean="0">
                <a:latin typeface="Tahoma" pitchFamily="34" charset="0"/>
              </a:rPr>
              <a:t>reactions</a:t>
            </a:r>
            <a:endParaRPr lang="en-GB" sz="1800" dirty="0">
              <a:latin typeface="Tahoma" pitchFamily="34" charset="0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6877062" y="5501401"/>
            <a:ext cx="553148" cy="1745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7418632" y="3117667"/>
            <a:ext cx="288151" cy="359526"/>
          </a:xfrm>
          <a:custGeom>
            <a:avLst/>
            <a:gdLst>
              <a:gd name="T0" fmla="*/ 0 w 224"/>
              <a:gd name="T1" fmla="*/ 0 h 311"/>
              <a:gd name="T2" fmla="*/ 224 w 224"/>
              <a:gd name="T3" fmla="*/ 311 h 311"/>
              <a:gd name="T4" fmla="*/ 0 60000 65536"/>
              <a:gd name="T5" fmla="*/ 0 60000 65536"/>
              <a:gd name="T6" fmla="*/ 0 w 224"/>
              <a:gd name="T7" fmla="*/ 0 h 311"/>
              <a:gd name="T8" fmla="*/ 224 w 224"/>
              <a:gd name="T9" fmla="*/ 311 h 3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" h="311">
                <a:moveTo>
                  <a:pt x="0" y="0"/>
                </a:moveTo>
                <a:cubicBezTo>
                  <a:pt x="205" y="9"/>
                  <a:pt x="224" y="84"/>
                  <a:pt x="224" y="3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 flipH="1" flipV="1">
            <a:off x="5198323" y="5501401"/>
            <a:ext cx="984088" cy="36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2" name="Text Box 19"/>
          <p:cNvSpPr txBox="1">
            <a:spLocks noChangeArrowheads="1"/>
          </p:cNvSpPr>
          <p:nvPr/>
        </p:nvSpPr>
        <p:spPr bwMode="auto">
          <a:xfrm>
            <a:off x="6821747" y="4581201"/>
            <a:ext cx="599458" cy="28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/>
              <a:t>Y</a:t>
            </a:r>
            <a:r>
              <a:rPr lang="en-GB" sz="2000" b="1" baseline="30000" dirty="0"/>
              <a:t>+</a:t>
            </a:r>
          </a:p>
        </p:txBody>
      </p:sp>
      <p:sp>
        <p:nvSpPr>
          <p:cNvPr id="261" name="260 CuadroTexto"/>
          <p:cNvSpPr txBox="1"/>
          <p:nvPr/>
        </p:nvSpPr>
        <p:spPr>
          <a:xfrm>
            <a:off x="5220072" y="6165304"/>
            <a:ext cx="24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above</a:t>
            </a:r>
            <a:r>
              <a:rPr lang="es-ES" dirty="0" smtClean="0"/>
              <a:t> </a:t>
            </a:r>
            <a:r>
              <a:rPr lang="es-ES" dirty="0" err="1" smtClean="0"/>
              <a:t>threshold</a:t>
            </a:r>
            <a:r>
              <a:rPr lang="es-ES" dirty="0" smtClean="0"/>
              <a:t> </a:t>
            </a:r>
            <a:r>
              <a:rPr lang="es-ES" dirty="0" err="1" smtClean="0"/>
              <a:t>voltage</a:t>
            </a:r>
            <a:endParaRPr lang="es-ES" dirty="0"/>
          </a:p>
        </p:txBody>
      </p:sp>
      <p:grpSp>
        <p:nvGrpSpPr>
          <p:cNvPr id="63" name="62 Grupo"/>
          <p:cNvGrpSpPr/>
          <p:nvPr/>
        </p:nvGrpSpPr>
        <p:grpSpPr>
          <a:xfrm>
            <a:off x="683568" y="2852936"/>
            <a:ext cx="2736304" cy="3537684"/>
            <a:chOff x="4788024" y="2636912"/>
            <a:chExt cx="2736304" cy="3537684"/>
          </a:xfrm>
        </p:grpSpPr>
        <p:sp>
          <p:nvSpPr>
            <p:cNvPr id="239" name="Rectangle 3"/>
            <p:cNvSpPr>
              <a:spLocks noChangeArrowheads="1"/>
            </p:cNvSpPr>
            <p:nvPr/>
          </p:nvSpPr>
          <p:spPr bwMode="auto">
            <a:xfrm>
              <a:off x="4806186" y="3284984"/>
              <a:ext cx="2718142" cy="19398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0" name="Rectangle 13"/>
            <p:cNvSpPr>
              <a:spLocks noChangeArrowheads="1"/>
            </p:cNvSpPr>
            <p:nvPr/>
          </p:nvSpPr>
          <p:spPr bwMode="auto">
            <a:xfrm>
              <a:off x="7291492" y="3284984"/>
              <a:ext cx="232836" cy="19398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1" name="Rectangle 12"/>
            <p:cNvSpPr>
              <a:spLocks noChangeArrowheads="1"/>
            </p:cNvSpPr>
            <p:nvPr/>
          </p:nvSpPr>
          <p:spPr bwMode="auto">
            <a:xfrm>
              <a:off x="4788024" y="3305097"/>
              <a:ext cx="212254" cy="19398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42" name="Group 4"/>
            <p:cNvGrpSpPr>
              <a:grpSpLocks/>
            </p:cNvGrpSpPr>
            <p:nvPr/>
          </p:nvGrpSpPr>
          <p:grpSpPr bwMode="auto">
            <a:xfrm>
              <a:off x="4952895" y="2996952"/>
              <a:ext cx="2427417" cy="371086"/>
              <a:chOff x="1837" y="1460"/>
              <a:chExt cx="952" cy="201"/>
            </a:xfrm>
          </p:grpSpPr>
          <p:sp>
            <p:nvSpPr>
              <p:cNvPr id="243" name="Line 5"/>
              <p:cNvSpPr>
                <a:spLocks noChangeShapeType="1"/>
              </p:cNvSpPr>
              <p:nvPr/>
            </p:nvSpPr>
            <p:spPr bwMode="auto">
              <a:xfrm flipV="1">
                <a:off x="1837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4" name="Line 6"/>
              <p:cNvSpPr>
                <a:spLocks noChangeShapeType="1"/>
              </p:cNvSpPr>
              <p:nvPr/>
            </p:nvSpPr>
            <p:spPr bwMode="auto">
              <a:xfrm flipV="1">
                <a:off x="1837" y="1525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5" name="Line 7"/>
              <p:cNvSpPr>
                <a:spLocks noChangeShapeType="1"/>
              </p:cNvSpPr>
              <p:nvPr/>
            </p:nvSpPr>
            <p:spPr bwMode="auto">
              <a:xfrm flipV="1">
                <a:off x="2290" y="1460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" name="Line 8"/>
              <p:cNvSpPr>
                <a:spLocks noChangeShapeType="1"/>
              </p:cNvSpPr>
              <p:nvPr/>
            </p:nvSpPr>
            <p:spPr bwMode="auto">
              <a:xfrm flipV="1">
                <a:off x="2336" y="1489"/>
                <a:ext cx="0" cy="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7" name="Line 9"/>
              <p:cNvSpPr>
                <a:spLocks noChangeShapeType="1"/>
              </p:cNvSpPr>
              <p:nvPr/>
            </p:nvSpPr>
            <p:spPr bwMode="auto">
              <a:xfrm flipV="1">
                <a:off x="2336" y="1525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" name="Line 10"/>
              <p:cNvSpPr>
                <a:spLocks noChangeShapeType="1"/>
              </p:cNvSpPr>
              <p:nvPr/>
            </p:nvSpPr>
            <p:spPr bwMode="auto">
              <a:xfrm flipV="1">
                <a:off x="2789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49" name="Text Box 11"/>
            <p:cNvSpPr txBox="1">
              <a:spLocks noChangeArrowheads="1"/>
            </p:cNvSpPr>
            <p:nvPr/>
          </p:nvSpPr>
          <p:spPr bwMode="auto">
            <a:xfrm>
              <a:off x="5999057" y="2636912"/>
              <a:ext cx="589167" cy="26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i="1" dirty="0">
                  <a:latin typeface="Tahoma" pitchFamily="34" charset="0"/>
                </a:rPr>
                <a:t>V</a:t>
              </a:r>
            </a:p>
          </p:txBody>
        </p:sp>
        <p:sp>
          <p:nvSpPr>
            <p:cNvPr id="250" name="Text Box 14"/>
            <p:cNvSpPr txBox="1">
              <a:spLocks noChangeArrowheads="1"/>
            </p:cNvSpPr>
            <p:nvPr/>
          </p:nvSpPr>
          <p:spPr bwMode="auto">
            <a:xfrm>
              <a:off x="6876256" y="2708920"/>
              <a:ext cx="313879" cy="26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 dirty="0"/>
                <a:t>e-</a:t>
              </a:r>
            </a:p>
          </p:txBody>
        </p:sp>
        <p:sp>
          <p:nvSpPr>
            <p:cNvPr id="251" name="Freeform 35"/>
            <p:cNvSpPr>
              <a:spLocks/>
            </p:cNvSpPr>
            <p:nvPr/>
          </p:nvSpPr>
          <p:spPr bwMode="auto">
            <a:xfrm>
              <a:off x="7205572" y="2876544"/>
              <a:ext cx="288151" cy="359526"/>
            </a:xfrm>
            <a:custGeom>
              <a:avLst/>
              <a:gdLst>
                <a:gd name="T0" fmla="*/ 0 w 224"/>
                <a:gd name="T1" fmla="*/ 0 h 311"/>
                <a:gd name="T2" fmla="*/ 224 w 224"/>
                <a:gd name="T3" fmla="*/ 311 h 311"/>
                <a:gd name="T4" fmla="*/ 0 60000 65536"/>
                <a:gd name="T5" fmla="*/ 0 60000 65536"/>
                <a:gd name="T6" fmla="*/ 0 w 224"/>
                <a:gd name="T7" fmla="*/ 0 h 311"/>
                <a:gd name="T8" fmla="*/ 224 w 224"/>
                <a:gd name="T9" fmla="*/ 311 h 3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" h="311">
                  <a:moveTo>
                    <a:pt x="0" y="0"/>
                  </a:moveTo>
                  <a:cubicBezTo>
                    <a:pt x="205" y="9"/>
                    <a:pt x="224" y="84"/>
                    <a:pt x="224" y="3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3" name="Text Box 19"/>
            <p:cNvSpPr txBox="1">
              <a:spLocks noChangeArrowheads="1"/>
            </p:cNvSpPr>
            <p:nvPr/>
          </p:nvSpPr>
          <p:spPr bwMode="auto">
            <a:xfrm>
              <a:off x="6852862" y="3429000"/>
              <a:ext cx="599458" cy="289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 dirty="0"/>
                <a:t>Y</a:t>
              </a:r>
              <a:r>
                <a:rPr lang="en-GB" sz="2000" b="1" baseline="30000" dirty="0"/>
                <a:t>+</a:t>
              </a:r>
            </a:p>
          </p:txBody>
        </p:sp>
        <p:sp>
          <p:nvSpPr>
            <p:cNvPr id="254" name="Text Box 19"/>
            <p:cNvSpPr txBox="1">
              <a:spLocks noChangeArrowheads="1"/>
            </p:cNvSpPr>
            <p:nvPr/>
          </p:nvSpPr>
          <p:spPr bwMode="auto">
            <a:xfrm>
              <a:off x="6876256" y="4365104"/>
              <a:ext cx="599458" cy="289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 dirty="0"/>
                <a:t>Y</a:t>
              </a:r>
              <a:r>
                <a:rPr lang="en-GB" sz="2000" b="1" baseline="30000" dirty="0"/>
                <a:t>+</a:t>
              </a:r>
            </a:p>
          </p:txBody>
        </p:sp>
        <p:sp>
          <p:nvSpPr>
            <p:cNvPr id="255" name="Text Box 19"/>
            <p:cNvSpPr txBox="1">
              <a:spLocks noChangeArrowheads="1"/>
            </p:cNvSpPr>
            <p:nvPr/>
          </p:nvSpPr>
          <p:spPr bwMode="auto">
            <a:xfrm>
              <a:off x="6852862" y="3861048"/>
              <a:ext cx="599458" cy="289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 dirty="0"/>
                <a:t>Y</a:t>
              </a:r>
              <a:r>
                <a:rPr lang="en-GB" sz="2000" b="1" baseline="30000" dirty="0"/>
                <a:t>+</a:t>
              </a:r>
            </a:p>
          </p:txBody>
        </p:sp>
        <p:sp>
          <p:nvSpPr>
            <p:cNvPr id="256" name="Text Box 19"/>
            <p:cNvSpPr txBox="1">
              <a:spLocks noChangeArrowheads="1"/>
            </p:cNvSpPr>
            <p:nvPr/>
          </p:nvSpPr>
          <p:spPr bwMode="auto">
            <a:xfrm>
              <a:off x="6876256" y="4797152"/>
              <a:ext cx="599458" cy="289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 dirty="0"/>
                <a:t>Y</a:t>
              </a:r>
              <a:r>
                <a:rPr lang="en-GB" sz="2000" b="1" baseline="30000" dirty="0"/>
                <a:t>+</a:t>
              </a:r>
            </a:p>
          </p:txBody>
        </p:sp>
        <p:sp>
          <p:nvSpPr>
            <p:cNvPr id="257" name="Text Box 26"/>
            <p:cNvSpPr txBox="1">
              <a:spLocks noChangeArrowheads="1"/>
            </p:cNvSpPr>
            <p:nvPr/>
          </p:nvSpPr>
          <p:spPr bwMode="auto">
            <a:xfrm>
              <a:off x="4998664" y="3429000"/>
              <a:ext cx="5814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X</a:t>
              </a:r>
              <a:r>
                <a:rPr lang="en-GB" sz="2000" b="1" baseline="30000" dirty="0"/>
                <a:t>-</a:t>
              </a:r>
            </a:p>
          </p:txBody>
        </p:sp>
        <p:sp>
          <p:nvSpPr>
            <p:cNvPr id="258" name="Text Box 26"/>
            <p:cNvSpPr txBox="1">
              <a:spLocks noChangeArrowheads="1"/>
            </p:cNvSpPr>
            <p:nvPr/>
          </p:nvSpPr>
          <p:spPr bwMode="auto">
            <a:xfrm>
              <a:off x="4998664" y="3933056"/>
              <a:ext cx="5814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X</a:t>
              </a:r>
              <a:r>
                <a:rPr lang="en-GB" sz="2000" b="1" baseline="30000" dirty="0"/>
                <a:t>-</a:t>
              </a:r>
            </a:p>
          </p:txBody>
        </p:sp>
        <p:sp>
          <p:nvSpPr>
            <p:cNvPr id="259" name="Text Box 26"/>
            <p:cNvSpPr txBox="1">
              <a:spLocks noChangeArrowheads="1"/>
            </p:cNvSpPr>
            <p:nvPr/>
          </p:nvSpPr>
          <p:spPr bwMode="auto">
            <a:xfrm>
              <a:off x="5004048" y="4325034"/>
              <a:ext cx="5814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X</a:t>
              </a:r>
              <a:r>
                <a:rPr lang="en-GB" sz="2000" b="1" baseline="30000" dirty="0"/>
                <a:t>-</a:t>
              </a:r>
            </a:p>
          </p:txBody>
        </p:sp>
        <p:sp>
          <p:nvSpPr>
            <p:cNvPr id="260" name="Text Box 26"/>
            <p:cNvSpPr txBox="1">
              <a:spLocks noChangeArrowheads="1"/>
            </p:cNvSpPr>
            <p:nvPr/>
          </p:nvSpPr>
          <p:spPr bwMode="auto">
            <a:xfrm>
              <a:off x="4998664" y="4685074"/>
              <a:ext cx="5814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X</a:t>
              </a:r>
              <a:r>
                <a:rPr lang="en-GB" sz="2000" b="1" baseline="30000" dirty="0"/>
                <a:t>-</a:t>
              </a:r>
            </a:p>
          </p:txBody>
        </p:sp>
        <p:sp>
          <p:nvSpPr>
            <p:cNvPr id="263" name="262 CuadroTexto"/>
            <p:cNvSpPr txBox="1"/>
            <p:nvPr/>
          </p:nvSpPr>
          <p:spPr>
            <a:xfrm>
              <a:off x="5004048" y="5805264"/>
              <a:ext cx="245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below</a:t>
              </a:r>
              <a:r>
                <a:rPr lang="es-ES" dirty="0" smtClean="0"/>
                <a:t> </a:t>
              </a:r>
              <a:r>
                <a:rPr lang="es-ES" dirty="0" err="1" smtClean="0"/>
                <a:t>threshold</a:t>
              </a:r>
              <a:r>
                <a:rPr lang="es-ES" dirty="0" smtClean="0"/>
                <a:t> </a:t>
              </a:r>
              <a:r>
                <a:rPr lang="es-ES" dirty="0" err="1" smtClean="0"/>
                <a:t>voltage</a:t>
              </a:r>
              <a:endParaRPr lang="es-ES" dirty="0"/>
            </a:p>
          </p:txBody>
        </p:sp>
        <p:sp>
          <p:nvSpPr>
            <p:cNvPr id="264" name="263 CuadroTexto"/>
            <p:cNvSpPr txBox="1"/>
            <p:nvPr/>
          </p:nvSpPr>
          <p:spPr>
            <a:xfrm>
              <a:off x="5796136" y="4005064"/>
              <a:ext cx="644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E</a:t>
              </a:r>
              <a:r>
                <a:rPr lang="es-ES" sz="2400" dirty="0" smtClean="0"/>
                <a:t>=0</a:t>
              </a:r>
              <a:endParaRPr lang="es-ES" sz="2400" dirty="0"/>
            </a:p>
          </p:txBody>
        </p:sp>
      </p:grpSp>
      <p:sp>
        <p:nvSpPr>
          <p:cNvPr id="265" name="264 CuadroTexto"/>
          <p:cNvSpPr txBox="1"/>
          <p:nvPr/>
        </p:nvSpPr>
        <p:spPr>
          <a:xfrm>
            <a:off x="3635896" y="2492896"/>
            <a:ext cx="11876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DC </a:t>
            </a:r>
            <a:r>
              <a:rPr lang="es-ES" dirty="0" err="1" smtClean="0">
                <a:solidFill>
                  <a:srgbClr val="FF0000"/>
                </a:solidFill>
              </a:rPr>
              <a:t>voltage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6084168" y="422108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</a:t>
            </a:r>
            <a:endParaRPr lang="es-ES" sz="2400" b="1" dirty="0"/>
          </a:p>
        </p:txBody>
      </p:sp>
      <p:cxnSp>
        <p:nvCxnSpPr>
          <p:cNvPr id="67" name="66 Conector recto de flecha"/>
          <p:cNvCxnSpPr/>
          <p:nvPr/>
        </p:nvCxnSpPr>
        <p:spPr>
          <a:xfrm>
            <a:off x="6156176" y="4651548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To employ low voltages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268760"/>
            <a:ext cx="78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One reason:  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We want the electrodes inside </a:t>
            </a:r>
            <a:r>
              <a:rPr lang="en-US" sz="2400" dirty="0" err="1" smtClean="0">
                <a:solidFill>
                  <a:schemeClr val="tx2"/>
                </a:solidFill>
              </a:rPr>
              <a:t>microchannels</a:t>
            </a:r>
            <a:r>
              <a:rPr lang="en-US" sz="2400" dirty="0" smtClean="0">
                <a:solidFill>
                  <a:schemeClr val="tx2"/>
                </a:solidFill>
              </a:rPr>
              <a:t> =&gt; low voltage             Using AC voltages we avoid </a:t>
            </a:r>
            <a:r>
              <a:rPr lang="en-US" sz="2400" dirty="0" err="1" smtClean="0">
                <a:solidFill>
                  <a:schemeClr val="tx2"/>
                </a:solidFill>
              </a:rPr>
              <a:t>Faradaic</a:t>
            </a:r>
            <a:r>
              <a:rPr lang="en-US" sz="2400" dirty="0" smtClean="0">
                <a:solidFill>
                  <a:schemeClr val="tx2"/>
                </a:solidFill>
              </a:rPr>
              <a:t> reactions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3" name="168 Grupo"/>
          <p:cNvGrpSpPr/>
          <p:nvPr/>
        </p:nvGrpSpPr>
        <p:grpSpPr>
          <a:xfrm>
            <a:off x="531006" y="2708920"/>
            <a:ext cx="3536938" cy="3694602"/>
            <a:chOff x="4989513" y="1792288"/>
            <a:chExt cx="3527425" cy="4340771"/>
          </a:xfrm>
        </p:grpSpPr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4989513" y="3878263"/>
              <a:ext cx="22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5211763" y="3454400"/>
              <a:ext cx="0" cy="423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5211763" y="3454400"/>
              <a:ext cx="347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0" name="Group 39"/>
            <p:cNvGrpSpPr>
              <a:grpSpLocks/>
            </p:cNvGrpSpPr>
            <p:nvPr/>
          </p:nvGrpSpPr>
          <p:grpSpPr bwMode="auto">
            <a:xfrm flipH="1">
              <a:off x="5681663" y="3462338"/>
              <a:ext cx="347662" cy="423862"/>
              <a:chOff x="4244" y="3113"/>
              <a:chExt cx="351" cy="267"/>
            </a:xfrm>
          </p:grpSpPr>
          <p:sp>
            <p:nvSpPr>
              <p:cNvPr id="45" name="Line 40"/>
              <p:cNvSpPr>
                <a:spLocks noChangeShapeType="1"/>
              </p:cNvSpPr>
              <p:nvPr/>
            </p:nvSpPr>
            <p:spPr bwMode="auto">
              <a:xfrm flipV="1">
                <a:off x="4244" y="3113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>
                <a:off x="4244" y="3113"/>
                <a:ext cx="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5559425" y="3178175"/>
              <a:ext cx="0" cy="485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5670550" y="3171825"/>
              <a:ext cx="0" cy="485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6029325" y="3886200"/>
              <a:ext cx="22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 flipV="1">
              <a:off x="5211763" y="3873500"/>
              <a:ext cx="187325" cy="423863"/>
              <a:chOff x="4244" y="3113"/>
              <a:chExt cx="351" cy="267"/>
            </a:xfrm>
          </p:grpSpPr>
          <p:sp>
            <p:nvSpPr>
              <p:cNvPr id="51" name="Line 46"/>
              <p:cNvSpPr>
                <a:spLocks noChangeShapeType="1"/>
              </p:cNvSpPr>
              <p:nvPr/>
            </p:nvSpPr>
            <p:spPr bwMode="auto">
              <a:xfrm flipV="1">
                <a:off x="4244" y="3113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Line 47"/>
              <p:cNvSpPr>
                <a:spLocks noChangeShapeType="1"/>
              </p:cNvSpPr>
              <p:nvPr/>
            </p:nvSpPr>
            <p:spPr bwMode="auto">
              <a:xfrm>
                <a:off x="4244" y="3113"/>
                <a:ext cx="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" name="Group 48"/>
            <p:cNvGrpSpPr>
              <a:grpSpLocks noChangeAspect="1"/>
            </p:cNvGrpSpPr>
            <p:nvPr/>
          </p:nvGrpSpPr>
          <p:grpSpPr bwMode="auto">
            <a:xfrm>
              <a:off x="5399088" y="4189413"/>
              <a:ext cx="403225" cy="244475"/>
              <a:chOff x="3618" y="3622"/>
              <a:chExt cx="629" cy="119"/>
            </a:xfrm>
          </p:grpSpPr>
          <p:grpSp>
            <p:nvGrpSpPr>
              <p:cNvPr id="53" name="Group 49"/>
              <p:cNvGrpSpPr>
                <a:grpSpLocks noChangeAspect="1"/>
              </p:cNvGrpSpPr>
              <p:nvPr/>
            </p:nvGrpSpPr>
            <p:grpSpPr bwMode="auto">
              <a:xfrm>
                <a:off x="3663" y="3624"/>
                <a:ext cx="89" cy="114"/>
                <a:chOff x="3663" y="3624"/>
                <a:chExt cx="89" cy="114"/>
              </a:xfrm>
            </p:grpSpPr>
            <p:sp>
              <p:nvSpPr>
                <p:cNvPr id="72" name="Line 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3" name="Line 5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4" name="Group 52"/>
              <p:cNvGrpSpPr>
                <a:grpSpLocks noChangeAspect="1"/>
              </p:cNvGrpSpPr>
              <p:nvPr/>
            </p:nvGrpSpPr>
            <p:grpSpPr bwMode="auto">
              <a:xfrm>
                <a:off x="3754" y="3624"/>
                <a:ext cx="89" cy="114"/>
                <a:chOff x="3663" y="3624"/>
                <a:chExt cx="89" cy="114"/>
              </a:xfrm>
            </p:grpSpPr>
            <p:sp>
              <p:nvSpPr>
                <p:cNvPr id="70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1" name="Line 5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5" name="Group 55"/>
              <p:cNvGrpSpPr>
                <a:grpSpLocks noChangeAspect="1"/>
              </p:cNvGrpSpPr>
              <p:nvPr/>
            </p:nvGrpSpPr>
            <p:grpSpPr bwMode="auto">
              <a:xfrm>
                <a:off x="3845" y="3623"/>
                <a:ext cx="89" cy="114"/>
                <a:chOff x="3663" y="3624"/>
                <a:chExt cx="89" cy="114"/>
              </a:xfrm>
            </p:grpSpPr>
            <p:sp>
              <p:nvSpPr>
                <p:cNvPr id="68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9" name="Line 5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6" name="Group 58"/>
              <p:cNvGrpSpPr>
                <a:grpSpLocks noChangeAspect="1"/>
              </p:cNvGrpSpPr>
              <p:nvPr/>
            </p:nvGrpSpPr>
            <p:grpSpPr bwMode="auto">
              <a:xfrm>
                <a:off x="3936" y="3623"/>
                <a:ext cx="89" cy="114"/>
                <a:chOff x="3663" y="3624"/>
                <a:chExt cx="89" cy="114"/>
              </a:xfrm>
            </p:grpSpPr>
            <p:sp>
              <p:nvSpPr>
                <p:cNvPr id="66" name="Line 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7" name="Line 6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7" name="Group 61"/>
              <p:cNvGrpSpPr>
                <a:grpSpLocks noChangeAspect="1"/>
              </p:cNvGrpSpPr>
              <p:nvPr/>
            </p:nvGrpSpPr>
            <p:grpSpPr bwMode="auto">
              <a:xfrm>
                <a:off x="4027" y="3622"/>
                <a:ext cx="89" cy="114"/>
                <a:chOff x="3663" y="3624"/>
                <a:chExt cx="89" cy="114"/>
              </a:xfrm>
            </p:grpSpPr>
            <p:sp>
              <p:nvSpPr>
                <p:cNvPr id="64" name="Line 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" name="Line 6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8" name="Group 64"/>
              <p:cNvGrpSpPr>
                <a:grpSpLocks noChangeAspect="1"/>
              </p:cNvGrpSpPr>
              <p:nvPr/>
            </p:nvGrpSpPr>
            <p:grpSpPr bwMode="auto">
              <a:xfrm>
                <a:off x="4118" y="3622"/>
                <a:ext cx="89" cy="114"/>
                <a:chOff x="3663" y="3624"/>
                <a:chExt cx="89" cy="114"/>
              </a:xfrm>
            </p:grpSpPr>
            <p:sp>
              <p:nvSpPr>
                <p:cNvPr id="62" name="Line 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3" name="Line 6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60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18" y="3666"/>
                <a:ext cx="4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" name="Line 68"/>
              <p:cNvSpPr>
                <a:spLocks noChangeAspect="1" noChangeShapeType="1"/>
              </p:cNvSpPr>
              <p:nvPr/>
            </p:nvSpPr>
            <p:spPr bwMode="auto">
              <a:xfrm flipV="1">
                <a:off x="4205" y="3662"/>
                <a:ext cx="4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9" name="Group 69"/>
            <p:cNvGrpSpPr>
              <a:grpSpLocks/>
            </p:cNvGrpSpPr>
            <p:nvPr/>
          </p:nvGrpSpPr>
          <p:grpSpPr bwMode="auto">
            <a:xfrm flipH="1" flipV="1">
              <a:off x="5815013" y="3862388"/>
              <a:ext cx="217487" cy="423862"/>
              <a:chOff x="4244" y="3113"/>
              <a:chExt cx="351" cy="267"/>
            </a:xfrm>
          </p:grpSpPr>
          <p:sp>
            <p:nvSpPr>
              <p:cNvPr id="75" name="Line 70"/>
              <p:cNvSpPr>
                <a:spLocks noChangeShapeType="1"/>
              </p:cNvSpPr>
              <p:nvPr/>
            </p:nvSpPr>
            <p:spPr bwMode="auto">
              <a:xfrm flipV="1">
                <a:off x="4244" y="3113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" name="Line 71"/>
              <p:cNvSpPr>
                <a:spLocks noChangeShapeType="1"/>
              </p:cNvSpPr>
              <p:nvPr/>
            </p:nvSpPr>
            <p:spPr bwMode="auto">
              <a:xfrm>
                <a:off x="4244" y="3113"/>
                <a:ext cx="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7" name="Text Box 72"/>
            <p:cNvSpPr txBox="1">
              <a:spLocks noChangeArrowheads="1"/>
            </p:cNvSpPr>
            <p:nvPr/>
          </p:nvSpPr>
          <p:spPr bwMode="auto">
            <a:xfrm>
              <a:off x="5665788" y="2973388"/>
              <a:ext cx="5000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i="1">
                  <a:latin typeface="Tahoma" pitchFamily="34" charset="0"/>
                </a:rPr>
                <a:t>C</a:t>
              </a:r>
              <a:r>
                <a:rPr lang="en-GB" sz="1800" baseline="-25000">
                  <a:latin typeface="Tahoma" pitchFamily="34" charset="0"/>
                </a:rPr>
                <a:t>DL</a:t>
              </a:r>
            </a:p>
          </p:txBody>
        </p:sp>
        <p:sp>
          <p:nvSpPr>
            <p:cNvPr id="78" name="Text Box 73"/>
            <p:cNvSpPr txBox="1">
              <a:spLocks noChangeArrowheads="1"/>
            </p:cNvSpPr>
            <p:nvPr/>
          </p:nvSpPr>
          <p:spPr bwMode="auto">
            <a:xfrm>
              <a:off x="5373688" y="3830638"/>
              <a:ext cx="6588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800" i="1">
                  <a:latin typeface="Tahoma" pitchFamily="34" charset="0"/>
                </a:rPr>
                <a:t>R</a:t>
              </a:r>
              <a:r>
                <a:rPr lang="en-GB" sz="1800" baseline="-25000">
                  <a:latin typeface="Tahoma" pitchFamily="34" charset="0"/>
                </a:rPr>
                <a:t>DL</a:t>
              </a:r>
            </a:p>
          </p:txBody>
        </p:sp>
        <p:sp>
          <p:nvSpPr>
            <p:cNvPr id="79" name="Line 74"/>
            <p:cNvSpPr>
              <a:spLocks noChangeShapeType="1"/>
            </p:cNvSpPr>
            <p:nvPr/>
          </p:nvSpPr>
          <p:spPr bwMode="auto">
            <a:xfrm>
              <a:off x="7254875" y="3886200"/>
              <a:ext cx="22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Line 75"/>
            <p:cNvSpPr>
              <a:spLocks noChangeShapeType="1"/>
            </p:cNvSpPr>
            <p:nvPr/>
          </p:nvSpPr>
          <p:spPr bwMode="auto">
            <a:xfrm flipV="1">
              <a:off x="7477125" y="3462338"/>
              <a:ext cx="0" cy="423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Line 76"/>
            <p:cNvSpPr>
              <a:spLocks noChangeShapeType="1"/>
            </p:cNvSpPr>
            <p:nvPr/>
          </p:nvSpPr>
          <p:spPr bwMode="auto">
            <a:xfrm>
              <a:off x="7477125" y="3462338"/>
              <a:ext cx="347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74" name="Group 77"/>
            <p:cNvGrpSpPr>
              <a:grpSpLocks/>
            </p:cNvGrpSpPr>
            <p:nvPr/>
          </p:nvGrpSpPr>
          <p:grpSpPr bwMode="auto">
            <a:xfrm flipH="1">
              <a:off x="7947025" y="3470275"/>
              <a:ext cx="347663" cy="423863"/>
              <a:chOff x="4244" y="3113"/>
              <a:chExt cx="351" cy="267"/>
            </a:xfrm>
          </p:grpSpPr>
          <p:sp>
            <p:nvSpPr>
              <p:cNvPr id="83" name="Line 78"/>
              <p:cNvSpPr>
                <a:spLocks noChangeShapeType="1"/>
              </p:cNvSpPr>
              <p:nvPr/>
            </p:nvSpPr>
            <p:spPr bwMode="auto">
              <a:xfrm flipV="1">
                <a:off x="4244" y="3113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" name="Line 79"/>
              <p:cNvSpPr>
                <a:spLocks noChangeShapeType="1"/>
              </p:cNvSpPr>
              <p:nvPr/>
            </p:nvSpPr>
            <p:spPr bwMode="auto">
              <a:xfrm>
                <a:off x="4244" y="3113"/>
                <a:ext cx="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5" name="Line 80"/>
            <p:cNvSpPr>
              <a:spLocks noChangeShapeType="1"/>
            </p:cNvSpPr>
            <p:nvPr/>
          </p:nvSpPr>
          <p:spPr bwMode="auto">
            <a:xfrm>
              <a:off x="7824788" y="3186113"/>
              <a:ext cx="0" cy="485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Line 81"/>
            <p:cNvSpPr>
              <a:spLocks noChangeShapeType="1"/>
            </p:cNvSpPr>
            <p:nvPr/>
          </p:nvSpPr>
          <p:spPr bwMode="auto">
            <a:xfrm>
              <a:off x="7935913" y="3179763"/>
              <a:ext cx="0" cy="485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Line 82"/>
            <p:cNvSpPr>
              <a:spLocks noChangeShapeType="1"/>
            </p:cNvSpPr>
            <p:nvPr/>
          </p:nvSpPr>
          <p:spPr bwMode="auto">
            <a:xfrm>
              <a:off x="8294688" y="3894138"/>
              <a:ext cx="22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82" name="Group 83"/>
            <p:cNvGrpSpPr>
              <a:grpSpLocks/>
            </p:cNvGrpSpPr>
            <p:nvPr/>
          </p:nvGrpSpPr>
          <p:grpSpPr bwMode="auto">
            <a:xfrm flipV="1">
              <a:off x="7477125" y="3881438"/>
              <a:ext cx="187325" cy="423862"/>
              <a:chOff x="4244" y="3113"/>
              <a:chExt cx="351" cy="267"/>
            </a:xfrm>
          </p:grpSpPr>
          <p:sp>
            <p:nvSpPr>
              <p:cNvPr id="89" name="Line 84"/>
              <p:cNvSpPr>
                <a:spLocks noChangeShapeType="1"/>
              </p:cNvSpPr>
              <p:nvPr/>
            </p:nvSpPr>
            <p:spPr bwMode="auto">
              <a:xfrm flipV="1">
                <a:off x="4244" y="3113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" name="Line 85"/>
              <p:cNvSpPr>
                <a:spLocks noChangeShapeType="1"/>
              </p:cNvSpPr>
              <p:nvPr/>
            </p:nvSpPr>
            <p:spPr bwMode="auto">
              <a:xfrm>
                <a:off x="4244" y="3113"/>
                <a:ext cx="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8" name="Group 86"/>
            <p:cNvGrpSpPr>
              <a:grpSpLocks noChangeAspect="1"/>
            </p:cNvGrpSpPr>
            <p:nvPr/>
          </p:nvGrpSpPr>
          <p:grpSpPr bwMode="auto">
            <a:xfrm>
              <a:off x="7664450" y="4197350"/>
              <a:ext cx="403225" cy="244475"/>
              <a:chOff x="3618" y="3622"/>
              <a:chExt cx="629" cy="119"/>
            </a:xfrm>
          </p:grpSpPr>
          <p:grpSp>
            <p:nvGrpSpPr>
              <p:cNvPr id="91" name="Group 87"/>
              <p:cNvGrpSpPr>
                <a:grpSpLocks noChangeAspect="1"/>
              </p:cNvGrpSpPr>
              <p:nvPr/>
            </p:nvGrpSpPr>
            <p:grpSpPr bwMode="auto">
              <a:xfrm>
                <a:off x="3663" y="3624"/>
                <a:ext cx="89" cy="114"/>
                <a:chOff x="3663" y="3624"/>
                <a:chExt cx="89" cy="114"/>
              </a:xfrm>
            </p:grpSpPr>
            <p:sp>
              <p:nvSpPr>
                <p:cNvPr id="110" name="Line 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1" name="Line 8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92" name="Group 90"/>
              <p:cNvGrpSpPr>
                <a:grpSpLocks noChangeAspect="1"/>
              </p:cNvGrpSpPr>
              <p:nvPr/>
            </p:nvGrpSpPr>
            <p:grpSpPr bwMode="auto">
              <a:xfrm>
                <a:off x="3754" y="3624"/>
                <a:ext cx="89" cy="114"/>
                <a:chOff x="3663" y="3624"/>
                <a:chExt cx="89" cy="114"/>
              </a:xfrm>
            </p:grpSpPr>
            <p:sp>
              <p:nvSpPr>
                <p:cNvPr id="108" name="Line 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9" name="Line 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93" name="Group 93"/>
              <p:cNvGrpSpPr>
                <a:grpSpLocks noChangeAspect="1"/>
              </p:cNvGrpSpPr>
              <p:nvPr/>
            </p:nvGrpSpPr>
            <p:grpSpPr bwMode="auto">
              <a:xfrm>
                <a:off x="3845" y="3623"/>
                <a:ext cx="89" cy="114"/>
                <a:chOff x="3663" y="3624"/>
                <a:chExt cx="89" cy="114"/>
              </a:xfrm>
            </p:grpSpPr>
            <p:sp>
              <p:nvSpPr>
                <p:cNvPr id="106" name="Line 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7" name="Line 9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94" name="Group 96"/>
              <p:cNvGrpSpPr>
                <a:grpSpLocks noChangeAspect="1"/>
              </p:cNvGrpSpPr>
              <p:nvPr/>
            </p:nvGrpSpPr>
            <p:grpSpPr bwMode="auto">
              <a:xfrm>
                <a:off x="3936" y="3623"/>
                <a:ext cx="89" cy="114"/>
                <a:chOff x="3663" y="3624"/>
                <a:chExt cx="89" cy="114"/>
              </a:xfrm>
            </p:grpSpPr>
            <p:sp>
              <p:nvSpPr>
                <p:cNvPr id="104" name="Line 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5" name="Line 9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95" name="Group 99"/>
              <p:cNvGrpSpPr>
                <a:grpSpLocks noChangeAspect="1"/>
              </p:cNvGrpSpPr>
              <p:nvPr/>
            </p:nvGrpSpPr>
            <p:grpSpPr bwMode="auto">
              <a:xfrm>
                <a:off x="4027" y="3622"/>
                <a:ext cx="89" cy="114"/>
                <a:chOff x="3663" y="3624"/>
                <a:chExt cx="89" cy="114"/>
              </a:xfrm>
            </p:grpSpPr>
            <p:sp>
              <p:nvSpPr>
                <p:cNvPr id="102" name="Line 1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3" name="Line 10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96" name="Group 102"/>
              <p:cNvGrpSpPr>
                <a:grpSpLocks noChangeAspect="1"/>
              </p:cNvGrpSpPr>
              <p:nvPr/>
            </p:nvGrpSpPr>
            <p:grpSpPr bwMode="auto">
              <a:xfrm>
                <a:off x="4118" y="3622"/>
                <a:ext cx="89" cy="114"/>
                <a:chOff x="3663" y="3624"/>
                <a:chExt cx="89" cy="114"/>
              </a:xfrm>
            </p:grpSpPr>
            <p:sp>
              <p:nvSpPr>
                <p:cNvPr id="100" name="Line 1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1" name="Line 10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98" name="Line 1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18" y="3666"/>
                <a:ext cx="4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4205" y="3662"/>
                <a:ext cx="4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97" name="Group 107"/>
            <p:cNvGrpSpPr>
              <a:grpSpLocks/>
            </p:cNvGrpSpPr>
            <p:nvPr/>
          </p:nvGrpSpPr>
          <p:grpSpPr bwMode="auto">
            <a:xfrm flipH="1" flipV="1">
              <a:off x="8080375" y="3870325"/>
              <a:ext cx="217488" cy="423863"/>
              <a:chOff x="4244" y="3113"/>
              <a:chExt cx="351" cy="267"/>
            </a:xfrm>
          </p:grpSpPr>
          <p:sp>
            <p:nvSpPr>
              <p:cNvPr id="113" name="Line 108"/>
              <p:cNvSpPr>
                <a:spLocks noChangeShapeType="1"/>
              </p:cNvSpPr>
              <p:nvPr/>
            </p:nvSpPr>
            <p:spPr bwMode="auto">
              <a:xfrm flipV="1">
                <a:off x="4244" y="3113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" name="Line 109"/>
              <p:cNvSpPr>
                <a:spLocks noChangeShapeType="1"/>
              </p:cNvSpPr>
              <p:nvPr/>
            </p:nvSpPr>
            <p:spPr bwMode="auto">
              <a:xfrm>
                <a:off x="4244" y="3113"/>
                <a:ext cx="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5" name="Text Box 110"/>
            <p:cNvSpPr txBox="1">
              <a:spLocks noChangeArrowheads="1"/>
            </p:cNvSpPr>
            <p:nvPr/>
          </p:nvSpPr>
          <p:spPr bwMode="auto">
            <a:xfrm>
              <a:off x="7931150" y="2981325"/>
              <a:ext cx="5000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i="1">
                  <a:latin typeface="Tahoma" pitchFamily="34" charset="0"/>
                </a:rPr>
                <a:t>C</a:t>
              </a:r>
              <a:r>
                <a:rPr lang="en-GB" sz="1800" baseline="-25000">
                  <a:latin typeface="Tahoma" pitchFamily="34" charset="0"/>
                </a:rPr>
                <a:t>DL</a:t>
              </a:r>
            </a:p>
          </p:txBody>
        </p:sp>
        <p:sp>
          <p:nvSpPr>
            <p:cNvPr id="116" name="Text Box 111"/>
            <p:cNvSpPr txBox="1">
              <a:spLocks noChangeArrowheads="1"/>
            </p:cNvSpPr>
            <p:nvPr/>
          </p:nvSpPr>
          <p:spPr bwMode="auto">
            <a:xfrm>
              <a:off x="7639050" y="3838575"/>
              <a:ext cx="6588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800" i="1">
                  <a:latin typeface="Tahoma" pitchFamily="34" charset="0"/>
                </a:rPr>
                <a:t>R</a:t>
              </a:r>
              <a:r>
                <a:rPr lang="en-GB" sz="1800" baseline="-25000">
                  <a:latin typeface="Tahoma" pitchFamily="34" charset="0"/>
                </a:rPr>
                <a:t>DL</a:t>
              </a:r>
            </a:p>
          </p:txBody>
        </p:sp>
        <p:sp>
          <p:nvSpPr>
            <p:cNvPr id="117" name="Line 112"/>
            <p:cNvSpPr>
              <a:spLocks noChangeShapeType="1"/>
            </p:cNvSpPr>
            <p:nvPr/>
          </p:nvSpPr>
          <p:spPr bwMode="auto">
            <a:xfrm>
              <a:off x="6140450" y="3886200"/>
              <a:ext cx="22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" name="Line 113"/>
            <p:cNvSpPr>
              <a:spLocks noChangeShapeType="1"/>
            </p:cNvSpPr>
            <p:nvPr/>
          </p:nvSpPr>
          <p:spPr bwMode="auto">
            <a:xfrm flipV="1">
              <a:off x="6362700" y="3462338"/>
              <a:ext cx="0" cy="423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" name="Line 114"/>
            <p:cNvSpPr>
              <a:spLocks noChangeShapeType="1"/>
            </p:cNvSpPr>
            <p:nvPr/>
          </p:nvSpPr>
          <p:spPr bwMode="auto">
            <a:xfrm>
              <a:off x="6362700" y="3462338"/>
              <a:ext cx="347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2" name="Group 115"/>
            <p:cNvGrpSpPr>
              <a:grpSpLocks/>
            </p:cNvGrpSpPr>
            <p:nvPr/>
          </p:nvGrpSpPr>
          <p:grpSpPr bwMode="auto">
            <a:xfrm flipH="1">
              <a:off x="6832600" y="3470275"/>
              <a:ext cx="347663" cy="423863"/>
              <a:chOff x="4244" y="3113"/>
              <a:chExt cx="351" cy="267"/>
            </a:xfrm>
          </p:grpSpPr>
          <p:sp>
            <p:nvSpPr>
              <p:cNvPr id="121" name="Line 116"/>
              <p:cNvSpPr>
                <a:spLocks noChangeShapeType="1"/>
              </p:cNvSpPr>
              <p:nvPr/>
            </p:nvSpPr>
            <p:spPr bwMode="auto">
              <a:xfrm flipV="1">
                <a:off x="4244" y="3113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" name="Line 117"/>
              <p:cNvSpPr>
                <a:spLocks noChangeShapeType="1"/>
              </p:cNvSpPr>
              <p:nvPr/>
            </p:nvSpPr>
            <p:spPr bwMode="auto">
              <a:xfrm>
                <a:off x="4244" y="3113"/>
                <a:ext cx="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23" name="Line 118"/>
            <p:cNvSpPr>
              <a:spLocks noChangeShapeType="1"/>
            </p:cNvSpPr>
            <p:nvPr/>
          </p:nvSpPr>
          <p:spPr bwMode="auto">
            <a:xfrm>
              <a:off x="6710363" y="3186113"/>
              <a:ext cx="0" cy="485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4" name="Line 119"/>
            <p:cNvSpPr>
              <a:spLocks noChangeShapeType="1"/>
            </p:cNvSpPr>
            <p:nvPr/>
          </p:nvSpPr>
          <p:spPr bwMode="auto">
            <a:xfrm>
              <a:off x="6821488" y="3179763"/>
              <a:ext cx="0" cy="485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5" name="Line 120"/>
            <p:cNvSpPr>
              <a:spLocks noChangeShapeType="1"/>
            </p:cNvSpPr>
            <p:nvPr/>
          </p:nvSpPr>
          <p:spPr bwMode="auto">
            <a:xfrm>
              <a:off x="7180263" y="3894138"/>
              <a:ext cx="22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0" name="Group 121"/>
            <p:cNvGrpSpPr>
              <a:grpSpLocks/>
            </p:cNvGrpSpPr>
            <p:nvPr/>
          </p:nvGrpSpPr>
          <p:grpSpPr bwMode="auto">
            <a:xfrm flipV="1">
              <a:off x="6362700" y="3881438"/>
              <a:ext cx="187325" cy="423862"/>
              <a:chOff x="4244" y="3113"/>
              <a:chExt cx="351" cy="267"/>
            </a:xfrm>
          </p:grpSpPr>
          <p:sp>
            <p:nvSpPr>
              <p:cNvPr id="127" name="Line 122"/>
              <p:cNvSpPr>
                <a:spLocks noChangeShapeType="1"/>
              </p:cNvSpPr>
              <p:nvPr/>
            </p:nvSpPr>
            <p:spPr bwMode="auto">
              <a:xfrm flipV="1">
                <a:off x="4244" y="3113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" name="Line 123"/>
              <p:cNvSpPr>
                <a:spLocks noChangeShapeType="1"/>
              </p:cNvSpPr>
              <p:nvPr/>
            </p:nvSpPr>
            <p:spPr bwMode="auto">
              <a:xfrm>
                <a:off x="4244" y="3113"/>
                <a:ext cx="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6" name="Group 124"/>
            <p:cNvGrpSpPr>
              <a:grpSpLocks noChangeAspect="1"/>
            </p:cNvGrpSpPr>
            <p:nvPr/>
          </p:nvGrpSpPr>
          <p:grpSpPr bwMode="auto">
            <a:xfrm>
              <a:off x="6550025" y="4197350"/>
              <a:ext cx="403225" cy="244475"/>
              <a:chOff x="3618" y="3622"/>
              <a:chExt cx="629" cy="119"/>
            </a:xfrm>
          </p:grpSpPr>
          <p:grpSp>
            <p:nvGrpSpPr>
              <p:cNvPr id="129" name="Group 125"/>
              <p:cNvGrpSpPr>
                <a:grpSpLocks noChangeAspect="1"/>
              </p:cNvGrpSpPr>
              <p:nvPr/>
            </p:nvGrpSpPr>
            <p:grpSpPr bwMode="auto">
              <a:xfrm>
                <a:off x="3663" y="3624"/>
                <a:ext cx="89" cy="114"/>
                <a:chOff x="3663" y="3624"/>
                <a:chExt cx="89" cy="114"/>
              </a:xfrm>
            </p:grpSpPr>
            <p:sp>
              <p:nvSpPr>
                <p:cNvPr id="148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9" name="Line 12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0" name="Group 128"/>
              <p:cNvGrpSpPr>
                <a:grpSpLocks noChangeAspect="1"/>
              </p:cNvGrpSpPr>
              <p:nvPr/>
            </p:nvGrpSpPr>
            <p:grpSpPr bwMode="auto">
              <a:xfrm>
                <a:off x="3754" y="3624"/>
                <a:ext cx="89" cy="114"/>
                <a:chOff x="3663" y="3624"/>
                <a:chExt cx="89" cy="114"/>
              </a:xfrm>
            </p:grpSpPr>
            <p:sp>
              <p:nvSpPr>
                <p:cNvPr id="146" name="Line 1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7" name="Line 13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1" name="Group 131"/>
              <p:cNvGrpSpPr>
                <a:grpSpLocks noChangeAspect="1"/>
              </p:cNvGrpSpPr>
              <p:nvPr/>
            </p:nvGrpSpPr>
            <p:grpSpPr bwMode="auto">
              <a:xfrm>
                <a:off x="3845" y="3623"/>
                <a:ext cx="89" cy="114"/>
                <a:chOff x="3663" y="3624"/>
                <a:chExt cx="89" cy="114"/>
              </a:xfrm>
            </p:grpSpPr>
            <p:sp>
              <p:nvSpPr>
                <p:cNvPr id="144" name="Line 1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5" name="Line 13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2" name="Group 134"/>
              <p:cNvGrpSpPr>
                <a:grpSpLocks noChangeAspect="1"/>
              </p:cNvGrpSpPr>
              <p:nvPr/>
            </p:nvGrpSpPr>
            <p:grpSpPr bwMode="auto">
              <a:xfrm>
                <a:off x="3936" y="3623"/>
                <a:ext cx="89" cy="114"/>
                <a:chOff x="3663" y="3624"/>
                <a:chExt cx="89" cy="114"/>
              </a:xfrm>
            </p:grpSpPr>
            <p:sp>
              <p:nvSpPr>
                <p:cNvPr id="142" name="Line 1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3" name="Line 13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3" name="Group 137"/>
              <p:cNvGrpSpPr>
                <a:grpSpLocks noChangeAspect="1"/>
              </p:cNvGrpSpPr>
              <p:nvPr/>
            </p:nvGrpSpPr>
            <p:grpSpPr bwMode="auto">
              <a:xfrm>
                <a:off x="4027" y="3622"/>
                <a:ext cx="89" cy="114"/>
                <a:chOff x="3663" y="3624"/>
                <a:chExt cx="89" cy="114"/>
              </a:xfrm>
            </p:grpSpPr>
            <p:sp>
              <p:nvSpPr>
                <p:cNvPr id="140" name="Line 1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1" name="Line 13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4" name="Group 140"/>
              <p:cNvGrpSpPr>
                <a:grpSpLocks noChangeAspect="1"/>
              </p:cNvGrpSpPr>
              <p:nvPr/>
            </p:nvGrpSpPr>
            <p:grpSpPr bwMode="auto">
              <a:xfrm>
                <a:off x="4118" y="3622"/>
                <a:ext cx="89" cy="114"/>
                <a:chOff x="3663" y="3624"/>
                <a:chExt cx="89" cy="114"/>
              </a:xfrm>
            </p:grpSpPr>
            <p:sp>
              <p:nvSpPr>
                <p:cNvPr id="138" name="Line 1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3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9" name="Line 14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707" y="3624"/>
                  <a:ext cx="45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36" name="Line 1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18" y="3666"/>
                <a:ext cx="4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7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4205" y="3662"/>
                <a:ext cx="4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5" name="Group 145"/>
            <p:cNvGrpSpPr>
              <a:grpSpLocks/>
            </p:cNvGrpSpPr>
            <p:nvPr/>
          </p:nvGrpSpPr>
          <p:grpSpPr bwMode="auto">
            <a:xfrm flipH="1" flipV="1">
              <a:off x="6965950" y="3870325"/>
              <a:ext cx="217488" cy="423863"/>
              <a:chOff x="4244" y="3113"/>
              <a:chExt cx="351" cy="267"/>
            </a:xfrm>
          </p:grpSpPr>
          <p:sp>
            <p:nvSpPr>
              <p:cNvPr id="151" name="Line 146"/>
              <p:cNvSpPr>
                <a:spLocks noChangeShapeType="1"/>
              </p:cNvSpPr>
              <p:nvPr/>
            </p:nvSpPr>
            <p:spPr bwMode="auto">
              <a:xfrm flipV="1">
                <a:off x="4244" y="3113"/>
                <a:ext cx="0" cy="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2" name="Line 147"/>
              <p:cNvSpPr>
                <a:spLocks noChangeShapeType="1"/>
              </p:cNvSpPr>
              <p:nvPr/>
            </p:nvSpPr>
            <p:spPr bwMode="auto">
              <a:xfrm>
                <a:off x="4244" y="3113"/>
                <a:ext cx="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3" name="Text Box 148"/>
            <p:cNvSpPr txBox="1">
              <a:spLocks noChangeArrowheads="1"/>
            </p:cNvSpPr>
            <p:nvPr/>
          </p:nvSpPr>
          <p:spPr bwMode="auto">
            <a:xfrm>
              <a:off x="6775450" y="3030538"/>
              <a:ext cx="5699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800" i="1">
                  <a:latin typeface="Tahoma" pitchFamily="34" charset="0"/>
                </a:rPr>
                <a:t>C</a:t>
              </a:r>
              <a:r>
                <a:rPr lang="en-GB" sz="1800" i="1" baseline="-25000">
                  <a:latin typeface="Tahoma" pitchFamily="34" charset="0"/>
                </a:rPr>
                <a:t>b</a:t>
              </a:r>
              <a:endParaRPr lang="en-GB" sz="1800" baseline="-25000">
                <a:latin typeface="Tahoma" pitchFamily="34" charset="0"/>
              </a:endParaRPr>
            </a:p>
          </p:txBody>
        </p:sp>
        <p:sp>
          <p:nvSpPr>
            <p:cNvPr id="154" name="Text Box 149"/>
            <p:cNvSpPr txBox="1">
              <a:spLocks noChangeArrowheads="1"/>
            </p:cNvSpPr>
            <p:nvPr/>
          </p:nvSpPr>
          <p:spPr bwMode="auto">
            <a:xfrm>
              <a:off x="6524625" y="3838575"/>
              <a:ext cx="6556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800" i="1">
                  <a:latin typeface="Tahoma" pitchFamily="34" charset="0"/>
                </a:rPr>
                <a:t>R</a:t>
              </a:r>
              <a:r>
                <a:rPr lang="en-GB" sz="1800" i="1" baseline="-25000">
                  <a:latin typeface="Tahoma" pitchFamily="34" charset="0"/>
                </a:rPr>
                <a:t>b</a:t>
              </a:r>
              <a:endParaRPr lang="en-GB" sz="1800" baseline="-25000">
                <a:latin typeface="Tahoma" pitchFamily="34" charset="0"/>
              </a:endParaRPr>
            </a:p>
          </p:txBody>
        </p:sp>
        <p:sp>
          <p:nvSpPr>
            <p:cNvPr id="155" name="Line 150"/>
            <p:cNvSpPr>
              <a:spLocks noChangeShapeType="1"/>
            </p:cNvSpPr>
            <p:nvPr/>
          </p:nvSpPr>
          <p:spPr bwMode="auto">
            <a:xfrm flipV="1">
              <a:off x="4989513" y="2365375"/>
              <a:ext cx="0" cy="150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6" name="Line 151"/>
            <p:cNvSpPr>
              <a:spLocks noChangeShapeType="1"/>
            </p:cNvSpPr>
            <p:nvPr/>
          </p:nvSpPr>
          <p:spPr bwMode="auto">
            <a:xfrm>
              <a:off x="4989513" y="2365375"/>
              <a:ext cx="1535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" name="Line 152"/>
            <p:cNvSpPr>
              <a:spLocks noChangeShapeType="1"/>
            </p:cNvSpPr>
            <p:nvPr/>
          </p:nvSpPr>
          <p:spPr bwMode="auto">
            <a:xfrm flipV="1">
              <a:off x="8516938" y="2365375"/>
              <a:ext cx="0" cy="1528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" name="Line 153"/>
            <p:cNvSpPr>
              <a:spLocks noChangeShapeType="1"/>
            </p:cNvSpPr>
            <p:nvPr/>
          </p:nvSpPr>
          <p:spPr bwMode="auto">
            <a:xfrm flipH="1">
              <a:off x="6840538" y="2365375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9" name="Oval 154"/>
            <p:cNvSpPr>
              <a:spLocks noChangeArrowheads="1"/>
            </p:cNvSpPr>
            <p:nvPr/>
          </p:nvSpPr>
          <p:spPr bwMode="auto">
            <a:xfrm>
              <a:off x="6524625" y="2179638"/>
              <a:ext cx="344488" cy="3444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0" name="Text Box 155"/>
            <p:cNvSpPr txBox="1">
              <a:spLocks noChangeArrowheads="1"/>
            </p:cNvSpPr>
            <p:nvPr/>
          </p:nvSpPr>
          <p:spPr bwMode="auto">
            <a:xfrm>
              <a:off x="6518275" y="2130425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~</a:t>
              </a:r>
            </a:p>
          </p:txBody>
        </p:sp>
        <p:sp>
          <p:nvSpPr>
            <p:cNvPr id="161" name="Text Box 156"/>
            <p:cNvSpPr txBox="1">
              <a:spLocks noChangeArrowheads="1"/>
            </p:cNvSpPr>
            <p:nvPr/>
          </p:nvSpPr>
          <p:spPr bwMode="auto">
            <a:xfrm>
              <a:off x="6346825" y="1792288"/>
              <a:ext cx="7270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i="1">
                  <a:latin typeface="Tahoma" pitchFamily="34" charset="0"/>
                </a:rPr>
                <a:t>V(t)</a:t>
              </a:r>
            </a:p>
          </p:txBody>
        </p:sp>
        <p:sp>
          <p:nvSpPr>
            <p:cNvPr id="162" name="Text Box 157"/>
            <p:cNvSpPr txBox="1">
              <a:spLocks noChangeArrowheads="1"/>
            </p:cNvSpPr>
            <p:nvPr/>
          </p:nvSpPr>
          <p:spPr bwMode="auto">
            <a:xfrm>
              <a:off x="5426075" y="5373688"/>
              <a:ext cx="2937820" cy="759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 dirty="0"/>
                <a:t>For AC currents, double layer</a:t>
              </a:r>
            </a:p>
            <a:p>
              <a:r>
                <a:rPr lang="en-GB" sz="1800" b="1" dirty="0"/>
                <a:t>charging must be considered</a:t>
              </a:r>
            </a:p>
          </p:txBody>
        </p:sp>
        <p:sp>
          <p:nvSpPr>
            <p:cNvPr id="163" name="Line 158"/>
            <p:cNvSpPr>
              <a:spLocks noChangeShapeType="1"/>
            </p:cNvSpPr>
            <p:nvPr/>
          </p:nvSpPr>
          <p:spPr bwMode="auto">
            <a:xfrm flipV="1">
              <a:off x="6578600" y="3030538"/>
              <a:ext cx="387350" cy="80010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" name="Line 159"/>
            <p:cNvSpPr>
              <a:spLocks noChangeShapeType="1"/>
            </p:cNvSpPr>
            <p:nvPr/>
          </p:nvSpPr>
          <p:spPr bwMode="auto">
            <a:xfrm>
              <a:off x="6550025" y="3030538"/>
              <a:ext cx="403225" cy="8397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" name="Text Box 160"/>
            <p:cNvSpPr txBox="1">
              <a:spLocks noChangeArrowheads="1"/>
            </p:cNvSpPr>
            <p:nvPr/>
          </p:nvSpPr>
          <p:spPr bwMode="auto">
            <a:xfrm>
              <a:off x="6156325" y="2709863"/>
              <a:ext cx="19240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dirty="0">
                  <a:solidFill>
                    <a:srgbClr val="0066FF"/>
                  </a:solidFill>
                </a:rPr>
                <a:t>usually negligible</a:t>
              </a:r>
            </a:p>
          </p:txBody>
        </p:sp>
        <p:sp>
          <p:nvSpPr>
            <p:cNvPr id="166" name="Text Box 161"/>
            <p:cNvSpPr txBox="1">
              <a:spLocks noChangeArrowheads="1"/>
            </p:cNvSpPr>
            <p:nvPr/>
          </p:nvSpPr>
          <p:spPr bwMode="auto">
            <a:xfrm>
              <a:off x="5253038" y="4498975"/>
              <a:ext cx="933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66FF"/>
                  </a:solidFill>
                </a:rPr>
                <a:t>double </a:t>
              </a:r>
            </a:p>
            <a:p>
              <a:r>
                <a:rPr lang="en-GB" sz="1800">
                  <a:solidFill>
                    <a:srgbClr val="0066FF"/>
                  </a:solidFill>
                </a:rPr>
                <a:t>layer</a:t>
              </a:r>
            </a:p>
          </p:txBody>
        </p:sp>
        <p:sp>
          <p:nvSpPr>
            <p:cNvPr id="167" name="Text Box 162"/>
            <p:cNvSpPr txBox="1">
              <a:spLocks noChangeArrowheads="1"/>
            </p:cNvSpPr>
            <p:nvPr/>
          </p:nvSpPr>
          <p:spPr bwMode="auto">
            <a:xfrm>
              <a:off x="7477125" y="4498975"/>
              <a:ext cx="933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66FF"/>
                  </a:solidFill>
                </a:rPr>
                <a:t>double </a:t>
              </a:r>
            </a:p>
            <a:p>
              <a:r>
                <a:rPr lang="en-GB" sz="1800">
                  <a:solidFill>
                    <a:srgbClr val="0066FF"/>
                  </a:solidFill>
                </a:rPr>
                <a:t>layer</a:t>
              </a:r>
            </a:p>
          </p:txBody>
        </p:sp>
        <p:sp>
          <p:nvSpPr>
            <p:cNvPr id="168" name="Text Box 163"/>
            <p:cNvSpPr txBox="1">
              <a:spLocks noChangeArrowheads="1"/>
            </p:cNvSpPr>
            <p:nvPr/>
          </p:nvSpPr>
          <p:spPr bwMode="auto">
            <a:xfrm>
              <a:off x="6451600" y="4584700"/>
              <a:ext cx="603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E4A8"/>
                  </a:solidFill>
                </a:rPr>
                <a:t>bulk</a:t>
              </a:r>
            </a:p>
          </p:txBody>
        </p:sp>
      </p:grpSp>
      <p:pic>
        <p:nvPicPr>
          <p:cNvPr id="178" name="Picture 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768" y="3140968"/>
            <a:ext cx="360045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" name="Text Box 166"/>
          <p:cNvSpPr txBox="1">
            <a:spLocks noChangeArrowheads="1"/>
          </p:cNvSpPr>
          <p:nvPr/>
        </p:nvSpPr>
        <p:spPr bwMode="auto">
          <a:xfrm>
            <a:off x="6012755" y="5369818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log(</a:t>
            </a:r>
            <a:r>
              <a:rPr lang="en-US">
                <a:latin typeface="Symbol" pitchFamily="18" charset="2"/>
              </a:rPr>
              <a:t>w/w</a:t>
            </a:r>
            <a:r>
              <a:rPr lang="en-US" baseline="-25000"/>
              <a:t>c</a:t>
            </a:r>
            <a:r>
              <a:rPr lang="en-US"/>
              <a:t>)</a:t>
            </a:r>
          </a:p>
        </p:txBody>
      </p:sp>
      <p:sp>
        <p:nvSpPr>
          <p:cNvPr id="180" name="Line 167"/>
          <p:cNvSpPr>
            <a:spLocks noChangeShapeType="1"/>
          </p:cNvSpPr>
          <p:nvPr/>
        </p:nvSpPr>
        <p:spPr bwMode="auto">
          <a:xfrm flipV="1">
            <a:off x="5292030" y="3285431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1" name="Text Box 168"/>
          <p:cNvSpPr txBox="1">
            <a:spLocks noChangeArrowheads="1"/>
          </p:cNvSpPr>
          <p:nvPr/>
        </p:nvSpPr>
        <p:spPr bwMode="auto">
          <a:xfrm>
            <a:off x="4499868" y="3861693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2|V</a:t>
            </a:r>
            <a:r>
              <a:rPr lang="en-US" baseline="-25000" dirty="0">
                <a:solidFill>
                  <a:srgbClr val="0066FF"/>
                </a:solidFill>
              </a:rPr>
              <a:t>DL</a:t>
            </a:r>
            <a:r>
              <a:rPr lang="en-US" dirty="0">
                <a:solidFill>
                  <a:srgbClr val="0066FF"/>
                </a:solidFill>
              </a:rPr>
              <a:t>|/V</a:t>
            </a:r>
            <a:r>
              <a:rPr lang="en-US" baseline="-25000" dirty="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182" name="Text Box 169"/>
          <p:cNvSpPr txBox="1">
            <a:spLocks noChangeArrowheads="1"/>
          </p:cNvSpPr>
          <p:nvPr/>
        </p:nvSpPr>
        <p:spPr bwMode="auto">
          <a:xfrm>
            <a:off x="7019230" y="3885506"/>
            <a:ext cx="1225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|</a:t>
            </a:r>
            <a:r>
              <a:rPr lang="en-US" dirty="0" err="1">
                <a:solidFill>
                  <a:srgbClr val="0066FF"/>
                </a:solidFill>
              </a:rPr>
              <a:t>V</a:t>
            </a:r>
            <a:r>
              <a:rPr lang="en-US" baseline="-25000" dirty="0" err="1">
                <a:solidFill>
                  <a:srgbClr val="0066FF"/>
                </a:solidFill>
              </a:rPr>
              <a:t>bulk</a:t>
            </a:r>
            <a:r>
              <a:rPr lang="en-US" dirty="0">
                <a:solidFill>
                  <a:srgbClr val="0066FF"/>
                </a:solidFill>
              </a:rPr>
              <a:t>|/V</a:t>
            </a:r>
            <a:r>
              <a:rPr lang="en-US" baseline="-25000" dirty="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183" name="Line 170"/>
          <p:cNvSpPr>
            <a:spLocks noChangeShapeType="1"/>
          </p:cNvSpPr>
          <p:nvPr/>
        </p:nvSpPr>
        <p:spPr bwMode="auto">
          <a:xfrm flipH="1" flipV="1">
            <a:off x="6949380" y="3429893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" name="Text Box 171"/>
          <p:cNvSpPr txBox="1">
            <a:spLocks noChangeArrowheads="1"/>
          </p:cNvSpPr>
          <p:nvPr/>
        </p:nvSpPr>
        <p:spPr bwMode="auto">
          <a:xfrm>
            <a:off x="7165280" y="5446018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 baseline="-25000"/>
              <a:t>c</a:t>
            </a:r>
            <a:r>
              <a:rPr lang="en-US"/>
              <a:t>=1/R</a:t>
            </a:r>
            <a:r>
              <a:rPr lang="en-US" baseline="-25000"/>
              <a:t>bulk</a:t>
            </a:r>
            <a:r>
              <a:rPr lang="en-US"/>
              <a:t>C</a:t>
            </a:r>
            <a:r>
              <a:rPr lang="en-US" baseline="-25000"/>
              <a:t>DL</a:t>
            </a:r>
          </a:p>
        </p:txBody>
      </p:sp>
      <p:sp>
        <p:nvSpPr>
          <p:cNvPr id="185" name="Line 172"/>
          <p:cNvSpPr>
            <a:spLocks noChangeShapeType="1"/>
          </p:cNvSpPr>
          <p:nvPr/>
        </p:nvSpPr>
        <p:spPr bwMode="auto">
          <a:xfrm flipH="1" flipV="1">
            <a:off x="6589018" y="5230118"/>
            <a:ext cx="6477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users\ramos\Bioelectrostatics99\de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2368"/>
            <a:ext cx="6075362" cy="30988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 take advantage of frequency-dependent properties</a:t>
            </a:r>
            <a:endParaRPr lang="en-U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112474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2"/>
                </a:solidFill>
              </a:rPr>
              <a:t>Another reason:        Dielectrophoresis depends on frequency </a:t>
            </a:r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52600" y="4365104"/>
            <a:ext cx="5562600" cy="2039938"/>
            <a:chOff x="742" y="1115"/>
            <a:chExt cx="3108" cy="930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2" y="1115"/>
              <a:ext cx="1398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52" y="1115"/>
              <a:ext cx="1398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691680" y="5949280"/>
            <a:ext cx="1268412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" pitchFamily="18" charset="0"/>
              </a:rPr>
              <a:t>0.5 MHz</a:t>
            </a:r>
            <a:endParaRPr lang="en-GB" dirty="0">
              <a:latin typeface="Times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265317" y="5949280"/>
            <a:ext cx="104298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Times" pitchFamily="18" charset="0"/>
              </a:rPr>
              <a:t>5 MHz</a:t>
            </a:r>
            <a:endParaRPr lang="en-GB">
              <a:latin typeface="Times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82788" y="1609725"/>
          <a:ext cx="5459412" cy="568325"/>
        </p:xfrm>
        <a:graphic>
          <a:graphicData uri="http://schemas.openxmlformats.org/presentationml/2006/ole">
            <p:oleObj spid="_x0000_s3074" name="Equation" r:id="rId7" imgW="2793960" imgH="291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1772816"/>
            <a:ext cx="75446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: AC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fields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microsystems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/>
              <a:t>Equations</a:t>
            </a:r>
            <a:r>
              <a:rPr lang="es-ES" sz="2800" dirty="0" smtClean="0"/>
              <a:t> and </a:t>
            </a:r>
            <a:r>
              <a:rPr lang="es-ES" sz="2800" dirty="0" err="1" smtClean="0"/>
              <a:t>boundary</a:t>
            </a:r>
            <a:r>
              <a:rPr lang="es-ES" sz="2800" dirty="0" smtClean="0"/>
              <a:t> </a:t>
            </a:r>
            <a:r>
              <a:rPr lang="es-ES" sz="2800" dirty="0" err="1" smtClean="0"/>
              <a:t>conditions</a:t>
            </a:r>
            <a:endParaRPr lang="es-ES" sz="2800" dirty="0" smtClean="0"/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Flows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induced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forces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liquid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bulk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Flows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induced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forces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double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Flow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maps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dpar}[2]{\frac{\partial #1}{\partial #2}}&#10;\begin{document}&#10;\[&#10;\nabla\times \mathbf{E}=0&#10;\]&#10;\end{document}&#10;"/>
  <p:tag name="EXTERNALNAME" val="txp_fig"/>
  <p:tag name="BLEND" val="0"/>
  <p:tag name="TRANSPARENT" val="1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100"/>
  <p:tag name="PICTUREFILESIZE" val="15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dpar}[2]{\frac{\partial #1}{\partial #2}}&#10;\begin{document}&#10;\[&#10;\nabla\cdot(\varepsilon\mathbf{E})=\rho&#10;\]&#10;\end{document}&#10;"/>
  <p:tag name="EXTERNALNAME" val="txp_fig"/>
  <p:tag name="BLEND" val="0"/>
  <p:tag name="TRANSPARENT" val="1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118,9202"/>
  <p:tag name="PICTUREFILESIZE" val="22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dpar}[2]{\frac{\partial #1}{\partial #2}}&#10;\begin{document}&#10;\[&#10;\nabla\cdot(\varepsilon\mathbf{E})=\rho_q&#10;\]&#10;\end{document}&#10;"/>
  <p:tag name="EXTERNALNAME" val="txp_fig"/>
  <p:tag name="BLEND" val="0"/>
  <p:tag name="TRANSPARENT" val="1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126"/>
  <p:tag name="PICTUREFILESIZE" val="25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dpar}[2]{\frac{\partial #1}{\partial #2}}&#10;\begin{document}&#10;\[&#10;\mathbf{f}_E=\rho \mathbf{E}-\frac 12 E^2\nabla\varepsilon+\frac&#10;12\nabla\left[E^2\rho_m\left(&#10;\dpar{\varepsilon}{\rho_m}\right)_T\right]&#10;\]&#10;\end{document}&#10;"/>
  <p:tag name="EXTERNALNAME" val="txp_fig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394"/>
  <p:tag name="PICTUREFILESIZE" val="113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dpar}[2]{\frac{\partial #1}{\partial #2}}&#10;\begin{document}&#10;\[&#10;\mathbf{f}_E=\rho \mathbf{E}-\frac 12 E^2\nabla\varepsilon+\frac&#10;12\nabla\left[E^2\rho_m\left(&#10;\dpar{\varepsilon}{\rho_m}\right)_T\right]&#10;\]&#10;\end{document}&#10;"/>
  <p:tag name="EXTERNALNAME" val="txp_fig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394"/>
  <p:tag name="PICTUREFILESIZE" val="113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dpar}[2]{\frac{\partial #1}{\partial #2}}&#10;\begin{document}&#10;\[&#10;\nabla\times \mathbf{E}=0&#10;\]&#10;\end{document}&#10;"/>
  <p:tag name="EXTERNALNAME" val="txp_fig"/>
  <p:tag name="BLEND" val="0"/>
  <p:tag name="TRANSPARENT" val="1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100"/>
  <p:tag name="PICTUREFILESIZE" val="15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dpar}[2]{\frac{\partial #1}{\partial #2}}&#10;\begin{document}&#10;\[&#10;\nabla\cdot\mathbf{j}+\frac{\partial\rho}{\partial t}=0&#10;\]&#10;\end{document}&#10;"/>
  <p:tag name="EXTERNALNAME" val="txp_fig"/>
  <p:tag name="BLEND" val="0"/>
  <p:tag name="TRANSPARENT" val="1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135,9603"/>
  <p:tag name="PICTUREFILESIZE" val="32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dpar}[2]{\frac{\partial #1}{\partial #2}}&#10;\begin{document}&#10;\[&#10;\nabla\cdot(\varepsilon\mathbf{E})=\rho&#10;\]&#10;\end{document}&#10;"/>
  <p:tag name="EXTERNALNAME" val="txp_fig"/>
  <p:tag name="BLEND" val="0"/>
  <p:tag name="TRANSPARENT" val="1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118,9202"/>
  <p:tag name="PICTUREFILESIZE" val="22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j}=\sum_i q_i(n_i  \mu_i\mathbf{E}- D_i\nabla n_i+ n_i&#10;\mathbf{u})&#10;\]&#10;\end{document}&#10;"/>
  <p:tag name="EXTERNALNAME" val="txp_fig"/>
  <p:tag name="BLEND" val="Falso"/>
  <p:tag name="TRANSPARENT" val="Falso"/>
  <p:tag name="KEEPFILES" val="Falso"/>
  <p:tag name="DEBUGPAUSE" val="Falso"/>
  <p:tag name="RESOLUTION" val="600"/>
  <p:tag name="TIMEOUT" val="(none)"/>
  <p:tag name="BOXWIDTH" val="451"/>
  <p:tag name="BOXHEIGHT" val="434"/>
  <p:tag name="BOXFONT" val="10"/>
  <p:tag name="BOXWRAP" val="Falso"/>
  <p:tag name="WORKAROUNDTRANSPARENCYBUG" val="Falso"/>
  <p:tag name="ALLOWFONTSUBSTITUTION" val="Falso"/>
  <p:tag name="BITMAPFORMAT" val="pngmono"/>
  <p:tag name="ORIGWIDTH" val="303"/>
  <p:tag name="PICTUREFILESIZE" val="68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j}=\sum_i q_i(n_i  \mu_i\mathbf{E}- D_i\nabla n_i+ n_i&#10;\mathbf{u})&#10;\]&#10;\end{document}&#10;"/>
  <p:tag name="EXTERNALNAME" val="txp_fig"/>
  <p:tag name="BLEND" val="Falso"/>
  <p:tag name="TRANSPARENT" val="Falso"/>
  <p:tag name="KEEPFILES" val="Falso"/>
  <p:tag name="DEBUGPAUSE" val="Falso"/>
  <p:tag name="RESOLUTION" val="600"/>
  <p:tag name="TIMEOUT" val="(none)"/>
  <p:tag name="BOXWIDTH" val="451"/>
  <p:tag name="BOXHEIGHT" val="434"/>
  <p:tag name="BOXFONT" val="10"/>
  <p:tag name="BOXWRAP" val="Falso"/>
  <p:tag name="WORKAROUNDTRANSPARENCYBUG" val="Falso"/>
  <p:tag name="ALLOWFONTSUBSTITUTION" val="Falso"/>
  <p:tag name="BITMAPFORMAT" val="pngmono"/>
  <p:tag name="ORIGWIDTH" val="303"/>
  <p:tag name="PICTUREFILESIZE" val="68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sum_i q_in_i u}{\sum_i q_in_i  \mu_i E}\sim\frac{\nabla\cdot(\epsilon&#10;\mathbf{E})u}{\sum_i q_i n_i\mu_i E}\sim\frac{\epsilon u}{\sigma l}&#10;\]&#10;\end{document}&#10;"/>
  <p:tag name="EXTERNALNAME" val="txp_fig"/>
  <p:tag name="BLEND" val="Falso"/>
  <p:tag name="TRANSPARENT" val="Falso"/>
  <p:tag name="KEEPFILES" val="Falso"/>
  <p:tag name="DEBUGPAUSE" val="Falso"/>
  <p:tag name="RESOLUTION" val="600"/>
  <p:tag name="TIMEOUT" val="(none)"/>
  <p:tag name="BOXWIDTH" val="451"/>
  <p:tag name="BOXHEIGHT" val="434"/>
  <p:tag name="BOXFONT" val="10"/>
  <p:tag name="BOXWRAP" val="Falso"/>
  <p:tag name="WORKAROUNDTRANSPARENCYBUG" val="Falso"/>
  <p:tag name="ALLOWFONTSUBSTITUTION" val="Falso"/>
  <p:tag name="BITMAPFORMAT" val="pngmono"/>
  <p:tag name="ORIGWIDTH" val="280"/>
  <p:tag name="PICTUREFILESIZE" val="11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dpar}[2]{\frac{\partial #1}{\partial #2}}&#10;\begin{document}&#10;\[&#10;\nabla\cdot\mathbf{j}+\frac{\partial\rho}{\partial t}=0&#10;\]&#10;\end{document}&#10;"/>
  <p:tag name="EXTERNALNAME" val="txp_fig"/>
  <p:tag name="BLEND" val="0"/>
  <p:tag name="TRANSPARENT" val="1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135,9603"/>
  <p:tag name="PICTUREFILESIZE" val="323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1869</Words>
  <Application>Microsoft Office PowerPoint</Application>
  <PresentationFormat>Presentación en pantalla (4:3)</PresentationFormat>
  <Paragraphs>628</Paragraphs>
  <Slides>46</Slides>
  <Notes>43</Notes>
  <HiddenSlides>0</HiddenSlides>
  <MMClips>5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49" baseType="lpstr">
      <vt:lpstr>Tema de Office</vt:lpstr>
      <vt:lpstr>Equation</vt:lpstr>
      <vt:lpstr>Ecuación</vt:lpstr>
      <vt:lpstr>Water flows induced by AC electric fields in microsystems</vt:lpstr>
      <vt:lpstr>Diapositiva 2</vt:lpstr>
      <vt:lpstr>Outline</vt:lpstr>
      <vt:lpstr>Why microsystems?</vt:lpstr>
      <vt:lpstr>DC fields are widely used in microsystems: electrophoresis and electroosmosis</vt:lpstr>
      <vt:lpstr>Why to use AC electric fields?</vt:lpstr>
      <vt:lpstr>To employ low voltages</vt:lpstr>
      <vt:lpstr>To take advantage of frequency-dependent properties</vt:lpstr>
      <vt:lpstr>Outline</vt:lpstr>
      <vt:lpstr>The electrical volume forces acting on liquid are… </vt:lpstr>
      <vt:lpstr> Electric fields follow equations  of Quasi-Electrostatics  </vt:lpstr>
      <vt:lpstr>Conservation of ionic species closes the problem</vt:lpstr>
      <vt:lpstr>In the bulk, electrical current equation can be simplified to Ohm’s law</vt:lpstr>
      <vt:lpstr>The equation that determines E is…</vt:lpstr>
      <vt:lpstr>Simplified model</vt:lpstr>
      <vt:lpstr>Diapositiva 16</vt:lpstr>
      <vt:lpstr>Origin of residual charge in the liquid bulk</vt:lpstr>
      <vt:lpstr>Conductivity is known through ionic species</vt:lpstr>
      <vt:lpstr>We can use bi-polar conduction model to find equation for s under iso-thermal conditions</vt:lpstr>
      <vt:lpstr>Mechanical equations in microsystems</vt:lpstr>
      <vt:lpstr>Energy equation in microsystems</vt:lpstr>
      <vt:lpstr>Electrical boundary conditions</vt:lpstr>
      <vt:lpstr>Mechanical boundary conditions</vt:lpstr>
      <vt:lpstr>Outline</vt:lpstr>
      <vt:lpstr>Example: Electrothermal rotating flow</vt:lpstr>
      <vt:lpstr>Diapositiva 26</vt:lpstr>
      <vt:lpstr>Light-induced electrothermal flow for particle collection</vt:lpstr>
      <vt:lpstr>Example: control of two-phase flow</vt:lpstr>
      <vt:lpstr>Charge induced due to grad s</vt:lpstr>
      <vt:lpstr>Actuation on co-flowing KCl solutions</vt:lpstr>
      <vt:lpstr>Electrokinetic instability with conductivity gradients</vt:lpstr>
      <vt:lpstr>Outline</vt:lpstr>
      <vt:lpstr>Charge induced in the double-layer: the appearance of electrokinetic slip velocity</vt:lpstr>
      <vt:lpstr>Charge induced in the double-layer: the appearance of electrokinetic slip velocity</vt:lpstr>
      <vt:lpstr>Comparison between theory and experiments</vt:lpstr>
      <vt:lpstr>Comparison between theory and experiments</vt:lpstr>
      <vt:lpstr> AC Electrokinetic pump: travelling-wave potential induces flow in the wave direction </vt:lpstr>
      <vt:lpstr>Arrays of microelectrodes are used to generate the travelling-wave potential</vt:lpstr>
      <vt:lpstr>Peak velocity at characteristic frequency</vt:lpstr>
      <vt:lpstr>Increasing voltage appears reverse flow</vt:lpstr>
      <vt:lpstr>Ultrafast high-pressure AC electro-osmotic pumps for portable biomedical microfluidics</vt:lpstr>
      <vt:lpstr>Outline</vt:lpstr>
      <vt:lpstr>Model system for computation of flow velocities due to different forces</vt:lpstr>
      <vt:lpstr>Flow maps</vt:lpstr>
      <vt:lpstr>Flow maps</vt:lpstr>
      <vt:lpstr>Conclusions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antonio ramos</cp:lastModifiedBy>
  <cp:revision>225</cp:revision>
  <dcterms:created xsi:type="dcterms:W3CDTF">2010-10-16T09:04:14Z</dcterms:created>
  <dcterms:modified xsi:type="dcterms:W3CDTF">2016-08-31T21:09:01Z</dcterms:modified>
</cp:coreProperties>
</file>