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70000" y="4222750"/>
            <a:ext cx="10464800" cy="774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Shape 59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Relationship Id="rId4" Type="http://schemas.openxmlformats.org/officeDocument/2006/relationships/image" Target="../media/image2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10.png"/><Relationship Id="rId4" Type="http://schemas.openxmlformats.org/officeDocument/2006/relationships/image" Target="../media/image2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7.png"/><Relationship Id="rId4" Type="http://schemas.openxmlformats.org/officeDocument/2006/relationships/image" Target="../media/image7.jpeg"/><Relationship Id="rId5" Type="http://schemas.openxmlformats.org/officeDocument/2006/relationships/image" Target="../media/image39.png"/><Relationship Id="rId6" Type="http://schemas.openxmlformats.org/officeDocument/2006/relationships/image" Target="../media/image27.png"/><Relationship Id="rId7" Type="http://schemas.openxmlformats.org/officeDocument/2006/relationships/image" Target="../media/image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26.png"/><Relationship Id="rId4" Type="http://schemas.openxmlformats.org/officeDocument/2006/relationships/image" Target="../media/image41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10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2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37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5" Type="http://schemas.openxmlformats.org/officeDocument/2006/relationships/image" Target="../media/image46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22.png"/><Relationship Id="rId4" Type="http://schemas.openxmlformats.org/officeDocument/2006/relationships/image" Target="../media/image48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gif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5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30.png"/><Relationship Id="rId4" Type="http://schemas.openxmlformats.org/officeDocument/2006/relationships/image" Target="../media/image50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51.png"/><Relationship Id="rId5" Type="http://schemas.openxmlformats.org/officeDocument/2006/relationships/image" Target="../media/image22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xfrm>
            <a:off x="1168400" y="1130300"/>
            <a:ext cx="10464800" cy="3302000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8600"/>
              </a:lnSpc>
              <a:spcBef>
                <a:spcPts val="1200"/>
              </a:spcBef>
              <a:defRPr b="1" sz="4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Stability of subcritical electrohydrodynamics in dielectric fluids </a:t>
            </a:r>
          </a:p>
        </p:txBody>
      </p:sp>
      <p:sp>
        <p:nvSpPr>
          <p:cNvPr id="122" name="Shape 122"/>
          <p:cNvSpPr/>
          <p:nvPr>
            <p:ph type="subTitle" sz="quarter" idx="1"/>
          </p:nvPr>
        </p:nvSpPr>
        <p:spPr>
          <a:xfrm>
            <a:off x="1168400" y="4248150"/>
            <a:ext cx="10464800" cy="1689100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Mengqi Zhang</a:t>
            </a:r>
          </a:p>
          <a:p>
            <a:pPr>
              <a:defRPr sz="2500"/>
            </a:pPr>
            <a:r>
              <a:t>Institut Pprime, University of Poitiers</a:t>
            </a:r>
          </a:p>
          <a:p>
            <a:pPr>
              <a:defRPr sz="2500"/>
            </a:pPr>
          </a:p>
        </p:txBody>
      </p:sp>
      <p:sp>
        <p:nvSpPr>
          <p:cNvPr id="123" name="Shape 123"/>
          <p:cNvSpPr/>
          <p:nvPr/>
        </p:nvSpPr>
        <p:spPr>
          <a:xfrm>
            <a:off x="1168400" y="66040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  <a:lvl2pPr defTabSz="457200">
              <a:lnSpc>
                <a:spcPts val="4300"/>
              </a:lnSpc>
              <a:spcBef>
                <a:spcPts val="1200"/>
              </a:spcBef>
              <a:defRPr sz="2500">
                <a:latin typeface="Helvetica"/>
                <a:ea typeface="Helvetica"/>
                <a:cs typeface="Helvetica"/>
                <a:sym typeface="Helvetica"/>
              </a:defRPr>
            </a:lvl2pPr>
          </a:lstStyle>
          <a:p>
            <a:pPr/>
            <a:r>
              <a:t>in collaboration with</a:t>
            </a:r>
          </a:p>
          <a:p>
            <a:pPr lvl="1"/>
            <a:r>
              <a:t>Fulvio Martinelli, Jian Wu, Peter J. Schmid and Maurizio Quadrio </a:t>
            </a:r>
          </a:p>
        </p:txBody>
      </p:sp>
      <p:sp>
        <p:nvSpPr>
          <p:cNvPr id="124" name="Shape 124"/>
          <p:cNvSpPr/>
          <p:nvPr/>
        </p:nvSpPr>
        <p:spPr>
          <a:xfrm>
            <a:off x="1104478" y="1123950"/>
            <a:ext cx="280707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spcBef>
                <a:spcPts val="1200"/>
              </a:spcBef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IWEHD, Poitiers 2016 </a:t>
            </a:r>
          </a:p>
        </p:txBody>
      </p:sp>
      <p:sp>
        <p:nvSpPr>
          <p:cNvPr id="125" name="Shape 125"/>
          <p:cNvSpPr/>
          <p:nvPr>
            <p:ph type="sldNum" sz="quarter" idx="4294967295"/>
          </p:nvPr>
        </p:nvSpPr>
        <p:spPr>
          <a:xfrm>
            <a:off x="6273749" y="84010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6" name="logo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253" y="5148656"/>
            <a:ext cx="915094" cy="90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t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3594" y="7562050"/>
            <a:ext cx="1699073" cy="679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Ladhyx-H-filtere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3660" y="7252232"/>
            <a:ext cx="2277873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logo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4761" y="7419265"/>
            <a:ext cx="976951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t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1647" y="7562050"/>
            <a:ext cx="1699073" cy="679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th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0451" y="8128200"/>
            <a:ext cx="1977721" cy="679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modal2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930" y="4763178"/>
            <a:ext cx="4817443" cy="379117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9982282" y="4741397"/>
            <a:ext cx="261366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&gt;1, energy growth</a:t>
            </a:r>
          </a:p>
        </p:txBody>
      </p:sp>
      <p:sp>
        <p:nvSpPr>
          <p:cNvPr id="204" name="Shape 204"/>
          <p:cNvSpPr/>
          <p:nvPr/>
        </p:nvSpPr>
        <p:spPr>
          <a:xfrm>
            <a:off x="9983654" y="5206066"/>
            <a:ext cx="25347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&lt;1, energy decay</a:t>
            </a:r>
          </a:p>
        </p:txBody>
      </p:sp>
      <p:pic>
        <p:nvPicPr>
          <p:cNvPr id="205" name="modal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3959" y="4763177"/>
            <a:ext cx="4817443" cy="379117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7748014" y="8561372"/>
            <a:ext cx="481744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7" name="Shape 207"/>
          <p:cNvSpPr/>
          <p:nvPr/>
        </p:nvSpPr>
        <p:spPr>
          <a:xfrm>
            <a:off x="7363798" y="6975765"/>
            <a:ext cx="3190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1</a:t>
            </a:r>
          </a:p>
        </p:txBody>
      </p:sp>
      <p:sp>
        <p:nvSpPr>
          <p:cNvPr id="208" name="Shape 208"/>
          <p:cNvSpPr/>
          <p:nvPr/>
        </p:nvSpPr>
        <p:spPr>
          <a:xfrm>
            <a:off x="217906" y="4359060"/>
            <a:ext cx="141300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FF3000"/>
                </a:solidFill>
              </a:defRPr>
            </a:pPr>
            <a:r>
              <a:t>Red: linear</a:t>
            </a:r>
          </a:p>
          <a:p>
            <a:pPr algn="l">
              <a:defRPr sz="2000">
                <a:solidFill>
                  <a:srgbClr val="FF3000"/>
                </a:solidFill>
              </a:defRPr>
            </a:pPr>
            <a:r>
              <a:t>operator</a:t>
            </a:r>
          </a:p>
          <a:p>
            <a:pPr algn="l">
              <a:defRPr sz="2000">
                <a:solidFill>
                  <a:srgbClr val="033DFF"/>
                </a:solidFill>
              </a:defRPr>
            </a:pPr>
            <a:r>
              <a:t>Blue: its </a:t>
            </a:r>
          </a:p>
          <a:p>
            <a:pPr algn="l">
              <a:defRPr sz="2000">
                <a:solidFill>
                  <a:srgbClr val="033DFF"/>
                </a:solidFill>
              </a:defRPr>
            </a:pPr>
            <a:r>
              <a:t>eigen-</a:t>
            </a:r>
          </a:p>
          <a:p>
            <a:pPr algn="l">
              <a:defRPr sz="2000">
                <a:solidFill>
                  <a:srgbClr val="033DFF"/>
                </a:solidFill>
              </a:defRPr>
            </a:pPr>
            <a:r>
              <a:t>expansion</a:t>
            </a:r>
          </a:p>
        </p:txBody>
      </p:sp>
      <p:sp>
        <p:nvSpPr>
          <p:cNvPr id="209" name="Shape 209"/>
          <p:cNvSpPr/>
          <p:nvPr/>
        </p:nvSpPr>
        <p:spPr>
          <a:xfrm>
            <a:off x="7363798" y="8265089"/>
            <a:ext cx="3190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0</a:t>
            </a:r>
          </a:p>
        </p:txBody>
      </p:sp>
      <p:sp>
        <p:nvSpPr>
          <p:cNvPr id="210" name="Shape 210"/>
          <p:cNvSpPr/>
          <p:nvPr/>
        </p:nvSpPr>
        <p:spPr>
          <a:xfrm>
            <a:off x="3631141" y="4208416"/>
            <a:ext cx="6418073" cy="419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Stable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orthogonal</a:t>
            </a:r>
            <a:r>
              <a:t> modes decaying at different rates</a:t>
            </a:r>
          </a:p>
        </p:txBody>
      </p:sp>
      <p:sp>
        <p:nvSpPr>
          <p:cNvPr id="211" name="Shape 211"/>
          <p:cNvSpPr/>
          <p:nvPr/>
        </p:nvSpPr>
        <p:spPr>
          <a:xfrm>
            <a:off x="352500" y="62847"/>
            <a:ext cx="67521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normal operator</a:t>
            </a:r>
          </a:p>
        </p:txBody>
      </p:sp>
      <p:sp>
        <p:nvSpPr>
          <p:cNvPr id="212" name="Shape 2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3" name="屏幕快照 2016-08-03 下午12.44.36.png"/>
          <p:cNvPicPr>
            <a:picLocks noChangeAspect="1"/>
          </p:cNvPicPr>
          <p:nvPr/>
        </p:nvPicPr>
        <p:blipFill>
          <a:blip r:embed="rId4">
            <a:extLst/>
          </a:blip>
          <a:srcRect l="0" t="0" r="26515" b="0"/>
          <a:stretch>
            <a:fillRect/>
          </a:stretch>
        </p:blipFill>
        <p:spPr>
          <a:xfrm>
            <a:off x="6103793" y="1201076"/>
            <a:ext cx="2235819" cy="11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2959" y="1825662"/>
            <a:ext cx="3202984" cy="101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rcRect l="0" t="22622" r="75812" b="22622"/>
          <a:stretch>
            <a:fillRect/>
          </a:stretch>
        </p:blipFill>
        <p:spPr>
          <a:xfrm>
            <a:off x="6834440" y="6381148"/>
            <a:ext cx="774710" cy="555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rcRect l="12890" t="33344" r="81854" b="22622"/>
          <a:stretch>
            <a:fillRect/>
          </a:stretch>
        </p:blipFill>
        <p:spPr>
          <a:xfrm>
            <a:off x="9865667" y="8655221"/>
            <a:ext cx="168335" cy="446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rcRect l="0" t="34168" r="77692" b="22622"/>
          <a:stretch>
            <a:fillRect/>
          </a:stretch>
        </p:blipFill>
        <p:spPr>
          <a:xfrm>
            <a:off x="9476054" y="4869969"/>
            <a:ext cx="591447" cy="362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rcRect l="0" t="34168" r="77692" b="22622"/>
          <a:stretch>
            <a:fillRect/>
          </a:stretch>
        </p:blipFill>
        <p:spPr>
          <a:xfrm>
            <a:off x="9476054" y="5296049"/>
            <a:ext cx="591447" cy="36275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53016" y="4104181"/>
            <a:ext cx="12756849" cy="49957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9314805" y="1727042"/>
            <a:ext cx="3359292" cy="1270001"/>
          </a:xfrm>
          <a:prstGeom prst="rect">
            <a:avLst/>
          </a:prstGeom>
          <a:ln w="25400">
            <a:solidFill>
              <a:srgbClr val="FF41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1" name="Shape 221"/>
          <p:cNvSpPr/>
          <p:nvPr/>
        </p:nvSpPr>
        <p:spPr>
          <a:xfrm>
            <a:off x="3126340" y="3227473"/>
            <a:ext cx="6949938" cy="54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/>
            </a:pPr>
            <a:r>
              <a:t>Linear stability analysis: </a:t>
            </a:r>
            <a:r>
              <a:rPr b="1">
                <a:solidFill>
                  <a:srgbClr val="FF2900"/>
                </a:solidFill>
                <a:latin typeface="Helvetica"/>
                <a:ea typeface="Helvetica"/>
                <a:cs typeface="Helvetica"/>
                <a:sym typeface="Helvetica"/>
              </a:rPr>
              <a:t>normal operator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  <p:bldP build="whole" bldLvl="1" animBg="1" rev="0" advAuto="0" spid="21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nonmodal2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930" y="4763177"/>
            <a:ext cx="4817444" cy="379117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7748014" y="8561372"/>
            <a:ext cx="481744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5" name="Shape 225"/>
          <p:cNvSpPr/>
          <p:nvPr/>
        </p:nvSpPr>
        <p:spPr>
          <a:xfrm>
            <a:off x="7363798" y="6975765"/>
            <a:ext cx="3190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1</a:t>
            </a:r>
          </a:p>
        </p:txBody>
      </p:sp>
      <p:sp>
        <p:nvSpPr>
          <p:cNvPr id="226" name="Shape 226"/>
          <p:cNvSpPr/>
          <p:nvPr/>
        </p:nvSpPr>
        <p:spPr>
          <a:xfrm>
            <a:off x="217906" y="4359060"/>
            <a:ext cx="141300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FF3000"/>
                </a:solidFill>
              </a:defRPr>
            </a:pPr>
            <a:r>
              <a:t>Red: linear</a:t>
            </a:r>
          </a:p>
          <a:p>
            <a:pPr algn="l">
              <a:defRPr sz="2000">
                <a:solidFill>
                  <a:srgbClr val="FF3000"/>
                </a:solidFill>
              </a:defRPr>
            </a:pPr>
            <a:r>
              <a:t>operator</a:t>
            </a:r>
          </a:p>
          <a:p>
            <a:pPr algn="l">
              <a:defRPr sz="2000">
                <a:solidFill>
                  <a:srgbClr val="033DFF"/>
                </a:solidFill>
              </a:defRPr>
            </a:pPr>
            <a:r>
              <a:t>Blue: its </a:t>
            </a:r>
          </a:p>
          <a:p>
            <a:pPr algn="l">
              <a:defRPr sz="2000">
                <a:solidFill>
                  <a:srgbClr val="033DFF"/>
                </a:solidFill>
              </a:defRPr>
            </a:pPr>
            <a:r>
              <a:t>eigen-</a:t>
            </a:r>
          </a:p>
          <a:p>
            <a:pPr algn="l">
              <a:defRPr sz="2000">
                <a:solidFill>
                  <a:srgbClr val="033DFF"/>
                </a:solidFill>
              </a:defRPr>
            </a:pPr>
            <a:r>
              <a:t>expansion</a:t>
            </a:r>
          </a:p>
        </p:txBody>
      </p:sp>
      <p:sp>
        <p:nvSpPr>
          <p:cNvPr id="227" name="Shape 227"/>
          <p:cNvSpPr/>
          <p:nvPr/>
        </p:nvSpPr>
        <p:spPr>
          <a:xfrm>
            <a:off x="7363798" y="8265089"/>
            <a:ext cx="3190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0</a:t>
            </a:r>
          </a:p>
        </p:txBody>
      </p:sp>
      <p:sp>
        <p:nvSpPr>
          <p:cNvPr id="228" name="Shape 228"/>
          <p:cNvSpPr/>
          <p:nvPr/>
        </p:nvSpPr>
        <p:spPr>
          <a:xfrm>
            <a:off x="9982282" y="4741397"/>
            <a:ext cx="261366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&gt;1, energy growth</a:t>
            </a:r>
          </a:p>
        </p:txBody>
      </p:sp>
      <p:sp>
        <p:nvSpPr>
          <p:cNvPr id="229" name="Shape 229"/>
          <p:cNvSpPr/>
          <p:nvPr/>
        </p:nvSpPr>
        <p:spPr>
          <a:xfrm>
            <a:off x="9983654" y="5206066"/>
            <a:ext cx="25347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&lt;1, energy decay</a:t>
            </a:r>
          </a:p>
        </p:txBody>
      </p:sp>
      <p:sp>
        <p:nvSpPr>
          <p:cNvPr id="230" name="Shape 230"/>
          <p:cNvSpPr/>
          <p:nvPr/>
        </p:nvSpPr>
        <p:spPr>
          <a:xfrm>
            <a:off x="3342368" y="4208416"/>
            <a:ext cx="6995620" cy="419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Stable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non-orthogonal</a:t>
            </a:r>
            <a:r>
              <a:t> modes decaying at different rates</a:t>
            </a:r>
          </a:p>
        </p:txBody>
      </p:sp>
      <p:pic>
        <p:nvPicPr>
          <p:cNvPr id="231" name="nonmodal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3959" y="4763177"/>
            <a:ext cx="4817443" cy="379117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7754280" y="4909245"/>
            <a:ext cx="1658939" cy="16129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3" name="Shape 233"/>
          <p:cNvSpPr/>
          <p:nvPr/>
        </p:nvSpPr>
        <p:spPr>
          <a:xfrm>
            <a:off x="365128" y="8775541"/>
            <a:ext cx="334746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In the case of shear flow…..,</a:t>
            </a:r>
          </a:p>
        </p:txBody>
      </p:sp>
      <p:sp>
        <p:nvSpPr>
          <p:cNvPr id="234" name="Shape 234"/>
          <p:cNvSpPr/>
          <p:nvPr/>
        </p:nvSpPr>
        <p:spPr>
          <a:xfrm>
            <a:off x="352500" y="62847"/>
            <a:ext cx="748914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non-normal operator</a:t>
            </a:r>
          </a:p>
        </p:txBody>
      </p:sp>
      <p:sp>
        <p:nvSpPr>
          <p:cNvPr id="235" name="Shape 2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Shape 236"/>
          <p:cNvSpPr/>
          <p:nvPr/>
        </p:nvSpPr>
        <p:spPr>
          <a:xfrm>
            <a:off x="3126340" y="3227473"/>
            <a:ext cx="7747502" cy="54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/>
            </a:pPr>
            <a:r>
              <a:t>Linear stability analysis: </a:t>
            </a:r>
            <a:r>
              <a:rPr b="1">
                <a:solidFill>
                  <a:srgbClr val="FF2B00"/>
                </a:solidFill>
                <a:latin typeface="Helvetica"/>
                <a:ea typeface="Helvetica"/>
                <a:cs typeface="Helvetica"/>
                <a:sym typeface="Helvetica"/>
              </a:rPr>
              <a:t>non-</a:t>
            </a:r>
            <a:r>
              <a:rPr b="1">
                <a:solidFill>
                  <a:srgbClr val="FF2900"/>
                </a:solidFill>
                <a:latin typeface="Helvetica"/>
                <a:ea typeface="Helvetica"/>
                <a:cs typeface="Helvetica"/>
                <a:sym typeface="Helvetica"/>
              </a:rPr>
              <a:t>normal operator</a:t>
            </a:r>
          </a:p>
        </p:txBody>
      </p:sp>
      <p:pic>
        <p:nvPicPr>
          <p:cNvPr id="237" name="屏幕快照 2016-08-03 下午12.44.36.png"/>
          <p:cNvPicPr>
            <a:picLocks noChangeAspect="1"/>
          </p:cNvPicPr>
          <p:nvPr/>
        </p:nvPicPr>
        <p:blipFill>
          <a:blip r:embed="rId4">
            <a:extLst/>
          </a:blip>
          <a:srcRect l="0" t="0" r="26515" b="0"/>
          <a:stretch>
            <a:fillRect/>
          </a:stretch>
        </p:blipFill>
        <p:spPr>
          <a:xfrm>
            <a:off x="6103793" y="1201076"/>
            <a:ext cx="2235819" cy="11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2959" y="1825662"/>
            <a:ext cx="3202984" cy="101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rcRect l="0" t="22622" r="75812" b="22622"/>
          <a:stretch>
            <a:fillRect/>
          </a:stretch>
        </p:blipFill>
        <p:spPr>
          <a:xfrm>
            <a:off x="6834440" y="6381148"/>
            <a:ext cx="774710" cy="555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rcRect l="0" t="34168" r="77692" b="22622"/>
          <a:stretch>
            <a:fillRect/>
          </a:stretch>
        </p:blipFill>
        <p:spPr>
          <a:xfrm>
            <a:off x="9476054" y="4869969"/>
            <a:ext cx="591447" cy="362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rcRect l="0" t="34168" r="77692" b="22622"/>
          <a:stretch>
            <a:fillRect/>
          </a:stretch>
        </p:blipFill>
        <p:spPr>
          <a:xfrm>
            <a:off x="9476054" y="5296049"/>
            <a:ext cx="591447" cy="362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屏幕快照 2016-08-03 下午3.57.02.png"/>
          <p:cNvPicPr>
            <a:picLocks noChangeAspect="1"/>
          </p:cNvPicPr>
          <p:nvPr/>
        </p:nvPicPr>
        <p:blipFill>
          <a:blip r:embed="rId5">
            <a:extLst/>
          </a:blip>
          <a:srcRect l="12890" t="33344" r="81854" b="22622"/>
          <a:stretch>
            <a:fillRect/>
          </a:stretch>
        </p:blipFill>
        <p:spPr>
          <a:xfrm>
            <a:off x="9865667" y="8655221"/>
            <a:ext cx="168335" cy="44659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10186018" y="8066826"/>
            <a:ext cx="2529448" cy="5303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4" name="Shape 244"/>
          <p:cNvSpPr/>
          <p:nvPr/>
        </p:nvSpPr>
        <p:spPr>
          <a:xfrm>
            <a:off x="10317432" y="8521541"/>
            <a:ext cx="263652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Growth/decaying rate</a:t>
            </a:r>
          </a:p>
          <a:p>
            <a:pPr>
              <a:defRPr sz="2000"/>
            </a:pPr>
            <a:r>
              <a:t>(modal/non-modal</a:t>
            </a:r>
          </a:p>
          <a:p>
            <a:pPr>
              <a:defRPr sz="2000"/>
            </a:pPr>
            <a:r>
              <a:t> stability analysis)</a:t>
            </a:r>
          </a:p>
        </p:txBody>
      </p:sp>
      <p:sp>
        <p:nvSpPr>
          <p:cNvPr id="245" name="Shape 245"/>
          <p:cNvSpPr/>
          <p:nvPr/>
        </p:nvSpPr>
        <p:spPr>
          <a:xfrm>
            <a:off x="9314805" y="1727042"/>
            <a:ext cx="3359292" cy="1270001"/>
          </a:xfrm>
          <a:prstGeom prst="rect">
            <a:avLst/>
          </a:prstGeom>
          <a:ln w="25400">
            <a:solidFill>
              <a:srgbClr val="FF41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6" name="Shape 246"/>
          <p:cNvSpPr/>
          <p:nvPr/>
        </p:nvSpPr>
        <p:spPr>
          <a:xfrm>
            <a:off x="7722930" y="6512764"/>
            <a:ext cx="2366837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Transient growth</a:t>
            </a:r>
          </a:p>
          <a:p>
            <a:pPr>
              <a:defRPr sz="1900"/>
            </a:pPr>
            <a:r>
              <a:t>(non-modal stability </a:t>
            </a:r>
          </a:p>
          <a:p>
            <a:pPr>
              <a:defRPr sz="1900"/>
            </a:pPr>
            <a:r>
              <a:t>analysis)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path" nodeType="afterEffect" presetSubtype="0" presetID="-1" grpId="2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3342 -0.518229" origin="layout" pathEditMode="relative">
                                      <p:cBhvr>
                                        <p:cTn id="6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3"/>
      <p:bldP build="whole" bldLvl="1" animBg="1" rev="0" advAuto="0" spid="228" grpId="8"/>
      <p:bldP build="whole" bldLvl="1" animBg="1" rev="0" advAuto="0" spid="225" grpId="14"/>
      <p:bldP build="whole" bldLvl="1" animBg="1" rev="0" advAuto="0" spid="246" grpId="1"/>
      <p:bldP build="whole" bldLvl="1" animBg="1" rev="0" advAuto="0" spid="242" grpId="15"/>
      <p:bldP build="whole" bldLvl="1" animBg="1" rev="0" advAuto="0" spid="224" grpId="17"/>
      <p:bldP build="whole" bldLvl="1" animBg="1" rev="0" advAuto="0" spid="244" grpId="3"/>
      <p:bldP build="whole" bldLvl="1" animBg="1" rev="0" advAuto="0" spid="230" grpId="6"/>
      <p:bldP build="whole" bldLvl="1" animBg="1" rev="0" advAuto="0" spid="233" grpId="5"/>
      <p:bldP build="whole" bldLvl="1" animBg="1" rev="0" advAuto="0" spid="241" grpId="10"/>
      <p:bldP build="whole" bldLvl="1" animBg="1" rev="0" advAuto="0" spid="232" grpId="2"/>
      <p:bldP build="whole" bldLvl="1" animBg="1" rev="0" advAuto="0" spid="243" grpId="4"/>
      <p:bldP build="whole" bldLvl="1" animBg="1" rev="0" advAuto="0" spid="246" grpId="18"/>
      <p:bldP build="whole" bldLvl="1" animBg="1" rev="0" advAuto="0" spid="226" grpId="11"/>
      <p:bldP build="whole" bldLvl="1" animBg="1" rev="0" advAuto="0" spid="232" grpId="9"/>
      <p:bldP build="whole" bldLvl="1" animBg="1" rev="0" advAuto="0" spid="227" grpId="16"/>
      <p:bldP build="whole" bldLvl="1" animBg="1" rev="0" advAuto="0" spid="244" grpId="20"/>
      <p:bldP build="whole" bldLvl="1" animBg="1" rev="0" advAuto="0" spid="240" grpId="7"/>
      <p:bldP build="whole" bldLvl="1" animBg="1" rev="0" advAuto="0" spid="229" grpId="12"/>
      <p:bldP build="whole" bldLvl="1" animBg="1" rev="0" advAuto="0" spid="243" grpId="19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180405" y="3720521"/>
            <a:ext cx="334746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In the case of shear flow…..,</a:t>
            </a:r>
          </a:p>
        </p:txBody>
      </p:sp>
      <p:sp>
        <p:nvSpPr>
          <p:cNvPr id="249" name="Shape 249"/>
          <p:cNvSpPr/>
          <p:nvPr/>
        </p:nvSpPr>
        <p:spPr>
          <a:xfrm>
            <a:off x="352500" y="62847"/>
            <a:ext cx="731861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non-modal analysis</a:t>
            </a:r>
          </a:p>
        </p:txBody>
      </p:sp>
      <p:sp>
        <p:nvSpPr>
          <p:cNvPr id="250" name="Shape 2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1" name="屏幕快照 2016-08-03 下午12.44.36.png"/>
          <p:cNvPicPr>
            <a:picLocks noChangeAspect="1"/>
          </p:cNvPicPr>
          <p:nvPr/>
        </p:nvPicPr>
        <p:blipFill>
          <a:blip r:embed="rId2">
            <a:extLst/>
          </a:blip>
          <a:srcRect l="0" t="0" r="26515" b="0"/>
          <a:stretch>
            <a:fillRect/>
          </a:stretch>
        </p:blipFill>
        <p:spPr>
          <a:xfrm>
            <a:off x="6103793" y="1201076"/>
            <a:ext cx="2235819" cy="11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屏幕快照 2016-08-03 下午3.57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2959" y="1825662"/>
            <a:ext cx="3202984" cy="101422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3" name="Table 253"/>
          <p:cNvGraphicFramePr/>
          <p:nvPr/>
        </p:nvGraphicFramePr>
        <p:xfrm>
          <a:off x="2072191" y="4253129"/>
          <a:ext cx="8227521" cy="292178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3285824"/>
                <a:gridCol w="2489911"/>
                <a:gridCol w="2439084"/>
              </a:tblGrid>
              <a:tr h="727271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Flow types (Shear flows)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r>
                        <a:t>Critical Re</a:t>
                      </a:r>
                      <a:r>
                        <a:rPr baseline="-5999"/>
                        <a:t>exp 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r>
                        <a:t>Critical Re</a:t>
                      </a:r>
                      <a:r>
                        <a:rPr baseline="-5999"/>
                        <a:t>lin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2727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Pipe flow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~ 2000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400"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∞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2727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Plane Couette flow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~ 360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400"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∞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2727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Plane Poiseuille flow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~ 1000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5772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254" name="Table 254"/>
          <p:cNvGraphicFramePr/>
          <p:nvPr/>
        </p:nvGraphicFramePr>
        <p:xfrm>
          <a:off x="2062565" y="7411688"/>
          <a:ext cx="8246773" cy="155411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3293525"/>
                <a:gridCol w="2495746"/>
                <a:gridCol w="2444800"/>
              </a:tblGrid>
              <a:tr h="770708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Flow types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r>
                        <a:t>Critical T</a:t>
                      </a:r>
                      <a:r>
                        <a:rPr baseline="-5999"/>
                        <a:t>exp 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r>
                        <a:t>Critical T</a:t>
                      </a:r>
                      <a:r>
                        <a:rPr baseline="-5999"/>
                        <a:t>lin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70708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EHD flow (SCL)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~ 100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160.75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55" name="Shape 255"/>
          <p:cNvSpPr/>
          <p:nvPr/>
        </p:nvSpPr>
        <p:spPr>
          <a:xfrm>
            <a:off x="7557721" y="8070320"/>
            <a:ext cx="51770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256" name="Shape 256"/>
          <p:cNvSpPr/>
          <p:nvPr/>
        </p:nvSpPr>
        <p:spPr>
          <a:xfrm>
            <a:off x="7277582" y="5156026"/>
            <a:ext cx="1206626" cy="1897890"/>
          </a:xfrm>
          <a:prstGeom prst="leftRightArrow">
            <a:avLst>
              <a:gd name="adj1" fmla="val 25084"/>
              <a:gd name="adj2" fmla="val 23755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7" name="Shape 257"/>
          <p:cNvSpPr/>
          <p:nvPr/>
        </p:nvSpPr>
        <p:spPr>
          <a:xfrm flipH="1">
            <a:off x="7890480" y="3585140"/>
            <a:ext cx="852807" cy="25875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58" name="Shape 258"/>
          <p:cNvSpPr/>
          <p:nvPr/>
        </p:nvSpPr>
        <p:spPr>
          <a:xfrm flipH="1">
            <a:off x="7914334" y="3586944"/>
            <a:ext cx="1076369" cy="459803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59" name="Shape 259"/>
          <p:cNvSpPr/>
          <p:nvPr/>
        </p:nvSpPr>
        <p:spPr>
          <a:xfrm>
            <a:off x="99802" y="6577746"/>
            <a:ext cx="174479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Schmid &amp; </a:t>
            </a:r>
          </a:p>
          <a:p>
            <a: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Henningson (2001)</a:t>
            </a:r>
          </a:p>
        </p:txBody>
      </p:sp>
      <p:sp>
        <p:nvSpPr>
          <p:cNvPr id="260" name="Shape 260"/>
          <p:cNvSpPr/>
          <p:nvPr/>
        </p:nvSpPr>
        <p:spPr>
          <a:xfrm>
            <a:off x="-145800" y="8514954"/>
            <a:ext cx="22359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Atten &amp; Moreau </a:t>
            </a:r>
          </a:p>
          <a:p>
            <a: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 (1972)</a:t>
            </a:r>
          </a:p>
        </p:txBody>
      </p:sp>
      <p:sp>
        <p:nvSpPr>
          <p:cNvPr id="261" name="Shape 261"/>
          <p:cNvSpPr/>
          <p:nvPr/>
        </p:nvSpPr>
        <p:spPr>
          <a:xfrm>
            <a:off x="3468703" y="3665173"/>
            <a:ext cx="518016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what about the non-modal effect in EHD？</a:t>
            </a:r>
          </a:p>
        </p:txBody>
      </p:sp>
      <p:sp>
        <p:nvSpPr>
          <p:cNvPr id="262" name="Shape 262"/>
          <p:cNvSpPr/>
          <p:nvPr/>
        </p:nvSpPr>
        <p:spPr>
          <a:xfrm>
            <a:off x="3126340" y="3227473"/>
            <a:ext cx="7564071" cy="54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/>
            </a:pPr>
            <a:r>
              <a:t>Linear stability analysis: </a:t>
            </a:r>
            <a:r>
              <a:rPr b="1">
                <a:solidFill>
                  <a:srgbClr val="FF2B00"/>
                </a:solidFill>
                <a:latin typeface="Helvetica"/>
                <a:ea typeface="Helvetica"/>
                <a:cs typeface="Helvetica"/>
                <a:sym typeface="Helvetica"/>
              </a:rPr>
              <a:t>non-</a:t>
            </a:r>
            <a:r>
              <a:rPr b="1">
                <a:solidFill>
                  <a:srgbClr val="FF2900"/>
                </a:solidFill>
                <a:latin typeface="Helvetica"/>
                <a:ea typeface="Helvetica"/>
                <a:cs typeface="Helvetica"/>
                <a:sym typeface="Helvetica"/>
              </a:rPr>
              <a:t>modal analysis</a:t>
            </a:r>
          </a:p>
        </p:txBody>
      </p:sp>
      <p:sp>
        <p:nvSpPr>
          <p:cNvPr id="263" name="Shape 263"/>
          <p:cNvSpPr/>
          <p:nvPr/>
        </p:nvSpPr>
        <p:spPr>
          <a:xfrm>
            <a:off x="10312794" y="5660468"/>
            <a:ext cx="2628055" cy="88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by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modal</a:t>
            </a:r>
            <a:r>
              <a:t> linear </a:t>
            </a:r>
          </a:p>
          <a:p>
            <a:pPr>
              <a:defRPr sz="2600"/>
            </a:pPr>
            <a:r>
              <a:t>stability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5"/>
      <p:bldP build="whole" bldLvl="1" animBg="1" rev="0" advAuto="0" spid="253" grpId="1"/>
      <p:bldP build="whole" bldLvl="1" animBg="1" rev="0" advAuto="0" spid="263" grpId="3"/>
      <p:bldP build="whole" bldLvl="1" animBg="1" rev="0" advAuto="0" spid="260" grpId="8"/>
      <p:bldP build="whole" bldLvl="1" animBg="1" rev="0" advAuto="0" spid="261" grpId="6"/>
      <p:bldP build="whole" bldLvl="1" animBg="1" rev="0" advAuto="0" spid="254" grpId="7"/>
      <p:bldP build="whole" bldLvl="1" animBg="1" rev="0" advAuto="0" spid="259" grpId="2"/>
      <p:bldP build="whole" bldLvl="1" animBg="1" rev="0" advAuto="0" spid="255" grpId="9"/>
      <p:bldP build="whole" bldLvl="1" animBg="1" rev="0" advAuto="0" spid="258" grpId="10"/>
      <p:bldP build="whole" bldLvl="1" animBg="1" rev="0" advAuto="0" spid="257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xfrm>
            <a:off x="761814" y="3797300"/>
            <a:ext cx="11099801" cy="2159000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/>
            <a:r>
              <a:t>Weakly nonlinear stability analysis</a:t>
            </a:r>
          </a:p>
        </p:txBody>
      </p:sp>
      <p:sp>
        <p:nvSpPr>
          <p:cNvPr id="266" name="Shape 266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/>
            <a:r>
              <a:t>Weakly nonlinear stability analysis</a:t>
            </a:r>
          </a:p>
        </p:txBody>
      </p:sp>
      <p:sp>
        <p:nvSpPr>
          <p:cNvPr id="271" name="Shape 271"/>
          <p:cNvSpPr/>
          <p:nvPr/>
        </p:nvSpPr>
        <p:spPr>
          <a:xfrm>
            <a:off x="352500" y="62847"/>
            <a:ext cx="56951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</a:t>
            </a:r>
          </a:p>
        </p:txBody>
      </p:sp>
      <p:sp>
        <p:nvSpPr>
          <p:cNvPr id="272" name="Shape 2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3" name="屏幕快照 2016-08-03 下午12.44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2500" y="2548362"/>
            <a:ext cx="3651628" cy="135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屏幕快照 2016-08-03 下午12.46.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9525" y="7158964"/>
            <a:ext cx="6474148" cy="1542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屏幕快照 2016-08-03 下午12.46.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77309" y="6521041"/>
            <a:ext cx="6652177" cy="486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屏幕快照 2016-08-03 下午12.45.57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48038"/>
          <a:stretch>
            <a:fillRect/>
          </a:stretch>
        </p:blipFill>
        <p:spPr>
          <a:xfrm>
            <a:off x="2673261" y="5611921"/>
            <a:ext cx="5695151" cy="85925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3066084" y="4463142"/>
            <a:ext cx="68726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Multiple-scale expansion method</a:t>
            </a:r>
          </a:p>
        </p:txBody>
      </p:sp>
      <p:pic>
        <p:nvPicPr>
          <p:cNvPr id="278" name="屏幕快照 2016-08-03 下午12.52.3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27336" y="6662511"/>
            <a:ext cx="748130" cy="990243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5325272" y="2601761"/>
            <a:ext cx="732941" cy="1339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71" h="21362" fill="norm" stroke="1" extrusionOk="0">
                <a:moveTo>
                  <a:pt x="2950" y="229"/>
                </a:moveTo>
                <a:cubicBezTo>
                  <a:pt x="4398" y="-172"/>
                  <a:pt x="6108" y="-36"/>
                  <a:pt x="7356" y="555"/>
                </a:cubicBezTo>
                <a:cubicBezTo>
                  <a:pt x="13119" y="3283"/>
                  <a:pt x="4550" y="8263"/>
                  <a:pt x="8599" y="11296"/>
                </a:cubicBezTo>
                <a:cubicBezTo>
                  <a:pt x="11328" y="13341"/>
                  <a:pt x="17826" y="12574"/>
                  <a:pt x="19594" y="15119"/>
                </a:cubicBezTo>
                <a:cubicBezTo>
                  <a:pt x="20677" y="16677"/>
                  <a:pt x="19271" y="18226"/>
                  <a:pt x="17364" y="19377"/>
                </a:cubicBezTo>
                <a:cubicBezTo>
                  <a:pt x="15535" y="20480"/>
                  <a:pt x="13091" y="21428"/>
                  <a:pt x="10033" y="21359"/>
                </a:cubicBezTo>
                <a:cubicBezTo>
                  <a:pt x="4761" y="21239"/>
                  <a:pt x="1617" y="18150"/>
                  <a:pt x="865" y="14899"/>
                </a:cubicBezTo>
                <a:cubicBezTo>
                  <a:pt x="227" y="12140"/>
                  <a:pt x="1140" y="9220"/>
                  <a:pt x="528" y="6650"/>
                </a:cubicBezTo>
                <a:cubicBezTo>
                  <a:pt x="-86" y="4065"/>
                  <a:pt x="-923" y="1302"/>
                  <a:pt x="2950" y="229"/>
                </a:cubicBezTo>
                <a:close/>
              </a:path>
            </a:pathLst>
          </a:custGeom>
          <a:ln w="25400">
            <a:solidFill>
              <a:srgbClr val="FF260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0" name="Shape 280"/>
          <p:cNvSpPr/>
          <p:nvPr/>
        </p:nvSpPr>
        <p:spPr>
          <a:xfrm>
            <a:off x="7075542" y="3661940"/>
            <a:ext cx="368504" cy="1"/>
          </a:xfrm>
          <a:prstGeom prst="line">
            <a:avLst/>
          </a:prstGeom>
          <a:ln w="254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1" name="Shape 281"/>
          <p:cNvSpPr/>
          <p:nvPr/>
        </p:nvSpPr>
        <p:spPr>
          <a:xfrm>
            <a:off x="8122503" y="3571421"/>
            <a:ext cx="368504" cy="1"/>
          </a:xfrm>
          <a:prstGeom prst="line">
            <a:avLst/>
          </a:prstGeom>
          <a:ln w="254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2" name="Shape 282"/>
          <p:cNvSpPr/>
          <p:nvPr/>
        </p:nvSpPr>
        <p:spPr>
          <a:xfrm>
            <a:off x="6685064" y="3570472"/>
            <a:ext cx="368504" cy="1"/>
          </a:xfrm>
          <a:prstGeom prst="line">
            <a:avLst/>
          </a:prstGeom>
          <a:ln w="254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3" name="Shape 283"/>
          <p:cNvSpPr/>
          <p:nvPr/>
        </p:nvSpPr>
        <p:spPr>
          <a:xfrm>
            <a:off x="4912223" y="3571421"/>
            <a:ext cx="368504" cy="1"/>
          </a:xfrm>
          <a:prstGeom prst="line">
            <a:avLst/>
          </a:prstGeom>
          <a:ln w="254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4" name="Shape 284"/>
          <p:cNvSpPr/>
          <p:nvPr/>
        </p:nvSpPr>
        <p:spPr>
          <a:xfrm>
            <a:off x="5688440" y="3223987"/>
            <a:ext cx="368504" cy="1"/>
          </a:xfrm>
          <a:prstGeom prst="line">
            <a:avLst/>
          </a:prstGeom>
          <a:ln w="254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5" name="Shape 285"/>
          <p:cNvSpPr/>
          <p:nvPr/>
        </p:nvSpPr>
        <p:spPr>
          <a:xfrm>
            <a:off x="952737" y="8786939"/>
            <a:ext cx="239744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Stewartson &amp; Stuart (1971)</a:t>
            </a:r>
          </a:p>
        </p:txBody>
      </p:sp>
      <p:sp>
        <p:nvSpPr>
          <p:cNvPr id="286" name="Shape 286"/>
          <p:cNvSpPr/>
          <p:nvPr/>
        </p:nvSpPr>
        <p:spPr>
          <a:xfrm>
            <a:off x="10137242" y="7919666"/>
            <a:ext cx="252831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1.Substitution</a:t>
            </a:r>
          </a:p>
          <a:p>
            <a:pPr>
              <a:defRPr sz="3000"/>
            </a:pPr>
            <a:r>
              <a:t>2.Regrouping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11"/>
      <p:bldP build="whole" bldLvl="1" animBg="1" rev="0" advAuto="0" spid="281" grpId="13"/>
      <p:bldP build="whole" bldLvl="1" animBg="1" rev="0" advAuto="0" spid="283" grpId="14"/>
      <p:bldP build="whole" bldLvl="1" animBg="1" rev="0" advAuto="0" spid="281" grpId="16"/>
      <p:bldP build="whole" bldLvl="1" animBg="1" rev="0" advAuto="0" spid="275" grpId="6"/>
      <p:bldP build="whole" bldLvl="1" animBg="1" rev="0" advAuto="0" spid="282" grpId="12"/>
      <p:bldP build="whole" bldLvl="1" animBg="1" rev="0" advAuto="0" spid="283" grpId="17"/>
      <p:bldP build="whole" bldLvl="1" animBg="1" rev="0" advAuto="0" spid="278" grpId="18"/>
      <p:bldP build="whole" bldLvl="1" animBg="1" rev="0" advAuto="0" spid="276" grpId="3"/>
      <p:bldP build="whole" bldLvl="1" animBg="1" rev="0" advAuto="0" spid="277" grpId="2"/>
      <p:bldP build="whole" bldLvl="1" animBg="1" rev="0" advAuto="0" spid="282" grpId="15"/>
      <p:bldP build="whole" bldLvl="1" animBg="1" rev="0" advAuto="0" spid="286" grpId="19"/>
      <p:bldP build="whole" bldLvl="1" animBg="1" rev="0" advAuto="0" spid="279" grpId="4"/>
      <p:bldP build="whole" bldLvl="1" animBg="1" rev="0" advAuto="0" spid="279" grpId="5"/>
      <p:bldP build="whole" bldLvl="1" animBg="1" rev="0" advAuto="0" spid="284" grpId="7"/>
      <p:bldP build="whole" bldLvl="1" animBg="1" rev="0" advAuto="0" spid="284" grpId="9"/>
      <p:bldP build="whole" bldLvl="1" animBg="1" rev="0" advAuto="0" spid="280" grpId="8"/>
      <p:bldP build="whole" bldLvl="1" animBg="1" rev="0" advAuto="0" spid="285" grpId="1"/>
      <p:bldP build="whole" bldLvl="1" animBg="1" rev="0" advAuto="0" spid="280" grpId="1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/>
            <a:r>
              <a:t>Weakly nonlinear stability analysis</a:t>
            </a:r>
          </a:p>
        </p:txBody>
      </p:sp>
      <p:sp>
        <p:nvSpPr>
          <p:cNvPr id="289" name="Shape 289"/>
          <p:cNvSpPr/>
          <p:nvPr/>
        </p:nvSpPr>
        <p:spPr>
          <a:xfrm>
            <a:off x="352500" y="62847"/>
            <a:ext cx="56951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</a:t>
            </a:r>
          </a:p>
        </p:txBody>
      </p:sp>
      <p:sp>
        <p:nvSpPr>
          <p:cNvPr id="290" name="Shape 2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1" name="屏幕快照 2016-08-03 下午12.44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2500" y="2548362"/>
            <a:ext cx="3651628" cy="135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屏幕快照 2016-08-03 下午12.48.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2448" y="7927703"/>
            <a:ext cx="7740706" cy="994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屏幕快照 2016-08-03 下午12.48.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36465" y="6155083"/>
            <a:ext cx="7531158" cy="154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屏幕快照 2016-08-03 下午12.48.4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50770" y="5134580"/>
            <a:ext cx="6784709" cy="817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屏幕快照 2016-08-03 下午12.48.3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91270" y="4114076"/>
            <a:ext cx="2602155" cy="817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屏幕快照 2016-08-03 下午12.56.18.png"/>
          <p:cNvPicPr>
            <a:picLocks noChangeAspect="1"/>
          </p:cNvPicPr>
          <p:nvPr/>
        </p:nvPicPr>
        <p:blipFill>
          <a:blip r:embed="rId7">
            <a:extLst/>
          </a:blip>
          <a:srcRect l="0" t="0" r="25374" b="0"/>
          <a:stretch>
            <a:fillRect/>
          </a:stretch>
        </p:blipFill>
        <p:spPr>
          <a:xfrm>
            <a:off x="161108" y="8200535"/>
            <a:ext cx="3314445" cy="514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屏幕快照 2016-08-03 下午12.56.0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9170" y="6373829"/>
            <a:ext cx="3580957" cy="414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屏幕快照 2016-08-03 下午12.55.5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6918" y="5335797"/>
            <a:ext cx="3585460" cy="414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屏幕快照 2016-08-03 下午12.55.50.png"/>
          <p:cNvPicPr>
            <a:picLocks noChangeAspect="1"/>
          </p:cNvPicPr>
          <p:nvPr/>
        </p:nvPicPr>
        <p:blipFill>
          <a:blip r:embed="rId9">
            <a:extLst/>
          </a:blip>
          <a:srcRect l="0" t="0" r="4419" b="0"/>
          <a:stretch>
            <a:fillRect/>
          </a:stretch>
        </p:blipFill>
        <p:spPr>
          <a:xfrm>
            <a:off x="196918" y="4315293"/>
            <a:ext cx="3427012" cy="414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屏幕快照 2016-08-03 下午12.56.18.png"/>
          <p:cNvPicPr>
            <a:picLocks noChangeAspect="1"/>
          </p:cNvPicPr>
          <p:nvPr/>
        </p:nvPicPr>
        <p:blipFill>
          <a:blip r:embed="rId7">
            <a:extLst/>
          </a:blip>
          <a:srcRect l="74406" t="21725" r="0" b="4044"/>
          <a:stretch>
            <a:fillRect/>
          </a:stretch>
        </p:blipFill>
        <p:spPr>
          <a:xfrm>
            <a:off x="1944461" y="8759780"/>
            <a:ext cx="1136741" cy="38198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6591300" y="6025943"/>
            <a:ext cx="5894735" cy="3005866"/>
          </a:xfrm>
          <a:prstGeom prst="rect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2" name="Shape 302"/>
          <p:cNvSpPr/>
          <p:nvPr/>
        </p:nvSpPr>
        <p:spPr>
          <a:xfrm flipV="1">
            <a:off x="10930285" y="4614034"/>
            <a:ext cx="1" cy="130313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3" name="Shape 303"/>
          <p:cNvSpPr/>
          <p:nvPr/>
        </p:nvSpPr>
        <p:spPr>
          <a:xfrm>
            <a:off x="8892721" y="4122607"/>
            <a:ext cx="41021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Ginzburg-Landau equations</a:t>
            </a:r>
          </a:p>
        </p:txBody>
      </p:sp>
      <p:sp>
        <p:nvSpPr>
          <p:cNvPr id="304" name="Shape 304"/>
          <p:cNvSpPr/>
          <p:nvPr/>
        </p:nvSpPr>
        <p:spPr>
          <a:xfrm>
            <a:off x="1768724" y="4003819"/>
            <a:ext cx="183159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Linear problem</a:t>
            </a:r>
          </a:p>
        </p:txBody>
      </p:sp>
      <p:sp>
        <p:nvSpPr>
          <p:cNvPr id="305" name="Shape 305"/>
          <p:cNvSpPr/>
          <p:nvPr/>
        </p:nvSpPr>
        <p:spPr>
          <a:xfrm>
            <a:off x="11016046" y="5100501"/>
            <a:ext cx="190328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Solvability conditions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7"/>
      <p:bldP build="whole" bldLvl="1" animBg="1" rev="0" advAuto="0" spid="298" grpId="4"/>
      <p:bldP build="whole" bldLvl="1" animBg="1" rev="0" advAuto="0" spid="302" grpId="13"/>
      <p:bldP build="whole" bldLvl="1" animBg="1" rev="0" advAuto="0" spid="304" grpId="3"/>
      <p:bldP build="whole" bldLvl="1" animBg="1" rev="0" advAuto="0" spid="292" grpId="8"/>
      <p:bldP build="whole" bldLvl="1" animBg="1" rev="0" advAuto="0" spid="300" grpId="10"/>
      <p:bldP build="whole" bldLvl="1" animBg="1" rev="0" advAuto="0" spid="301" grpId="11"/>
      <p:bldP build="whole" bldLvl="1" animBg="1" rev="0" advAuto="0" spid="294" grpId="5"/>
      <p:bldP build="whole" bldLvl="1" animBg="1" rev="0" advAuto="0" spid="296" grpId="9"/>
      <p:bldP build="whole" bldLvl="1" animBg="1" rev="0" advAuto="0" spid="305" grpId="14"/>
      <p:bldP build="whole" bldLvl="1" animBg="1" rev="0" advAuto="0" spid="299" grpId="2"/>
      <p:bldP build="whole" bldLvl="1" animBg="1" rev="0" advAuto="0" spid="297" grpId="6"/>
      <p:bldP build="whole" bldLvl="1" animBg="1" rev="0" advAuto="0" spid="295" grpId="1"/>
      <p:bldP build="whole" bldLvl="1" animBg="1" rev="0" advAuto="0" spid="303" grpId="1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屏幕快照 2016-08-03 下午3.16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5642" y="4334359"/>
            <a:ext cx="6185344" cy="1203135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/>
            <a:r>
              <a:t>Weakly nonlinear stability analysis</a:t>
            </a:r>
          </a:p>
        </p:txBody>
      </p:sp>
      <p:sp>
        <p:nvSpPr>
          <p:cNvPr id="309" name="Shape 309"/>
          <p:cNvSpPr/>
          <p:nvPr/>
        </p:nvSpPr>
        <p:spPr>
          <a:xfrm>
            <a:off x="352500" y="62847"/>
            <a:ext cx="56951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</a:t>
            </a:r>
          </a:p>
        </p:txBody>
      </p:sp>
      <p:sp>
        <p:nvSpPr>
          <p:cNvPr id="310" name="Shape 3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1" name="屏幕快照 2016-08-03 下午12.44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2500" y="2548362"/>
            <a:ext cx="3651628" cy="135125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8892721" y="4122607"/>
            <a:ext cx="41021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Ginzburg-Landau equations</a:t>
            </a:r>
          </a:p>
        </p:txBody>
      </p:sp>
      <p:sp>
        <p:nvSpPr>
          <p:cNvPr id="313" name="Shape 313"/>
          <p:cNvSpPr/>
          <p:nvPr/>
        </p:nvSpPr>
        <p:spPr>
          <a:xfrm>
            <a:off x="7940040" y="5289958"/>
            <a:ext cx="858097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14" name="屏幕快照 2016-08-03 下午3.18.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3447" y="5839026"/>
            <a:ext cx="7497906" cy="3261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屏幕快照 2016-08-03 下午3.16.09.png"/>
          <p:cNvPicPr>
            <a:picLocks noChangeAspect="1"/>
          </p:cNvPicPr>
          <p:nvPr/>
        </p:nvPicPr>
        <p:blipFill>
          <a:blip r:embed="rId2">
            <a:extLst/>
          </a:blip>
          <a:srcRect l="4279" t="0" r="87287" b="50873"/>
          <a:stretch>
            <a:fillRect/>
          </a:stretch>
        </p:blipFill>
        <p:spPr>
          <a:xfrm>
            <a:off x="2131294" y="6905862"/>
            <a:ext cx="521620" cy="591065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3443594" y="5839026"/>
            <a:ext cx="306979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Supercritical bifurcation</a:t>
            </a:r>
          </a:p>
        </p:txBody>
      </p:sp>
      <p:sp>
        <p:nvSpPr>
          <p:cNvPr id="317" name="Shape 317"/>
          <p:cNvSpPr/>
          <p:nvPr/>
        </p:nvSpPr>
        <p:spPr>
          <a:xfrm>
            <a:off x="7246818" y="5828070"/>
            <a:ext cx="282643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Subcritical bifurcation</a:t>
            </a:r>
          </a:p>
        </p:txBody>
      </p:sp>
      <p:pic>
        <p:nvPicPr>
          <p:cNvPr id="318" name="屏幕快照 2016-08-24 下午1.56.33.png"/>
          <p:cNvPicPr>
            <a:picLocks noChangeAspect="1"/>
          </p:cNvPicPr>
          <p:nvPr/>
        </p:nvPicPr>
        <p:blipFill>
          <a:blip r:embed="rId5">
            <a:extLst/>
          </a:blip>
          <a:srcRect l="0" t="5415" r="0" b="5415"/>
          <a:stretch>
            <a:fillRect/>
          </a:stretch>
        </p:blipFill>
        <p:spPr>
          <a:xfrm>
            <a:off x="4774240" y="7268353"/>
            <a:ext cx="1758228" cy="431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屏幕快照 2016-08-24 下午1.56.46.png"/>
          <p:cNvPicPr>
            <a:picLocks noChangeAspect="1"/>
          </p:cNvPicPr>
          <p:nvPr/>
        </p:nvPicPr>
        <p:blipFill>
          <a:blip r:embed="rId6">
            <a:extLst/>
          </a:blip>
          <a:srcRect l="0" t="8793" r="0" b="8793"/>
          <a:stretch>
            <a:fillRect/>
          </a:stretch>
        </p:blipFill>
        <p:spPr>
          <a:xfrm>
            <a:off x="9319366" y="7293753"/>
            <a:ext cx="177944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310808" y="8821129"/>
            <a:ext cx="284569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Guckenheimer &amp; Holmes (1983)</a:t>
            </a:r>
          </a:p>
        </p:txBody>
      </p:sp>
      <p:pic>
        <p:nvPicPr>
          <p:cNvPr id="321" name="屏幕快照 2016-08-03 下午12.56.0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8247" y="4746141"/>
            <a:ext cx="2850812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4719262" y="7670770"/>
            <a:ext cx="1868113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23" name="Shape 323"/>
          <p:cNvSpPr/>
          <p:nvPr/>
        </p:nvSpPr>
        <p:spPr>
          <a:xfrm>
            <a:off x="9275031" y="7736702"/>
            <a:ext cx="1868114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24" name="Shape 324"/>
          <p:cNvSpPr/>
          <p:nvPr/>
        </p:nvSpPr>
        <p:spPr>
          <a:xfrm>
            <a:off x="6584895" y="5890276"/>
            <a:ext cx="4915317" cy="3261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4"/>
      <p:bldP build="whole" bldLvl="1" animBg="1" rev="0" advAuto="0" spid="317" grpId="5"/>
      <p:bldP build="whole" bldLvl="1" animBg="1" rev="0" advAuto="0" spid="322" grpId="10"/>
      <p:bldP build="whole" bldLvl="1" animBg="1" rev="0" advAuto="0" spid="313" grpId="3"/>
      <p:bldP build="whole" bldLvl="1" animBg="1" rev="0" advAuto="0" spid="314" grpId="8"/>
      <p:bldP build="whole" bldLvl="1" animBg="1" rev="0" advAuto="0" spid="319" grpId="13"/>
      <p:bldP build="whole" bldLvl="1" animBg="1" rev="0" advAuto="0" spid="318" grpId="9"/>
      <p:bldP build="whole" bldLvl="1" animBg="1" rev="0" advAuto="0" spid="323" grpId="12"/>
      <p:bldP build="whole" bldLvl="1" animBg="1" rev="0" advAuto="0" spid="316" grpId="6"/>
      <p:bldP build="whole" bldLvl="1" animBg="1" rev="0" advAuto="0" spid="321" grpId="1"/>
      <p:bldP build="whole" bldLvl="1" animBg="1" rev="0" advAuto="0" spid="315" grpId="7"/>
      <p:bldP build="whole" bldLvl="1" animBg="1" rev="0" advAuto="0" spid="307" grpId="2"/>
      <p:bldP build="whole" bldLvl="1" animBg="1" rev="0" advAuto="0" spid="324" grpId="1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title"/>
          </p:nvPr>
        </p:nvSpPr>
        <p:spPr>
          <a:xfrm>
            <a:off x="761814" y="37973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sp>
        <p:nvSpPr>
          <p:cNvPr id="327" name="Shape 327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Shape 3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2" name="Shape 332"/>
          <p:cNvSpPr/>
          <p:nvPr/>
        </p:nvSpPr>
        <p:spPr>
          <a:xfrm>
            <a:off x="1781560" y="3918935"/>
            <a:ext cx="331561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Linear stability </a:t>
            </a:r>
          </a:p>
          <a:p>
            <a:pPr/>
            <a:r>
              <a:t>analysis (3D)</a:t>
            </a:r>
          </a:p>
        </p:txBody>
      </p:sp>
      <p:sp>
        <p:nvSpPr>
          <p:cNvPr id="333" name="Shape 333"/>
          <p:cNvSpPr/>
          <p:nvPr/>
        </p:nvSpPr>
        <p:spPr>
          <a:xfrm>
            <a:off x="5764082" y="3745509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1210288" y="6924369"/>
            <a:ext cx="44581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Weakly nonlinear </a:t>
            </a:r>
          </a:p>
          <a:p>
            <a:pPr/>
            <a:r>
              <a:t>stability analysis (2D)</a:t>
            </a:r>
          </a:p>
        </p:txBody>
      </p:sp>
      <p:sp>
        <p:nvSpPr>
          <p:cNvPr id="335" name="Shape 335"/>
          <p:cNvSpPr/>
          <p:nvPr/>
        </p:nvSpPr>
        <p:spPr>
          <a:xfrm>
            <a:off x="5764082" y="6750943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Shape 336"/>
          <p:cNvSpPr/>
          <p:nvPr/>
        </p:nvSpPr>
        <p:spPr>
          <a:xfrm>
            <a:off x="6288960" y="3346491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Hydrostatic EHD flow</a:t>
            </a:r>
          </a:p>
        </p:txBody>
      </p:sp>
      <p:sp>
        <p:nvSpPr>
          <p:cNvPr id="337" name="Shape 337"/>
          <p:cNvSpPr/>
          <p:nvPr/>
        </p:nvSpPr>
        <p:spPr>
          <a:xfrm>
            <a:off x="6288960" y="4998972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Poiseuille-EHD flow</a:t>
            </a:r>
          </a:p>
        </p:txBody>
      </p:sp>
      <p:sp>
        <p:nvSpPr>
          <p:cNvPr id="338" name="Shape 338"/>
          <p:cNvSpPr/>
          <p:nvPr/>
        </p:nvSpPr>
        <p:spPr>
          <a:xfrm>
            <a:off x="6288960" y="6342364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Hydrostatic EHD flow</a:t>
            </a:r>
          </a:p>
        </p:txBody>
      </p:sp>
      <p:sp>
        <p:nvSpPr>
          <p:cNvPr id="339" name="Shape 339"/>
          <p:cNvSpPr/>
          <p:nvPr/>
        </p:nvSpPr>
        <p:spPr>
          <a:xfrm>
            <a:off x="6288960" y="8023660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Poiseuille-EHD flow</a:t>
            </a:r>
          </a:p>
        </p:txBody>
      </p:sp>
      <p:sp>
        <p:nvSpPr>
          <p:cNvPr id="340" name="Shape 340"/>
          <p:cNvSpPr/>
          <p:nvPr>
            <p:ph type="title"/>
          </p:nvPr>
        </p:nvSpPr>
        <p:spPr>
          <a:xfrm>
            <a:off x="833850" y="1121411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The cases studied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Shape 343"/>
          <p:cNvSpPr/>
          <p:nvPr/>
        </p:nvSpPr>
        <p:spPr>
          <a:xfrm>
            <a:off x="947993" y="4177651"/>
            <a:ext cx="11203331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/>
            </a:pPr>
            <a:r>
              <a:t>C: charge injection level.</a:t>
            </a:r>
          </a:p>
          <a:p>
            <a:pPr algn="l">
              <a:defRPr sz="3200"/>
            </a:pPr>
            <a:r>
              <a:t>M: ratio between hydrodynamic mobility and the ion mobility.</a:t>
            </a:r>
          </a:p>
          <a:p>
            <a:pPr algn="l">
              <a:defRPr sz="3200"/>
            </a:pPr>
            <a:r>
              <a:t>T: electric Rayleigh number.</a:t>
            </a:r>
          </a:p>
          <a:p>
            <a:pPr algn="l">
              <a:defRPr sz="3200"/>
            </a:pPr>
            <a:r>
              <a:t>Fe: the inverse of electric charge diffusion coefficient. 1/Fe.</a:t>
            </a:r>
          </a:p>
          <a:p>
            <a:pPr algn="l">
              <a:defRPr sz="3200"/>
            </a:pPr>
            <a:r>
              <a:t>Re: Reynolds number.</a:t>
            </a:r>
          </a:p>
          <a:p>
            <a:pPr algn="l">
              <a:defRPr sz="3200"/>
            </a:pPr>
            <a:r>
              <a:t>    : streamwise wavenumber</a:t>
            </a:r>
          </a:p>
          <a:p>
            <a:pPr algn="l">
              <a:defRPr sz="3200"/>
            </a:pPr>
            <a:r>
              <a:t>    : spanwise wavenumber</a:t>
            </a:r>
          </a:p>
        </p:txBody>
      </p:sp>
      <p:pic>
        <p:nvPicPr>
          <p:cNvPr id="344" name="屏幕快照 2016-08-03 下午12.44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6586" y="1723152"/>
            <a:ext cx="3651628" cy="135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屏幕快照 2016-08-03 下午3.32.13.png"/>
          <p:cNvPicPr>
            <a:picLocks noChangeAspect="1"/>
          </p:cNvPicPr>
          <p:nvPr/>
        </p:nvPicPr>
        <p:blipFill>
          <a:blip r:embed="rId3">
            <a:extLst/>
          </a:blip>
          <a:srcRect l="0" t="0" r="19918" b="0"/>
          <a:stretch>
            <a:fillRect/>
          </a:stretch>
        </p:blipFill>
        <p:spPr>
          <a:xfrm>
            <a:off x="1000021" y="6667262"/>
            <a:ext cx="413322" cy="380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屏幕快照 2016-07-25 上午10.50.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065" y="7148162"/>
            <a:ext cx="30106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352500" y="62847"/>
            <a:ext cx="465102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Parameters in the problems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  <a:p>
            <a:pPr/>
            <a:r>
              <a:t>Methodology: linear and weakly nonlinear stability</a:t>
            </a:r>
          </a:p>
          <a:p>
            <a:pPr/>
            <a:r>
              <a:t>Results</a:t>
            </a:r>
          </a:p>
          <a:p>
            <a:pPr/>
            <a:r>
              <a:t>Conclusions and perspectives</a:t>
            </a:r>
          </a:p>
        </p:txBody>
      </p:sp>
      <p:sp>
        <p:nvSpPr>
          <p:cNvPr id="135" name="Shape 135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xfrm>
            <a:off x="833850" y="1121411"/>
            <a:ext cx="11099801" cy="2159001"/>
          </a:xfrm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Linear stability analysis of</a:t>
            </a:r>
          </a:p>
          <a:p>
            <a:pPr defTabSz="490727">
              <a:defRPr sz="6719"/>
            </a:pPr>
            <a:r>
              <a:t>hydrostatic EHD flow</a:t>
            </a:r>
          </a:p>
        </p:txBody>
      </p:sp>
      <p:sp>
        <p:nvSpPr>
          <p:cNvPr id="350" name="Shape 350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1" name="Shape 351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2" name="Shape 3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3" name="Shape 353"/>
          <p:cNvSpPr/>
          <p:nvPr/>
        </p:nvSpPr>
        <p:spPr>
          <a:xfrm>
            <a:off x="1781560" y="3918935"/>
            <a:ext cx="331561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Linear stability </a:t>
            </a:r>
          </a:p>
          <a:p>
            <a:pPr/>
            <a:r>
              <a:t>analysis (3D)</a:t>
            </a:r>
          </a:p>
        </p:txBody>
      </p:sp>
      <p:sp>
        <p:nvSpPr>
          <p:cNvPr id="354" name="Shape 354"/>
          <p:cNvSpPr/>
          <p:nvPr/>
        </p:nvSpPr>
        <p:spPr>
          <a:xfrm>
            <a:off x="5764082" y="3745509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1210288" y="6924369"/>
            <a:ext cx="44581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EFF1F5"/>
                </a:solidFill>
              </a:defRPr>
            </a:pPr>
            <a:r>
              <a:t>Weakly nonlinear </a:t>
            </a:r>
          </a:p>
          <a:p>
            <a:pPr>
              <a:defRPr>
                <a:solidFill>
                  <a:srgbClr val="EFF1F5"/>
                </a:solidFill>
              </a:defRPr>
            </a:pPr>
            <a:r>
              <a:t>stability analysis (2D)</a:t>
            </a:r>
          </a:p>
        </p:txBody>
      </p:sp>
      <p:sp>
        <p:nvSpPr>
          <p:cNvPr id="356" name="Shape 356"/>
          <p:cNvSpPr/>
          <p:nvPr/>
        </p:nvSpPr>
        <p:spPr>
          <a:xfrm>
            <a:off x="5764082" y="6750943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6288960" y="3346491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Hydrostatic EHD flow</a:t>
            </a:r>
          </a:p>
        </p:txBody>
      </p:sp>
      <p:sp>
        <p:nvSpPr>
          <p:cNvPr id="358" name="Shape 358"/>
          <p:cNvSpPr/>
          <p:nvPr/>
        </p:nvSpPr>
        <p:spPr>
          <a:xfrm>
            <a:off x="6288960" y="4998972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FF1F5"/>
                </a:solidFill>
              </a:defRPr>
            </a:lvl1pPr>
          </a:lstStyle>
          <a:p>
            <a:pPr/>
            <a:r>
              <a:t>Poiseuille-EHD flow</a:t>
            </a:r>
          </a:p>
        </p:txBody>
      </p:sp>
      <p:sp>
        <p:nvSpPr>
          <p:cNvPr id="359" name="Shape 359"/>
          <p:cNvSpPr/>
          <p:nvPr/>
        </p:nvSpPr>
        <p:spPr>
          <a:xfrm>
            <a:off x="6288960" y="6342364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FF1F5"/>
                </a:solidFill>
              </a:defRPr>
            </a:lvl1pPr>
          </a:lstStyle>
          <a:p>
            <a:pPr/>
            <a:r>
              <a:t>Hydrostatic EHD flow</a:t>
            </a:r>
          </a:p>
        </p:txBody>
      </p:sp>
      <p:sp>
        <p:nvSpPr>
          <p:cNvPr id="360" name="Shape 360"/>
          <p:cNvSpPr/>
          <p:nvPr/>
        </p:nvSpPr>
        <p:spPr>
          <a:xfrm>
            <a:off x="6288960" y="8023660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FF1F5"/>
                </a:solidFill>
              </a:defRPr>
            </a:lvl1pPr>
          </a:lstStyle>
          <a:p>
            <a:pPr/>
            <a:r>
              <a:t>Poiseuille-EHD flow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3" name="Contour_Fe_C50_M100_NoC_T_alp_beta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63" y="2102199"/>
            <a:ext cx="11300119" cy="642985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350520">
              <a:defRPr sz="4800"/>
            </a:pPr>
            <a:r>
              <a:t>Effect of charge diffusion 1/Fe </a:t>
            </a:r>
          </a:p>
          <a:p>
            <a:pPr defTabSz="350520">
              <a:defRPr sz="4800"/>
            </a:pPr>
            <a:r>
              <a:t>（neutral stability curves in      -T plane）</a:t>
            </a:r>
          </a:p>
        </p:txBody>
      </p:sp>
      <p:pic>
        <p:nvPicPr>
          <p:cNvPr id="365" name="屏幕快照 2016-08-03 下午3.32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51174" y="4770749"/>
            <a:ext cx="623114" cy="75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屏幕快照 2016-08-03 下午3.32.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5810" y="4820466"/>
            <a:ext cx="623113" cy="459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屏幕快照 2016-08-03 下午3.33.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95954" y="8070260"/>
            <a:ext cx="438737" cy="459917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11363519" y="5656658"/>
            <a:ext cx="1398424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Charge </a:t>
            </a:r>
          </a:p>
          <a:p>
            <a:pPr>
              <a:defRPr sz="2200"/>
            </a:pPr>
            <a:r>
              <a:t>diffusion </a:t>
            </a:r>
          </a:p>
          <a:p>
            <a:pPr>
              <a:defRPr sz="2200"/>
            </a:pPr>
            <a:r>
              <a:t>coefficient</a:t>
            </a:r>
          </a:p>
        </p:txBody>
      </p:sp>
      <p:sp>
        <p:nvSpPr>
          <p:cNvPr id="369" name="Shape 369"/>
          <p:cNvSpPr/>
          <p:nvPr/>
        </p:nvSpPr>
        <p:spPr>
          <a:xfrm flipV="1">
            <a:off x="10763295" y="4769394"/>
            <a:ext cx="1" cy="3070335"/>
          </a:xfrm>
          <a:prstGeom prst="line">
            <a:avLst/>
          </a:prstGeom>
          <a:ln w="25400">
            <a:solidFill>
              <a:srgbClr val="FF3E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70" name="Shape 370"/>
          <p:cNvSpPr/>
          <p:nvPr/>
        </p:nvSpPr>
        <p:spPr>
          <a:xfrm>
            <a:off x="10718336" y="7312728"/>
            <a:ext cx="176594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</a:t>
            </a:r>
            <a:r>
              <a:rPr baseline="-5999"/>
              <a:t>c</a:t>
            </a:r>
            <a:r>
              <a:t>=160.75</a:t>
            </a:r>
          </a:p>
        </p:txBody>
      </p:sp>
      <p:sp>
        <p:nvSpPr>
          <p:cNvPr id="371" name="Shape 371"/>
          <p:cNvSpPr/>
          <p:nvPr/>
        </p:nvSpPr>
        <p:spPr>
          <a:xfrm>
            <a:off x="492189" y="8630713"/>
            <a:ext cx="1202042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The stronger charge diffusion effect, the more unstable the flow is.</a:t>
            </a:r>
          </a:p>
        </p:txBody>
      </p:sp>
      <p:sp>
        <p:nvSpPr>
          <p:cNvPr id="372" name="Shape 372"/>
          <p:cNvSpPr/>
          <p:nvPr/>
        </p:nvSpPr>
        <p:spPr>
          <a:xfrm>
            <a:off x="352500" y="62847"/>
            <a:ext cx="75572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hydrostatic EHD flow</a:t>
            </a:r>
          </a:p>
        </p:txBody>
      </p:sp>
      <p:sp>
        <p:nvSpPr>
          <p:cNvPr id="373" name="Shape 373"/>
          <p:cNvSpPr/>
          <p:nvPr/>
        </p:nvSpPr>
        <p:spPr>
          <a:xfrm>
            <a:off x="6126082" y="2673350"/>
            <a:ext cx="29539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C=50, M=100</a:t>
            </a:r>
          </a:p>
        </p:txBody>
      </p:sp>
      <p:pic>
        <p:nvPicPr>
          <p:cNvPr id="374" name="屏幕快照 2016-08-12 下午4.55.02.png"/>
          <p:cNvPicPr>
            <a:picLocks noChangeAspect="1"/>
          </p:cNvPicPr>
          <p:nvPr/>
        </p:nvPicPr>
        <p:blipFill>
          <a:blip r:embed="rId6">
            <a:extLst/>
          </a:blip>
          <a:srcRect l="12406" t="14452" r="12406" b="7004"/>
          <a:stretch>
            <a:fillRect/>
          </a:stretch>
        </p:blipFill>
        <p:spPr>
          <a:xfrm>
            <a:off x="8447510" y="1755121"/>
            <a:ext cx="466378" cy="380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2"/>
      <p:bldP build="whole" bldLvl="1" animBg="1" rev="0" advAuto="0" spid="369" grpId="7"/>
      <p:bldP build="whole" bldLvl="1" animBg="1" rev="0" advAuto="0" spid="363" grpId="6"/>
      <p:bldP build="whole" bldLvl="1" animBg="1" rev="0" advAuto="0" spid="365" grpId="1"/>
      <p:bldP build="whole" bldLvl="1" animBg="1" rev="0" advAuto="0" spid="371" grpId="9"/>
      <p:bldP build="whole" bldLvl="1" animBg="1" rev="0" advAuto="0" spid="373" grpId="5"/>
      <p:bldP build="whole" bldLvl="1" animBg="1" rev="0" advAuto="0" spid="370" grpId="8"/>
      <p:bldP build="whole" bldLvl="1" animBg="1" rev="0" advAuto="0" spid="367" grpId="4"/>
      <p:bldP build="whole" bldLvl="1" animBg="1" rev="0" advAuto="0" spid="368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7" name="Shape 377"/>
          <p:cNvSpPr/>
          <p:nvPr/>
        </p:nvSpPr>
        <p:spPr>
          <a:xfrm>
            <a:off x="352500" y="62847"/>
            <a:ext cx="75572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hydrostatic EHD flow</a:t>
            </a:r>
          </a:p>
        </p:txBody>
      </p:sp>
      <p:pic>
        <p:nvPicPr>
          <p:cNvPr id="378" name="TG_Fe_C50_M100_NoC_T155_alp25_beta0_bar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486" y="2292579"/>
            <a:ext cx="10551023" cy="600361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455675">
              <a:defRPr sz="6240"/>
            </a:pPr>
            <a:r>
              <a:t>Effect of charge diffusion </a:t>
            </a:r>
          </a:p>
          <a:p>
            <a:pPr defTabSz="455675">
              <a:defRPr sz="6240"/>
            </a:pPr>
            <a:r>
              <a:t>（transient growth）</a:t>
            </a:r>
          </a:p>
        </p:txBody>
      </p:sp>
      <p:pic>
        <p:nvPicPr>
          <p:cNvPr id="380" name="屏幕快照 2016-08-03 下午3.57.02.png"/>
          <p:cNvPicPr>
            <a:picLocks noChangeAspect="1"/>
          </p:cNvPicPr>
          <p:nvPr/>
        </p:nvPicPr>
        <p:blipFill>
          <a:blip r:embed="rId3">
            <a:extLst/>
          </a:blip>
          <a:srcRect l="0" t="22622" r="75812" b="22622"/>
          <a:stretch>
            <a:fillRect/>
          </a:stretch>
        </p:blipFill>
        <p:spPr>
          <a:xfrm>
            <a:off x="769352" y="4801415"/>
            <a:ext cx="922773" cy="661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屏幕快照 2016-08-03 下午3.57.02.png"/>
          <p:cNvPicPr>
            <a:picLocks noChangeAspect="1"/>
          </p:cNvPicPr>
          <p:nvPr/>
        </p:nvPicPr>
        <p:blipFill>
          <a:blip r:embed="rId3">
            <a:extLst/>
          </a:blip>
          <a:srcRect l="12890" t="33344" r="81854" b="22622"/>
          <a:stretch>
            <a:fillRect/>
          </a:stretch>
        </p:blipFill>
        <p:spPr>
          <a:xfrm>
            <a:off x="6418262" y="8045895"/>
            <a:ext cx="249329" cy="661469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/>
        </p:nvSpPr>
        <p:spPr>
          <a:xfrm>
            <a:off x="492189" y="8433863"/>
            <a:ext cx="1202042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300"/>
            </a:pPr>
            <a:r>
              <a:t>The stronger charge diffusion, the higher transient growth. </a:t>
            </a:r>
          </a:p>
          <a:p>
            <a:pPr>
              <a:defRPr sz="2300"/>
            </a:pPr>
            <a:r>
              <a:t>But the transient growth is in general very small in hydrostatic EHD.</a:t>
            </a:r>
          </a:p>
        </p:txBody>
      </p:sp>
      <p:sp>
        <p:nvSpPr>
          <p:cNvPr id="383" name="Shape 383"/>
          <p:cNvSpPr/>
          <p:nvPr/>
        </p:nvSpPr>
        <p:spPr>
          <a:xfrm>
            <a:off x="4337414" y="2673350"/>
            <a:ext cx="60995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C=50, M=100, T=155,    =2.5</a:t>
            </a:r>
          </a:p>
        </p:txBody>
      </p:sp>
      <p:pic>
        <p:nvPicPr>
          <p:cNvPr id="384" name="屏幕快照 2016-08-03 下午3.32.13.png"/>
          <p:cNvPicPr>
            <a:picLocks noChangeAspect="1"/>
          </p:cNvPicPr>
          <p:nvPr/>
        </p:nvPicPr>
        <p:blipFill>
          <a:blip r:embed="rId4">
            <a:extLst/>
          </a:blip>
          <a:srcRect l="0" t="0" r="19918" b="0"/>
          <a:stretch>
            <a:fillRect/>
          </a:stretch>
        </p:blipFill>
        <p:spPr>
          <a:xfrm>
            <a:off x="8954620" y="2767210"/>
            <a:ext cx="498998" cy="459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1"/>
      <p:bldP build="whole" bldLvl="1" animBg="1" rev="0" advAuto="0" spid="380" grpId="3"/>
      <p:bldP build="whole" bldLvl="1" animBg="1" rev="0" advAuto="0" spid="378" grpId="5"/>
      <p:bldP build="whole" bldLvl="1" animBg="1" rev="0" advAuto="0" spid="383" grpId="2"/>
      <p:bldP build="whole" bldLvl="1" animBg="1" rev="0" advAuto="0" spid="381" grpId="4"/>
      <p:bldP build="whole" bldLvl="1" animBg="1" rev="0" advAuto="0" spid="382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7" name="Contour_M_T_Fe1e5_C100_alpha257_NoC_beta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62" y="2102199"/>
            <a:ext cx="11300120" cy="6429851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350520">
              <a:defRPr sz="4800"/>
            </a:pPr>
            <a:r>
              <a:t>Effect of mobility ratio M </a:t>
            </a:r>
          </a:p>
          <a:p>
            <a:pPr defTabSz="350520">
              <a:defRPr sz="4800"/>
            </a:pPr>
            <a:r>
              <a:t>（neutral stability curves in M-T plane）</a:t>
            </a:r>
          </a:p>
        </p:txBody>
      </p:sp>
      <p:pic>
        <p:nvPicPr>
          <p:cNvPr id="389" name="屏幕快照 2016-08-03 下午3.33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8629" y="8166817"/>
            <a:ext cx="438737" cy="459917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/>
          <p:nvPr/>
        </p:nvSpPr>
        <p:spPr>
          <a:xfrm>
            <a:off x="352500" y="62847"/>
            <a:ext cx="75572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hydrostatic EHD flow</a:t>
            </a:r>
          </a:p>
        </p:txBody>
      </p:sp>
      <p:sp>
        <p:nvSpPr>
          <p:cNvPr id="391" name="Shape 391"/>
          <p:cNvSpPr/>
          <p:nvPr/>
        </p:nvSpPr>
        <p:spPr>
          <a:xfrm>
            <a:off x="3097553" y="2723249"/>
            <a:ext cx="32509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C=100, Fe=10</a:t>
            </a:r>
            <a:r>
              <a:rPr baseline="31999"/>
              <a:t>5</a:t>
            </a:r>
          </a:p>
        </p:txBody>
      </p:sp>
      <p:pic>
        <p:nvPicPr>
          <p:cNvPr id="392" name="屏幕快照 2016-08-03 下午4.10.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8406" y="5044035"/>
            <a:ext cx="737087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71425" y="8571755"/>
            <a:ext cx="128619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mobility ratio does not affect the linear stability criterion T</a:t>
            </a:r>
            <a:r>
              <a:rPr baseline="-5999"/>
              <a:t>c.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3" grpId="5"/>
      <p:bldP build="whole" bldLvl="1" animBg="1" rev="0" advAuto="0" spid="392" grpId="3"/>
      <p:bldP build="whole" bldLvl="1" animBg="1" rev="0" advAuto="0" spid="391" grpId="2"/>
      <p:bldP build="whole" bldLvl="1" animBg="1" rev="0" advAuto="0" spid="387" grpId="1"/>
      <p:bldP build="whole" bldLvl="1" animBg="1" rev="0" advAuto="0" spid="389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6" name="Shape 396"/>
          <p:cNvSpPr/>
          <p:nvPr/>
        </p:nvSpPr>
        <p:spPr>
          <a:xfrm>
            <a:off x="352500" y="62847"/>
            <a:ext cx="75572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hydrostatic EHD flow</a:t>
            </a:r>
          </a:p>
        </p:txBody>
      </p:sp>
      <p:pic>
        <p:nvPicPr>
          <p:cNvPr id="397" name="TG_M_C100_Fe100000_NoC_T155_alp257_beta0_bar-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486" y="2292579"/>
            <a:ext cx="10551023" cy="6003610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455675">
              <a:defRPr sz="6240"/>
            </a:pPr>
            <a:r>
              <a:t>Effect of mobility ratio M </a:t>
            </a:r>
          </a:p>
          <a:p>
            <a:pPr defTabSz="455675">
              <a:defRPr sz="6240"/>
            </a:pPr>
            <a:r>
              <a:t>（transient growth）</a:t>
            </a:r>
          </a:p>
        </p:txBody>
      </p:sp>
      <p:pic>
        <p:nvPicPr>
          <p:cNvPr id="399" name="屏幕快照 2016-08-03 下午3.57.02.png"/>
          <p:cNvPicPr>
            <a:picLocks noChangeAspect="1"/>
          </p:cNvPicPr>
          <p:nvPr/>
        </p:nvPicPr>
        <p:blipFill>
          <a:blip r:embed="rId3">
            <a:extLst/>
          </a:blip>
          <a:srcRect l="0" t="22622" r="75812" b="22622"/>
          <a:stretch>
            <a:fillRect/>
          </a:stretch>
        </p:blipFill>
        <p:spPr>
          <a:xfrm>
            <a:off x="959852" y="4801415"/>
            <a:ext cx="922773" cy="661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屏幕快照 2016-08-03 下午3.57.02.png"/>
          <p:cNvPicPr>
            <a:picLocks noChangeAspect="1"/>
          </p:cNvPicPr>
          <p:nvPr/>
        </p:nvPicPr>
        <p:blipFill>
          <a:blip r:embed="rId3">
            <a:extLst/>
          </a:blip>
          <a:srcRect l="12890" t="33344" r="81854" b="22622"/>
          <a:stretch>
            <a:fillRect/>
          </a:stretch>
        </p:blipFill>
        <p:spPr>
          <a:xfrm>
            <a:off x="6418262" y="8045895"/>
            <a:ext cx="249329" cy="661469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2576425" y="2673350"/>
            <a:ext cx="63965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C=50, Fe=10</a:t>
            </a:r>
            <a:r>
              <a:rPr baseline="31999"/>
              <a:t>5</a:t>
            </a:r>
            <a:r>
              <a:t>, T=155,    =2.57</a:t>
            </a:r>
          </a:p>
        </p:txBody>
      </p:sp>
      <p:pic>
        <p:nvPicPr>
          <p:cNvPr id="402" name="屏幕快照 2016-08-03 下午3.32.13.png"/>
          <p:cNvPicPr>
            <a:picLocks noChangeAspect="1"/>
          </p:cNvPicPr>
          <p:nvPr/>
        </p:nvPicPr>
        <p:blipFill>
          <a:blip r:embed="rId4">
            <a:extLst/>
          </a:blip>
          <a:srcRect l="0" t="0" r="19918" b="0"/>
          <a:stretch>
            <a:fillRect/>
          </a:stretch>
        </p:blipFill>
        <p:spPr>
          <a:xfrm>
            <a:off x="7278646" y="2818010"/>
            <a:ext cx="413322" cy="380952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/>
        </p:nvSpPr>
        <p:spPr>
          <a:xfrm>
            <a:off x="477246" y="8387605"/>
            <a:ext cx="1205030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The mobility ratio does affect the transient growth. Higher M, smaller transient growth.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6" name="Shape 406"/>
          <p:cNvSpPr/>
          <p:nvPr/>
        </p:nvSpPr>
        <p:spPr>
          <a:xfrm>
            <a:off x="352500" y="62847"/>
            <a:ext cx="214068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Conclusions</a:t>
            </a:r>
          </a:p>
        </p:txBody>
      </p:sp>
      <p:sp>
        <p:nvSpPr>
          <p:cNvPr id="407" name="Shape 407"/>
          <p:cNvSpPr/>
          <p:nvPr/>
        </p:nvSpPr>
        <p:spPr>
          <a:xfrm>
            <a:off x="348963" y="709924"/>
            <a:ext cx="12306874" cy="200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Linear stability analysis for hydrostatic EHD: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Stronger charge diffusion</a:t>
            </a:r>
            <a:r>
              <a:t> will make the EHD flow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more unstable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non-modal effect</a:t>
            </a:r>
            <a:r>
              <a:t> in hydrostatic EHD is generally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small</a:t>
            </a:r>
            <a:r>
              <a:t>, so it probably cannot explain the discrepancy between the theoretical T</a:t>
            </a:r>
            <a:r>
              <a:rPr baseline="-5999"/>
              <a:t>c</a:t>
            </a:r>
            <a:r>
              <a:t> and the experimentally-determined T</a:t>
            </a:r>
            <a:r>
              <a:rPr baseline="-5999"/>
              <a:t>c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0" name="Shape 410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1" name="Shape 4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2" name="Shape 412"/>
          <p:cNvSpPr/>
          <p:nvPr/>
        </p:nvSpPr>
        <p:spPr>
          <a:xfrm>
            <a:off x="833850" y="1121411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90727">
              <a:defRPr sz="6719">
                <a:solidFill>
                  <a:srgbClr val="FF2600"/>
                </a:solidFill>
              </a:defRPr>
            </a:pPr>
            <a:r>
              <a:t>Linear stability analysis of</a:t>
            </a:r>
          </a:p>
          <a:p>
            <a:pPr defTabSz="490727">
              <a:defRPr sz="6719">
                <a:solidFill>
                  <a:srgbClr val="FF2600"/>
                </a:solidFill>
              </a:defRPr>
            </a:pPr>
            <a:r>
              <a:t>Poiseuille-EHD flow</a:t>
            </a:r>
          </a:p>
        </p:txBody>
      </p:sp>
      <p:sp>
        <p:nvSpPr>
          <p:cNvPr id="413" name="Shape 413"/>
          <p:cNvSpPr/>
          <p:nvPr/>
        </p:nvSpPr>
        <p:spPr>
          <a:xfrm>
            <a:off x="1781560" y="3918935"/>
            <a:ext cx="331561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Linear stability </a:t>
            </a:r>
          </a:p>
          <a:p>
            <a:pPr/>
            <a:r>
              <a:t>analysis (3D)</a:t>
            </a:r>
          </a:p>
        </p:txBody>
      </p:sp>
      <p:sp>
        <p:nvSpPr>
          <p:cNvPr id="414" name="Shape 414"/>
          <p:cNvSpPr/>
          <p:nvPr/>
        </p:nvSpPr>
        <p:spPr>
          <a:xfrm>
            <a:off x="5764082" y="3745509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5" name="Shape 415"/>
          <p:cNvSpPr/>
          <p:nvPr/>
        </p:nvSpPr>
        <p:spPr>
          <a:xfrm>
            <a:off x="1210288" y="6924369"/>
            <a:ext cx="44581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1F3F7"/>
                </a:solidFill>
              </a:defRPr>
            </a:pPr>
            <a:r>
              <a:t>Weakly nonlinear </a:t>
            </a:r>
          </a:p>
          <a:p>
            <a:pPr>
              <a:defRPr>
                <a:solidFill>
                  <a:srgbClr val="F1F3F7"/>
                </a:solidFill>
              </a:defRPr>
            </a:pPr>
            <a:r>
              <a:t>stability analysis (2D)</a:t>
            </a:r>
          </a:p>
        </p:txBody>
      </p:sp>
      <p:sp>
        <p:nvSpPr>
          <p:cNvPr id="416" name="Shape 416"/>
          <p:cNvSpPr/>
          <p:nvPr/>
        </p:nvSpPr>
        <p:spPr>
          <a:xfrm>
            <a:off x="5764082" y="6750943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7" name="Shape 417"/>
          <p:cNvSpPr/>
          <p:nvPr/>
        </p:nvSpPr>
        <p:spPr>
          <a:xfrm>
            <a:off x="6288960" y="3346491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1F3F7"/>
                </a:solidFill>
              </a:defRPr>
            </a:lvl1pPr>
          </a:lstStyle>
          <a:p>
            <a:pPr/>
            <a:r>
              <a:t>Hydrostatic EHD flow</a:t>
            </a:r>
          </a:p>
        </p:txBody>
      </p:sp>
      <p:sp>
        <p:nvSpPr>
          <p:cNvPr id="418" name="Shape 418"/>
          <p:cNvSpPr/>
          <p:nvPr/>
        </p:nvSpPr>
        <p:spPr>
          <a:xfrm>
            <a:off x="6288960" y="4998972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Poiseuille-EHD flow</a:t>
            </a:r>
          </a:p>
        </p:txBody>
      </p:sp>
      <p:sp>
        <p:nvSpPr>
          <p:cNvPr id="419" name="Shape 419"/>
          <p:cNvSpPr/>
          <p:nvPr/>
        </p:nvSpPr>
        <p:spPr>
          <a:xfrm>
            <a:off x="6288960" y="6342364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1F3F7"/>
                </a:solidFill>
              </a:defRPr>
            </a:lvl1pPr>
          </a:lstStyle>
          <a:p>
            <a:pPr/>
            <a:r>
              <a:t>Hydrostatic EHD flow</a:t>
            </a:r>
          </a:p>
        </p:txBody>
      </p:sp>
      <p:sp>
        <p:nvSpPr>
          <p:cNvPr id="420" name="Shape 420"/>
          <p:cNvSpPr/>
          <p:nvPr/>
        </p:nvSpPr>
        <p:spPr>
          <a:xfrm>
            <a:off x="6288960" y="8023660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1F3F7"/>
                </a:solidFill>
              </a:defRPr>
            </a:lvl1pPr>
          </a:lstStyle>
          <a:p>
            <a:pPr/>
            <a:r>
              <a:t>Poiseuille-EHD flow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3" name="Shape 423"/>
          <p:cNvSpPr/>
          <p:nvPr/>
        </p:nvSpPr>
        <p:spPr>
          <a:xfrm>
            <a:off x="352500" y="62847"/>
            <a:ext cx="1069629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transition to turbulence in Poiseuille flow</a:t>
            </a:r>
          </a:p>
        </p:txBody>
      </p:sp>
      <p:pic>
        <p:nvPicPr>
          <p:cNvPr id="424" name="ImageNo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7536" y="1282966"/>
            <a:ext cx="9962622" cy="730592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/>
        </p:nvSpPr>
        <p:spPr>
          <a:xfrm>
            <a:off x="3311167" y="1200150"/>
            <a:ext cx="56788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Fully developed turbulence</a:t>
            </a:r>
          </a:p>
        </p:txBody>
      </p:sp>
      <p:sp>
        <p:nvSpPr>
          <p:cNvPr id="426" name="Shape 426"/>
          <p:cNvSpPr/>
          <p:nvPr/>
        </p:nvSpPr>
        <p:spPr>
          <a:xfrm>
            <a:off x="8768309" y="5201364"/>
            <a:ext cx="40357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Streaks breakdown</a:t>
            </a:r>
          </a:p>
        </p:txBody>
      </p:sp>
      <p:sp>
        <p:nvSpPr>
          <p:cNvPr id="427" name="Shape 427"/>
          <p:cNvSpPr/>
          <p:nvPr/>
        </p:nvSpPr>
        <p:spPr>
          <a:xfrm>
            <a:off x="6918561" y="6751573"/>
            <a:ext cx="36713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Streaks formation</a:t>
            </a:r>
          </a:p>
        </p:txBody>
      </p:sp>
      <p:sp>
        <p:nvSpPr>
          <p:cNvPr id="428" name="Shape 428"/>
          <p:cNvSpPr/>
          <p:nvPr/>
        </p:nvSpPr>
        <p:spPr>
          <a:xfrm>
            <a:off x="1922871" y="4694646"/>
            <a:ext cx="6763626" cy="3396339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429" name="屏幕快照 2016-07-25 上午10.28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028" y="5632450"/>
            <a:ext cx="10033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 flipV="1">
            <a:off x="1424252" y="2877399"/>
            <a:ext cx="4224983" cy="19856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31" name="Shape 431"/>
          <p:cNvSpPr/>
          <p:nvPr/>
        </p:nvSpPr>
        <p:spPr>
          <a:xfrm>
            <a:off x="2000257" y="8414587"/>
            <a:ext cx="313121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Low-speed streaks</a:t>
            </a:r>
          </a:p>
        </p:txBody>
      </p:sp>
      <p:sp>
        <p:nvSpPr>
          <p:cNvPr id="432" name="Shape 432"/>
          <p:cNvSpPr/>
          <p:nvPr/>
        </p:nvSpPr>
        <p:spPr>
          <a:xfrm>
            <a:off x="6171327" y="8414587"/>
            <a:ext cx="322971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High-speed streaks</a:t>
            </a:r>
          </a:p>
        </p:txBody>
      </p:sp>
      <p:sp>
        <p:nvSpPr>
          <p:cNvPr id="433" name="Shape 433"/>
          <p:cNvSpPr/>
          <p:nvPr/>
        </p:nvSpPr>
        <p:spPr>
          <a:xfrm flipV="1">
            <a:off x="3481622" y="6809405"/>
            <a:ext cx="992463" cy="16731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34" name="Shape 434"/>
          <p:cNvSpPr/>
          <p:nvPr/>
        </p:nvSpPr>
        <p:spPr>
          <a:xfrm flipH="1" flipV="1">
            <a:off x="5820270" y="7184850"/>
            <a:ext cx="993100" cy="13964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35" name="Shape 435"/>
          <p:cNvSpPr/>
          <p:nvPr/>
        </p:nvSpPr>
        <p:spPr>
          <a:xfrm>
            <a:off x="9556641" y="4300569"/>
            <a:ext cx="34011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Turbulence spot</a:t>
            </a:r>
          </a:p>
        </p:txBody>
      </p:sp>
      <p:sp>
        <p:nvSpPr>
          <p:cNvPr id="436" name="Shape 436"/>
          <p:cNvSpPr/>
          <p:nvPr/>
        </p:nvSpPr>
        <p:spPr>
          <a:xfrm>
            <a:off x="10488557" y="6423924"/>
            <a:ext cx="355804" cy="2450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596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15635" y="10800"/>
                  <a:pt x="21600" y="10800"/>
                </a:cubicBezTo>
                <a:cubicBezTo>
                  <a:pt x="1563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5965" y="0"/>
                  <a:pt x="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7" name="Shape 437"/>
          <p:cNvSpPr/>
          <p:nvPr/>
        </p:nvSpPr>
        <p:spPr>
          <a:xfrm>
            <a:off x="10992309" y="7000700"/>
            <a:ext cx="1949326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Non-modal linear stability analysis</a:t>
            </a:r>
          </a:p>
        </p:txBody>
      </p:sp>
      <p:sp>
        <p:nvSpPr>
          <p:cNvPr id="438" name="Shape 438"/>
          <p:cNvSpPr/>
          <p:nvPr/>
        </p:nvSpPr>
        <p:spPr>
          <a:xfrm>
            <a:off x="144578" y="8832532"/>
            <a:ext cx="26233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Schmid &amp; Henningson (2001)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2" grpId="10"/>
      <p:bldP build="whole" bldLvl="1" animBg="1" rev="0" advAuto="0" spid="431" grpId="8"/>
      <p:bldP build="whole" bldLvl="1" animBg="1" rev="0" advAuto="0" spid="435" grpId="3"/>
      <p:bldP build="whole" bldLvl="1" animBg="1" rev="0" advAuto="0" spid="430" grpId="1"/>
      <p:bldP build="whole" bldLvl="1" animBg="1" rev="0" advAuto="0" spid="425" grpId="2"/>
      <p:bldP build="whole" bldLvl="1" animBg="1" rev="0" advAuto="0" spid="428" grpId="5"/>
      <p:bldP build="whole" bldLvl="1" animBg="1" rev="0" advAuto="0" spid="433" grpId="7"/>
      <p:bldP build="whole" bldLvl="1" animBg="1" rev="0" advAuto="0" spid="437" grpId="12"/>
      <p:bldP build="whole" bldLvl="1" animBg="1" rev="0" advAuto="0" spid="436" grpId="11"/>
      <p:bldP build="whole" bldLvl="1" animBg="1" rev="0" advAuto="0" spid="427" grpId="6"/>
      <p:bldP build="whole" bldLvl="1" animBg="1" rev="0" advAuto="0" spid="434" grpId="9"/>
      <p:bldP build="whole" bldLvl="1" animBg="1" rev="0" advAuto="0" spid="426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1" name="Shape 441"/>
          <p:cNvSpPr/>
          <p:nvPr/>
        </p:nvSpPr>
        <p:spPr>
          <a:xfrm>
            <a:off x="352500" y="62847"/>
            <a:ext cx="705233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lift-up mechanism</a:t>
            </a:r>
          </a:p>
        </p:txBody>
      </p:sp>
      <p:pic>
        <p:nvPicPr>
          <p:cNvPr id="442" name="contour_C100_Fe1e5_Re5000_T1en8_alp0_beta2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4924" y="3583397"/>
            <a:ext cx="8063133" cy="4083215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 flipH="1">
            <a:off x="7778580" y="4187932"/>
            <a:ext cx="2887359" cy="111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0" h="20876" fill="norm" stroke="1" extrusionOk="0">
                <a:moveTo>
                  <a:pt x="20980" y="20761"/>
                </a:moveTo>
                <a:cubicBezTo>
                  <a:pt x="20591" y="10103"/>
                  <a:pt x="19300" y="4609"/>
                  <a:pt x="14766" y="1428"/>
                </a:cubicBezTo>
                <a:cubicBezTo>
                  <a:pt x="11699" y="-724"/>
                  <a:pt x="8434" y="-364"/>
                  <a:pt x="5746" y="1978"/>
                </a:cubicBezTo>
                <a:cubicBezTo>
                  <a:pt x="1624" y="5570"/>
                  <a:pt x="-620" y="13222"/>
                  <a:pt x="150" y="20876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44" name="Shape 444"/>
          <p:cNvSpPr/>
          <p:nvPr/>
        </p:nvSpPr>
        <p:spPr>
          <a:xfrm flipH="1" rot="10800000">
            <a:off x="7810675" y="5877988"/>
            <a:ext cx="2887359" cy="1117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0" h="20876" fill="norm" stroke="1" extrusionOk="0">
                <a:moveTo>
                  <a:pt x="20980" y="20761"/>
                </a:moveTo>
                <a:cubicBezTo>
                  <a:pt x="20591" y="10103"/>
                  <a:pt x="19300" y="4609"/>
                  <a:pt x="14766" y="1428"/>
                </a:cubicBezTo>
                <a:cubicBezTo>
                  <a:pt x="11699" y="-724"/>
                  <a:pt x="8434" y="-364"/>
                  <a:pt x="5746" y="1978"/>
                </a:cubicBezTo>
                <a:cubicBezTo>
                  <a:pt x="1624" y="5570"/>
                  <a:pt x="-620" y="13222"/>
                  <a:pt x="150" y="20876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45" name="Shape 445"/>
          <p:cNvSpPr/>
          <p:nvPr/>
        </p:nvSpPr>
        <p:spPr>
          <a:xfrm>
            <a:off x="8961909" y="7453745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z</a:t>
            </a:r>
          </a:p>
        </p:txBody>
      </p:sp>
      <p:sp>
        <p:nvSpPr>
          <p:cNvPr id="446" name="Shape 446"/>
          <p:cNvSpPr/>
          <p:nvPr/>
        </p:nvSpPr>
        <p:spPr>
          <a:xfrm>
            <a:off x="5195374" y="5093233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  <p:pic>
        <p:nvPicPr>
          <p:cNvPr id="447" name="屏幕快照 2016-07-25 上午10.28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9912" y="6810727"/>
            <a:ext cx="10033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316129" y="1441250"/>
            <a:ext cx="3112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 flow:</a:t>
            </a:r>
          </a:p>
        </p:txBody>
      </p:sp>
      <p:sp>
        <p:nvSpPr>
          <p:cNvPr id="449" name="Shape 449"/>
          <p:cNvSpPr/>
          <p:nvPr/>
        </p:nvSpPr>
        <p:spPr>
          <a:xfrm rot="10800000">
            <a:off x="6074498" y="5877988"/>
            <a:ext cx="1052259" cy="1159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585" y="762"/>
                  <a:pt x="17733" y="1816"/>
                  <a:pt x="15809" y="2753"/>
                </a:cubicBezTo>
                <a:cubicBezTo>
                  <a:pt x="6265" y="7397"/>
                  <a:pt x="258" y="13911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50" name="Shape 450"/>
          <p:cNvSpPr/>
          <p:nvPr/>
        </p:nvSpPr>
        <p:spPr>
          <a:xfrm rot="5400000">
            <a:off x="6074498" y="4158212"/>
            <a:ext cx="1052259" cy="1159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585" y="762"/>
                  <a:pt x="17733" y="1816"/>
                  <a:pt x="15809" y="2753"/>
                </a:cubicBezTo>
                <a:cubicBezTo>
                  <a:pt x="6265" y="7397"/>
                  <a:pt x="258" y="13911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51" name="Shape 451"/>
          <p:cNvSpPr/>
          <p:nvPr/>
        </p:nvSpPr>
        <p:spPr>
          <a:xfrm rot="16200000">
            <a:off x="11179572" y="5824846"/>
            <a:ext cx="1052259" cy="1159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585" y="762"/>
                  <a:pt x="17733" y="1816"/>
                  <a:pt x="15809" y="2753"/>
                </a:cubicBezTo>
                <a:cubicBezTo>
                  <a:pt x="6265" y="7397"/>
                  <a:pt x="258" y="13911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52" name="Shape 452"/>
          <p:cNvSpPr/>
          <p:nvPr/>
        </p:nvSpPr>
        <p:spPr>
          <a:xfrm>
            <a:off x="11179572" y="4105070"/>
            <a:ext cx="1052259" cy="1159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585" y="762"/>
                  <a:pt x="17733" y="1816"/>
                  <a:pt x="15809" y="2753"/>
                </a:cubicBezTo>
                <a:cubicBezTo>
                  <a:pt x="6265" y="7397"/>
                  <a:pt x="258" y="13911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53" name="Shape 453"/>
          <p:cNvSpPr/>
          <p:nvPr/>
        </p:nvSpPr>
        <p:spPr>
          <a:xfrm>
            <a:off x="9979603" y="2914365"/>
            <a:ext cx="268955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Streamwise rolls</a:t>
            </a:r>
          </a:p>
        </p:txBody>
      </p:sp>
      <p:sp>
        <p:nvSpPr>
          <p:cNvPr id="454" name="Shape 454"/>
          <p:cNvSpPr/>
          <p:nvPr/>
        </p:nvSpPr>
        <p:spPr>
          <a:xfrm flipH="1">
            <a:off x="9405186" y="3400100"/>
            <a:ext cx="1715470" cy="171547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55" name="mae11.jpg"/>
          <p:cNvPicPr>
            <a:picLocks noChangeAspect="0"/>
          </p:cNvPicPr>
          <p:nvPr/>
        </p:nvPicPr>
        <p:blipFill>
          <a:blip r:embed="rId4">
            <a:extLst/>
          </a:blip>
          <a:srcRect l="27716" t="0" r="27716" b="0"/>
          <a:stretch>
            <a:fillRect/>
          </a:stretch>
        </p:blipFill>
        <p:spPr>
          <a:xfrm>
            <a:off x="208441" y="3741832"/>
            <a:ext cx="3605081" cy="3766391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hape 456"/>
          <p:cNvSpPr/>
          <p:nvPr/>
        </p:nvSpPr>
        <p:spPr>
          <a:xfrm>
            <a:off x="5538454" y="8296627"/>
            <a:ext cx="313121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Low-speed streaks</a:t>
            </a:r>
          </a:p>
        </p:txBody>
      </p:sp>
      <p:sp>
        <p:nvSpPr>
          <p:cNvPr id="457" name="Shape 457"/>
          <p:cNvSpPr/>
          <p:nvPr/>
        </p:nvSpPr>
        <p:spPr>
          <a:xfrm>
            <a:off x="9709525" y="8296627"/>
            <a:ext cx="322971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High-speed streaks</a:t>
            </a:r>
          </a:p>
        </p:txBody>
      </p:sp>
      <p:sp>
        <p:nvSpPr>
          <p:cNvPr id="458" name="Shape 458"/>
          <p:cNvSpPr/>
          <p:nvPr/>
        </p:nvSpPr>
        <p:spPr>
          <a:xfrm flipV="1">
            <a:off x="6844099" y="6608184"/>
            <a:ext cx="591228" cy="188730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59" name="Shape 459"/>
          <p:cNvSpPr/>
          <p:nvPr/>
        </p:nvSpPr>
        <p:spPr>
          <a:xfrm flipH="1" flipV="1">
            <a:off x="10996650" y="6516015"/>
            <a:ext cx="662572" cy="207129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463" name="Group 463"/>
          <p:cNvGrpSpPr/>
          <p:nvPr/>
        </p:nvGrpSpPr>
        <p:grpSpPr>
          <a:xfrm>
            <a:off x="7622654" y="901500"/>
            <a:ext cx="5201712" cy="1727201"/>
            <a:chOff x="0" y="-203200"/>
            <a:chExt cx="5201710" cy="1727200"/>
          </a:xfrm>
        </p:grpSpPr>
        <p:sp>
          <p:nvSpPr>
            <p:cNvPr id="460" name="Shape 460"/>
            <p:cNvSpPr/>
            <p:nvPr/>
          </p:nvSpPr>
          <p:spPr>
            <a:xfrm>
              <a:off x="0" y="-203201"/>
              <a:ext cx="5201711" cy="172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 sz="2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In non-modal stability analysis</a:t>
              </a:r>
            </a:p>
            <a:p>
              <a:pPr algn="l">
                <a:defRPr b="1" sz="2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the optimal initial conditions:</a:t>
              </a:r>
            </a:p>
            <a:p>
              <a:pPr algn="l">
                <a:defRPr sz="2700"/>
              </a:pPr>
              <a:r>
                <a:t>Streamwise wavenumber    =0</a:t>
              </a:r>
            </a:p>
            <a:p>
              <a:pPr algn="l">
                <a:defRPr sz="2700"/>
              </a:pPr>
              <a:r>
                <a:t>Spanwise wavenumber    =2.05</a:t>
              </a:r>
            </a:p>
          </p:txBody>
        </p:sp>
        <p:pic>
          <p:nvPicPr>
            <p:cNvPr id="461" name="屏幕快照 2016-04-10 下午9.58.24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34468" b="0"/>
            <a:stretch>
              <a:fillRect/>
            </a:stretch>
          </p:blipFill>
          <p:spPr>
            <a:xfrm>
              <a:off x="3912591" y="719237"/>
              <a:ext cx="272237" cy="304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2" name="屏幕快照 2016-07-25 上午10.50.0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78238" y="1041277"/>
              <a:ext cx="241402" cy="468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4" name="屏幕快照 2016-08-03 下午12.44.36.png"/>
          <p:cNvPicPr>
            <a:picLocks noChangeAspect="1"/>
          </p:cNvPicPr>
          <p:nvPr/>
        </p:nvPicPr>
        <p:blipFill>
          <a:blip r:embed="rId7">
            <a:extLst/>
          </a:blip>
          <a:srcRect l="0" t="0" r="26515" b="0"/>
          <a:stretch>
            <a:fillRect/>
          </a:stretch>
        </p:blipFill>
        <p:spPr>
          <a:xfrm>
            <a:off x="3957124" y="1055289"/>
            <a:ext cx="2819243" cy="141966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/>
        </p:nvSpPr>
        <p:spPr>
          <a:xfrm flipV="1">
            <a:off x="11203754" y="2023527"/>
            <a:ext cx="604456" cy="113028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66" name="Shape 466"/>
          <p:cNvSpPr/>
          <p:nvPr/>
        </p:nvSpPr>
        <p:spPr>
          <a:xfrm>
            <a:off x="168271" y="3264519"/>
            <a:ext cx="149066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Base flow</a:t>
            </a:r>
          </a:p>
        </p:txBody>
      </p:sp>
      <p:sp>
        <p:nvSpPr>
          <p:cNvPr id="467" name="Shape 467"/>
          <p:cNvSpPr/>
          <p:nvPr/>
        </p:nvSpPr>
        <p:spPr>
          <a:xfrm>
            <a:off x="5850853" y="3264519"/>
            <a:ext cx="304863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Optimal perturbation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13"/>
      <p:bldP build="whole" bldLvl="1" animBg="1" rev="0" advAuto="0" spid="453" grpId="17"/>
      <p:bldP build="whole" bldLvl="1" animBg="1" rev="0" advAuto="0" spid="452" grpId="11"/>
      <p:bldP build="whole" bldLvl="1" animBg="1" rev="0" advAuto="0" spid="444" grpId="15"/>
      <p:bldP build="whole" bldLvl="1" animBg="1" rev="0" advAuto="0" spid="463" grpId="5"/>
      <p:bldP build="whole" bldLvl="1" animBg="1" rev="0" advAuto="0" spid="467" grpId="6"/>
      <p:bldP build="whole" bldLvl="1" animBg="1" rev="0" advAuto="0" spid="443" grpId="16"/>
      <p:bldP build="whole" bldLvl="1" animBg="1" rev="0" advAuto="0" spid="466" grpId="4"/>
      <p:bldP build="whole" bldLvl="1" animBg="1" rev="0" advAuto="0" spid="465" grpId="19"/>
      <p:bldP build="whole" bldLvl="1" animBg="1" rev="0" advAuto="0" spid="456" grpId="21"/>
      <p:bldP build="whole" bldLvl="1" animBg="1" rev="0" advAuto="0" spid="457" grpId="23"/>
      <p:bldP build="whole" bldLvl="1" animBg="1" rev="0" advAuto="0" spid="459" grpId="22"/>
      <p:bldP build="whole" bldLvl="1" animBg="1" rev="0" advAuto="0" spid="442" grpId="7"/>
      <p:bldP build="whole" bldLvl="1" animBg="1" rev="0" advAuto="0" spid="445" grpId="9"/>
      <p:bldP build="whole" bldLvl="1" animBg="1" rev="0" advAuto="0" spid="449" grpId="14"/>
      <p:bldP build="whole" bldLvl="1" animBg="1" rev="0" advAuto="0" spid="446" grpId="8"/>
      <p:bldP build="whole" bldLvl="1" animBg="1" rev="0" advAuto="0" spid="464" grpId="1"/>
      <p:bldP build="whole" bldLvl="1" animBg="1" rev="0" advAuto="0" spid="454" grpId="18"/>
      <p:bldP build="whole" bldLvl="1" animBg="1" rev="0" advAuto="0" spid="448" grpId="2"/>
      <p:bldP build="whole" bldLvl="1" animBg="1" rev="0" advAuto="0" spid="458" grpId="20"/>
      <p:bldP build="whole" bldLvl="1" animBg="1" rev="0" advAuto="0" spid="450" grpId="12"/>
      <p:bldP build="whole" bldLvl="1" animBg="1" rev="0" advAuto="0" spid="455" grpId="3"/>
      <p:bldP build="whole" bldLvl="1" animBg="1" rev="0" advAuto="0" spid="447" grpId="1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0" name="Shape 470"/>
          <p:cNvSpPr/>
          <p:nvPr/>
        </p:nvSpPr>
        <p:spPr>
          <a:xfrm>
            <a:off x="352500" y="62847"/>
            <a:ext cx="1069629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transition to turbulence in Poiseuille flow</a:t>
            </a:r>
          </a:p>
        </p:txBody>
      </p:sp>
      <p:pic>
        <p:nvPicPr>
          <p:cNvPr id="471" name="ImageNo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7536" y="1282966"/>
            <a:ext cx="9962622" cy="7305922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Shape 472"/>
          <p:cNvSpPr/>
          <p:nvPr/>
        </p:nvSpPr>
        <p:spPr>
          <a:xfrm>
            <a:off x="3311167" y="1200150"/>
            <a:ext cx="56788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Fully developed turbulence</a:t>
            </a:r>
          </a:p>
        </p:txBody>
      </p:sp>
      <p:sp>
        <p:nvSpPr>
          <p:cNvPr id="473" name="Shape 473"/>
          <p:cNvSpPr/>
          <p:nvPr/>
        </p:nvSpPr>
        <p:spPr>
          <a:xfrm>
            <a:off x="6918561" y="6751573"/>
            <a:ext cx="36713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Streaks formation</a:t>
            </a:r>
          </a:p>
        </p:txBody>
      </p:sp>
      <p:sp>
        <p:nvSpPr>
          <p:cNvPr id="474" name="Shape 474"/>
          <p:cNvSpPr/>
          <p:nvPr/>
        </p:nvSpPr>
        <p:spPr>
          <a:xfrm>
            <a:off x="1957700" y="4677231"/>
            <a:ext cx="6763626" cy="3396339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75" name="Shape 475"/>
          <p:cNvSpPr/>
          <p:nvPr/>
        </p:nvSpPr>
        <p:spPr>
          <a:xfrm>
            <a:off x="61213" y="8324529"/>
            <a:ext cx="12882373" cy="83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The streaky structure in the transition to turbulence process can be predicted successfully by the non-modal linear stability analysis. This process is coined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lift-up mechanism</a:t>
            </a:r>
            <a:r>
              <a:t>.</a:t>
            </a:r>
          </a:p>
        </p:txBody>
      </p:sp>
      <p:pic>
        <p:nvPicPr>
          <p:cNvPr id="476" name="屏幕快照 2016-07-25 上午10.28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028" y="5632450"/>
            <a:ext cx="10033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/>
          <p:nvPr/>
        </p:nvSpPr>
        <p:spPr>
          <a:xfrm>
            <a:off x="8768309" y="5201364"/>
            <a:ext cx="40357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Streaks breakdown</a:t>
            </a:r>
          </a:p>
        </p:txBody>
      </p:sp>
      <p:sp>
        <p:nvSpPr>
          <p:cNvPr id="478" name="Shape 478"/>
          <p:cNvSpPr/>
          <p:nvPr/>
        </p:nvSpPr>
        <p:spPr>
          <a:xfrm>
            <a:off x="9556641" y="4300569"/>
            <a:ext cx="34011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Turbulence spot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761814" y="37973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1" name="Shape 481"/>
          <p:cNvSpPr/>
          <p:nvPr/>
        </p:nvSpPr>
        <p:spPr>
          <a:xfrm>
            <a:off x="352500" y="62847"/>
            <a:ext cx="1069629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transition to turbulence in Poiseuille flow</a:t>
            </a:r>
          </a:p>
        </p:txBody>
      </p:sp>
      <p:pic>
        <p:nvPicPr>
          <p:cNvPr id="482" name="ImageNo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7536" y="1282966"/>
            <a:ext cx="9962622" cy="7305922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hape 483"/>
          <p:cNvSpPr/>
          <p:nvPr/>
        </p:nvSpPr>
        <p:spPr>
          <a:xfrm>
            <a:off x="3311167" y="1200150"/>
            <a:ext cx="56788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Fully developed turbulence</a:t>
            </a:r>
          </a:p>
        </p:txBody>
      </p:sp>
      <p:sp>
        <p:nvSpPr>
          <p:cNvPr id="484" name="Shape 484"/>
          <p:cNvSpPr/>
          <p:nvPr/>
        </p:nvSpPr>
        <p:spPr>
          <a:xfrm>
            <a:off x="6918561" y="6751573"/>
            <a:ext cx="36713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Streaks formation</a:t>
            </a:r>
          </a:p>
        </p:txBody>
      </p:sp>
      <p:sp>
        <p:nvSpPr>
          <p:cNvPr id="485" name="Shape 485"/>
          <p:cNvSpPr/>
          <p:nvPr/>
        </p:nvSpPr>
        <p:spPr>
          <a:xfrm>
            <a:off x="1957700" y="4677231"/>
            <a:ext cx="6763626" cy="3396339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86" name="Shape 486"/>
          <p:cNvSpPr/>
          <p:nvPr/>
        </p:nvSpPr>
        <p:spPr>
          <a:xfrm>
            <a:off x="61213" y="8324529"/>
            <a:ext cx="12882373" cy="83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The streaky structure in the transition to turbulence process can be predicted successfully by the non-modal linear stability analysis. This process is coined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lift-up mechanism</a:t>
            </a:r>
            <a:r>
              <a:t>.</a:t>
            </a:r>
          </a:p>
        </p:txBody>
      </p:sp>
      <p:pic>
        <p:nvPicPr>
          <p:cNvPr id="487" name="屏幕快照 2016-07-25 上午10.28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028" y="5632450"/>
            <a:ext cx="10033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/>
        </p:nvSpPr>
        <p:spPr>
          <a:xfrm>
            <a:off x="8768309" y="5201364"/>
            <a:ext cx="40357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Streaks breakdown</a:t>
            </a:r>
          </a:p>
        </p:txBody>
      </p:sp>
      <p:sp>
        <p:nvSpPr>
          <p:cNvPr id="489" name="Shape 489"/>
          <p:cNvSpPr/>
          <p:nvPr/>
        </p:nvSpPr>
        <p:spPr>
          <a:xfrm>
            <a:off x="9556641" y="4300569"/>
            <a:ext cx="34011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Turbulence spot</a:t>
            </a:r>
          </a:p>
        </p:txBody>
      </p:sp>
      <p:sp>
        <p:nvSpPr>
          <p:cNvPr id="490" name="Shape 490"/>
          <p:cNvSpPr/>
          <p:nvPr/>
        </p:nvSpPr>
        <p:spPr>
          <a:xfrm>
            <a:off x="1338602" y="5319481"/>
            <a:ext cx="79184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1" name="Shape 491"/>
          <p:cNvSpPr/>
          <p:nvPr/>
        </p:nvSpPr>
        <p:spPr>
          <a:xfrm>
            <a:off x="1346310" y="7075423"/>
            <a:ext cx="79184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2" name="Shape 492"/>
          <p:cNvSpPr/>
          <p:nvPr/>
        </p:nvSpPr>
        <p:spPr>
          <a:xfrm flipV="1">
            <a:off x="1338249" y="5303843"/>
            <a:ext cx="1" cy="5928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3" name="Shape 493"/>
          <p:cNvSpPr/>
          <p:nvPr/>
        </p:nvSpPr>
        <p:spPr>
          <a:xfrm flipV="1">
            <a:off x="1338249" y="6434233"/>
            <a:ext cx="1" cy="6477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4" name="Shape 494"/>
          <p:cNvSpPr/>
          <p:nvPr/>
        </p:nvSpPr>
        <p:spPr>
          <a:xfrm>
            <a:off x="1067523" y="5901726"/>
            <a:ext cx="541452" cy="51525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5" name="Shape 495"/>
          <p:cNvSpPr/>
          <p:nvPr/>
        </p:nvSpPr>
        <p:spPr>
          <a:xfrm>
            <a:off x="1184102" y="5933476"/>
            <a:ext cx="30829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V</a:t>
            </a:r>
          </a:p>
        </p:txBody>
      </p:sp>
      <p:sp>
        <p:nvSpPr>
          <p:cNvPr id="496" name="Shape 496"/>
          <p:cNvSpPr/>
          <p:nvPr/>
        </p:nvSpPr>
        <p:spPr>
          <a:xfrm flipH="1">
            <a:off x="1699242" y="5621654"/>
            <a:ext cx="1" cy="1276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7" name="Shape 497"/>
          <p:cNvSpPr/>
          <p:nvPr/>
        </p:nvSpPr>
        <p:spPr>
          <a:xfrm>
            <a:off x="1418112" y="5333759"/>
            <a:ext cx="269454" cy="382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498" name="Shape 498"/>
          <p:cNvSpPr/>
          <p:nvPr/>
        </p:nvSpPr>
        <p:spPr>
          <a:xfrm flipH="1">
            <a:off x="1842909" y="5621654"/>
            <a:ext cx="1" cy="1276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9" name="Shape 499"/>
          <p:cNvSpPr/>
          <p:nvPr/>
        </p:nvSpPr>
        <p:spPr>
          <a:xfrm>
            <a:off x="1584060" y="4179919"/>
            <a:ext cx="51770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500" name="Shape 500"/>
          <p:cNvSpPr/>
          <p:nvPr/>
        </p:nvSpPr>
        <p:spPr>
          <a:xfrm>
            <a:off x="76604" y="3305821"/>
            <a:ext cx="451256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What’s the impact of EHD on </a:t>
            </a:r>
          </a:p>
          <a:p>
            <a:pPr>
              <a:defRPr sz="2600"/>
            </a:pPr>
            <a:r>
              <a:t>the lift-up mechanism?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3" name="Contour_alp_Re_C100_Fe1e5_MSqrt_T_WithC_beta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62" y="2102199"/>
            <a:ext cx="11300120" cy="6429851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Shape 504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338835">
              <a:defRPr sz="4640"/>
            </a:pPr>
            <a:r>
              <a:t>Effect of electric Rayleigh T </a:t>
            </a:r>
          </a:p>
          <a:p>
            <a:pPr defTabSz="338835">
              <a:defRPr sz="4640"/>
            </a:pPr>
            <a:r>
              <a:t>（neutral stability curves in    -Re plane）</a:t>
            </a:r>
          </a:p>
        </p:txBody>
      </p:sp>
      <p:sp>
        <p:nvSpPr>
          <p:cNvPr id="505" name="Shape 505"/>
          <p:cNvSpPr/>
          <p:nvPr/>
        </p:nvSpPr>
        <p:spPr>
          <a:xfrm>
            <a:off x="492189" y="8624363"/>
            <a:ext cx="1202042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With increasing T, the Poiseuille-EHD flow destabilises.</a:t>
            </a:r>
          </a:p>
        </p:txBody>
      </p:sp>
      <p:sp>
        <p:nvSpPr>
          <p:cNvPr id="506" name="Shape 506"/>
          <p:cNvSpPr/>
          <p:nvPr/>
        </p:nvSpPr>
        <p:spPr>
          <a:xfrm>
            <a:off x="352500" y="62847"/>
            <a:ext cx="731788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Poiseuille-EHD flow</a:t>
            </a:r>
          </a:p>
        </p:txBody>
      </p:sp>
      <p:pic>
        <p:nvPicPr>
          <p:cNvPr id="507" name="屏幕快照 2016-08-03 下午3.32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810" y="4820466"/>
            <a:ext cx="491874" cy="36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屏幕快照 2016-08-04 上午11.35.5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2060" y="8199977"/>
            <a:ext cx="491875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/>
          <p:nvPr/>
        </p:nvSpPr>
        <p:spPr>
          <a:xfrm flipV="1">
            <a:off x="8702982" y="4636757"/>
            <a:ext cx="1" cy="3195477"/>
          </a:xfrm>
          <a:prstGeom prst="line">
            <a:avLst/>
          </a:prstGeom>
          <a:ln w="25400">
            <a:solidFill>
              <a:srgbClr val="FF3E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10" name="Shape 510"/>
          <p:cNvSpPr/>
          <p:nvPr/>
        </p:nvSpPr>
        <p:spPr>
          <a:xfrm>
            <a:off x="8752854" y="7322643"/>
            <a:ext cx="220084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Re</a:t>
            </a:r>
            <a:r>
              <a:rPr baseline="-5999"/>
              <a:t>c</a:t>
            </a:r>
            <a:r>
              <a:t>=5772.22</a:t>
            </a:r>
          </a:p>
        </p:txBody>
      </p:sp>
      <p:sp>
        <p:nvSpPr>
          <p:cNvPr id="511" name="Shape 511"/>
          <p:cNvSpPr/>
          <p:nvPr/>
        </p:nvSpPr>
        <p:spPr>
          <a:xfrm>
            <a:off x="2723629" y="7048504"/>
            <a:ext cx="44424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C=100, Fe=10</a:t>
            </a:r>
            <a:r>
              <a:rPr baseline="31999"/>
              <a:t>5</a:t>
            </a:r>
            <a:r>
              <a:t>,    =0</a:t>
            </a:r>
          </a:p>
        </p:txBody>
      </p:sp>
      <p:pic>
        <p:nvPicPr>
          <p:cNvPr id="512" name="屏幕快照 2016-07-25 上午10.50.0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1019" y="7138137"/>
            <a:ext cx="301061" cy="58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屏幕快照 2016-08-12 下午4.55.02.png"/>
          <p:cNvPicPr>
            <a:picLocks noChangeAspect="1"/>
          </p:cNvPicPr>
          <p:nvPr/>
        </p:nvPicPr>
        <p:blipFill>
          <a:blip r:embed="rId6">
            <a:extLst/>
          </a:blip>
          <a:srcRect l="12406" t="14452" r="12406" b="7004"/>
          <a:stretch>
            <a:fillRect/>
          </a:stretch>
        </p:blipFill>
        <p:spPr>
          <a:xfrm>
            <a:off x="8140374" y="1770478"/>
            <a:ext cx="466378" cy="380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5" grpId="3"/>
      <p:bldP build="whole" bldLvl="1" animBg="1" rev="0" advAuto="0" spid="509" grpId="1"/>
      <p:bldP build="whole" bldLvl="1" animBg="1" rev="0" advAuto="0" spid="510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6" name="TG_T_C100_Fe1e5_WithC_alp0_beta2_bar-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486" y="2292579"/>
            <a:ext cx="10551023" cy="6003610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455675">
              <a:defRPr sz="6240"/>
            </a:pPr>
            <a:r>
              <a:t>Effect of electric Rayleigh T</a:t>
            </a:r>
          </a:p>
          <a:p>
            <a:pPr defTabSz="455675">
              <a:defRPr sz="6240"/>
            </a:pPr>
            <a:r>
              <a:t>（transient growth）</a:t>
            </a:r>
          </a:p>
        </p:txBody>
      </p:sp>
      <p:pic>
        <p:nvPicPr>
          <p:cNvPr id="518" name="屏幕快照 2016-08-03 下午3.57.02.png"/>
          <p:cNvPicPr>
            <a:picLocks noChangeAspect="1"/>
          </p:cNvPicPr>
          <p:nvPr/>
        </p:nvPicPr>
        <p:blipFill>
          <a:blip r:embed="rId3">
            <a:extLst/>
          </a:blip>
          <a:srcRect l="0" t="22622" r="75812" b="22622"/>
          <a:stretch>
            <a:fillRect/>
          </a:stretch>
        </p:blipFill>
        <p:spPr>
          <a:xfrm>
            <a:off x="769352" y="4801415"/>
            <a:ext cx="922773" cy="661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屏幕快照 2016-08-03 下午3.57.02.png"/>
          <p:cNvPicPr>
            <a:picLocks noChangeAspect="1"/>
          </p:cNvPicPr>
          <p:nvPr/>
        </p:nvPicPr>
        <p:blipFill>
          <a:blip r:embed="rId3">
            <a:extLst/>
          </a:blip>
          <a:srcRect l="12890" t="33344" r="81854" b="22622"/>
          <a:stretch>
            <a:fillRect/>
          </a:stretch>
        </p:blipFill>
        <p:spPr>
          <a:xfrm>
            <a:off x="6418262" y="7931595"/>
            <a:ext cx="249329" cy="661469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492189" y="8357663"/>
            <a:ext cx="1202042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/>
            </a:pPr>
            <a:r>
              <a:t>The transient growth is quite large due to the lift-up mechanism.</a:t>
            </a:r>
          </a:p>
          <a:p>
            <a:pPr>
              <a:defRPr sz="2600"/>
            </a:pPr>
            <a:r>
              <a:t>The electric field enhances its growth.</a:t>
            </a:r>
          </a:p>
        </p:txBody>
      </p:sp>
      <p:sp>
        <p:nvSpPr>
          <p:cNvPr id="521" name="Shape 521"/>
          <p:cNvSpPr/>
          <p:nvPr/>
        </p:nvSpPr>
        <p:spPr>
          <a:xfrm>
            <a:off x="2619476" y="2736723"/>
            <a:ext cx="77658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C=100, Fe=10</a:t>
            </a:r>
            <a:r>
              <a:rPr baseline="31999"/>
              <a:t>5</a:t>
            </a:r>
            <a:r>
              <a:t>, Re=5200,    =0,    =2</a:t>
            </a:r>
          </a:p>
        </p:txBody>
      </p:sp>
      <p:pic>
        <p:nvPicPr>
          <p:cNvPr id="522" name="屏幕快照 2016-08-03 下午3.32.13.png"/>
          <p:cNvPicPr>
            <a:picLocks noChangeAspect="1"/>
          </p:cNvPicPr>
          <p:nvPr/>
        </p:nvPicPr>
        <p:blipFill>
          <a:blip r:embed="rId4">
            <a:extLst/>
          </a:blip>
          <a:srcRect l="0" t="0" r="19918" b="0"/>
          <a:stretch>
            <a:fillRect/>
          </a:stretch>
        </p:blipFill>
        <p:spPr>
          <a:xfrm>
            <a:off x="8151835" y="2908173"/>
            <a:ext cx="413322" cy="380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屏幕快照 2016-07-25 上午10.50.0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26144" y="2806573"/>
            <a:ext cx="30106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352500" y="62847"/>
            <a:ext cx="731788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Poiseuille-EHD flow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7" name="Shape 527"/>
          <p:cNvSpPr/>
          <p:nvPr/>
        </p:nvSpPr>
        <p:spPr>
          <a:xfrm>
            <a:off x="352500" y="62847"/>
            <a:ext cx="881317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enhanced lift-up mechanism</a:t>
            </a:r>
          </a:p>
        </p:txBody>
      </p:sp>
      <p:pic>
        <p:nvPicPr>
          <p:cNvPr id="528" name="contour_C100_Fe1e5_Re5000_T1en8_alp0_beta2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0197" y="982542"/>
            <a:ext cx="8063134" cy="40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contour_C100_Fe1e5_Re5000_T100_alp0_beta236.pdf"/>
          <p:cNvPicPr>
            <a:picLocks noChangeAspect="1"/>
          </p:cNvPicPr>
          <p:nvPr/>
        </p:nvPicPr>
        <p:blipFill>
          <a:blip r:embed="rId3">
            <a:extLst/>
          </a:blip>
          <a:srcRect l="0" t="1798" r="0" b="1798"/>
          <a:stretch>
            <a:fillRect/>
          </a:stretch>
        </p:blipFill>
        <p:spPr>
          <a:xfrm>
            <a:off x="4580109" y="5118205"/>
            <a:ext cx="8063274" cy="3936386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hape 530"/>
          <p:cNvSpPr/>
          <p:nvPr/>
        </p:nvSpPr>
        <p:spPr>
          <a:xfrm>
            <a:off x="5175517" y="2935249"/>
            <a:ext cx="7198444" cy="1"/>
          </a:xfrm>
          <a:prstGeom prst="line">
            <a:avLst/>
          </a:prstGeom>
          <a:ln w="25400">
            <a:solidFill>
              <a:srgbClr val="ACA3A9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31" name="Shape 531"/>
          <p:cNvSpPr/>
          <p:nvPr/>
        </p:nvSpPr>
        <p:spPr>
          <a:xfrm>
            <a:off x="763308" y="2605049"/>
            <a:ext cx="323926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 flow:</a:t>
            </a:r>
          </a:p>
          <a:p>
            <a:pPr/>
            <a:r>
              <a:t>symmetric</a:t>
            </a:r>
          </a:p>
        </p:txBody>
      </p:sp>
      <p:sp>
        <p:nvSpPr>
          <p:cNvPr id="532" name="Shape 532"/>
          <p:cNvSpPr/>
          <p:nvPr/>
        </p:nvSpPr>
        <p:spPr>
          <a:xfrm>
            <a:off x="217411" y="5693352"/>
            <a:ext cx="4331057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Poiseuille-EHD flow:</a:t>
            </a:r>
          </a:p>
          <a:p>
            <a:pPr/>
            <a:r>
              <a:t>asymmetric due to </a:t>
            </a:r>
          </a:p>
          <a:p>
            <a:pPr/>
            <a:r>
              <a:t>the electric field</a:t>
            </a:r>
          </a:p>
        </p:txBody>
      </p:sp>
      <p:sp>
        <p:nvSpPr>
          <p:cNvPr id="533" name="Shape 533"/>
          <p:cNvSpPr/>
          <p:nvPr/>
        </p:nvSpPr>
        <p:spPr>
          <a:xfrm>
            <a:off x="8565188" y="8594380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z</a:t>
            </a:r>
          </a:p>
        </p:txBody>
      </p:sp>
      <p:sp>
        <p:nvSpPr>
          <p:cNvPr id="534" name="Shape 534"/>
          <p:cNvSpPr/>
          <p:nvPr/>
        </p:nvSpPr>
        <p:spPr>
          <a:xfrm>
            <a:off x="4770647" y="2492378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  <p:sp>
        <p:nvSpPr>
          <p:cNvPr id="535" name="Shape 535"/>
          <p:cNvSpPr/>
          <p:nvPr/>
        </p:nvSpPr>
        <p:spPr>
          <a:xfrm>
            <a:off x="4770647" y="6544252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  <p:pic>
        <p:nvPicPr>
          <p:cNvPr id="536" name="屏幕快照 2016-07-25 上午10.28.0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40" y="4295291"/>
            <a:ext cx="10033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26613" y="7770824"/>
            <a:ext cx="4952376" cy="132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Optimal initial conditions</a:t>
            </a:r>
            <a:r>
              <a:t>:</a:t>
            </a:r>
          </a:p>
          <a:p>
            <a:pPr algn="l">
              <a:defRPr sz="2700"/>
            </a:pPr>
            <a:r>
              <a:t>Streamwise wavenumber    =0</a:t>
            </a:r>
          </a:p>
          <a:p>
            <a:pPr algn="l">
              <a:defRPr sz="2700"/>
            </a:pPr>
            <a:r>
              <a:t>Spanwise wavenumber    =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2.36</a:t>
            </a:r>
          </a:p>
        </p:txBody>
      </p:sp>
      <p:pic>
        <p:nvPicPr>
          <p:cNvPr id="538" name="屏幕快照 2016-04-10 下午9.58.24.png"/>
          <p:cNvPicPr>
            <a:picLocks noChangeAspect="1"/>
          </p:cNvPicPr>
          <p:nvPr/>
        </p:nvPicPr>
        <p:blipFill>
          <a:blip r:embed="rId5">
            <a:extLst/>
          </a:blip>
          <a:srcRect l="0" t="0" r="34468" b="0"/>
          <a:stretch>
            <a:fillRect/>
          </a:stretch>
        </p:blipFill>
        <p:spPr>
          <a:xfrm>
            <a:off x="3972979" y="8331779"/>
            <a:ext cx="272236" cy="304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屏幕快照 2016-07-25 上午10.50.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23313" y="8623195"/>
            <a:ext cx="241403" cy="468435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Shape 540"/>
          <p:cNvSpPr/>
          <p:nvPr/>
        </p:nvSpPr>
        <p:spPr>
          <a:xfrm>
            <a:off x="8698538" y="2897149"/>
            <a:ext cx="76201" cy="76201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41" name="Shape 541"/>
          <p:cNvSpPr/>
          <p:nvPr/>
        </p:nvSpPr>
        <p:spPr>
          <a:xfrm>
            <a:off x="8711238" y="6601402"/>
            <a:ext cx="76201" cy="76201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42" name="Shape 542"/>
          <p:cNvSpPr/>
          <p:nvPr/>
        </p:nvSpPr>
        <p:spPr>
          <a:xfrm>
            <a:off x="5088742" y="7007802"/>
            <a:ext cx="7198444" cy="1"/>
          </a:xfrm>
          <a:prstGeom prst="line">
            <a:avLst/>
          </a:prstGeom>
          <a:ln w="25400">
            <a:solidFill>
              <a:srgbClr val="ACA3A9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634" name="Group 634"/>
          <p:cNvGrpSpPr/>
          <p:nvPr/>
        </p:nvGrpSpPr>
        <p:grpSpPr>
          <a:xfrm>
            <a:off x="5698902" y="5414843"/>
            <a:ext cx="6100874" cy="3185919"/>
            <a:chOff x="0" y="0"/>
            <a:chExt cx="6100872" cy="3185917"/>
          </a:xfrm>
        </p:grpSpPr>
        <p:grpSp>
          <p:nvGrpSpPr>
            <p:cNvPr id="545" name="Group 545"/>
            <p:cNvGrpSpPr/>
            <p:nvPr/>
          </p:nvGrpSpPr>
          <p:grpSpPr>
            <a:xfrm>
              <a:off x="600346" y="934446"/>
              <a:ext cx="323851" cy="482601"/>
              <a:chOff x="0" y="0"/>
              <a:chExt cx="323850" cy="482600"/>
            </a:xfrm>
          </p:grpSpPr>
          <p:sp>
            <p:nvSpPr>
              <p:cNvPr id="543" name="Shape 543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44" name="Shape 544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48" name="Group 548"/>
            <p:cNvGrpSpPr/>
            <p:nvPr/>
          </p:nvGrpSpPr>
          <p:grpSpPr>
            <a:xfrm>
              <a:off x="0" y="824703"/>
              <a:ext cx="323850" cy="482601"/>
              <a:chOff x="0" y="0"/>
              <a:chExt cx="323850" cy="482600"/>
            </a:xfrm>
          </p:grpSpPr>
          <p:sp>
            <p:nvSpPr>
              <p:cNvPr id="546" name="Shape 546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47" name="Shape 547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51" name="Group 551"/>
            <p:cNvGrpSpPr/>
            <p:nvPr/>
          </p:nvGrpSpPr>
          <p:grpSpPr>
            <a:xfrm>
              <a:off x="333646" y="358145"/>
              <a:ext cx="323851" cy="482601"/>
              <a:chOff x="0" y="0"/>
              <a:chExt cx="323850" cy="482600"/>
            </a:xfrm>
          </p:grpSpPr>
          <p:sp>
            <p:nvSpPr>
              <p:cNvPr id="549" name="Shape 549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50" name="Shape 550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54" name="Group 554"/>
            <p:cNvGrpSpPr/>
            <p:nvPr/>
          </p:nvGrpSpPr>
          <p:grpSpPr>
            <a:xfrm>
              <a:off x="1014724" y="26564"/>
              <a:ext cx="323851" cy="482601"/>
              <a:chOff x="0" y="0"/>
              <a:chExt cx="323850" cy="482600"/>
            </a:xfrm>
          </p:grpSpPr>
          <p:sp>
            <p:nvSpPr>
              <p:cNvPr id="552" name="Shape 552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53" name="Shape 553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57" name="Group 557"/>
            <p:cNvGrpSpPr/>
            <p:nvPr/>
          </p:nvGrpSpPr>
          <p:grpSpPr>
            <a:xfrm>
              <a:off x="2424142" y="2213910"/>
              <a:ext cx="323851" cy="482601"/>
              <a:chOff x="0" y="0"/>
              <a:chExt cx="323850" cy="482600"/>
            </a:xfrm>
          </p:grpSpPr>
          <p:sp>
            <p:nvSpPr>
              <p:cNvPr id="555" name="Shape 555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60" name="Group 560"/>
            <p:cNvGrpSpPr/>
            <p:nvPr/>
          </p:nvGrpSpPr>
          <p:grpSpPr>
            <a:xfrm>
              <a:off x="130446" y="2314904"/>
              <a:ext cx="323851" cy="482601"/>
              <a:chOff x="0" y="0"/>
              <a:chExt cx="323850" cy="482600"/>
            </a:xfrm>
          </p:grpSpPr>
          <p:sp>
            <p:nvSpPr>
              <p:cNvPr id="558" name="Shape 558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59" name="Shape 559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63" name="Group 563"/>
            <p:cNvGrpSpPr/>
            <p:nvPr/>
          </p:nvGrpSpPr>
          <p:grpSpPr>
            <a:xfrm>
              <a:off x="5593442" y="430746"/>
              <a:ext cx="323851" cy="482601"/>
              <a:chOff x="0" y="0"/>
              <a:chExt cx="323850" cy="482600"/>
            </a:xfrm>
          </p:grpSpPr>
          <p:sp>
            <p:nvSpPr>
              <p:cNvPr id="561" name="Shape 561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62" name="Shape 562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66" name="Group 566"/>
            <p:cNvGrpSpPr/>
            <p:nvPr/>
          </p:nvGrpSpPr>
          <p:grpSpPr>
            <a:xfrm>
              <a:off x="1571896" y="929910"/>
              <a:ext cx="323851" cy="482601"/>
              <a:chOff x="0" y="0"/>
              <a:chExt cx="323850" cy="482600"/>
            </a:xfrm>
          </p:grpSpPr>
          <p:sp>
            <p:nvSpPr>
              <p:cNvPr id="564" name="Shape 564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65" name="Shape 565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69" name="Group 569"/>
            <p:cNvGrpSpPr/>
            <p:nvPr/>
          </p:nvGrpSpPr>
          <p:grpSpPr>
            <a:xfrm>
              <a:off x="4627707" y="178417"/>
              <a:ext cx="323851" cy="482601"/>
              <a:chOff x="0" y="0"/>
              <a:chExt cx="323850" cy="482600"/>
            </a:xfrm>
          </p:grpSpPr>
          <p:sp>
            <p:nvSpPr>
              <p:cNvPr id="567" name="Shape 567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72" name="Group 572"/>
            <p:cNvGrpSpPr/>
            <p:nvPr/>
          </p:nvGrpSpPr>
          <p:grpSpPr>
            <a:xfrm>
              <a:off x="3289965" y="1665375"/>
              <a:ext cx="323851" cy="482601"/>
              <a:chOff x="0" y="0"/>
              <a:chExt cx="323850" cy="482600"/>
            </a:xfrm>
          </p:grpSpPr>
          <p:sp>
            <p:nvSpPr>
              <p:cNvPr id="570" name="Shape 570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71" name="Shape 571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75" name="Group 575"/>
            <p:cNvGrpSpPr/>
            <p:nvPr/>
          </p:nvGrpSpPr>
          <p:grpSpPr>
            <a:xfrm>
              <a:off x="2543446" y="934446"/>
              <a:ext cx="323851" cy="482601"/>
              <a:chOff x="0" y="0"/>
              <a:chExt cx="323850" cy="482600"/>
            </a:xfrm>
          </p:grpSpPr>
          <p:sp>
            <p:nvSpPr>
              <p:cNvPr id="573" name="Shape 573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74" name="Shape 574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78" name="Group 578"/>
            <p:cNvGrpSpPr/>
            <p:nvPr/>
          </p:nvGrpSpPr>
          <p:grpSpPr>
            <a:xfrm>
              <a:off x="3866242" y="1314512"/>
              <a:ext cx="323851" cy="482601"/>
              <a:chOff x="0" y="0"/>
              <a:chExt cx="323850" cy="482600"/>
            </a:xfrm>
          </p:grpSpPr>
          <p:sp>
            <p:nvSpPr>
              <p:cNvPr id="576" name="Shape 576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81" name="Group 581"/>
            <p:cNvGrpSpPr/>
            <p:nvPr/>
          </p:nvGrpSpPr>
          <p:grpSpPr>
            <a:xfrm>
              <a:off x="1705277" y="0"/>
              <a:ext cx="323851" cy="482600"/>
              <a:chOff x="0" y="0"/>
              <a:chExt cx="323850" cy="482600"/>
            </a:xfrm>
          </p:grpSpPr>
          <p:sp>
            <p:nvSpPr>
              <p:cNvPr id="579" name="Shape 579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84" name="Group 584"/>
            <p:cNvGrpSpPr/>
            <p:nvPr/>
          </p:nvGrpSpPr>
          <p:grpSpPr>
            <a:xfrm>
              <a:off x="1420319" y="1531859"/>
              <a:ext cx="323851" cy="482601"/>
              <a:chOff x="0" y="0"/>
              <a:chExt cx="323850" cy="482600"/>
            </a:xfrm>
          </p:grpSpPr>
          <p:sp>
            <p:nvSpPr>
              <p:cNvPr id="582" name="Shape 582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83" name="Shape 583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87" name="Group 587"/>
            <p:cNvGrpSpPr/>
            <p:nvPr/>
          </p:nvGrpSpPr>
          <p:grpSpPr>
            <a:xfrm>
              <a:off x="3670976" y="2386498"/>
              <a:ext cx="323851" cy="482601"/>
              <a:chOff x="0" y="0"/>
              <a:chExt cx="323850" cy="482600"/>
            </a:xfrm>
          </p:grpSpPr>
          <p:sp>
            <p:nvSpPr>
              <p:cNvPr id="585" name="Shape 585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90" name="Group 590"/>
            <p:cNvGrpSpPr/>
            <p:nvPr/>
          </p:nvGrpSpPr>
          <p:grpSpPr>
            <a:xfrm>
              <a:off x="2199709" y="1171210"/>
              <a:ext cx="323851" cy="482601"/>
              <a:chOff x="0" y="0"/>
              <a:chExt cx="323850" cy="482600"/>
            </a:xfrm>
          </p:grpSpPr>
          <p:sp>
            <p:nvSpPr>
              <p:cNvPr id="588" name="Shape 588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93" name="Group 593"/>
            <p:cNvGrpSpPr/>
            <p:nvPr/>
          </p:nvGrpSpPr>
          <p:grpSpPr>
            <a:xfrm>
              <a:off x="5777022" y="1325091"/>
              <a:ext cx="323851" cy="482601"/>
              <a:chOff x="0" y="0"/>
              <a:chExt cx="323850" cy="482600"/>
            </a:xfrm>
          </p:grpSpPr>
          <p:sp>
            <p:nvSpPr>
              <p:cNvPr id="591" name="Shape 591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96" name="Group 596"/>
            <p:cNvGrpSpPr/>
            <p:nvPr/>
          </p:nvGrpSpPr>
          <p:grpSpPr>
            <a:xfrm>
              <a:off x="4135715" y="14599"/>
              <a:ext cx="323851" cy="482601"/>
              <a:chOff x="0" y="0"/>
              <a:chExt cx="323850" cy="482600"/>
            </a:xfrm>
          </p:grpSpPr>
          <p:sp>
            <p:nvSpPr>
              <p:cNvPr id="594" name="Shape 594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95" name="Shape 595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599" name="Group 599"/>
            <p:cNvGrpSpPr/>
            <p:nvPr/>
          </p:nvGrpSpPr>
          <p:grpSpPr>
            <a:xfrm>
              <a:off x="3140743" y="934446"/>
              <a:ext cx="323851" cy="482601"/>
              <a:chOff x="0" y="0"/>
              <a:chExt cx="323850" cy="482600"/>
            </a:xfrm>
          </p:grpSpPr>
          <p:sp>
            <p:nvSpPr>
              <p:cNvPr id="597" name="Shape 597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98" name="Shape 598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602" name="Group 602"/>
            <p:cNvGrpSpPr/>
            <p:nvPr/>
          </p:nvGrpSpPr>
          <p:grpSpPr>
            <a:xfrm>
              <a:off x="4950871" y="1375819"/>
              <a:ext cx="323851" cy="482601"/>
              <a:chOff x="0" y="0"/>
              <a:chExt cx="323850" cy="482600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sp>
          <p:nvSpPr>
            <p:cNvPr id="603" name="Shape 603"/>
            <p:cNvSpPr/>
            <p:nvPr/>
          </p:nvSpPr>
          <p:spPr>
            <a:xfrm>
              <a:off x="2795408" y="1614463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4" name="Shape 604"/>
            <p:cNvSpPr/>
            <p:nvPr/>
          </p:nvSpPr>
          <p:spPr>
            <a:xfrm>
              <a:off x="2666541" y="666838"/>
              <a:ext cx="80664" cy="8066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5" name="Shape 605"/>
            <p:cNvSpPr/>
            <p:nvPr/>
          </p:nvSpPr>
          <p:spPr>
            <a:xfrm>
              <a:off x="1102939" y="1718680"/>
              <a:ext cx="80665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6" name="Shape 606"/>
            <p:cNvSpPr/>
            <p:nvPr/>
          </p:nvSpPr>
          <p:spPr>
            <a:xfrm>
              <a:off x="1207714" y="918887"/>
              <a:ext cx="80665" cy="8066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7" name="Shape 607"/>
            <p:cNvSpPr/>
            <p:nvPr/>
          </p:nvSpPr>
          <p:spPr>
            <a:xfrm>
              <a:off x="2198724" y="782337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8" name="Shape 608"/>
            <p:cNvSpPr/>
            <p:nvPr/>
          </p:nvSpPr>
          <p:spPr>
            <a:xfrm>
              <a:off x="5613029" y="1371484"/>
              <a:ext cx="80665" cy="8066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9" name="Shape 609"/>
            <p:cNvSpPr/>
            <p:nvPr/>
          </p:nvSpPr>
          <p:spPr>
            <a:xfrm>
              <a:off x="5715036" y="2125701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0" name="Shape 610"/>
            <p:cNvSpPr/>
            <p:nvPr/>
          </p:nvSpPr>
          <p:spPr>
            <a:xfrm>
              <a:off x="3804864" y="1132056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1" name="Shape 611"/>
            <p:cNvSpPr/>
            <p:nvPr/>
          </p:nvSpPr>
          <p:spPr>
            <a:xfrm>
              <a:off x="4495300" y="1803154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2" name="Shape 612"/>
            <p:cNvSpPr/>
            <p:nvPr/>
          </p:nvSpPr>
          <p:spPr>
            <a:xfrm>
              <a:off x="4706555" y="1321071"/>
              <a:ext cx="80665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3" name="Shape 613"/>
            <p:cNvSpPr/>
            <p:nvPr/>
          </p:nvSpPr>
          <p:spPr>
            <a:xfrm>
              <a:off x="466684" y="1621496"/>
              <a:ext cx="80664" cy="8066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4" name="Shape 614"/>
            <p:cNvSpPr/>
            <p:nvPr/>
          </p:nvSpPr>
          <p:spPr>
            <a:xfrm>
              <a:off x="4749300" y="2057154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5" name="Shape 615"/>
            <p:cNvSpPr/>
            <p:nvPr/>
          </p:nvSpPr>
          <p:spPr>
            <a:xfrm>
              <a:off x="5060425" y="662516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6" name="Shape 616"/>
            <p:cNvSpPr/>
            <p:nvPr/>
          </p:nvSpPr>
          <p:spPr>
            <a:xfrm>
              <a:off x="4218497" y="2062807"/>
              <a:ext cx="80665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7" name="Shape 617"/>
            <p:cNvSpPr/>
            <p:nvPr/>
          </p:nvSpPr>
          <p:spPr>
            <a:xfrm>
              <a:off x="864678" y="1617465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8" name="Shape 618"/>
            <p:cNvSpPr/>
            <p:nvPr/>
          </p:nvSpPr>
          <p:spPr>
            <a:xfrm>
              <a:off x="864678" y="752019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9" name="Shape 619"/>
            <p:cNvSpPr/>
            <p:nvPr/>
          </p:nvSpPr>
          <p:spPr>
            <a:xfrm>
              <a:off x="2168924" y="1866343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0" name="Shape 620"/>
            <p:cNvSpPr/>
            <p:nvPr/>
          </p:nvSpPr>
          <p:spPr>
            <a:xfrm>
              <a:off x="1269262" y="1169111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1" name="Shape 621"/>
            <p:cNvSpPr/>
            <p:nvPr/>
          </p:nvSpPr>
          <p:spPr>
            <a:xfrm>
              <a:off x="4119321" y="927821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2" name="Shape 622"/>
            <p:cNvSpPr/>
            <p:nvPr/>
          </p:nvSpPr>
          <p:spPr>
            <a:xfrm>
              <a:off x="3327188" y="518530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3" name="Shape 623"/>
            <p:cNvSpPr/>
            <p:nvPr/>
          </p:nvSpPr>
          <p:spPr>
            <a:xfrm>
              <a:off x="2789808" y="2587467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4" name="Shape 624"/>
            <p:cNvSpPr/>
            <p:nvPr/>
          </p:nvSpPr>
          <p:spPr>
            <a:xfrm>
              <a:off x="1179728" y="2425919"/>
              <a:ext cx="80664" cy="8066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5" name="Shape 625"/>
            <p:cNvSpPr/>
            <p:nvPr/>
          </p:nvSpPr>
          <p:spPr>
            <a:xfrm>
              <a:off x="866052" y="2739183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6" name="Shape 626"/>
            <p:cNvSpPr/>
            <p:nvPr/>
          </p:nvSpPr>
          <p:spPr>
            <a:xfrm>
              <a:off x="3204618" y="2662985"/>
              <a:ext cx="80664" cy="8066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7" name="Shape 627"/>
            <p:cNvSpPr/>
            <p:nvPr/>
          </p:nvSpPr>
          <p:spPr>
            <a:xfrm>
              <a:off x="479279" y="2933919"/>
              <a:ext cx="80665" cy="8066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8" name="Shape 628"/>
            <p:cNvSpPr/>
            <p:nvPr/>
          </p:nvSpPr>
          <p:spPr>
            <a:xfrm>
              <a:off x="2100035" y="2414879"/>
              <a:ext cx="80665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9" name="Shape 629"/>
            <p:cNvSpPr/>
            <p:nvPr/>
          </p:nvSpPr>
          <p:spPr>
            <a:xfrm>
              <a:off x="5009543" y="2662985"/>
              <a:ext cx="80664" cy="8066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0" name="Shape 630"/>
            <p:cNvSpPr/>
            <p:nvPr/>
          </p:nvSpPr>
          <p:spPr>
            <a:xfrm>
              <a:off x="4289287" y="3058688"/>
              <a:ext cx="80664" cy="8066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33" name="Group 633"/>
            <p:cNvGrpSpPr/>
            <p:nvPr/>
          </p:nvGrpSpPr>
          <p:grpSpPr>
            <a:xfrm>
              <a:off x="1450967" y="2703317"/>
              <a:ext cx="323851" cy="482601"/>
              <a:chOff x="0" y="0"/>
              <a:chExt cx="323850" cy="482600"/>
            </a:xfrm>
          </p:grpSpPr>
          <p:sp>
            <p:nvSpPr>
              <p:cNvPr id="631" name="Shape 631"/>
              <p:cNvSpPr/>
              <p:nvPr/>
            </p:nvSpPr>
            <p:spPr>
              <a:xfrm>
                <a:off x="40525" y="161163"/>
                <a:ext cx="242800" cy="23945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32" name="Shape 632"/>
              <p:cNvSpPr/>
              <p:nvPr/>
            </p:nvSpPr>
            <p:spPr>
              <a:xfrm>
                <a:off x="0" y="0"/>
                <a:ext cx="32385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</p:grpSp>
      <p:sp>
        <p:nvSpPr>
          <p:cNvPr id="635" name="Shape 635"/>
          <p:cNvSpPr/>
          <p:nvPr/>
        </p:nvSpPr>
        <p:spPr>
          <a:xfrm>
            <a:off x="8516514" y="4714391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z</a:t>
            </a:r>
          </a:p>
        </p:txBody>
      </p:sp>
      <p:sp>
        <p:nvSpPr>
          <p:cNvPr id="636" name="Shape 636"/>
          <p:cNvSpPr/>
          <p:nvPr/>
        </p:nvSpPr>
        <p:spPr>
          <a:xfrm>
            <a:off x="12630638" y="5507882"/>
            <a:ext cx="1" cy="299984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37" name="Shape 637"/>
          <p:cNvSpPr/>
          <p:nvPr/>
        </p:nvSpPr>
        <p:spPr>
          <a:xfrm>
            <a:off x="12042247" y="6472113"/>
            <a:ext cx="269454" cy="382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638" name="Shape 638"/>
          <p:cNvSpPr/>
          <p:nvPr/>
        </p:nvSpPr>
        <p:spPr>
          <a:xfrm>
            <a:off x="12832434" y="5511102"/>
            <a:ext cx="1" cy="299984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39" name="Shape 639"/>
          <p:cNvSpPr/>
          <p:nvPr/>
        </p:nvSpPr>
        <p:spPr>
          <a:xfrm>
            <a:off x="12414720" y="5499308"/>
            <a:ext cx="1" cy="301698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40" name="Shape 640"/>
          <p:cNvSpPr/>
          <p:nvPr/>
        </p:nvSpPr>
        <p:spPr>
          <a:xfrm>
            <a:off x="83788" y="552858"/>
            <a:ext cx="1283722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pPr/>
            <a:r>
              <a:t>effect of the electric field on lift-up mechanism: streamwise rools</a:t>
            </a:r>
          </a:p>
        </p:txBody>
      </p:sp>
      <p:grpSp>
        <p:nvGrpSpPr>
          <p:cNvPr id="643" name="Group 643"/>
          <p:cNvGrpSpPr/>
          <p:nvPr/>
        </p:nvGrpSpPr>
        <p:grpSpPr>
          <a:xfrm>
            <a:off x="26662" y="3875141"/>
            <a:ext cx="4952277" cy="508001"/>
            <a:chOff x="-1556887" y="-135886"/>
            <a:chExt cx="4952276" cy="508000"/>
          </a:xfrm>
        </p:grpSpPr>
        <p:sp>
          <p:nvSpPr>
            <p:cNvPr id="641" name="Shape 641"/>
            <p:cNvSpPr/>
            <p:nvPr/>
          </p:nvSpPr>
          <p:spPr>
            <a:xfrm>
              <a:off x="-1556888" y="-135887"/>
              <a:ext cx="495227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Spanwise wavenumber    =2.05</a:t>
              </a:r>
            </a:p>
          </p:txBody>
        </p:sp>
        <p:pic>
          <p:nvPicPr>
            <p:cNvPr id="642" name="屏幕快照 2016-07-25 上午10.50.0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03857" y="-116104"/>
              <a:ext cx="241403" cy="468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4" grpId="2"/>
      <p:bldP build="whole" bldLvl="1" animBg="1" rev="0" advAuto="0" spid="535" grpId="5"/>
      <p:bldP build="whole" bldLvl="1" animBg="1" rev="0" advAuto="0" spid="541" grpId="4"/>
      <p:bldP build="whole" bldLvl="1" animBg="1" rev="0" advAuto="0" spid="532" grpId="3"/>
      <p:bldP build="whole" bldLvl="1" animBg="1" rev="0" advAuto="0" spid="533" grpId="11"/>
      <p:bldP build="whole" bldLvl="1" animBg="1" rev="0" advAuto="0" spid="529" grpId="1"/>
      <p:bldP build="whole" bldLvl="1" animBg="1" rev="0" advAuto="0" spid="542" grpId="6"/>
      <p:bldP build="whole" bldLvl="1" animBg="1" rev="0" advAuto="0" spid="537" grpId="14"/>
      <p:bldP build="whole" bldLvl="1" animBg="1" rev="0" advAuto="0" spid="637" grpId="7"/>
      <p:bldP build="whole" bldLvl="1" animBg="1" rev="0" advAuto="0" spid="639" grpId="8"/>
      <p:bldP build="whole" bldLvl="1" animBg="1" rev="0" advAuto="0" spid="636" grpId="9"/>
      <p:bldP build="whole" bldLvl="1" animBg="1" rev="0" advAuto="0" spid="638" grpId="10"/>
      <p:bldP build="whole" bldLvl="1" animBg="1" rev="0" advAuto="0" spid="634" grpId="12"/>
      <p:bldP build="whole" bldLvl="1" animBg="1" rev="0" advAuto="0" spid="643" grpId="16"/>
      <p:bldP build="whole" bldLvl="1" animBg="1" rev="0" advAuto="0" spid="538" grpId="13"/>
      <p:bldP build="whole" bldLvl="1" animBg="1" rev="0" advAuto="0" spid="539" grpId="1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6" name="Shape 646"/>
          <p:cNvSpPr/>
          <p:nvPr/>
        </p:nvSpPr>
        <p:spPr>
          <a:xfrm>
            <a:off x="112681" y="7847830"/>
            <a:ext cx="1277943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The electric field  makes it easier to form the streaky structures:</a:t>
            </a:r>
          </a:p>
          <a:p>
            <a:pPr>
              <a:defRPr sz="3500"/>
            </a:pPr>
            <a:r>
              <a:t>enhanced lift-up mechanism.</a:t>
            </a:r>
          </a:p>
        </p:txBody>
      </p:sp>
      <p:sp>
        <p:nvSpPr>
          <p:cNvPr id="647" name="Shape 647"/>
          <p:cNvSpPr/>
          <p:nvPr/>
        </p:nvSpPr>
        <p:spPr>
          <a:xfrm>
            <a:off x="352500" y="62847"/>
            <a:ext cx="881317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analysis: enhanced lift-up mechanism</a:t>
            </a:r>
          </a:p>
        </p:txBody>
      </p:sp>
      <p:pic>
        <p:nvPicPr>
          <p:cNvPr id="648" name="contour_C100_Fe1e5_Re5000_T100_alp0_beta236.pdf"/>
          <p:cNvPicPr>
            <a:picLocks noChangeAspect="1"/>
          </p:cNvPicPr>
          <p:nvPr/>
        </p:nvPicPr>
        <p:blipFill>
          <a:blip r:embed="rId2">
            <a:extLst/>
          </a:blip>
          <a:srcRect l="0" t="1798" r="0" b="1798"/>
          <a:stretch>
            <a:fillRect/>
          </a:stretch>
        </p:blipFill>
        <p:spPr>
          <a:xfrm>
            <a:off x="2063252" y="2580698"/>
            <a:ext cx="8063275" cy="3936386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Shape 649"/>
          <p:cNvSpPr/>
          <p:nvPr/>
        </p:nvSpPr>
        <p:spPr>
          <a:xfrm>
            <a:off x="6048331" y="6336114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z</a:t>
            </a:r>
          </a:p>
        </p:txBody>
      </p:sp>
      <p:pic>
        <p:nvPicPr>
          <p:cNvPr id="650" name="屏幕快照 2016-07-25 上午10.28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767" y="2300556"/>
            <a:ext cx="10033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hape 651"/>
          <p:cNvSpPr/>
          <p:nvPr/>
        </p:nvSpPr>
        <p:spPr>
          <a:xfrm flipV="1">
            <a:off x="9054367" y="2476531"/>
            <a:ext cx="1" cy="3171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2" name="Shape 652"/>
          <p:cNvSpPr/>
          <p:nvPr/>
        </p:nvSpPr>
        <p:spPr>
          <a:xfrm flipV="1">
            <a:off x="9067067" y="6140530"/>
            <a:ext cx="1" cy="39827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3" name="Shape 653"/>
          <p:cNvSpPr/>
          <p:nvPr/>
        </p:nvSpPr>
        <p:spPr>
          <a:xfrm>
            <a:off x="9052776" y="2489853"/>
            <a:ext cx="2346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4" name="Shape 654"/>
          <p:cNvSpPr/>
          <p:nvPr/>
        </p:nvSpPr>
        <p:spPr>
          <a:xfrm>
            <a:off x="9061202" y="6538799"/>
            <a:ext cx="232965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5" name="Shape 655"/>
          <p:cNvSpPr/>
          <p:nvPr/>
        </p:nvSpPr>
        <p:spPr>
          <a:xfrm flipV="1">
            <a:off x="11390232" y="2481775"/>
            <a:ext cx="1" cy="174035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6" name="Shape 656"/>
          <p:cNvSpPr/>
          <p:nvPr/>
        </p:nvSpPr>
        <p:spPr>
          <a:xfrm flipV="1">
            <a:off x="11390233" y="4715258"/>
            <a:ext cx="1" cy="181527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7" name="Shape 657"/>
          <p:cNvSpPr/>
          <p:nvPr/>
        </p:nvSpPr>
        <p:spPr>
          <a:xfrm>
            <a:off x="11119507" y="4212056"/>
            <a:ext cx="541452" cy="51525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8" name="Shape 658"/>
          <p:cNvSpPr/>
          <p:nvPr/>
        </p:nvSpPr>
        <p:spPr>
          <a:xfrm>
            <a:off x="11236086" y="4243806"/>
            <a:ext cx="30829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V</a:t>
            </a:r>
          </a:p>
        </p:txBody>
      </p:sp>
      <p:sp>
        <p:nvSpPr>
          <p:cNvPr id="659" name="Shape 659"/>
          <p:cNvSpPr/>
          <p:nvPr/>
        </p:nvSpPr>
        <p:spPr>
          <a:xfrm>
            <a:off x="10226030" y="2906875"/>
            <a:ext cx="1" cy="299984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0" name="Shape 660"/>
          <p:cNvSpPr/>
          <p:nvPr/>
        </p:nvSpPr>
        <p:spPr>
          <a:xfrm>
            <a:off x="9637638" y="4201306"/>
            <a:ext cx="269455" cy="382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661" name="Shape 661"/>
          <p:cNvSpPr/>
          <p:nvPr/>
        </p:nvSpPr>
        <p:spPr>
          <a:xfrm>
            <a:off x="10427826" y="2910095"/>
            <a:ext cx="1" cy="299984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2" name="Shape 662"/>
          <p:cNvSpPr/>
          <p:nvPr/>
        </p:nvSpPr>
        <p:spPr>
          <a:xfrm>
            <a:off x="10010111" y="2898302"/>
            <a:ext cx="1" cy="301698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3" name="Shape 663"/>
          <p:cNvSpPr/>
          <p:nvPr/>
        </p:nvSpPr>
        <p:spPr>
          <a:xfrm flipH="1">
            <a:off x="4776103" y="3015555"/>
            <a:ext cx="2887359" cy="111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0" h="20876" fill="norm" stroke="1" extrusionOk="0">
                <a:moveTo>
                  <a:pt x="20980" y="20761"/>
                </a:moveTo>
                <a:cubicBezTo>
                  <a:pt x="20591" y="10103"/>
                  <a:pt x="19300" y="4609"/>
                  <a:pt x="14766" y="1428"/>
                </a:cubicBezTo>
                <a:cubicBezTo>
                  <a:pt x="11699" y="-724"/>
                  <a:pt x="8434" y="-364"/>
                  <a:pt x="5746" y="1978"/>
                </a:cubicBezTo>
                <a:cubicBezTo>
                  <a:pt x="1624" y="5570"/>
                  <a:pt x="-620" y="13222"/>
                  <a:pt x="150" y="20876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4" name="Shape 664"/>
          <p:cNvSpPr/>
          <p:nvPr/>
        </p:nvSpPr>
        <p:spPr>
          <a:xfrm flipH="1" rot="10800000">
            <a:off x="4808197" y="4737215"/>
            <a:ext cx="2887359" cy="1117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0" h="20876" fill="norm" stroke="1" extrusionOk="0">
                <a:moveTo>
                  <a:pt x="20980" y="20761"/>
                </a:moveTo>
                <a:cubicBezTo>
                  <a:pt x="20591" y="10103"/>
                  <a:pt x="19300" y="4609"/>
                  <a:pt x="14766" y="1428"/>
                </a:cubicBezTo>
                <a:cubicBezTo>
                  <a:pt x="11699" y="-724"/>
                  <a:pt x="8434" y="-364"/>
                  <a:pt x="5746" y="1978"/>
                </a:cubicBezTo>
                <a:cubicBezTo>
                  <a:pt x="1624" y="5570"/>
                  <a:pt x="-620" y="13222"/>
                  <a:pt x="150" y="20876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5" name="Shape 665"/>
          <p:cNvSpPr/>
          <p:nvPr/>
        </p:nvSpPr>
        <p:spPr>
          <a:xfrm rot="16200000">
            <a:off x="8233221" y="4698262"/>
            <a:ext cx="1052259" cy="1159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585" y="762"/>
                  <a:pt x="17733" y="1816"/>
                  <a:pt x="15809" y="2753"/>
                </a:cubicBezTo>
                <a:cubicBezTo>
                  <a:pt x="6265" y="7397"/>
                  <a:pt x="258" y="13911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6" name="Shape 666"/>
          <p:cNvSpPr/>
          <p:nvPr/>
        </p:nvSpPr>
        <p:spPr>
          <a:xfrm>
            <a:off x="8233221" y="2978486"/>
            <a:ext cx="1052259" cy="1159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585" y="762"/>
                  <a:pt x="17733" y="1816"/>
                  <a:pt x="15809" y="2753"/>
                </a:cubicBezTo>
                <a:cubicBezTo>
                  <a:pt x="6265" y="7397"/>
                  <a:pt x="258" y="13911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7" name="Shape 667"/>
          <p:cNvSpPr/>
          <p:nvPr/>
        </p:nvSpPr>
        <p:spPr>
          <a:xfrm rot="10800000">
            <a:off x="3154085" y="4682838"/>
            <a:ext cx="1052258" cy="1159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585" y="762"/>
                  <a:pt x="17733" y="1816"/>
                  <a:pt x="15809" y="2753"/>
                </a:cubicBezTo>
                <a:cubicBezTo>
                  <a:pt x="6265" y="7397"/>
                  <a:pt x="258" y="13911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8" name="Shape 668"/>
          <p:cNvSpPr/>
          <p:nvPr/>
        </p:nvSpPr>
        <p:spPr>
          <a:xfrm rot="5400000">
            <a:off x="3154085" y="2963062"/>
            <a:ext cx="1052258" cy="1159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585" y="762"/>
                  <a:pt x="17733" y="1816"/>
                  <a:pt x="15809" y="2753"/>
                </a:cubicBezTo>
                <a:cubicBezTo>
                  <a:pt x="6265" y="7397"/>
                  <a:pt x="258" y="13911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69" name="Shape 669"/>
          <p:cNvSpPr/>
          <p:nvPr/>
        </p:nvSpPr>
        <p:spPr>
          <a:xfrm>
            <a:off x="1977910" y="7037896"/>
            <a:ext cx="407959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Lower low-speed streaks</a:t>
            </a:r>
          </a:p>
        </p:txBody>
      </p:sp>
      <p:sp>
        <p:nvSpPr>
          <p:cNvPr id="670" name="Shape 670"/>
          <p:cNvSpPr/>
          <p:nvPr/>
        </p:nvSpPr>
        <p:spPr>
          <a:xfrm>
            <a:off x="6563629" y="7078710"/>
            <a:ext cx="43363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Higher high-speed streaks</a:t>
            </a:r>
          </a:p>
        </p:txBody>
      </p:sp>
      <p:sp>
        <p:nvSpPr>
          <p:cNvPr id="671" name="Shape 671"/>
          <p:cNvSpPr/>
          <p:nvPr/>
        </p:nvSpPr>
        <p:spPr>
          <a:xfrm flipV="1">
            <a:off x="3757748" y="5612884"/>
            <a:ext cx="553396" cy="157307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72" name="Shape 672"/>
          <p:cNvSpPr/>
          <p:nvPr/>
        </p:nvSpPr>
        <p:spPr>
          <a:xfrm flipH="1" flipV="1">
            <a:off x="7912029" y="5506301"/>
            <a:ext cx="658143" cy="15731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73" name="Shape 673"/>
          <p:cNvSpPr/>
          <p:nvPr/>
        </p:nvSpPr>
        <p:spPr>
          <a:xfrm>
            <a:off x="2344086" y="4082945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  <p:sp>
        <p:nvSpPr>
          <p:cNvPr id="674" name="Shape 674"/>
          <p:cNvSpPr/>
          <p:nvPr/>
        </p:nvSpPr>
        <p:spPr>
          <a:xfrm>
            <a:off x="308940" y="1200150"/>
            <a:ext cx="123869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When the electric field is imposed, due to the drift velocity…</a:t>
            </a:r>
          </a:p>
        </p:txBody>
      </p:sp>
      <p:sp>
        <p:nvSpPr>
          <p:cNvPr id="675" name="Shape 675"/>
          <p:cNvSpPr/>
          <p:nvPr/>
        </p:nvSpPr>
        <p:spPr>
          <a:xfrm>
            <a:off x="11437503" y="2242203"/>
            <a:ext cx="121551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Injector</a:t>
            </a:r>
          </a:p>
        </p:txBody>
      </p:sp>
      <p:sp>
        <p:nvSpPr>
          <p:cNvPr id="676" name="Shape 676"/>
          <p:cNvSpPr/>
          <p:nvPr/>
        </p:nvSpPr>
        <p:spPr>
          <a:xfrm>
            <a:off x="11437504" y="6153880"/>
            <a:ext cx="143543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Collector</a:t>
            </a:r>
          </a:p>
        </p:txBody>
      </p:sp>
      <p:sp>
        <p:nvSpPr>
          <p:cNvPr id="677" name="Shape 677"/>
          <p:cNvSpPr/>
          <p:nvPr/>
        </p:nvSpPr>
        <p:spPr>
          <a:xfrm>
            <a:off x="1030573" y="552858"/>
            <a:ext cx="1094365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pPr/>
            <a:r>
              <a:t>effect of the electric field on lift-up mechanism: streaks</a:t>
            </a:r>
          </a:p>
        </p:txBody>
      </p:sp>
      <p:grpSp>
        <p:nvGrpSpPr>
          <p:cNvPr id="701" name="Group 701"/>
          <p:cNvGrpSpPr/>
          <p:nvPr/>
        </p:nvGrpSpPr>
        <p:grpSpPr>
          <a:xfrm>
            <a:off x="6935151" y="3099533"/>
            <a:ext cx="1971916" cy="2898537"/>
            <a:chOff x="2735596" y="675459"/>
            <a:chExt cx="1971914" cy="2898535"/>
          </a:xfrm>
        </p:grpSpPr>
        <p:grpSp>
          <p:nvGrpSpPr>
            <p:cNvPr id="680" name="Group 680"/>
            <p:cNvGrpSpPr/>
            <p:nvPr/>
          </p:nvGrpSpPr>
          <p:grpSpPr>
            <a:xfrm>
              <a:off x="3157792" y="2883935"/>
              <a:ext cx="421862" cy="628657"/>
              <a:chOff x="0" y="0"/>
              <a:chExt cx="421860" cy="628655"/>
            </a:xfrm>
          </p:grpSpPr>
          <p:sp>
            <p:nvSpPr>
              <p:cNvPr id="678" name="Shape 678"/>
              <p:cNvSpPr/>
              <p:nvPr/>
            </p:nvSpPr>
            <p:spPr>
              <a:xfrm>
                <a:off x="52789" y="209938"/>
                <a:ext cx="316282" cy="311919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79" name="Shape 679"/>
              <p:cNvSpPr/>
              <p:nvPr/>
            </p:nvSpPr>
            <p:spPr>
              <a:xfrm>
                <a:off x="0" y="0"/>
                <a:ext cx="421861" cy="628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683" name="Group 683"/>
            <p:cNvGrpSpPr/>
            <p:nvPr/>
          </p:nvGrpSpPr>
          <p:grpSpPr>
            <a:xfrm>
              <a:off x="4285650" y="2169389"/>
              <a:ext cx="421862" cy="628657"/>
              <a:chOff x="0" y="0"/>
              <a:chExt cx="421860" cy="628655"/>
            </a:xfrm>
          </p:grpSpPr>
          <p:sp>
            <p:nvSpPr>
              <p:cNvPr id="681" name="Shape 681"/>
              <p:cNvSpPr/>
              <p:nvPr/>
            </p:nvSpPr>
            <p:spPr>
              <a:xfrm>
                <a:off x="52789" y="209938"/>
                <a:ext cx="316282" cy="311919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82" name="Shape 682"/>
              <p:cNvSpPr/>
              <p:nvPr/>
            </p:nvSpPr>
            <p:spPr>
              <a:xfrm>
                <a:off x="0" y="0"/>
                <a:ext cx="421861" cy="628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686" name="Group 686"/>
            <p:cNvGrpSpPr/>
            <p:nvPr/>
          </p:nvGrpSpPr>
          <p:grpSpPr>
            <a:xfrm>
              <a:off x="3313202" y="1217249"/>
              <a:ext cx="421862" cy="628657"/>
              <a:chOff x="0" y="0"/>
              <a:chExt cx="421860" cy="628655"/>
            </a:xfrm>
          </p:grpSpPr>
          <p:sp>
            <p:nvSpPr>
              <p:cNvPr id="684" name="Shape 684"/>
              <p:cNvSpPr/>
              <p:nvPr/>
            </p:nvSpPr>
            <p:spPr>
              <a:xfrm>
                <a:off x="52789" y="209938"/>
                <a:ext cx="316282" cy="311919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85" name="Shape 685"/>
              <p:cNvSpPr/>
              <p:nvPr/>
            </p:nvSpPr>
            <p:spPr>
              <a:xfrm>
                <a:off x="0" y="0"/>
                <a:ext cx="421861" cy="628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689" name="Group 689"/>
            <p:cNvGrpSpPr/>
            <p:nvPr/>
          </p:nvGrpSpPr>
          <p:grpSpPr>
            <a:xfrm>
              <a:off x="2865436" y="1525668"/>
              <a:ext cx="421862" cy="628657"/>
              <a:chOff x="0" y="0"/>
              <a:chExt cx="421860" cy="628655"/>
            </a:xfrm>
          </p:grpSpPr>
          <p:sp>
            <p:nvSpPr>
              <p:cNvPr id="687" name="Shape 687"/>
              <p:cNvSpPr/>
              <p:nvPr/>
            </p:nvSpPr>
            <p:spPr>
              <a:xfrm>
                <a:off x="52789" y="209938"/>
                <a:ext cx="316282" cy="311919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88" name="Shape 688"/>
              <p:cNvSpPr/>
              <p:nvPr/>
            </p:nvSpPr>
            <p:spPr>
              <a:xfrm>
                <a:off x="0" y="0"/>
                <a:ext cx="421861" cy="628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grpSp>
          <p:nvGrpSpPr>
            <p:cNvPr id="692" name="Group 692"/>
            <p:cNvGrpSpPr/>
            <p:nvPr/>
          </p:nvGrpSpPr>
          <p:grpSpPr>
            <a:xfrm>
              <a:off x="4091267" y="1217249"/>
              <a:ext cx="421862" cy="628657"/>
              <a:chOff x="0" y="0"/>
              <a:chExt cx="421860" cy="628655"/>
            </a:xfrm>
          </p:grpSpPr>
          <p:sp>
            <p:nvSpPr>
              <p:cNvPr id="690" name="Shape 690"/>
              <p:cNvSpPr/>
              <p:nvPr/>
            </p:nvSpPr>
            <p:spPr>
              <a:xfrm>
                <a:off x="52789" y="209938"/>
                <a:ext cx="316282" cy="311919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91" name="Shape 691"/>
              <p:cNvSpPr/>
              <p:nvPr/>
            </p:nvSpPr>
            <p:spPr>
              <a:xfrm>
                <a:off x="0" y="0"/>
                <a:ext cx="421861" cy="628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/>
                </a:lvl1pPr>
              </a:lstStyle>
              <a:p>
                <a:pPr/>
                <a:r>
                  <a:t>+</a:t>
                </a:r>
              </a:p>
            </p:txBody>
          </p:sp>
        </p:grpSp>
        <p:sp>
          <p:nvSpPr>
            <p:cNvPr id="693" name="Shape 693"/>
            <p:cNvSpPr/>
            <p:nvPr/>
          </p:nvSpPr>
          <p:spPr>
            <a:xfrm>
              <a:off x="3641418" y="2103069"/>
              <a:ext cx="105077" cy="10507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4" name="Shape 694"/>
            <p:cNvSpPr/>
            <p:nvPr/>
          </p:nvSpPr>
          <p:spPr>
            <a:xfrm>
              <a:off x="3473551" y="868652"/>
              <a:ext cx="105076" cy="10507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5" name="Shape 695"/>
            <p:cNvSpPr/>
            <p:nvPr/>
          </p:nvSpPr>
          <p:spPr>
            <a:xfrm>
              <a:off x="2864153" y="1019106"/>
              <a:ext cx="105076" cy="10507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6" name="Shape 696"/>
            <p:cNvSpPr/>
            <p:nvPr/>
          </p:nvSpPr>
          <p:spPr>
            <a:xfrm>
              <a:off x="2825334" y="2431179"/>
              <a:ext cx="105076" cy="10507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7" name="Shape 697"/>
            <p:cNvSpPr/>
            <p:nvPr/>
          </p:nvSpPr>
          <p:spPr>
            <a:xfrm>
              <a:off x="4334138" y="675459"/>
              <a:ext cx="105077" cy="10507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8" name="Shape 698"/>
            <p:cNvSpPr/>
            <p:nvPr/>
          </p:nvSpPr>
          <p:spPr>
            <a:xfrm>
              <a:off x="3634123" y="3370546"/>
              <a:ext cx="105077" cy="10507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9" name="Shape 699"/>
            <p:cNvSpPr/>
            <p:nvPr/>
          </p:nvSpPr>
          <p:spPr>
            <a:xfrm>
              <a:off x="4174473" y="3468920"/>
              <a:ext cx="105076" cy="10507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0" name="Shape 700"/>
            <p:cNvSpPr/>
            <p:nvPr/>
          </p:nvSpPr>
          <p:spPr>
            <a:xfrm>
              <a:off x="2735596" y="3145725"/>
              <a:ext cx="105077" cy="10507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9" grpId="17"/>
      <p:bldP build="whole" bldLvl="1" animBg="1" rev="0" advAuto="0" spid="655" grpId="4"/>
      <p:bldP build="whole" bldLvl="1" animBg="1" rev="0" advAuto="0" spid="659" grpId="8"/>
      <p:bldP build="whole" bldLvl="1" animBg="1" rev="0" advAuto="0" spid="653" grpId="1"/>
      <p:bldP build="whole" bldLvl="1" animBg="1" rev="0" advAuto="0" spid="657" grpId="5"/>
      <p:bldP build="whole" bldLvl="1" animBg="1" rev="0" advAuto="0" spid="662" grpId="7"/>
      <p:bldP build="whole" bldLvl="1" animBg="1" rev="0" advAuto="0" spid="661" grpId="9"/>
      <p:bldP build="whole" bldLvl="1" animBg="1" rev="0" advAuto="0" spid="671" grpId="16"/>
      <p:bldP build="whole" bldLvl="1" animBg="1" rev="0" advAuto="0" spid="670" grpId="18"/>
      <p:bldP build="whole" bldLvl="1" animBg="1" rev="0" advAuto="0" spid="651" grpId="3"/>
      <p:bldP build="whole" bldLvl="1" animBg="1" rev="0" advAuto="0" spid="656" grpId="11"/>
      <p:bldP build="whole" bldLvl="1" animBg="1" rev="0" advAuto="0" spid="652" grpId="12"/>
      <p:bldP build="whole" bldLvl="1" animBg="1" rev="0" advAuto="0" spid="646" grpId="20"/>
      <p:bldP build="whole" bldLvl="1" animBg="1" rev="0" advAuto="0" spid="701" grpId="19"/>
      <p:bldP build="whole" bldLvl="1" animBg="1" rev="0" advAuto="0" spid="658" grpId="10"/>
      <p:bldP build="whole" bldLvl="1" animBg="1" rev="0" advAuto="0" spid="660" grpId="6"/>
      <p:bldP build="whole" bldLvl="1" animBg="1" rev="0" advAuto="0" spid="654" grpId="14"/>
      <p:bldP build="whole" bldLvl="1" animBg="1" rev="0" advAuto="0" spid="672" grpId="15"/>
      <p:bldP build="whole" bldLvl="1" animBg="1" rev="0" advAuto="0" spid="676" grpId="13"/>
      <p:bldP build="whole" bldLvl="1" animBg="1" rev="0" advAuto="0" spid="675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4" name="Shape 704"/>
          <p:cNvSpPr/>
          <p:nvPr/>
        </p:nvSpPr>
        <p:spPr>
          <a:xfrm>
            <a:off x="352500" y="62847"/>
            <a:ext cx="214068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Conclusions</a:t>
            </a:r>
          </a:p>
        </p:txBody>
      </p:sp>
      <p:sp>
        <p:nvSpPr>
          <p:cNvPr id="705" name="Shape 705"/>
          <p:cNvSpPr/>
          <p:nvPr/>
        </p:nvSpPr>
        <p:spPr>
          <a:xfrm>
            <a:off x="348963" y="709924"/>
            <a:ext cx="12306874" cy="200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solidFill>
                  <a:srgbClr val="DCDEE0"/>
                </a:solidFill>
              </a:defRPr>
            </a:pPr>
            <a:r>
              <a:t>Linear stability analysis for hydrostatic EHD: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Stronger charge diffusion</a:t>
            </a:r>
            <a:r>
              <a:t> will make the EHD flow more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unstable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non-modal effect </a:t>
            </a:r>
            <a:r>
              <a:t>in hydrostatic EHD is generally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small</a:t>
            </a:r>
            <a:r>
              <a:t>, so it probably cannot explain the discrepancy between the theoretical Tc and the experimentally-determined Tc.</a:t>
            </a:r>
          </a:p>
        </p:txBody>
      </p:sp>
      <p:sp>
        <p:nvSpPr>
          <p:cNvPr id="706" name="Shape 706"/>
          <p:cNvSpPr/>
          <p:nvPr/>
        </p:nvSpPr>
        <p:spPr>
          <a:xfrm>
            <a:off x="348963" y="3015612"/>
            <a:ext cx="12306874" cy="1244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Linear stability analysis for Poiseuille-EHD: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The lift-up mechanism, which is a powerful energy growth route in Poiseuille flow,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enhanced by the electric field</a:t>
            </a:r>
            <a:r>
              <a:t> in the Poiseuille-EHD flow.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9" name="Shape 709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0" name="Shape 7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1" name="Shape 711"/>
          <p:cNvSpPr/>
          <p:nvPr/>
        </p:nvSpPr>
        <p:spPr>
          <a:xfrm>
            <a:off x="833850" y="1121411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385572">
              <a:defRPr sz="5280">
                <a:solidFill>
                  <a:srgbClr val="FF2600"/>
                </a:solidFill>
              </a:defRPr>
            </a:pPr>
            <a:r>
              <a:t>Weakly nonlinear stability analysis of</a:t>
            </a:r>
          </a:p>
          <a:p>
            <a:pPr defTabSz="385572">
              <a:defRPr sz="5280">
                <a:solidFill>
                  <a:srgbClr val="FF2600"/>
                </a:solidFill>
              </a:defRPr>
            </a:pPr>
            <a:r>
              <a:t>hydrostatic EHD flow</a:t>
            </a:r>
          </a:p>
        </p:txBody>
      </p:sp>
      <p:sp>
        <p:nvSpPr>
          <p:cNvPr id="712" name="Shape 712"/>
          <p:cNvSpPr/>
          <p:nvPr/>
        </p:nvSpPr>
        <p:spPr>
          <a:xfrm>
            <a:off x="1781560" y="3918935"/>
            <a:ext cx="331561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0F2F6"/>
                </a:solidFill>
              </a:defRPr>
            </a:pPr>
            <a:r>
              <a:t>Linear stability </a:t>
            </a:r>
          </a:p>
          <a:p>
            <a:pPr>
              <a:defRPr>
                <a:solidFill>
                  <a:srgbClr val="F0F2F6"/>
                </a:solidFill>
              </a:defRPr>
            </a:pPr>
            <a:r>
              <a:t>analysis (3D)</a:t>
            </a:r>
          </a:p>
        </p:txBody>
      </p:sp>
      <p:sp>
        <p:nvSpPr>
          <p:cNvPr id="713" name="Shape 713"/>
          <p:cNvSpPr/>
          <p:nvPr/>
        </p:nvSpPr>
        <p:spPr>
          <a:xfrm>
            <a:off x="5764082" y="3745509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4" name="Shape 714"/>
          <p:cNvSpPr/>
          <p:nvPr/>
        </p:nvSpPr>
        <p:spPr>
          <a:xfrm>
            <a:off x="1210288" y="6924369"/>
            <a:ext cx="44581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Weakly nonlinear </a:t>
            </a:r>
          </a:p>
          <a:p>
            <a:pPr/>
            <a:r>
              <a:t>stability analysis (2D)</a:t>
            </a:r>
          </a:p>
        </p:txBody>
      </p:sp>
      <p:sp>
        <p:nvSpPr>
          <p:cNvPr id="715" name="Shape 715"/>
          <p:cNvSpPr/>
          <p:nvPr/>
        </p:nvSpPr>
        <p:spPr>
          <a:xfrm>
            <a:off x="5764082" y="6750943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6" name="Shape 716"/>
          <p:cNvSpPr/>
          <p:nvPr/>
        </p:nvSpPr>
        <p:spPr>
          <a:xfrm>
            <a:off x="6288960" y="3346491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0F2F6"/>
                </a:solidFill>
              </a:defRPr>
            </a:lvl1pPr>
          </a:lstStyle>
          <a:p>
            <a:pPr/>
            <a:r>
              <a:t>Hydrostatic EHD flow</a:t>
            </a:r>
          </a:p>
        </p:txBody>
      </p:sp>
      <p:sp>
        <p:nvSpPr>
          <p:cNvPr id="717" name="Shape 717"/>
          <p:cNvSpPr/>
          <p:nvPr/>
        </p:nvSpPr>
        <p:spPr>
          <a:xfrm>
            <a:off x="6288960" y="4998972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0F2F6"/>
                </a:solidFill>
              </a:defRPr>
            </a:lvl1pPr>
          </a:lstStyle>
          <a:p>
            <a:pPr/>
            <a:r>
              <a:t>Poiseuille-EHD flow</a:t>
            </a:r>
          </a:p>
        </p:txBody>
      </p:sp>
      <p:sp>
        <p:nvSpPr>
          <p:cNvPr id="718" name="Shape 718"/>
          <p:cNvSpPr/>
          <p:nvPr/>
        </p:nvSpPr>
        <p:spPr>
          <a:xfrm>
            <a:off x="6288960" y="6342364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Hydrostatic EHD flow</a:t>
            </a:r>
          </a:p>
        </p:txBody>
      </p:sp>
      <p:sp>
        <p:nvSpPr>
          <p:cNvPr id="719" name="Shape 719"/>
          <p:cNvSpPr/>
          <p:nvPr/>
        </p:nvSpPr>
        <p:spPr>
          <a:xfrm>
            <a:off x="6288960" y="8023660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0F2F6"/>
                </a:solidFill>
              </a:defRPr>
            </a:lvl1pPr>
          </a:lstStyle>
          <a:p>
            <a:pPr/>
            <a:r>
              <a:t>Poiseuille-EHD flow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22" name="effectM_C50_Fe1000_NoC.pdf"/>
          <p:cNvPicPr>
            <a:picLocks noChangeAspect="1"/>
          </p:cNvPicPr>
          <p:nvPr/>
        </p:nvPicPr>
        <p:blipFill>
          <a:blip r:embed="rId2">
            <a:extLst/>
          </a:blip>
          <a:srcRect l="5534" t="0" r="5534" b="0"/>
          <a:stretch>
            <a:fillRect/>
          </a:stretch>
        </p:blipFill>
        <p:spPr>
          <a:xfrm>
            <a:off x="965262" y="2102199"/>
            <a:ext cx="11300120" cy="6429851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hape 723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Effect of mobility ratio M </a:t>
            </a:r>
          </a:p>
        </p:txBody>
      </p:sp>
      <p:sp>
        <p:nvSpPr>
          <p:cNvPr id="724" name="Shape 724"/>
          <p:cNvSpPr/>
          <p:nvPr/>
        </p:nvSpPr>
        <p:spPr>
          <a:xfrm>
            <a:off x="170060" y="8637960"/>
            <a:ext cx="1266468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/>
            </a:pPr>
            <a:r>
              <a:t>The higher M, the stronger destabilizing effect of nonlinearity (higher positive a</a:t>
            </a:r>
            <a:r>
              <a:rPr baseline="-5999"/>
              <a:t>3</a:t>
            </a:r>
            <a:r>
              <a:t>).</a:t>
            </a:r>
          </a:p>
        </p:txBody>
      </p:sp>
      <p:sp>
        <p:nvSpPr>
          <p:cNvPr id="725" name="Shape 725"/>
          <p:cNvSpPr/>
          <p:nvPr/>
        </p:nvSpPr>
        <p:spPr>
          <a:xfrm>
            <a:off x="352500" y="62847"/>
            <a:ext cx="933137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analysis: hydrostatic EHD flow</a:t>
            </a:r>
          </a:p>
        </p:txBody>
      </p:sp>
      <p:sp>
        <p:nvSpPr>
          <p:cNvPr id="726" name="Shape 726"/>
          <p:cNvSpPr/>
          <p:nvPr/>
        </p:nvSpPr>
        <p:spPr>
          <a:xfrm>
            <a:off x="2886512" y="2669587"/>
            <a:ext cx="78760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C=50, Fe=10</a:t>
            </a:r>
            <a:r>
              <a:rPr baseline="31999"/>
              <a:t>3</a:t>
            </a:r>
            <a:r>
              <a:t>, at the critical condition</a:t>
            </a:r>
          </a:p>
        </p:txBody>
      </p:sp>
      <p:pic>
        <p:nvPicPr>
          <p:cNvPr id="727" name="屏幕快照 2016-08-03 下午4.10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5985" y="8127152"/>
            <a:ext cx="737087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屏幕快照 2016-08-03 下午3.16.09.png"/>
          <p:cNvPicPr>
            <a:picLocks noChangeAspect="1"/>
          </p:cNvPicPr>
          <p:nvPr/>
        </p:nvPicPr>
        <p:blipFill>
          <a:blip r:embed="rId4">
            <a:extLst/>
          </a:blip>
          <a:srcRect l="72607" t="0" r="20645" b="0"/>
          <a:stretch>
            <a:fillRect/>
          </a:stretch>
        </p:blipFill>
        <p:spPr>
          <a:xfrm>
            <a:off x="556157" y="4289544"/>
            <a:ext cx="639181" cy="1842749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Shape 729"/>
          <p:cNvSpPr/>
          <p:nvPr/>
        </p:nvSpPr>
        <p:spPr>
          <a:xfrm>
            <a:off x="1909158" y="3237757"/>
            <a:ext cx="2478414" cy="4580429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730" name="屏幕快照 2016-08-24 下午1.48.15.png"/>
          <p:cNvPicPr>
            <a:picLocks noChangeAspect="1"/>
          </p:cNvPicPr>
          <p:nvPr/>
        </p:nvPicPr>
        <p:blipFill>
          <a:blip r:embed="rId5">
            <a:extLst/>
          </a:blip>
          <a:srcRect l="0" t="783" r="0" b="783"/>
          <a:stretch>
            <a:fillRect/>
          </a:stretch>
        </p:blipFill>
        <p:spPr>
          <a:xfrm>
            <a:off x="7338424" y="3597064"/>
            <a:ext cx="4275207" cy="4085344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Shape 731"/>
          <p:cNvSpPr/>
          <p:nvPr/>
        </p:nvSpPr>
        <p:spPr>
          <a:xfrm>
            <a:off x="8981507" y="6551077"/>
            <a:ext cx="145561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Wu et al. (2015)</a:t>
            </a:r>
          </a:p>
        </p:txBody>
      </p:sp>
      <p:sp>
        <p:nvSpPr>
          <p:cNvPr id="732" name="Shape 732"/>
          <p:cNvSpPr/>
          <p:nvPr/>
        </p:nvSpPr>
        <p:spPr>
          <a:xfrm>
            <a:off x="9497185" y="3726114"/>
            <a:ext cx="10538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1" grpId="3"/>
      <p:bldP build="whole" bldLvl="1" animBg="1" rev="0" advAuto="0" spid="724" grpId="1"/>
      <p:bldP build="whole" bldLvl="1" animBg="1" rev="0" advAuto="0" spid="730" grpId="4"/>
      <p:bldP build="whole" bldLvl="1" animBg="1" rev="0" advAuto="0" spid="729" grpId="2"/>
      <p:bldP build="whole" bldLvl="1" animBg="1" rev="0" advAuto="0" spid="732" grpId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35" name="effectFe_a3_C10_M100_NoC.pdf"/>
          <p:cNvPicPr>
            <a:picLocks noChangeAspect="1"/>
          </p:cNvPicPr>
          <p:nvPr/>
        </p:nvPicPr>
        <p:blipFill>
          <a:blip r:embed="rId2">
            <a:extLst/>
          </a:blip>
          <a:srcRect l="5534" t="0" r="5534" b="0"/>
          <a:stretch>
            <a:fillRect/>
          </a:stretch>
        </p:blipFill>
        <p:spPr>
          <a:xfrm>
            <a:off x="852289" y="2196889"/>
            <a:ext cx="11300120" cy="6429852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Shape 736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Effect of charge diffusion </a:t>
            </a:r>
          </a:p>
          <a:p>
            <a:pPr defTabSz="490727">
              <a:defRPr sz="6719"/>
            </a:pPr>
            <a:r>
              <a:t>1/Fe </a:t>
            </a:r>
          </a:p>
        </p:txBody>
      </p:sp>
      <p:sp>
        <p:nvSpPr>
          <p:cNvPr id="737" name="Shape 737"/>
          <p:cNvSpPr/>
          <p:nvPr/>
        </p:nvSpPr>
        <p:spPr>
          <a:xfrm>
            <a:off x="123656" y="8409951"/>
            <a:ext cx="1251028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/>
            </a:pPr>
            <a:r>
              <a:t>The weaker the charge diffusion, the stronger the destabilizing effect of nonlinearity (higher positive a</a:t>
            </a:r>
            <a:r>
              <a:rPr baseline="-5999"/>
              <a:t>3</a:t>
            </a:r>
            <a:r>
              <a:t>).</a:t>
            </a:r>
          </a:p>
        </p:txBody>
      </p:sp>
      <p:sp>
        <p:nvSpPr>
          <p:cNvPr id="738" name="Shape 738"/>
          <p:cNvSpPr/>
          <p:nvPr/>
        </p:nvSpPr>
        <p:spPr>
          <a:xfrm>
            <a:off x="3179390" y="6799016"/>
            <a:ext cx="82145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C=12.5, M=100, at the critical condition</a:t>
            </a:r>
          </a:p>
        </p:txBody>
      </p:sp>
      <p:pic>
        <p:nvPicPr>
          <p:cNvPr id="739" name="屏幕快照 2016-08-03 下午3.16.09.png"/>
          <p:cNvPicPr>
            <a:picLocks noChangeAspect="1"/>
          </p:cNvPicPr>
          <p:nvPr/>
        </p:nvPicPr>
        <p:blipFill>
          <a:blip r:embed="rId3">
            <a:extLst/>
          </a:blip>
          <a:srcRect l="72607" t="0" r="20645" b="0"/>
          <a:stretch>
            <a:fillRect/>
          </a:stretch>
        </p:blipFill>
        <p:spPr>
          <a:xfrm>
            <a:off x="556157" y="4289544"/>
            <a:ext cx="639181" cy="1842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屏幕快照 2016-08-03 下午4.38.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1736" y="7947770"/>
            <a:ext cx="775552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hape 741"/>
          <p:cNvSpPr/>
          <p:nvPr/>
        </p:nvSpPr>
        <p:spPr>
          <a:xfrm>
            <a:off x="352500" y="62847"/>
            <a:ext cx="933137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analysis: hydrostatic EHD flow</a:t>
            </a:r>
          </a:p>
        </p:txBody>
      </p:sp>
      <p:sp>
        <p:nvSpPr>
          <p:cNvPr id="742" name="Shape 742"/>
          <p:cNvSpPr/>
          <p:nvPr/>
        </p:nvSpPr>
        <p:spPr>
          <a:xfrm>
            <a:off x="3642654" y="2631301"/>
            <a:ext cx="60937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critical finite-amplitude T</a:t>
            </a:r>
            <a:r>
              <a:rPr baseline="-5999"/>
              <a:t>f</a:t>
            </a:r>
          </a:p>
        </p:txBody>
      </p:sp>
      <p:sp>
        <p:nvSpPr>
          <p:cNvPr id="743" name="Shape 743"/>
          <p:cNvSpPr/>
          <p:nvPr/>
        </p:nvSpPr>
        <p:spPr>
          <a:xfrm>
            <a:off x="9668488" y="2836559"/>
            <a:ext cx="1970574" cy="2015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44" name="Shape 744"/>
          <p:cNvSpPr/>
          <p:nvPr/>
        </p:nvSpPr>
        <p:spPr>
          <a:xfrm>
            <a:off x="9635417" y="1935814"/>
            <a:ext cx="325789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In previous prediction of T</a:t>
            </a:r>
            <a:r>
              <a:rPr baseline="-5999"/>
              <a:t>f  </a:t>
            </a:r>
            <a:endParaRPr baseline="-5999"/>
          </a:p>
          <a:p>
            <a:pPr>
              <a:defRPr sz="2000"/>
            </a:pPr>
            <a:r>
              <a:t>No charge diffusion</a:t>
            </a:r>
          </a:p>
        </p:txBody>
      </p:sp>
      <p:sp>
        <p:nvSpPr>
          <p:cNvPr id="745" name="Shape 745"/>
          <p:cNvSpPr/>
          <p:nvPr/>
        </p:nvSpPr>
        <p:spPr>
          <a:xfrm>
            <a:off x="1771352" y="3588856"/>
            <a:ext cx="936358" cy="3244068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46" name="Shape 746"/>
          <p:cNvSpPr/>
          <p:nvPr/>
        </p:nvSpPr>
        <p:spPr>
          <a:xfrm flipH="1">
            <a:off x="2716331" y="3266582"/>
            <a:ext cx="1112597" cy="89601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47" name="Shape 747"/>
          <p:cNvSpPr/>
          <p:nvPr/>
        </p:nvSpPr>
        <p:spPr>
          <a:xfrm>
            <a:off x="2679867" y="4001449"/>
            <a:ext cx="287680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Actual charge diffusion </a:t>
            </a:r>
          </a:p>
          <a:p>
            <a:pPr>
              <a:defRPr sz="2000"/>
            </a:pPr>
            <a:r>
              <a:t>(10</a:t>
            </a:r>
            <a:r>
              <a:rPr baseline="31999"/>
              <a:t>3</a:t>
            </a:r>
            <a:r>
              <a:t>&lt;1/Fe&lt;10</a:t>
            </a:r>
            <a:r>
              <a:rPr baseline="31999"/>
              <a:t>4</a:t>
            </a:r>
            <a:r>
              <a:t>)</a:t>
            </a:r>
          </a:p>
          <a:p>
            <a:pPr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destabilizing less!</a:t>
            </a:r>
          </a:p>
        </p:txBody>
      </p:sp>
      <p:sp>
        <p:nvSpPr>
          <p:cNvPr id="748" name="Shape 748"/>
          <p:cNvSpPr/>
          <p:nvPr/>
        </p:nvSpPr>
        <p:spPr>
          <a:xfrm>
            <a:off x="3020620" y="5376327"/>
            <a:ext cx="929764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900">
                <a:latin typeface="Helvetica"/>
                <a:ea typeface="Helvetica"/>
                <a:cs typeface="Helvetica"/>
                <a:sym typeface="Helvetica"/>
              </a:defRPr>
            </a:pPr>
            <a:r>
              <a:t>T</a:t>
            </a:r>
            <a:r>
              <a:rPr baseline="-5999"/>
              <a:t>f</a:t>
            </a:r>
            <a:r>
              <a:t> with charge diffusion &gt; T</a:t>
            </a:r>
            <a:r>
              <a:rPr baseline="-5999"/>
              <a:t>f </a:t>
            </a:r>
            <a:r>
              <a:t>without charge diffusion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6" grpId="5"/>
      <p:bldP build="whole" bldLvl="1" animBg="1" rev="0" advAuto="0" spid="742" grpId="2"/>
      <p:bldP build="whole" bldLvl="1" animBg="1" rev="0" advAuto="0" spid="743" grpId="4"/>
      <p:bldP build="whole" bldLvl="1" animBg="1" rev="0" advAuto="0" spid="744" grpId="3"/>
      <p:bldP build="whole" bldLvl="1" animBg="1" rev="0" advAuto="0" spid="745" grpId="6"/>
      <p:bldP build="p" bldLvl="5" animBg="1" rev="0" advAuto="0" spid="747" grpId="7"/>
      <p:bldP build="whole" bldLvl="1" animBg="1" rev="0" advAuto="0" spid="748" grpId="8"/>
      <p:bldP build="whole" bldLvl="1" animBg="1" rev="0" advAuto="0" spid="73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1" name="Shape 751"/>
          <p:cNvSpPr/>
          <p:nvPr/>
        </p:nvSpPr>
        <p:spPr>
          <a:xfrm>
            <a:off x="352500" y="62847"/>
            <a:ext cx="214068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Conclusions</a:t>
            </a:r>
          </a:p>
        </p:txBody>
      </p:sp>
      <p:sp>
        <p:nvSpPr>
          <p:cNvPr id="752" name="Shape 752"/>
          <p:cNvSpPr/>
          <p:nvPr/>
        </p:nvSpPr>
        <p:spPr>
          <a:xfrm>
            <a:off x="348963" y="709924"/>
            <a:ext cx="12306874" cy="200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solidFill>
                  <a:srgbClr val="DCDEE0"/>
                </a:solidFill>
              </a:defRPr>
            </a:pPr>
            <a:r>
              <a:t>Linear stability analysis for hydrostatic EHD: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Stronger charge diffusion</a:t>
            </a:r>
            <a:r>
              <a:t> will make the EHD flow more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unstable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non-modal effect</a:t>
            </a:r>
            <a:r>
              <a:t> in hydrostatic EHD is generally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small</a:t>
            </a:r>
            <a:r>
              <a:t>, so it probably cannot explain the discrepancy between the theoretical Tc and the experimentally-determined Tc.</a:t>
            </a:r>
          </a:p>
        </p:txBody>
      </p:sp>
      <p:sp>
        <p:nvSpPr>
          <p:cNvPr id="753" name="Shape 753"/>
          <p:cNvSpPr/>
          <p:nvPr/>
        </p:nvSpPr>
        <p:spPr>
          <a:xfrm>
            <a:off x="348963" y="3015612"/>
            <a:ext cx="12306874" cy="1244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solidFill>
                  <a:srgbClr val="DCDEE0"/>
                </a:solidFill>
              </a:defRPr>
            </a:pPr>
            <a:r>
              <a:t>Linear stability analysis for Poiseuille-EHD: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t>The lift-up mechanism, which is a powerful energy growth route in Poiseuille flow,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enhanced by the electric field</a:t>
            </a:r>
            <a:r>
              <a:t> in the Poiseuille-EHD flow.</a:t>
            </a:r>
          </a:p>
        </p:txBody>
      </p:sp>
      <p:sp>
        <p:nvSpPr>
          <p:cNvPr id="754" name="Shape 754"/>
          <p:cNvSpPr/>
          <p:nvPr/>
        </p:nvSpPr>
        <p:spPr>
          <a:xfrm>
            <a:off x="348963" y="4560569"/>
            <a:ext cx="12306874" cy="200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Weakly nonlinear stability analysis for hydrostatic EHD: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In the weakly nonlinear phase, the stronger charge diffusion will less destabilize the flow, but the higher mobility ratio will more destabilize the flow.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The actual T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should be higher</a:t>
            </a:r>
            <a:r>
              <a:t> than the values predicted in the previous works without taking into account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charge diffusion effect (which destabilizes less)</a:t>
            </a:r>
            <a:r>
              <a:t>.</a:t>
            </a:r>
          </a:p>
        </p:txBody>
      </p:sp>
      <p:sp>
        <p:nvSpPr>
          <p:cNvPr id="755" name="Shape 755"/>
          <p:cNvSpPr/>
          <p:nvPr/>
        </p:nvSpPr>
        <p:spPr>
          <a:xfrm>
            <a:off x="10168485" y="6566297"/>
            <a:ext cx="21789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Castellanos et al. (1989)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" name="Shape 145"/>
          <p:cNvSpPr/>
          <p:nvPr/>
        </p:nvSpPr>
        <p:spPr>
          <a:xfrm>
            <a:off x="352500" y="62847"/>
            <a:ext cx="179264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Motivation</a:t>
            </a:r>
          </a:p>
        </p:txBody>
      </p:sp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/>
            <a:r>
              <a:t>Various applications of EHD in industry</a:t>
            </a:r>
          </a:p>
        </p:txBody>
      </p:sp>
      <p:pic>
        <p:nvPicPr>
          <p:cNvPr id="147" name="image9.png" descr="http://upload.wikimedia.org/wikipedia/commons/thumb/5/52/Electrostatic_precipitator.svg/800px-Electrostatic_precipitator.svg.png"/>
          <p:cNvPicPr>
            <a:picLocks noChangeAspect="1"/>
          </p:cNvPicPr>
          <p:nvPr/>
        </p:nvPicPr>
        <p:blipFill>
          <a:blip r:embed="rId2">
            <a:extLst/>
          </a:blip>
          <a:srcRect l="8656" t="0" r="14967" b="4248"/>
          <a:stretch>
            <a:fillRect/>
          </a:stretch>
        </p:blipFill>
        <p:spPr>
          <a:xfrm>
            <a:off x="9026508" y="2971013"/>
            <a:ext cx="3562012" cy="334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663" y="2852705"/>
            <a:ext cx="3827630" cy="2249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1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4694" y="2853198"/>
            <a:ext cx="3818230" cy="2248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13.gif"/>
          <p:cNvPicPr>
            <a:picLocks noChangeAspect="1"/>
          </p:cNvPicPr>
          <p:nvPr/>
        </p:nvPicPr>
        <p:blipFill>
          <a:blip r:embed="rId5">
            <a:extLst/>
          </a:blip>
          <a:srcRect l="0" t="0" r="49203" b="0"/>
          <a:stretch>
            <a:fillRect/>
          </a:stretch>
        </p:blipFill>
        <p:spPr>
          <a:xfrm>
            <a:off x="663175" y="5714086"/>
            <a:ext cx="2545631" cy="334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4.jpg" descr="NACA-O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87827" y="7191735"/>
            <a:ext cx="2702103" cy="1378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5.jpg" descr="NACA-O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61080" y="5714086"/>
            <a:ext cx="2755596" cy="1407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63869" y="6025136"/>
            <a:ext cx="2557137" cy="300020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656184" y="5099228"/>
            <a:ext cx="2953444" cy="544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Flow control</a:t>
            </a:r>
          </a:p>
        </p:txBody>
      </p:sp>
      <p:sp>
        <p:nvSpPr>
          <p:cNvPr id="155" name="Shape 155"/>
          <p:cNvSpPr/>
          <p:nvPr/>
        </p:nvSpPr>
        <p:spPr>
          <a:xfrm>
            <a:off x="4637121" y="2322481"/>
            <a:ext cx="308915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Electrospinning</a:t>
            </a:r>
          </a:p>
        </p:txBody>
      </p:sp>
      <p:sp>
        <p:nvSpPr>
          <p:cNvPr id="156" name="Shape 156"/>
          <p:cNvSpPr/>
          <p:nvPr/>
        </p:nvSpPr>
        <p:spPr>
          <a:xfrm>
            <a:off x="686169" y="2322481"/>
            <a:ext cx="249957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Electrospray</a:t>
            </a:r>
          </a:p>
        </p:txBody>
      </p:sp>
      <p:sp>
        <p:nvSpPr>
          <p:cNvPr id="157" name="Shape 157"/>
          <p:cNvSpPr/>
          <p:nvPr/>
        </p:nvSpPr>
        <p:spPr>
          <a:xfrm>
            <a:off x="9954017" y="2087531"/>
            <a:ext cx="258684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Electrostatic</a:t>
            </a:r>
          </a:p>
          <a:p>
            <a:pPr>
              <a:defRPr b="1"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 Precipitator</a:t>
            </a:r>
          </a:p>
        </p:txBody>
      </p:sp>
      <p:sp>
        <p:nvSpPr>
          <p:cNvPr id="158" name="Shape 158"/>
          <p:cNvSpPr/>
          <p:nvPr/>
        </p:nvSpPr>
        <p:spPr>
          <a:xfrm>
            <a:off x="9330763" y="8396936"/>
            <a:ext cx="2953443" cy="54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Mixing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8" name="Shape 758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9" name="Shape 7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0" name="Shape 760"/>
          <p:cNvSpPr/>
          <p:nvPr/>
        </p:nvSpPr>
        <p:spPr>
          <a:xfrm>
            <a:off x="833850" y="1121411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385572">
              <a:defRPr sz="5280">
                <a:solidFill>
                  <a:srgbClr val="FF2600"/>
                </a:solidFill>
              </a:defRPr>
            </a:pPr>
            <a:r>
              <a:t>Weakly nonlinear stability analysis of</a:t>
            </a:r>
          </a:p>
          <a:p>
            <a:pPr defTabSz="385572">
              <a:defRPr sz="5280">
                <a:solidFill>
                  <a:srgbClr val="FF2600"/>
                </a:solidFill>
              </a:defRPr>
            </a:pPr>
            <a:r>
              <a:t>Poiseuille-EHD flow</a:t>
            </a:r>
          </a:p>
        </p:txBody>
      </p:sp>
      <p:sp>
        <p:nvSpPr>
          <p:cNvPr id="761" name="Shape 761"/>
          <p:cNvSpPr/>
          <p:nvPr/>
        </p:nvSpPr>
        <p:spPr>
          <a:xfrm>
            <a:off x="1781560" y="3918935"/>
            <a:ext cx="331561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1F3F7"/>
                </a:solidFill>
              </a:defRPr>
            </a:pPr>
            <a:r>
              <a:t>Linear stability </a:t>
            </a:r>
          </a:p>
          <a:p>
            <a:pPr>
              <a:defRPr>
                <a:solidFill>
                  <a:srgbClr val="F1F3F7"/>
                </a:solidFill>
              </a:defRPr>
            </a:pPr>
            <a:r>
              <a:t>analysis (3D)</a:t>
            </a:r>
          </a:p>
        </p:txBody>
      </p:sp>
      <p:sp>
        <p:nvSpPr>
          <p:cNvPr id="762" name="Shape 762"/>
          <p:cNvSpPr/>
          <p:nvPr/>
        </p:nvSpPr>
        <p:spPr>
          <a:xfrm>
            <a:off x="5764082" y="3745509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3" name="Shape 763"/>
          <p:cNvSpPr/>
          <p:nvPr/>
        </p:nvSpPr>
        <p:spPr>
          <a:xfrm>
            <a:off x="1210288" y="6924369"/>
            <a:ext cx="44581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Weakly nonlinear </a:t>
            </a:r>
          </a:p>
          <a:p>
            <a:pPr/>
            <a:r>
              <a:t>stability analysis (2D)</a:t>
            </a:r>
          </a:p>
        </p:txBody>
      </p:sp>
      <p:sp>
        <p:nvSpPr>
          <p:cNvPr id="764" name="Shape 764"/>
          <p:cNvSpPr/>
          <p:nvPr/>
        </p:nvSpPr>
        <p:spPr>
          <a:xfrm>
            <a:off x="5764082" y="6750943"/>
            <a:ext cx="440447" cy="154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5" name="Shape 765"/>
          <p:cNvSpPr/>
          <p:nvPr/>
        </p:nvSpPr>
        <p:spPr>
          <a:xfrm>
            <a:off x="6288960" y="3346491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1F3F7"/>
                </a:solidFill>
              </a:defRPr>
            </a:lvl1pPr>
          </a:lstStyle>
          <a:p>
            <a:pPr/>
            <a:r>
              <a:t>Hydrostatic EHD flow</a:t>
            </a:r>
          </a:p>
        </p:txBody>
      </p:sp>
      <p:sp>
        <p:nvSpPr>
          <p:cNvPr id="766" name="Shape 766"/>
          <p:cNvSpPr/>
          <p:nvPr/>
        </p:nvSpPr>
        <p:spPr>
          <a:xfrm>
            <a:off x="6288960" y="4998972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1F3F7"/>
                </a:solidFill>
              </a:defRPr>
            </a:lvl1pPr>
          </a:lstStyle>
          <a:p>
            <a:pPr/>
            <a:r>
              <a:t>Poiseuille-EHD flow</a:t>
            </a:r>
          </a:p>
        </p:txBody>
      </p:sp>
      <p:sp>
        <p:nvSpPr>
          <p:cNvPr id="767" name="Shape 767"/>
          <p:cNvSpPr/>
          <p:nvPr/>
        </p:nvSpPr>
        <p:spPr>
          <a:xfrm>
            <a:off x="6288960" y="6342364"/>
            <a:ext cx="44499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1F3F7"/>
                </a:solidFill>
              </a:defRPr>
            </a:lvl1pPr>
          </a:lstStyle>
          <a:p>
            <a:pPr/>
            <a:r>
              <a:t>Hydrostatic EHD flow</a:t>
            </a:r>
          </a:p>
        </p:txBody>
      </p:sp>
      <p:sp>
        <p:nvSpPr>
          <p:cNvPr id="768" name="Shape 768"/>
          <p:cNvSpPr/>
          <p:nvPr/>
        </p:nvSpPr>
        <p:spPr>
          <a:xfrm>
            <a:off x="6288960" y="8023660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Poiseuille-EHD flow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/>
          <p:nvPr/>
        </p:nvSpPr>
        <p:spPr>
          <a:xfrm>
            <a:off x="454089" y="8358157"/>
            <a:ext cx="12416657" cy="863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t>The higher the T, the stronger the weakly nonlinear effect destabilizing the flow, i.e., the Poiseuille-EHD flow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more subcritical</a:t>
            </a:r>
            <a:r>
              <a:t> than the conventional Poiseuille flow.</a:t>
            </a:r>
          </a:p>
        </p:txBody>
      </p:sp>
      <p:sp>
        <p:nvSpPr>
          <p:cNvPr id="771" name="Shape 7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72" name="critical_a3_T_Poiseuille_C50_Fe1000_alp.pdf"/>
          <p:cNvPicPr>
            <a:picLocks noChangeAspect="1"/>
          </p:cNvPicPr>
          <p:nvPr/>
        </p:nvPicPr>
        <p:blipFill>
          <a:blip r:embed="rId2">
            <a:extLst/>
          </a:blip>
          <a:srcRect l="5534" t="0" r="5534" b="0"/>
          <a:stretch>
            <a:fillRect/>
          </a:stretch>
        </p:blipFill>
        <p:spPr>
          <a:xfrm>
            <a:off x="1226939" y="2273641"/>
            <a:ext cx="10551023" cy="6003609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Shape 773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Effect of electric Rayleigh T</a:t>
            </a:r>
          </a:p>
        </p:txBody>
      </p:sp>
      <p:sp>
        <p:nvSpPr>
          <p:cNvPr id="774" name="Shape 774"/>
          <p:cNvSpPr/>
          <p:nvPr/>
        </p:nvSpPr>
        <p:spPr>
          <a:xfrm>
            <a:off x="2216918" y="2720880"/>
            <a:ext cx="78760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C=50, Fe=10</a:t>
            </a:r>
            <a:r>
              <a:rPr baseline="31999"/>
              <a:t>3</a:t>
            </a:r>
            <a:r>
              <a:t>, at the critical condition</a:t>
            </a:r>
          </a:p>
        </p:txBody>
      </p:sp>
      <p:pic>
        <p:nvPicPr>
          <p:cNvPr id="775" name="屏幕快照 2016-08-03 下午3.33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3031" y="8019460"/>
            <a:ext cx="438737" cy="459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屏幕快照 2016-08-24 下午1.55.5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19504" y="5002355"/>
            <a:ext cx="1178106" cy="545952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Shape 777"/>
          <p:cNvSpPr/>
          <p:nvPr/>
        </p:nvSpPr>
        <p:spPr>
          <a:xfrm flipV="1">
            <a:off x="2122868" y="7235283"/>
            <a:ext cx="1" cy="381001"/>
          </a:xfrm>
          <a:prstGeom prst="line">
            <a:avLst/>
          </a:prstGeom>
          <a:ln w="25400">
            <a:solidFill>
              <a:srgbClr val="FF3E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78" name="Shape 778"/>
          <p:cNvSpPr/>
          <p:nvPr/>
        </p:nvSpPr>
        <p:spPr>
          <a:xfrm>
            <a:off x="189227" y="7074566"/>
            <a:ext cx="123870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</a:p>
          <a:p>
            <a:pPr>
              <a:defRPr sz="2800"/>
            </a:pPr>
            <a:r>
              <a:t>=30.96</a:t>
            </a:r>
          </a:p>
        </p:txBody>
      </p:sp>
      <p:sp>
        <p:nvSpPr>
          <p:cNvPr id="779" name="Shape 779"/>
          <p:cNvSpPr/>
          <p:nvPr/>
        </p:nvSpPr>
        <p:spPr>
          <a:xfrm>
            <a:off x="352500" y="62847"/>
            <a:ext cx="909198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analysis: Poiseuille-EHD flow</a:t>
            </a:r>
          </a:p>
        </p:txBody>
      </p:sp>
      <p:pic>
        <p:nvPicPr>
          <p:cNvPr id="780" name="屏幕快照 2016-08-24 下午1.55.5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19504" y="7077067"/>
            <a:ext cx="1178106" cy="545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7" grpId="1"/>
      <p:bldP build="whole" bldLvl="1" animBg="1" rev="0" advAuto="0" spid="770" grpId="4"/>
      <p:bldP build="whole" bldLvl="1" animBg="1" rev="0" advAuto="0" spid="778" grpId="2"/>
      <p:bldP build="whole" bldLvl="1" animBg="1" rev="0" advAuto="0" spid="780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83" name="屏幕快照 2016-08-03 下午12.44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223" y="3250296"/>
            <a:ext cx="3651628" cy="135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屏幕快照 2016-08-03 下午12.46.20.png"/>
          <p:cNvPicPr>
            <a:picLocks noChangeAspect="1"/>
          </p:cNvPicPr>
          <p:nvPr/>
        </p:nvPicPr>
        <p:blipFill>
          <a:blip r:embed="rId3">
            <a:extLst/>
          </a:blip>
          <a:srcRect l="0" t="62485" r="0" b="0"/>
          <a:stretch>
            <a:fillRect/>
          </a:stretch>
        </p:blipFill>
        <p:spPr>
          <a:xfrm>
            <a:off x="388839" y="4849226"/>
            <a:ext cx="9216644" cy="823802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Shape 785"/>
          <p:cNvSpPr/>
          <p:nvPr>
            <p:ph type="title"/>
          </p:nvPr>
        </p:nvSpPr>
        <p:spPr>
          <a:xfrm>
            <a:off x="778097" y="482600"/>
            <a:ext cx="11099801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Which part of the nonlinearity destabilizing the flow?</a:t>
            </a:r>
          </a:p>
        </p:txBody>
      </p:sp>
      <p:grpSp>
        <p:nvGrpSpPr>
          <p:cNvPr id="788" name="Group 788"/>
          <p:cNvGrpSpPr/>
          <p:nvPr/>
        </p:nvGrpSpPr>
        <p:grpSpPr>
          <a:xfrm>
            <a:off x="966547" y="7107060"/>
            <a:ext cx="11326578" cy="1351251"/>
            <a:chOff x="0" y="0"/>
            <a:chExt cx="11326576" cy="1351249"/>
          </a:xfrm>
        </p:grpSpPr>
        <p:pic>
          <p:nvPicPr>
            <p:cNvPr id="786" name="屏幕快照 2016-08-03 下午12.44.3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51628" cy="1351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7" name="屏幕快照 2016-08-03 下午12.46.2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1213" t="62485" r="0" b="0"/>
            <a:stretch>
              <a:fillRect/>
            </a:stretch>
          </p:blipFill>
          <p:spPr>
            <a:xfrm>
              <a:off x="3143476" y="238982"/>
              <a:ext cx="8183101" cy="823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9" name="Shape 789"/>
          <p:cNvSpPr/>
          <p:nvPr/>
        </p:nvSpPr>
        <p:spPr>
          <a:xfrm>
            <a:off x="5820433" y="8166344"/>
            <a:ext cx="1015129" cy="1"/>
          </a:xfrm>
          <a:prstGeom prst="line">
            <a:avLst/>
          </a:prstGeom>
          <a:ln w="25400">
            <a:solidFill>
              <a:srgbClr val="FF2E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90" name="Shape 790"/>
          <p:cNvSpPr/>
          <p:nvPr/>
        </p:nvSpPr>
        <p:spPr>
          <a:xfrm rot="5400000">
            <a:off x="5867400" y="6111925"/>
            <a:ext cx="1270000" cy="766370"/>
          </a:xfrm>
          <a:prstGeom prst="rightArrow">
            <a:avLst>
              <a:gd name="adj1" fmla="val 32036"/>
              <a:gd name="adj2" fmla="val 53651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91" name="Shape 791"/>
          <p:cNvSpPr/>
          <p:nvPr/>
        </p:nvSpPr>
        <p:spPr>
          <a:xfrm flipV="1">
            <a:off x="896953" y="4203756"/>
            <a:ext cx="2836383" cy="10054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92" name="Shape 792"/>
          <p:cNvSpPr/>
          <p:nvPr/>
        </p:nvSpPr>
        <p:spPr>
          <a:xfrm>
            <a:off x="352500" y="62847"/>
            <a:ext cx="909198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analysis: Poiseuille-EHD flow</a:t>
            </a:r>
          </a:p>
        </p:txBody>
      </p:sp>
      <p:pic>
        <p:nvPicPr>
          <p:cNvPr id="793" name="屏幕快照 2016-08-03 下午8.32.40.png"/>
          <p:cNvPicPr>
            <a:picLocks noChangeAspect="1"/>
          </p:cNvPicPr>
          <p:nvPr/>
        </p:nvPicPr>
        <p:blipFill>
          <a:blip r:embed="rId4">
            <a:extLst/>
          </a:blip>
          <a:srcRect l="0" t="3876" r="94026" b="90248"/>
          <a:stretch>
            <a:fillRect/>
          </a:stretch>
        </p:blipFill>
        <p:spPr>
          <a:xfrm>
            <a:off x="4997777" y="8401724"/>
            <a:ext cx="1072135" cy="777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屏幕快照 2016-08-03 下午8.32.40.png"/>
          <p:cNvPicPr>
            <a:picLocks noChangeAspect="1"/>
          </p:cNvPicPr>
          <p:nvPr/>
        </p:nvPicPr>
        <p:blipFill>
          <a:blip r:embed="rId4">
            <a:extLst/>
          </a:blip>
          <a:srcRect l="0" t="54954" r="93980" b="39548"/>
          <a:stretch>
            <a:fillRect/>
          </a:stretch>
        </p:blipFill>
        <p:spPr>
          <a:xfrm>
            <a:off x="6730004" y="8469391"/>
            <a:ext cx="1029323" cy="693258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Shape 795"/>
          <p:cNvSpPr/>
          <p:nvPr/>
        </p:nvSpPr>
        <p:spPr>
          <a:xfrm>
            <a:off x="6869365" y="8162624"/>
            <a:ext cx="359524" cy="3595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96" name="Shape 796"/>
          <p:cNvSpPr/>
          <p:nvPr/>
        </p:nvSpPr>
        <p:spPr>
          <a:xfrm flipH="1">
            <a:off x="5427106" y="8124524"/>
            <a:ext cx="359524" cy="3595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797" name="屏幕快照 2016-08-03 下午3.16.09.png"/>
          <p:cNvPicPr>
            <a:picLocks noChangeAspect="1"/>
          </p:cNvPicPr>
          <p:nvPr/>
        </p:nvPicPr>
        <p:blipFill>
          <a:blip r:embed="rId5">
            <a:extLst/>
          </a:blip>
          <a:srcRect l="72607" t="43059" r="20645" b="28230"/>
          <a:stretch>
            <a:fillRect/>
          </a:stretch>
        </p:blipFill>
        <p:spPr>
          <a:xfrm>
            <a:off x="5559188" y="6867978"/>
            <a:ext cx="639181" cy="529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7" grpId="6"/>
      <p:bldP build="whole" bldLvl="1" animBg="1" rev="0" advAuto="0" spid="795" grpId="8"/>
      <p:bldP build="whole" bldLvl="1" animBg="1" rev="0" advAuto="0" spid="790" grpId="4"/>
      <p:bldP build="whole" bldLvl="1" animBg="1" rev="0" advAuto="0" spid="793" grpId="11"/>
      <p:bldP build="whole" bldLvl="1" animBg="1" rev="0" advAuto="0" spid="789" grpId="7"/>
      <p:bldP build="whole" bldLvl="1" animBg="1" rev="0" advAuto="0" spid="783" grpId="1"/>
      <p:bldP build="whole" bldLvl="1" animBg="1" rev="0" advAuto="0" spid="794" grpId="10"/>
      <p:bldP build="whole" bldLvl="1" animBg="1" rev="0" advAuto="0" spid="791" grpId="3"/>
      <p:bldP build="whole" bldLvl="1" animBg="1" rev="0" advAuto="0" spid="796" grpId="9"/>
      <p:bldP build="whole" bldLvl="1" animBg="1" rev="0" advAuto="0" spid="784" grpId="2"/>
      <p:bldP build="whole" bldLvl="1" animBg="1" rev="0" advAuto="0" spid="788" grpId="5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屏幕快照 2016-08-03 下午8.32.40.png"/>
          <p:cNvPicPr>
            <a:picLocks noChangeAspect="1"/>
          </p:cNvPicPr>
          <p:nvPr/>
        </p:nvPicPr>
        <p:blipFill>
          <a:blip r:embed="rId2">
            <a:extLst/>
          </a:blip>
          <a:srcRect l="0" t="53099" r="0" b="0"/>
          <a:stretch>
            <a:fillRect/>
          </a:stretch>
        </p:blipFill>
        <p:spPr>
          <a:xfrm>
            <a:off x="651230" y="5129235"/>
            <a:ext cx="9371811" cy="3241811"/>
          </a:xfrm>
          <a:prstGeom prst="rect">
            <a:avLst/>
          </a:prstGeom>
          <a:ln w="12700">
            <a:miter lim="400000"/>
          </a:ln>
        </p:spPr>
      </p:pic>
      <p:sp>
        <p:nvSpPr>
          <p:cNvPr id="800" name="Shape 8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01" name="屏幕快照 2016-08-03 下午8.32.40.png"/>
          <p:cNvPicPr>
            <a:picLocks noChangeAspect="1"/>
          </p:cNvPicPr>
          <p:nvPr/>
        </p:nvPicPr>
        <p:blipFill>
          <a:blip r:embed="rId2">
            <a:extLst/>
          </a:blip>
          <a:srcRect l="0" t="221" r="15649" b="47910"/>
          <a:stretch>
            <a:fillRect/>
          </a:stretch>
        </p:blipFill>
        <p:spPr>
          <a:xfrm>
            <a:off x="563405" y="822530"/>
            <a:ext cx="8446902" cy="3830824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Shape 802"/>
          <p:cNvSpPr/>
          <p:nvPr/>
        </p:nvSpPr>
        <p:spPr>
          <a:xfrm>
            <a:off x="372286" y="675440"/>
            <a:ext cx="8829326" cy="4124818"/>
          </a:xfrm>
          <a:prstGeom prst="rect">
            <a:avLst/>
          </a:prstGeom>
          <a:ln w="635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03" name="Shape 803"/>
          <p:cNvSpPr/>
          <p:nvPr/>
        </p:nvSpPr>
        <p:spPr>
          <a:xfrm>
            <a:off x="9163848" y="1737298"/>
            <a:ext cx="3886715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>
                <a:solidFill>
                  <a:srgbClr val="FF2600"/>
                </a:solidFill>
              </a:defRPr>
            </a:pPr>
            <a:r>
              <a:t>Third-order nonlinear terms in the governing equation for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streamfunction</a:t>
            </a:r>
          </a:p>
        </p:txBody>
      </p:sp>
      <p:sp>
        <p:nvSpPr>
          <p:cNvPr id="804" name="Shape 804"/>
          <p:cNvSpPr/>
          <p:nvPr/>
        </p:nvSpPr>
        <p:spPr>
          <a:xfrm>
            <a:off x="8574871" y="709325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05" name="Shape 805"/>
          <p:cNvSpPr/>
          <p:nvPr/>
        </p:nvSpPr>
        <p:spPr>
          <a:xfrm>
            <a:off x="10146785" y="5392520"/>
            <a:ext cx="2760958" cy="254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>
                <a:solidFill>
                  <a:srgbClr val="FF2600"/>
                </a:solidFill>
              </a:defRPr>
            </a:pPr>
            <a:r>
              <a:t>Third-order nonlinear terms in the governing equation for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electric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potential</a:t>
            </a:r>
          </a:p>
        </p:txBody>
      </p:sp>
      <p:sp>
        <p:nvSpPr>
          <p:cNvPr id="806" name="Shape 806"/>
          <p:cNvSpPr/>
          <p:nvPr/>
        </p:nvSpPr>
        <p:spPr>
          <a:xfrm>
            <a:off x="372286" y="4911549"/>
            <a:ext cx="9619129" cy="3501949"/>
          </a:xfrm>
          <a:prstGeom prst="rect">
            <a:avLst/>
          </a:prstGeom>
          <a:ln w="635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07" name="Shape 807"/>
          <p:cNvSpPr/>
          <p:nvPr/>
        </p:nvSpPr>
        <p:spPr>
          <a:xfrm>
            <a:off x="352500" y="62847"/>
            <a:ext cx="909198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analysis: Poiseuille-EHD flow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10" name="屏幕快照 2016-08-03 下午8.32.40.png"/>
          <p:cNvPicPr>
            <a:picLocks noChangeAspect="1"/>
          </p:cNvPicPr>
          <p:nvPr/>
        </p:nvPicPr>
        <p:blipFill>
          <a:blip r:embed="rId2">
            <a:extLst/>
          </a:blip>
          <a:srcRect l="0" t="221" r="94026" b="87299"/>
          <a:stretch>
            <a:fillRect/>
          </a:stretch>
        </p:blipFill>
        <p:spPr>
          <a:xfrm>
            <a:off x="563405" y="822530"/>
            <a:ext cx="1072136" cy="1651779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Shape 811"/>
          <p:cNvSpPr/>
          <p:nvPr/>
        </p:nvSpPr>
        <p:spPr>
          <a:xfrm>
            <a:off x="9163848" y="1737298"/>
            <a:ext cx="3886715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>
                <a:solidFill>
                  <a:srgbClr val="FF2600"/>
                </a:solidFill>
              </a:defRPr>
            </a:pPr>
            <a:r>
              <a:t>Third-order nonlinear terms in the governing equation for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streamfunction</a:t>
            </a:r>
          </a:p>
        </p:txBody>
      </p:sp>
      <p:sp>
        <p:nvSpPr>
          <p:cNvPr id="812" name="Shape 812"/>
          <p:cNvSpPr/>
          <p:nvPr/>
        </p:nvSpPr>
        <p:spPr>
          <a:xfrm>
            <a:off x="8589278" y="7611909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13" name="Shape 813"/>
          <p:cNvSpPr/>
          <p:nvPr/>
        </p:nvSpPr>
        <p:spPr>
          <a:xfrm>
            <a:off x="372286" y="675440"/>
            <a:ext cx="8829326" cy="4124818"/>
          </a:xfrm>
          <a:prstGeom prst="rect">
            <a:avLst/>
          </a:prstGeom>
          <a:ln w="635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14" name="Shape 814"/>
          <p:cNvSpPr/>
          <p:nvPr/>
        </p:nvSpPr>
        <p:spPr>
          <a:xfrm>
            <a:off x="2111341" y="1324576"/>
            <a:ext cx="29850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 flow</a:t>
            </a:r>
          </a:p>
        </p:txBody>
      </p:sp>
      <p:sp>
        <p:nvSpPr>
          <p:cNvPr id="815" name="Shape 815"/>
          <p:cNvSpPr/>
          <p:nvPr/>
        </p:nvSpPr>
        <p:spPr>
          <a:xfrm>
            <a:off x="2168160" y="5429250"/>
            <a:ext cx="29850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 flow</a:t>
            </a:r>
          </a:p>
        </p:txBody>
      </p:sp>
      <p:sp>
        <p:nvSpPr>
          <p:cNvPr id="816" name="Shape 816"/>
          <p:cNvSpPr/>
          <p:nvPr/>
        </p:nvSpPr>
        <p:spPr>
          <a:xfrm>
            <a:off x="1259639" y="6718128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Poiseuille-EHD flow</a:t>
            </a:r>
          </a:p>
        </p:txBody>
      </p:sp>
      <p:sp>
        <p:nvSpPr>
          <p:cNvPr id="817" name="Shape 817"/>
          <p:cNvSpPr/>
          <p:nvPr/>
        </p:nvSpPr>
        <p:spPr>
          <a:xfrm>
            <a:off x="1242870" y="2559351"/>
            <a:ext cx="4076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Poiseuille-EHD flow</a:t>
            </a:r>
          </a:p>
        </p:txBody>
      </p:sp>
      <p:pic>
        <p:nvPicPr>
          <p:cNvPr id="818" name="屏幕快照 2016-08-03 下午8.33.46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75551"/>
          <a:stretch>
            <a:fillRect/>
          </a:stretch>
        </p:blipFill>
        <p:spPr>
          <a:xfrm>
            <a:off x="5515974" y="2676949"/>
            <a:ext cx="3451750" cy="48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" name="屏幕快照 2016-08-03 下午8.33.46.png"/>
          <p:cNvPicPr>
            <a:picLocks noChangeAspect="1"/>
          </p:cNvPicPr>
          <p:nvPr/>
        </p:nvPicPr>
        <p:blipFill>
          <a:blip r:embed="rId3">
            <a:extLst/>
          </a:blip>
          <a:srcRect l="0" t="73979" r="0" b="0"/>
          <a:stretch>
            <a:fillRect/>
          </a:stretch>
        </p:blipFill>
        <p:spPr>
          <a:xfrm>
            <a:off x="5652439" y="6781826"/>
            <a:ext cx="3451749" cy="52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屏幕快照 2016-08-04 上午10.52.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9719" y="5560689"/>
            <a:ext cx="1868375" cy="474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1" name="屏幕快照 2016-08-04 上午10.52.2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82061" y="1411842"/>
            <a:ext cx="3005811" cy="473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屏幕快照 2016-08-03 下午8.32.40.png"/>
          <p:cNvPicPr>
            <a:picLocks noChangeAspect="1"/>
          </p:cNvPicPr>
          <p:nvPr/>
        </p:nvPicPr>
        <p:blipFill>
          <a:blip r:embed="rId2">
            <a:extLst/>
          </a:blip>
          <a:srcRect l="0" t="53099" r="93801" b="36295"/>
          <a:stretch>
            <a:fillRect/>
          </a:stretch>
        </p:blipFill>
        <p:spPr>
          <a:xfrm>
            <a:off x="651230" y="5129235"/>
            <a:ext cx="1059946" cy="1337369"/>
          </a:xfrm>
          <a:prstGeom prst="rect">
            <a:avLst/>
          </a:prstGeom>
          <a:ln w="12700">
            <a:miter lim="400000"/>
          </a:ln>
        </p:spPr>
      </p:pic>
      <p:sp>
        <p:nvSpPr>
          <p:cNvPr id="823" name="Shape 823"/>
          <p:cNvSpPr/>
          <p:nvPr/>
        </p:nvSpPr>
        <p:spPr>
          <a:xfrm>
            <a:off x="372286" y="4911549"/>
            <a:ext cx="9619129" cy="3501949"/>
          </a:xfrm>
          <a:prstGeom prst="rect">
            <a:avLst/>
          </a:prstGeom>
          <a:ln w="63500">
            <a:solidFill>
              <a:srgbClr val="FF3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24" name="Shape 824"/>
          <p:cNvSpPr/>
          <p:nvPr/>
        </p:nvSpPr>
        <p:spPr>
          <a:xfrm>
            <a:off x="208603" y="8388817"/>
            <a:ext cx="12755564" cy="83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The enhanced subcriticality of Poiseuille-EHD flow results from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the modified hydrodynamic part (streamfunction)</a:t>
            </a:r>
            <a:r>
              <a:t>, rather than directly from the electric potential.</a:t>
            </a:r>
          </a:p>
        </p:txBody>
      </p:sp>
      <p:sp>
        <p:nvSpPr>
          <p:cNvPr id="825" name="Shape 825"/>
          <p:cNvSpPr/>
          <p:nvPr/>
        </p:nvSpPr>
        <p:spPr>
          <a:xfrm>
            <a:off x="10146785" y="5392520"/>
            <a:ext cx="2760958" cy="254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>
                <a:solidFill>
                  <a:srgbClr val="FF2600"/>
                </a:solidFill>
              </a:defRPr>
            </a:pPr>
            <a:r>
              <a:t>Third-order nonlinear terms in the governing equation for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electric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potential</a:t>
            </a:r>
          </a:p>
        </p:txBody>
      </p:sp>
      <p:sp>
        <p:nvSpPr>
          <p:cNvPr id="826" name="Shape 826"/>
          <p:cNvSpPr/>
          <p:nvPr/>
        </p:nvSpPr>
        <p:spPr>
          <a:xfrm>
            <a:off x="6907637" y="768223"/>
            <a:ext cx="57199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C=50, Fe=10</a:t>
            </a:r>
            <a:r>
              <a:rPr baseline="31999"/>
              <a:t>3</a:t>
            </a:r>
            <a:r>
              <a:t>, at the critical condition</a:t>
            </a:r>
          </a:p>
        </p:txBody>
      </p:sp>
      <p:sp>
        <p:nvSpPr>
          <p:cNvPr id="827" name="Shape 827"/>
          <p:cNvSpPr/>
          <p:nvPr/>
        </p:nvSpPr>
        <p:spPr>
          <a:xfrm>
            <a:off x="352500" y="62847"/>
            <a:ext cx="909198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Weakly nonlinear stability analysis: Poiseuille-EHD flow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7" grpId="7"/>
      <p:bldP build="whole" bldLvl="1" animBg="1" rev="0" advAuto="0" spid="815" grpId="4"/>
      <p:bldP build="whole" bldLvl="1" animBg="1" rev="0" advAuto="0" spid="818" grpId="6"/>
      <p:bldP build="whole" bldLvl="1" animBg="1" rev="0" advAuto="0" spid="816" grpId="9"/>
      <p:bldP build="whole" bldLvl="1" animBg="1" rev="0" advAuto="0" spid="826" grpId="5"/>
      <p:bldP build="whole" bldLvl="1" animBg="1" rev="0" advAuto="0" spid="824" grpId="10"/>
      <p:bldP build="whole" bldLvl="1" animBg="1" rev="0" advAuto="0" spid="814" grpId="2"/>
      <p:bldP build="whole" bldLvl="1" animBg="1" rev="0" advAuto="0" spid="820" grpId="3"/>
      <p:bldP build="whole" bldLvl="1" animBg="1" rev="0" advAuto="0" spid="821" grpId="1"/>
      <p:bldP build="whole" bldLvl="1" animBg="1" rev="0" advAuto="0" spid="819" grpId="8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0" name="Shape 830"/>
          <p:cNvSpPr/>
          <p:nvPr/>
        </p:nvSpPr>
        <p:spPr>
          <a:xfrm>
            <a:off x="352500" y="62847"/>
            <a:ext cx="214068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Conclusions</a:t>
            </a:r>
          </a:p>
        </p:txBody>
      </p:sp>
      <p:sp>
        <p:nvSpPr>
          <p:cNvPr id="831" name="Shape 831"/>
          <p:cNvSpPr/>
          <p:nvPr/>
        </p:nvSpPr>
        <p:spPr>
          <a:xfrm>
            <a:off x="348963" y="709924"/>
            <a:ext cx="12306874" cy="200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solidFill>
                  <a:srgbClr val="DCDEE0"/>
                </a:solidFill>
              </a:defRPr>
            </a:pPr>
            <a:r>
              <a:t>Linear stability analysis for hydrostatic EHD: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Stronger charge diffusion</a:t>
            </a:r>
            <a:r>
              <a:t> will make the EHD flow more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unstable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non-modal effect</a:t>
            </a:r>
            <a:r>
              <a:t> in hydrostatic EHD is generally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small</a:t>
            </a:r>
            <a:r>
              <a:t>, so it probably cannot explain the discrepancy between the theoretical Tc and the experimentally-determined Tc.</a:t>
            </a:r>
          </a:p>
        </p:txBody>
      </p:sp>
      <p:sp>
        <p:nvSpPr>
          <p:cNvPr id="832" name="Shape 832"/>
          <p:cNvSpPr/>
          <p:nvPr/>
        </p:nvSpPr>
        <p:spPr>
          <a:xfrm>
            <a:off x="348963" y="3015612"/>
            <a:ext cx="12306874" cy="1244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solidFill>
                  <a:srgbClr val="DCDEE0"/>
                </a:solidFill>
              </a:defRPr>
            </a:pPr>
            <a:r>
              <a:t>Linear stability analysis for Poiseuille-EHD: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t>The lift-up mechanism, which is a powerful energy growth route in Poiseuille flow,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enhanced by the electric field </a:t>
            </a:r>
            <a:r>
              <a:t>in the Poiseuille-EHD flow.</a:t>
            </a:r>
          </a:p>
        </p:txBody>
      </p:sp>
      <p:sp>
        <p:nvSpPr>
          <p:cNvPr id="833" name="Shape 833"/>
          <p:cNvSpPr/>
          <p:nvPr/>
        </p:nvSpPr>
        <p:spPr>
          <a:xfrm>
            <a:off x="348963" y="6804029"/>
            <a:ext cx="12306874" cy="238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Weakly nonlinear stability analysis for Poiseuille-EHD: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The Poiseuille-EHD flow becomes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more subcritical</a:t>
            </a:r>
            <a:r>
              <a:t> than the conventional Poiseuille flow,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and the enhanced subcriticality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comes from the modified streamfunction</a:t>
            </a:r>
            <a:r>
              <a:t>, rather than directly from the electric effect. So we can infer that it is important to calculate correctly the hydrodynamic field.</a:t>
            </a:r>
          </a:p>
        </p:txBody>
      </p:sp>
      <p:sp>
        <p:nvSpPr>
          <p:cNvPr id="834" name="Shape 834"/>
          <p:cNvSpPr/>
          <p:nvPr/>
        </p:nvSpPr>
        <p:spPr>
          <a:xfrm>
            <a:off x="9876557" y="8832532"/>
            <a:ext cx="175222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Traoré &amp; Wu (2013)</a:t>
            </a:r>
          </a:p>
        </p:txBody>
      </p:sp>
      <p:sp>
        <p:nvSpPr>
          <p:cNvPr id="835" name="Shape 835"/>
          <p:cNvSpPr/>
          <p:nvPr/>
        </p:nvSpPr>
        <p:spPr>
          <a:xfrm>
            <a:off x="348963" y="4560569"/>
            <a:ext cx="12306874" cy="200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solidFill>
                  <a:srgbClr val="DCDEE0"/>
                </a:solidFill>
              </a:defRPr>
            </a:pPr>
            <a:r>
              <a:t>Weakly nonlinear stability analysis for hydrostatic EHD: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t>In the weakly nonlinear phase, the stronger charge diffusion will less destabilize the flow, but the higher mobility ratio will more destabilize the flow.</a:t>
            </a:r>
          </a:p>
          <a:p>
            <a:pPr marL="345722" indent="-345722" algn="l">
              <a:buSzPct val="75000"/>
              <a:buChar char="•"/>
              <a:defRPr sz="2500">
                <a:solidFill>
                  <a:srgbClr val="DCDEE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The actual T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should be higher</a:t>
            </a:r>
            <a:r>
              <a:t> than the values predicted in the previous works without taking into account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charge diffusion effect (which destabilizes less)</a:t>
            </a:r>
            <a:r>
              <a:t>.</a:t>
            </a:r>
          </a:p>
        </p:txBody>
      </p:sp>
      <p:sp>
        <p:nvSpPr>
          <p:cNvPr id="836" name="Shape 836"/>
          <p:cNvSpPr/>
          <p:nvPr/>
        </p:nvSpPr>
        <p:spPr>
          <a:xfrm>
            <a:off x="10168485" y="6566297"/>
            <a:ext cx="21789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Castellanos et al. (1989)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/>
          <p:nvPr/>
        </p:nvSpPr>
        <p:spPr>
          <a:xfrm>
            <a:off x="348963" y="6804029"/>
            <a:ext cx="12306874" cy="238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Weakly nonlinear stability analysis for Poiseuille-EHD: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The Poiseuille-EHD flow becomes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more subcritical</a:t>
            </a:r>
            <a:r>
              <a:t> than the conventional Poiseuille flow,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and the enhanced subcriticality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comes from the modified streamfunction</a:t>
            </a:r>
            <a:r>
              <a:t>, rather than directly from the electric effect. So we can infer that it is important to calculate correctly the hydrodynamic field.</a:t>
            </a:r>
          </a:p>
        </p:txBody>
      </p:sp>
      <p:sp>
        <p:nvSpPr>
          <p:cNvPr id="839" name="Shape 8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0" name="Shape 840"/>
          <p:cNvSpPr/>
          <p:nvPr/>
        </p:nvSpPr>
        <p:spPr>
          <a:xfrm>
            <a:off x="352500" y="62847"/>
            <a:ext cx="214068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Conclusions</a:t>
            </a:r>
          </a:p>
        </p:txBody>
      </p:sp>
      <p:sp>
        <p:nvSpPr>
          <p:cNvPr id="841" name="Shape 841"/>
          <p:cNvSpPr/>
          <p:nvPr/>
        </p:nvSpPr>
        <p:spPr>
          <a:xfrm>
            <a:off x="348963" y="709924"/>
            <a:ext cx="12306874" cy="200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Linear stability analysis for hydrostatic EHD: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Stronger charge diffusion</a:t>
            </a:r>
            <a:r>
              <a:t> will make the EHD flow more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unstable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non-modal effect </a:t>
            </a:r>
            <a:r>
              <a:t>in hydrostatic EHD is generally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small</a:t>
            </a:r>
            <a:r>
              <a:t>, so it probably cannot explain the discrepancy between the theoretical Tc and the experimentally-determined Tc.</a:t>
            </a:r>
          </a:p>
        </p:txBody>
      </p:sp>
      <p:sp>
        <p:nvSpPr>
          <p:cNvPr id="842" name="Shape 842"/>
          <p:cNvSpPr/>
          <p:nvPr/>
        </p:nvSpPr>
        <p:spPr>
          <a:xfrm>
            <a:off x="348963" y="3015612"/>
            <a:ext cx="12306874" cy="1244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Linear stability analysis for Poiseuille-EHD: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The lift-up mechanism, which is a powerful energy growth route in Poiseuille flow,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enhanced by the electric field</a:t>
            </a:r>
            <a:r>
              <a:t> in the Poiseuille-EHD flow.</a:t>
            </a:r>
          </a:p>
        </p:txBody>
      </p:sp>
      <p:sp>
        <p:nvSpPr>
          <p:cNvPr id="843" name="Shape 843"/>
          <p:cNvSpPr/>
          <p:nvPr/>
        </p:nvSpPr>
        <p:spPr>
          <a:xfrm>
            <a:off x="724068" y="1932219"/>
            <a:ext cx="8546373" cy="1"/>
          </a:xfrm>
          <a:prstGeom prst="line">
            <a:avLst/>
          </a:prstGeom>
          <a:ln w="25400">
            <a:solidFill>
              <a:srgbClr val="FF2C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44" name="Shape 844"/>
          <p:cNvSpPr/>
          <p:nvPr/>
        </p:nvSpPr>
        <p:spPr>
          <a:xfrm>
            <a:off x="1328993" y="8403254"/>
            <a:ext cx="10321414" cy="1"/>
          </a:xfrm>
          <a:prstGeom prst="line">
            <a:avLst/>
          </a:prstGeom>
          <a:ln w="25400">
            <a:solidFill>
              <a:srgbClr val="FF2C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45" name="Shape 845"/>
          <p:cNvSpPr/>
          <p:nvPr/>
        </p:nvSpPr>
        <p:spPr>
          <a:xfrm>
            <a:off x="9876557" y="8832532"/>
            <a:ext cx="175222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Traoré &amp; Wu (2013)</a:t>
            </a:r>
          </a:p>
        </p:txBody>
      </p:sp>
      <p:sp>
        <p:nvSpPr>
          <p:cNvPr id="846" name="Shape 846"/>
          <p:cNvSpPr/>
          <p:nvPr/>
        </p:nvSpPr>
        <p:spPr>
          <a:xfrm>
            <a:off x="348963" y="4560569"/>
            <a:ext cx="12306874" cy="200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Weakly nonlinear stability analysis for hydrostatic EHD: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t>In the weakly nonlinear phase, the stronger charge diffusion will less destabilize the flow, but the higher mobility ratio will more destabilize the flow.</a:t>
            </a:r>
          </a:p>
          <a:p>
            <a:pPr marL="345722" indent="-345722" algn="l">
              <a:buSzPct val="75000"/>
              <a:buChar char="•"/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The actual T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should be higher</a:t>
            </a:r>
            <a:r>
              <a:t> than the values predicted in the previous works without taking into account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charge diffusion effect (which destabilizes less)</a:t>
            </a:r>
            <a:r>
              <a:t>.</a:t>
            </a:r>
          </a:p>
        </p:txBody>
      </p:sp>
      <p:sp>
        <p:nvSpPr>
          <p:cNvPr id="847" name="Shape 847"/>
          <p:cNvSpPr/>
          <p:nvPr/>
        </p:nvSpPr>
        <p:spPr>
          <a:xfrm>
            <a:off x="10168485" y="6566297"/>
            <a:ext cx="21789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Castellanos et al. (1989)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4" grpId="2"/>
      <p:bldP build="whole" bldLvl="1" animBg="1" rev="0" advAuto="0" spid="84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0" name="Shape 850"/>
          <p:cNvSpPr/>
          <p:nvPr/>
        </p:nvSpPr>
        <p:spPr>
          <a:xfrm>
            <a:off x="391071" y="2199304"/>
            <a:ext cx="94823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These works have been published recently in </a:t>
            </a:r>
          </a:p>
        </p:txBody>
      </p:sp>
      <p:sp>
        <p:nvSpPr>
          <p:cNvPr id="851" name="Shape 851"/>
          <p:cNvSpPr/>
          <p:nvPr/>
        </p:nvSpPr>
        <p:spPr>
          <a:xfrm>
            <a:off x="458561" y="3707466"/>
            <a:ext cx="12087679" cy="409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ts val="5000"/>
              </a:lnSpc>
              <a:spcBef>
                <a:spcPts val="1600"/>
              </a:spcBef>
              <a:tabLst>
                <a:tab pos="139700" algn="l"/>
                <a:tab pos="457200" algn="l"/>
              </a:tabLst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M. Zhang, F. Martinelli, J. Wu, P. J. Schmid and M. Quadrio. Modal and nonmodal stability analysis of electrohydrodynamic flow with and without cross-flow. </a:t>
            </a:r>
            <a:r>
              <a:rPr b="1" i="1">
                <a:latin typeface="Times"/>
                <a:ea typeface="Times"/>
                <a:cs typeface="Times"/>
                <a:sym typeface="Times"/>
              </a:rPr>
              <a:t>Journal of Fluid Mechanics, </a:t>
            </a:r>
            <a:r>
              <a:t>770, 319-349, 2015 </a:t>
            </a:r>
            <a:br/>
          </a:p>
          <a:p>
            <a:pPr marL="457200" indent="-457200" algn="l" defTabSz="457200">
              <a:lnSpc>
                <a:spcPts val="5000"/>
              </a:lnSpc>
              <a:spcBef>
                <a:spcPts val="1600"/>
              </a:spcBef>
              <a:tabLst>
                <a:tab pos="139700" algn="l"/>
                <a:tab pos="457200" algn="l"/>
              </a:tabLst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M. Zhang, Weakly nonlinear stability analysis of subcritical electrohydrodynamic flow subject to strong unipolar injection. </a:t>
            </a:r>
            <a:r>
              <a:rPr b="1" i="1">
                <a:latin typeface="Times"/>
                <a:ea typeface="Times"/>
                <a:cs typeface="Times"/>
                <a:sym typeface="Times"/>
              </a:rPr>
              <a:t>Journal of Fluid Mechanics, </a:t>
            </a:r>
            <a:r>
              <a:t>792, 328–363, 2016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4" name="Shape 854"/>
          <p:cNvSpPr/>
          <p:nvPr/>
        </p:nvSpPr>
        <p:spPr>
          <a:xfrm>
            <a:off x="352500" y="62847"/>
            <a:ext cx="224270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Perspectives</a:t>
            </a:r>
          </a:p>
        </p:txBody>
      </p:sp>
      <p:sp>
        <p:nvSpPr>
          <p:cNvPr id="855" name="Shape 855"/>
          <p:cNvSpPr/>
          <p:nvPr/>
        </p:nvSpPr>
        <p:spPr>
          <a:xfrm>
            <a:off x="170560" y="2599115"/>
            <a:ext cx="12663680" cy="46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r>
              <a:t>Perspectives on the future works of the stability analysis of EHD flow</a:t>
            </a:r>
          </a:p>
          <a:p>
            <a:pPr marL="370416" indent="-370416" algn="l">
              <a:buSzPct val="75000"/>
              <a:buChar char="•"/>
              <a:defRPr sz="3000"/>
            </a:pPr>
          </a:p>
          <a:p>
            <a:pPr marL="370416" indent="-370416" algn="l">
              <a:buSzPct val="75000"/>
              <a:buChar char="•"/>
              <a:defRPr sz="30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Transition to turbulence</a:t>
            </a:r>
            <a:r>
              <a:t> in hydrostatic EHD flow.</a:t>
            </a:r>
          </a:p>
          <a:p>
            <a:pPr marL="370416" indent="-370416" algn="l">
              <a:buSzPct val="75000"/>
              <a:buChar char="•"/>
              <a:defRPr sz="3000"/>
            </a:pPr>
          </a:p>
          <a:p>
            <a:pPr marL="370416" indent="-370416" algn="l">
              <a:buSzPct val="75000"/>
              <a:buChar char="•"/>
              <a:defRPr sz="30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The pattern formation</a:t>
            </a:r>
            <a:r>
              <a:t> of hydrostatic EHD flow.</a:t>
            </a:r>
          </a:p>
          <a:p>
            <a:pPr marL="370416" indent="-370416" algn="l">
              <a:buSzPct val="75000"/>
              <a:buChar char="•"/>
              <a:defRPr sz="3000"/>
            </a:pPr>
          </a:p>
          <a:p>
            <a:pPr marL="370416" indent="-370416" algn="l">
              <a:buSzPct val="75000"/>
              <a:buChar char="•"/>
              <a:defRPr sz="30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Convective/absolute instability</a:t>
            </a:r>
            <a:r>
              <a:t> in the Poiseuille-EHD system.</a:t>
            </a:r>
          </a:p>
          <a:p>
            <a:pPr marL="370416" indent="-370416" algn="l">
              <a:buSzPct val="75000"/>
              <a:buChar char="•"/>
              <a:defRPr sz="3000"/>
            </a:pPr>
          </a:p>
          <a:p>
            <a:pPr marL="370416" indent="-370416" algn="l">
              <a:buSzPct val="75000"/>
              <a:buChar char="•"/>
              <a:defRPr sz="3000"/>
            </a:pPr>
            <a:r>
              <a:t>How does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the electric field </a:t>
            </a:r>
            <a:r>
              <a:t>affect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the turbulence</a:t>
            </a:r>
            <a:r>
              <a:t> in Poiseuille flow? The auto-generation cycles. Drag reduction by EHD. </a:t>
            </a:r>
          </a:p>
        </p:txBody>
      </p:sp>
      <p:sp>
        <p:nvSpPr>
          <p:cNvPr id="856" name="Shape 856"/>
          <p:cNvSpPr/>
          <p:nvPr/>
        </p:nvSpPr>
        <p:spPr>
          <a:xfrm>
            <a:off x="8691266" y="5841753"/>
            <a:ext cx="412280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Carrière &amp; Monkewitz (1999) for Poiseuille-RBC</a:t>
            </a:r>
          </a:p>
        </p:txBody>
      </p:sp>
      <p:sp>
        <p:nvSpPr>
          <p:cNvPr id="857" name="Shape 857"/>
          <p:cNvSpPr/>
          <p:nvPr/>
        </p:nvSpPr>
        <p:spPr>
          <a:xfrm>
            <a:off x="8844302" y="4542292"/>
            <a:ext cx="305428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Atten &amp; Lacroix(1979) for infinite M</a:t>
            </a:r>
          </a:p>
        </p:txBody>
      </p:sp>
      <p:sp>
        <p:nvSpPr>
          <p:cNvPr id="858" name="Shape 858"/>
          <p:cNvSpPr/>
          <p:nvPr/>
        </p:nvSpPr>
        <p:spPr>
          <a:xfrm>
            <a:off x="9414499" y="3543815"/>
            <a:ext cx="267633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Schmid &amp; Henningson (2001)</a:t>
            </a:r>
          </a:p>
          <a:p>
            <a:pPr algn="l"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Drazin &amp; Reid (2004)</a:t>
            </a:r>
          </a:p>
        </p:txBody>
      </p:sp>
      <p:sp>
        <p:nvSpPr>
          <p:cNvPr id="859" name="Shape 859"/>
          <p:cNvSpPr/>
          <p:nvPr/>
        </p:nvSpPr>
        <p:spPr>
          <a:xfrm>
            <a:off x="9856870" y="6872435"/>
            <a:ext cx="229533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Soldati &amp; Banerjee (1998)</a:t>
            </a:r>
          </a:p>
        </p:txBody>
      </p:sp>
      <p:sp>
        <p:nvSpPr>
          <p:cNvPr id="860" name="Shape 860"/>
          <p:cNvSpPr/>
          <p:nvPr/>
        </p:nvSpPr>
        <p:spPr>
          <a:xfrm>
            <a:off x="3350708" y="7322544"/>
            <a:ext cx="193529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Hamilton et al. (1995)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>
            <p:ph type="title"/>
          </p:nvPr>
        </p:nvSpPr>
        <p:spPr>
          <a:xfrm>
            <a:off x="952500" y="3856427"/>
            <a:ext cx="11099800" cy="2159001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Thank you for your attention!</a:t>
            </a:r>
          </a:p>
        </p:txBody>
      </p:sp>
      <p:sp>
        <p:nvSpPr>
          <p:cNvPr id="863" name="Shape 8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64" name="logo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7491" y="776011"/>
            <a:ext cx="1144062" cy="113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761814" y="37973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Methodology</a:t>
            </a:r>
          </a:p>
        </p:txBody>
      </p:sp>
      <p:sp>
        <p:nvSpPr>
          <p:cNvPr id="161" name="Shape 161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6" name="屏幕快照 2016-08-03 下午12.09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593" y="1125575"/>
            <a:ext cx="7224544" cy="4118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屏幕快照 2016-08-03 下午12.08.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6745" y="5753100"/>
            <a:ext cx="7516967" cy="327875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1801542" y="1314443"/>
            <a:ext cx="4636733" cy="338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" y="0"/>
                </a:moveTo>
                <a:lnTo>
                  <a:pt x="21600" y="14574"/>
                </a:lnTo>
                <a:lnTo>
                  <a:pt x="21513" y="21600"/>
                </a:lnTo>
                <a:lnTo>
                  <a:pt x="18" y="7569"/>
                </a:lnTo>
                <a:lnTo>
                  <a:pt x="0" y="47"/>
                </a:ln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9" name="Shape 169"/>
          <p:cNvSpPr/>
          <p:nvPr/>
        </p:nvSpPr>
        <p:spPr>
          <a:xfrm>
            <a:off x="6486904" y="4445675"/>
            <a:ext cx="1350647" cy="1842776"/>
          </a:xfrm>
          <a:prstGeom prst="line">
            <a:avLst/>
          </a:prstGeom>
          <a:ln w="25400">
            <a:solidFill>
              <a:srgbClr val="FF27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0" name="Shape 170"/>
          <p:cNvSpPr/>
          <p:nvPr/>
        </p:nvSpPr>
        <p:spPr>
          <a:xfrm>
            <a:off x="352500" y="62847"/>
            <a:ext cx="173776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Geometry</a:t>
            </a:r>
          </a:p>
        </p:txBody>
      </p:sp>
      <p:sp>
        <p:nvSpPr>
          <p:cNvPr id="171" name="Shape 171"/>
          <p:cNvSpPr/>
          <p:nvPr/>
        </p:nvSpPr>
        <p:spPr>
          <a:xfrm>
            <a:off x="501825" y="619611"/>
            <a:ext cx="240225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Strong injection</a:t>
            </a:r>
          </a:p>
        </p:txBody>
      </p:sp>
      <p:sp>
        <p:nvSpPr>
          <p:cNvPr id="172" name="Shape 172"/>
          <p:cNvSpPr/>
          <p:nvPr/>
        </p:nvSpPr>
        <p:spPr>
          <a:xfrm>
            <a:off x="329815" y="6220161"/>
            <a:ext cx="2317510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100"/>
            </a:pPr>
            <a:r>
              <a:t>Hydrostatic EHD: </a:t>
            </a:r>
          </a:p>
          <a:p>
            <a:pPr algn="l">
              <a:defRPr sz="2100"/>
            </a:pPr>
            <a:r>
              <a:t>No cross-flow</a:t>
            </a:r>
          </a:p>
          <a:p>
            <a:pPr algn="l">
              <a:defRPr sz="2100"/>
            </a:pPr>
          </a:p>
          <a:p>
            <a:pPr algn="l">
              <a:defRPr sz="2100"/>
            </a:pPr>
          </a:p>
          <a:p>
            <a:pPr algn="l">
              <a:defRPr sz="2100"/>
            </a:pPr>
            <a:r>
              <a:t>Poiseuille-EHD: </a:t>
            </a:r>
          </a:p>
          <a:p>
            <a:pPr algn="l">
              <a:defRPr sz="2100"/>
            </a:pPr>
            <a:r>
              <a:t>with cross-flow</a:t>
            </a:r>
          </a:p>
        </p:txBody>
      </p:sp>
      <p:pic>
        <p:nvPicPr>
          <p:cNvPr id="173" name="mae11.jpg"/>
          <p:cNvPicPr>
            <a:picLocks noChangeAspect="1"/>
          </p:cNvPicPr>
          <p:nvPr/>
        </p:nvPicPr>
        <p:blipFill>
          <a:blip r:embed="rId4">
            <a:extLst/>
          </a:blip>
          <a:srcRect l="27716" t="0" r="27716" b="0"/>
          <a:stretch>
            <a:fillRect/>
          </a:stretch>
        </p:blipFill>
        <p:spPr>
          <a:xfrm>
            <a:off x="3065391" y="6453270"/>
            <a:ext cx="1798000" cy="187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7772518" y="928316"/>
            <a:ext cx="429037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/>
            </a:pPr>
            <a:r>
              <a:t>We use simple geometry </a:t>
            </a:r>
          </a:p>
          <a:p>
            <a:pPr algn="l">
              <a:defRPr sz="2500"/>
            </a:pPr>
            <a:r>
              <a:t>(two infinite plate electrodes)</a:t>
            </a:r>
          </a:p>
          <a:p>
            <a:pPr algn="l">
              <a:defRPr sz="2500"/>
            </a:pPr>
            <a:r>
              <a:t>to investigate</a:t>
            </a:r>
          </a:p>
          <a:p>
            <a:pPr algn="l">
              <a:defRPr sz="2500"/>
            </a:pPr>
            <a:r>
              <a:t>the essential flow dynamics</a:t>
            </a:r>
          </a:p>
        </p:txBody>
      </p:sp>
      <p:sp>
        <p:nvSpPr>
          <p:cNvPr id="175" name="Shape 175"/>
          <p:cNvSpPr/>
          <p:nvPr/>
        </p:nvSpPr>
        <p:spPr>
          <a:xfrm>
            <a:off x="8688673" y="5738147"/>
            <a:ext cx="156845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Injected ions</a:t>
            </a:r>
          </a:p>
        </p:txBody>
      </p:sp>
      <p:sp>
        <p:nvSpPr>
          <p:cNvPr id="176" name="Shape 176"/>
          <p:cNvSpPr/>
          <p:nvPr/>
        </p:nvSpPr>
        <p:spPr>
          <a:xfrm>
            <a:off x="9634096" y="6093647"/>
            <a:ext cx="1" cy="736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7" name="Shape 177"/>
          <p:cNvSpPr/>
          <p:nvPr/>
        </p:nvSpPr>
        <p:spPr>
          <a:xfrm>
            <a:off x="10619145" y="5860641"/>
            <a:ext cx="171373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Fluid particles</a:t>
            </a:r>
          </a:p>
        </p:txBody>
      </p:sp>
      <p:sp>
        <p:nvSpPr>
          <p:cNvPr id="178" name="Shape 178"/>
          <p:cNvSpPr/>
          <p:nvPr/>
        </p:nvSpPr>
        <p:spPr>
          <a:xfrm>
            <a:off x="11307585" y="6220647"/>
            <a:ext cx="1" cy="736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4"/>
      <p:bldP build="p" bldLvl="5" animBg="1" rev="0" advAuto="0" spid="172" grpId="9"/>
      <p:bldP build="whole" bldLvl="1" animBg="1" rev="0" advAuto="0" spid="173" grpId="10"/>
      <p:bldP build="whole" bldLvl="1" animBg="1" rev="0" advAuto="0" spid="171" grpId="1"/>
      <p:bldP build="whole" bldLvl="1" animBg="1" rev="0" advAuto="0" spid="178" grpId="8"/>
      <p:bldP build="whole" bldLvl="1" animBg="1" rev="0" advAuto="0" spid="168" grpId="2"/>
      <p:bldP build="whole" bldLvl="1" animBg="1" rev="0" advAuto="0" spid="175" grpId="5"/>
      <p:bldP build="whole" bldLvl="1" animBg="1" rev="0" advAuto="0" spid="176" grpId="7"/>
      <p:bldP build="whole" bldLvl="1" animBg="1" rev="0" advAuto="0" spid="169" grpId="3"/>
      <p:bldP build="whole" bldLvl="1" animBg="1" rev="0" advAuto="0" spid="177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761814" y="37973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Mathematical tools</a:t>
            </a:r>
          </a:p>
        </p:txBody>
      </p:sp>
      <p:sp>
        <p:nvSpPr>
          <p:cNvPr id="181" name="Shape 181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761814" y="37973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Linear stability analysis</a:t>
            </a:r>
          </a:p>
        </p:txBody>
      </p:sp>
      <p:sp>
        <p:nvSpPr>
          <p:cNvPr id="186" name="Shape 186"/>
          <p:cNvSpPr/>
          <p:nvPr/>
        </p:nvSpPr>
        <p:spPr>
          <a:xfrm>
            <a:off x="348963" y="6151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Shape 187"/>
          <p:cNvSpPr/>
          <p:nvPr/>
        </p:nvSpPr>
        <p:spPr>
          <a:xfrm>
            <a:off x="348963" y="9207341"/>
            <a:ext cx="1230687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352500" y="62847"/>
            <a:ext cx="392105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Shape 192"/>
          <p:cNvSpPr/>
          <p:nvPr/>
        </p:nvSpPr>
        <p:spPr>
          <a:xfrm>
            <a:off x="1084536" y="1117600"/>
            <a:ext cx="48927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300"/>
            </a:pPr>
            <a:r>
              <a:t>Navier-Stokes equation:</a:t>
            </a:r>
          </a:p>
          <a:p>
            <a:pPr algn="l">
              <a:defRPr sz="2300"/>
            </a:pPr>
            <a:r>
              <a:t>Governing equation for the potential:</a:t>
            </a:r>
          </a:p>
        </p:txBody>
      </p:sp>
      <p:sp>
        <p:nvSpPr>
          <p:cNvPr id="193" name="Shape 193"/>
          <p:cNvSpPr/>
          <p:nvPr/>
        </p:nvSpPr>
        <p:spPr>
          <a:xfrm flipH="1" rot="16200000">
            <a:off x="6282177" y="1208805"/>
            <a:ext cx="440447" cy="6503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746"/>
                  <a:pt x="10800" y="17458"/>
                </a:cubicBezTo>
                <a:lnTo>
                  <a:pt x="10800" y="14942"/>
                </a:lnTo>
                <a:cubicBezTo>
                  <a:pt x="10800" y="12654"/>
                  <a:pt x="5965" y="10800"/>
                  <a:pt x="0" y="10800"/>
                </a:cubicBezTo>
                <a:cubicBezTo>
                  <a:pt x="5965" y="10800"/>
                  <a:pt x="10800" y="8946"/>
                  <a:pt x="10800" y="6658"/>
                </a:cubicBezTo>
                <a:lnTo>
                  <a:pt x="10800" y="4142"/>
                </a:lnTo>
                <a:cubicBezTo>
                  <a:pt x="10800" y="1854"/>
                  <a:pt x="15635" y="0"/>
                  <a:pt x="21600" y="0"/>
                </a:cubicBezTo>
              </a:path>
            </a:pathLst>
          </a:custGeom>
          <a:ln w="25400">
            <a:solidFill>
              <a:srgbClr val="99000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aphicFrame>
        <p:nvGraphicFramePr>
          <p:cNvPr id="194" name="Table 194"/>
          <p:cNvGraphicFramePr/>
          <p:nvPr/>
        </p:nvGraphicFramePr>
        <p:xfrm>
          <a:off x="1345225" y="4763754"/>
          <a:ext cx="10621071" cy="350407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5304185"/>
                <a:gridCol w="5304185"/>
              </a:tblGrid>
              <a:tr h="998893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ym typeface="Helvetica"/>
                        </a:rPr>
                        <a:t>Modal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E8F9FF"/>
                      </a:solidFill>
                      <a:custDash>
                        <a:ds d="200000" sp="200000"/>
                      </a:custDash>
                      <a:miter lim="400000"/>
                    </a:lnL>
                    <a:lnT w="12700">
                      <a:solidFill>
                        <a:srgbClr val="E8F9FF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E8F9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ym typeface="Helvetica"/>
                        </a:rPr>
                        <a:t>Non-modal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E8F9FF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E8F9FF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E8F9FF"/>
                      </a:solidFill>
                      <a:miter lim="400000"/>
                    </a:lnB>
                  </a:tcPr>
                </a:tc>
              </a:tr>
              <a:tr h="1083467"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Instability/stability in the asymptotic time as an eigenvalue problem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E8F9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Transient growth in a short time as an initial value problem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E8F9FF"/>
                      </a:solidFill>
                      <a:miter lim="400000"/>
                    </a:lnT>
                  </a:tcPr>
                </a:tc>
              </a:tr>
              <a:tr h="256272">
                <a:tc rowSpan="2">
                  <a:txBody>
                    <a:bodyPr/>
                    <a:lstStyle/>
                    <a:p>
                      <a:pPr defTabSz="914400">
                        <a:defRPr sz="2600"/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Normal operator:   L*L = LL*</a:t>
                      </a:r>
                    </a:p>
                    <a:p>
                      <a:pPr defTabSz="914400">
                        <a:defRPr sz="2600"/>
                      </a:pPr>
                      <a:r>
                        <a:t>(t</a:t>
                      </a: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he eigenfunctions are orthogonal to each other)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Non-normal operator:   L*L </a:t>
                      </a:r>
                      <a:r>
                        <a:rPr sz="2300"/>
                        <a:t>≠</a:t>
                      </a:r>
                      <a:r>
                        <a:t> LL*</a:t>
                      </a:r>
                    </a:p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(the eigenfunctions are </a:t>
                      </a:r>
                      <a:r>
                        <a:rPr b="1"/>
                        <a:t>not</a:t>
                      </a:r>
                      <a:r>
                        <a:t> orthogonal to each other)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52738"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195" name="屏幕快照 2016-08-03 下午12.44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3804" y="961062"/>
            <a:ext cx="3042573" cy="11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屏幕快照 2016-08-03 下午12.44.36.png"/>
          <p:cNvPicPr>
            <a:picLocks noChangeAspect="1"/>
          </p:cNvPicPr>
          <p:nvPr/>
        </p:nvPicPr>
        <p:blipFill>
          <a:blip r:embed="rId2">
            <a:extLst/>
          </a:blip>
          <a:srcRect l="0" t="0" r="26515" b="0"/>
          <a:stretch>
            <a:fillRect/>
          </a:stretch>
        </p:blipFill>
        <p:spPr>
          <a:xfrm>
            <a:off x="5531413" y="3031588"/>
            <a:ext cx="2235819" cy="11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屏幕快照 2016-08-04 上午11.23.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1588" y="715394"/>
            <a:ext cx="2932697" cy="61780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9705989" y="8692832"/>
            <a:ext cx="302788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*: complex-conjugate</a:t>
            </a:r>
          </a:p>
        </p:txBody>
      </p:sp>
      <p:sp>
        <p:nvSpPr>
          <p:cNvPr id="199" name="Shape 199"/>
          <p:cNvSpPr/>
          <p:nvPr/>
        </p:nvSpPr>
        <p:spPr>
          <a:xfrm>
            <a:off x="4541875" y="2645281"/>
            <a:ext cx="392105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Linear stability analysis</a:t>
            </a:r>
          </a:p>
        </p:txBody>
      </p:sp>
      <p:sp>
        <p:nvSpPr>
          <p:cNvPr id="200" name="Shape 200"/>
          <p:cNvSpPr/>
          <p:nvPr/>
        </p:nvSpPr>
        <p:spPr>
          <a:xfrm>
            <a:off x="337857" y="8338327"/>
            <a:ext cx="267633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Schmid &amp; Henningson (2001)</a:t>
            </a:r>
          </a:p>
          <a:p>
            <a:pPr algn="l"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Trefethen &amp; Embree (2005)</a:t>
            </a:r>
          </a:p>
          <a:p>
            <a:pPr algn="l">
              <a:defRPr sz="15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t>Schmid (2007)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4"/>
      <p:bldP build="whole" bldLvl="1" animBg="1" rev="0" advAuto="0" spid="198" grpId="6"/>
      <p:bldP build="whole" bldLvl="1" animBg="1" rev="0" advAuto="0" spid="194" grpId="5"/>
      <p:bldP build="whole" bldLvl="1" animBg="1" rev="0" advAuto="0" spid="196" grpId="1"/>
      <p:bldP build="whole" bldLvl="1" animBg="1" rev="0" advAuto="0" spid="199" grpId="2"/>
      <p:bldP build="whole" bldLvl="1" animBg="1" rev="0" advAuto="0" spid="193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