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7" r:id="rId2"/>
    <p:sldId id="340" r:id="rId3"/>
    <p:sldId id="306" r:id="rId4"/>
    <p:sldId id="329" r:id="rId5"/>
    <p:sldId id="346" r:id="rId6"/>
    <p:sldId id="341" r:id="rId7"/>
    <p:sldId id="333" r:id="rId8"/>
    <p:sldId id="335" r:id="rId9"/>
    <p:sldId id="332" r:id="rId10"/>
    <p:sldId id="342" r:id="rId11"/>
    <p:sldId id="316" r:id="rId12"/>
    <p:sldId id="317" r:id="rId13"/>
    <p:sldId id="336" r:id="rId14"/>
    <p:sldId id="343" r:id="rId15"/>
    <p:sldId id="319" r:id="rId16"/>
    <p:sldId id="320" r:id="rId17"/>
    <p:sldId id="321" r:id="rId18"/>
    <p:sldId id="339" r:id="rId19"/>
    <p:sldId id="323" r:id="rId20"/>
    <p:sldId id="337" r:id="rId21"/>
    <p:sldId id="345" r:id="rId22"/>
    <p:sldId id="327" r:id="rId23"/>
    <p:sldId id="344" r:id="rId24"/>
    <p:sldId id="324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2039" autoAdjust="0"/>
  </p:normalViewPr>
  <p:slideViewPr>
    <p:cSldViewPr>
      <p:cViewPr varScale="1">
        <p:scale>
          <a:sx n="48" d="100"/>
          <a:sy n="48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33DF9-597A-4D3F-816C-24CC8B5ED25C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52831-D304-4A66-893D-4652F81A3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9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17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17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17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17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17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17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1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1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17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17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2831-D304-4A66-893D-4652F81A3B3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1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5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1.pn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70943"/>
            <a:ext cx="9144000" cy="1470025"/>
          </a:xfrm>
        </p:spPr>
        <p:txBody>
          <a:bodyPr>
            <a:normAutofit/>
          </a:bodyPr>
          <a:lstStyle/>
          <a:p>
            <a:r>
              <a:rPr lang="en-US" sz="3200" cap="small" dirty="0">
                <a:latin typeface="+mn-lt"/>
                <a:ea typeface="+mn-ea"/>
                <a:cs typeface="+mn-cs"/>
              </a:rPr>
              <a:t>PIV Investigation of EHD </a:t>
            </a:r>
            <a:r>
              <a:rPr lang="en-US" sz="3200" cap="small" dirty="0">
                <a:latin typeface="+mn-lt"/>
                <a:ea typeface="+mn-ea"/>
                <a:cs typeface="+mn-cs"/>
              </a:rPr>
              <a:t>Flow</a:t>
            </a:r>
            <a:r>
              <a:rPr lang="ru-RU" sz="3200" cap="small" dirty="0">
                <a:latin typeface="+mn-lt"/>
                <a:ea typeface="+mn-ea"/>
                <a:cs typeface="+mn-cs"/>
              </a:rPr>
              <a:t/>
            </a:r>
            <a:br>
              <a:rPr lang="ru-RU" sz="3200" cap="small" dirty="0">
                <a:latin typeface="+mn-lt"/>
                <a:ea typeface="+mn-ea"/>
                <a:cs typeface="+mn-cs"/>
              </a:rPr>
            </a:br>
            <a:r>
              <a:rPr lang="en-US" sz="3200" cap="small" dirty="0">
                <a:latin typeface="+mn-lt"/>
                <a:ea typeface="+mn-ea"/>
                <a:cs typeface="+mn-cs"/>
              </a:rPr>
              <a:t>Caused </a:t>
            </a:r>
            <a:r>
              <a:rPr lang="en-US" sz="3200" cap="small" dirty="0">
                <a:latin typeface="+mn-lt"/>
                <a:ea typeface="+mn-ea"/>
                <a:cs typeface="+mn-cs"/>
              </a:rPr>
              <a:t>by Field-enhanced Dissociation</a:t>
            </a:r>
            <a:endParaRPr lang="ru-RU" sz="3200" cap="sm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670176"/>
            <a:ext cx="8784976" cy="55091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V. A. </a:t>
            </a:r>
            <a:r>
              <a:rPr lang="en-US" sz="2400" dirty="0" err="1">
                <a:solidFill>
                  <a:schemeClr val="tx1"/>
                </a:solidFill>
              </a:rPr>
              <a:t>Chirkov</a:t>
            </a:r>
            <a:r>
              <a:rPr lang="en-US" sz="2400" dirty="0">
                <a:solidFill>
                  <a:schemeClr val="tx1"/>
                </a:solidFill>
              </a:rPr>
              <a:t>, Yu. K. </a:t>
            </a:r>
            <a:r>
              <a:rPr lang="en-US" sz="2400" dirty="0" err="1">
                <a:solidFill>
                  <a:schemeClr val="tx1"/>
                </a:solidFill>
              </a:rPr>
              <a:t>Stishkov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u="sng" dirty="0">
                <a:solidFill>
                  <a:schemeClr val="tx1"/>
                </a:solidFill>
              </a:rPr>
              <a:t>S. A. </a:t>
            </a:r>
            <a:r>
              <a:rPr lang="en-US" sz="2400" u="sng" dirty="0" err="1" smtClean="0">
                <a:solidFill>
                  <a:schemeClr val="tx1"/>
                </a:solidFill>
              </a:rPr>
              <a:t>Vasilkov</a:t>
            </a:r>
            <a:endParaRPr lang="ru-RU" sz="2400" u="sng" dirty="0" smtClean="0">
              <a:solidFill>
                <a:schemeClr val="tx1"/>
              </a:solidFill>
            </a:endParaRPr>
          </a:p>
        </p:txBody>
      </p:sp>
      <p:pic>
        <p:nvPicPr>
          <p:cNvPr id="4" name="Picture 13" descr="K:\СПЭЭЖ 2012\Обложка сборника\НОЦ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563" y="5605463"/>
            <a:ext cx="10366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K:\СПЭЭЖ 2012\Обложка сборника\кот на бело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589588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K:\СПЭЭЖ 2012\Обложка сборника\герб на бело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562600"/>
            <a:ext cx="9144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051720" y="4509120"/>
            <a:ext cx="50720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St. Petersburg State University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Physics Department</a:t>
            </a:r>
          </a:p>
          <a:p>
            <a:pPr algn="ctr"/>
            <a:r>
              <a:rPr lang="en-US" sz="2000" i="1" dirty="0" err="1">
                <a:latin typeface="Calibri" pitchFamily="34" charset="0"/>
              </a:rPr>
              <a:t>Electrophysics</a:t>
            </a:r>
            <a:r>
              <a:rPr lang="en-US" sz="2000" dirty="0">
                <a:latin typeface="Calibri" pitchFamily="34" charset="0"/>
              </a:rPr>
              <a:t> Research and Education Center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65592" y="468430"/>
            <a:ext cx="52718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+mj-lt"/>
              </a:rPr>
              <a:t> International </a:t>
            </a:r>
            <a:r>
              <a:rPr lang="en-US" dirty="0">
                <a:latin typeface="+mj-lt"/>
              </a:rPr>
              <a:t>workshop on electro-hydro-dynamics </a:t>
            </a:r>
            <a:endParaRPr lang="en-US" dirty="0" smtClean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and tribo-electrostatics</a:t>
            </a:r>
            <a:endParaRPr lang="en-US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Chasseneuil-du-Poitou, </a:t>
            </a:r>
            <a:r>
              <a:rPr lang="en-US" dirty="0" smtClean="0">
                <a:latin typeface="+mj-lt"/>
              </a:rPr>
              <a:t>France</a:t>
            </a:r>
            <a:r>
              <a:rPr lang="ru-RU" dirty="0" smtClean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September 1–2, 2016</a:t>
            </a:r>
            <a:endParaRPr lang="ru-RU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2" y="304800"/>
            <a:ext cx="2196468" cy="125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Outline</a:t>
            </a:r>
            <a:endParaRPr lang="ru-RU" sz="3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74650" y="2209800"/>
            <a:ext cx="8394700" cy="990600"/>
            <a:chOff x="374650" y="2819400"/>
            <a:chExt cx="8394700" cy="9906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74650" y="2819400"/>
              <a:ext cx="8394700" cy="9906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09600" y="3022312"/>
              <a:ext cx="21441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</a:rPr>
                <a:t>EHD system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74650" y="4648200"/>
            <a:ext cx="8394700" cy="990600"/>
            <a:chOff x="374650" y="2819400"/>
            <a:chExt cx="8394700" cy="9906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74650" y="2819400"/>
              <a:ext cx="8394700" cy="9906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09600" y="3022312"/>
              <a:ext cx="29486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</a:rPr>
                <a:t>PIV investigation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4650" y="3429000"/>
            <a:ext cx="8394700" cy="990600"/>
            <a:chOff x="374650" y="2819400"/>
            <a:chExt cx="8394700" cy="9906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74650" y="2819400"/>
              <a:ext cx="8394700" cy="9906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09600" y="3022312"/>
              <a:ext cx="37078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Computer simulation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650" y="990600"/>
            <a:ext cx="8394700" cy="990600"/>
            <a:chOff x="374650" y="2819400"/>
            <a:chExt cx="8394700" cy="9906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74650" y="2819400"/>
              <a:ext cx="8394700" cy="9906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09600" y="3022312"/>
              <a:ext cx="21593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0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Computer model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одержимое 2"/>
              <p:cNvSpPr txBox="1">
                <a:spLocks/>
              </p:cNvSpPr>
              <p:nvPr/>
            </p:nvSpPr>
            <p:spPr>
              <a:xfrm>
                <a:off x="6172200" y="2209800"/>
                <a:ext cx="2590800" cy="2819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just"/>
                <a:r>
                  <a:rPr lang="en-US" sz="1700" dirty="0" smtClean="0"/>
                  <a:t>Boundary conditions</a:t>
                </a:r>
                <a:endParaRPr lang="ru-RU" sz="1700" dirty="0" smtClean="0"/>
              </a:p>
              <a:p>
                <a:pPr algn="just"/>
                <a:r>
                  <a:rPr lang="en-US" sz="1700" dirty="0"/>
                  <a:t> </a:t>
                </a:r>
                <a:endParaRPr lang="en-US" sz="1700" dirty="0" smtClean="0"/>
              </a:p>
              <a:p>
                <a:pPr algn="just"/>
                <a:r>
                  <a:rPr lang="en-US" sz="1700" dirty="0" smtClean="0"/>
                  <a:t>Subscript N indicates the normal component of a vector</a:t>
                </a:r>
                <a:endParaRPr lang="ru-RU" sz="1700" dirty="0"/>
              </a:p>
              <a:p>
                <a:pPr algn="just"/>
                <a:endParaRPr lang="en-US" sz="1700" dirty="0" smtClean="0"/>
              </a:p>
              <a:p>
                <a:pPr algn="just"/>
                <a:r>
                  <a:rPr lang="en-US" sz="1700" dirty="0" smtClean="0"/>
                  <a:t>Condition</a:t>
                </a:r>
                <a14:m>
                  <m:oMath xmlns:m="http://schemas.openxmlformats.org/officeDocument/2006/math">
                    <m:r>
                      <a:rPr lang="en-US" sz="17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70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ru-RU" sz="1700">
                        <a:latin typeface="Cambria Math"/>
                      </a:rPr>
                      <m:t>=0</m:t>
                    </m:r>
                  </m:oMath>
                </a14:m>
                <a:r>
                  <a:rPr lang="ru-RU" sz="1700" dirty="0" smtClean="0"/>
                  <a:t> </a:t>
                </a:r>
                <a:r>
                  <a:rPr lang="en-US" sz="1700" dirty="0" smtClean="0"/>
                  <a:t>implies that the electrical charge on the surface has already been accumulated</a:t>
                </a:r>
              </a:p>
            </p:txBody>
          </p:sp>
        </mc:Choice>
        <mc:Fallback xmlns="">
          <p:sp>
            <p:nvSpPr>
              <p:cNvPr id="6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209800"/>
                <a:ext cx="2590800" cy="2819400"/>
              </a:xfrm>
              <a:prstGeom prst="rect">
                <a:avLst/>
              </a:prstGeom>
              <a:blipFill rotWithShape="1">
                <a:blip r:embed="rId3"/>
                <a:stretch>
                  <a:fillRect l="-1647" t="-649" r="-1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G:\YandexDisk\Рабочая папка\SFE2016\8 Presentation\pics_v0.3\10 Computer model\computer_NEWmodel_eng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2139"/>
            <a:ext cx="5410200" cy="48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590800" y="569039"/>
            <a:ext cx="4648200" cy="650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dirty="0"/>
              <a:t>Software package</a:t>
            </a:r>
            <a:r>
              <a:rPr lang="ru-RU" dirty="0"/>
              <a:t>: </a:t>
            </a:r>
            <a:r>
              <a:rPr lang="en-US" dirty="0"/>
              <a:t>COMSOL Multiphysics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 flipH="1">
            <a:off x="8382000" y="6400800"/>
            <a:ext cx="762000" cy="457200"/>
          </a:xfrm>
          <a:prstGeom prst="snip1Rect">
            <a:avLst>
              <a:gd name="adj" fmla="val 4375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8200" y="6461918"/>
            <a:ext cx="685800" cy="365125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6</a:t>
            </a:r>
            <a:r>
              <a:rPr lang="ru-RU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52400" y="762000"/>
            <a:ext cx="8763000" cy="9315450"/>
            <a:chOff x="152400" y="762000"/>
            <a:chExt cx="8763000" cy="9315450"/>
          </a:xfrm>
        </p:grpSpPr>
        <p:sp>
          <p:nvSpPr>
            <p:cNvPr id="6" name="Содержимое 2"/>
            <p:cNvSpPr txBox="1">
              <a:spLocks/>
            </p:cNvSpPr>
            <p:nvPr/>
          </p:nvSpPr>
          <p:spPr>
            <a:xfrm>
              <a:off x="152400" y="1371600"/>
              <a:ext cx="2514600" cy="16100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en-US" dirty="0" smtClean="0"/>
                <a:t>Electric field</a:t>
              </a:r>
              <a:br>
                <a:rPr lang="en-US" dirty="0" smtClean="0"/>
              </a:br>
              <a:r>
                <a:rPr lang="en-US" dirty="0" smtClean="0"/>
                <a:t>strength </a:t>
              </a:r>
              <a:r>
                <a:rPr lang="ru-RU" dirty="0" smtClean="0"/>
                <a:t>(</a:t>
              </a:r>
              <a:r>
                <a:rPr lang="en-US" dirty="0"/>
                <a:t>V</a:t>
              </a:r>
              <a:r>
                <a:rPr lang="ru-RU" dirty="0" smtClean="0"/>
                <a:t>/</a:t>
              </a:r>
              <a:r>
                <a:rPr lang="en-US" dirty="0" smtClean="0"/>
                <a:t>m</a:t>
              </a:r>
              <a:r>
                <a:rPr lang="ru-RU" dirty="0" smtClean="0"/>
                <a:t>)</a:t>
              </a:r>
            </a:p>
            <a:p>
              <a:pPr algn="just"/>
              <a:endParaRPr lang="ru-RU" dirty="0"/>
            </a:p>
            <a:p>
              <a:pPr algn="just"/>
              <a:r>
                <a:rPr lang="en-US" sz="1600" dirty="0" smtClean="0"/>
                <a:t>Inside the hole</a:t>
              </a:r>
              <a:r>
                <a:rPr lang="ru-RU" sz="1600" dirty="0" smtClean="0"/>
                <a:t> </a:t>
              </a:r>
              <a:r>
                <a:rPr lang="ru-RU" sz="1600" dirty="0"/>
                <a:t>≈ </a:t>
              </a:r>
              <a:r>
                <a:rPr lang="ru-RU" sz="1600" dirty="0" smtClean="0"/>
                <a:t>10</a:t>
              </a:r>
              <a:r>
                <a:rPr lang="ru-RU" sz="1600" baseline="30000" dirty="0" smtClean="0"/>
                <a:t>7 </a:t>
              </a:r>
              <a:r>
                <a:rPr lang="en-US" sz="1600" dirty="0"/>
                <a:t>V</a:t>
              </a:r>
              <a:r>
                <a:rPr lang="ru-RU" sz="1600" dirty="0" smtClean="0"/>
                <a:t>/</a:t>
              </a:r>
              <a:r>
                <a:rPr lang="en-US" sz="1600" dirty="0" smtClean="0"/>
                <a:t>m</a:t>
              </a:r>
              <a:endParaRPr lang="ru-RU" sz="1600" dirty="0"/>
            </a:p>
            <a:p>
              <a:pPr algn="just"/>
              <a:r>
                <a:rPr lang="en-US" sz="1600" dirty="0" smtClean="0"/>
                <a:t>At the electrodes</a:t>
              </a:r>
              <a:r>
                <a:rPr lang="ru-RU" sz="1600" dirty="0" smtClean="0"/>
                <a:t> ≈ 10</a:t>
              </a:r>
              <a:r>
                <a:rPr lang="ru-RU" sz="1600" baseline="30000" dirty="0" smtClean="0"/>
                <a:t>5</a:t>
              </a:r>
              <a:r>
                <a:rPr lang="ru-RU" sz="1600" dirty="0" smtClean="0"/>
                <a:t> </a:t>
              </a:r>
              <a:r>
                <a:rPr lang="en-US" sz="1600" dirty="0"/>
                <a:t>V</a:t>
              </a:r>
              <a:r>
                <a:rPr lang="ru-RU" sz="1600" dirty="0" smtClean="0"/>
                <a:t>/</a:t>
              </a:r>
              <a:r>
                <a:rPr lang="en-US" sz="1600" dirty="0" smtClean="0"/>
                <a:t>m</a:t>
              </a:r>
              <a:endParaRPr lang="en-US" sz="1600" dirty="0"/>
            </a:p>
          </p:txBody>
        </p:sp>
        <p:sp>
          <p:nvSpPr>
            <p:cNvPr id="7" name="Содержимое 2"/>
            <p:cNvSpPr txBox="1">
              <a:spLocks/>
            </p:cNvSpPr>
            <p:nvPr/>
          </p:nvSpPr>
          <p:spPr>
            <a:xfrm>
              <a:off x="6781800" y="1600200"/>
              <a:ext cx="2133600" cy="10717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en-US" dirty="0" smtClean="0"/>
                <a:t>Relative increase</a:t>
              </a:r>
              <a:br>
                <a:rPr lang="en-US" dirty="0" smtClean="0"/>
              </a:br>
              <a:r>
                <a:rPr lang="en-US" dirty="0" smtClean="0"/>
                <a:t>in the </a:t>
              </a:r>
              <a:r>
                <a:rPr lang="en-US" dirty="0"/>
                <a:t>dissociation rate</a:t>
              </a:r>
              <a:r>
                <a:rPr lang="ru-RU" dirty="0" smtClean="0"/>
                <a:t> (1)</a:t>
              </a:r>
              <a:endParaRPr lang="en-US" dirty="0" smtClean="0"/>
            </a:p>
          </p:txBody>
        </p:sp>
        <p:sp>
          <p:nvSpPr>
            <p:cNvPr id="8" name="Содержимое 2"/>
            <p:cNvSpPr txBox="1">
              <a:spLocks/>
            </p:cNvSpPr>
            <p:nvPr/>
          </p:nvSpPr>
          <p:spPr>
            <a:xfrm>
              <a:off x="152400" y="4876800"/>
              <a:ext cx="1752600" cy="10717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en-US" dirty="0" smtClean="0"/>
                <a:t>Space charge density</a:t>
              </a:r>
              <a:r>
                <a:rPr lang="ru-RU" dirty="0" smtClean="0"/>
                <a:t> (</a:t>
              </a:r>
              <a:r>
                <a:rPr lang="en-US" dirty="0"/>
                <a:t>C</a:t>
              </a:r>
              <a:r>
                <a:rPr lang="ru-RU" dirty="0" smtClean="0"/>
                <a:t>/</a:t>
              </a:r>
              <a:r>
                <a:rPr lang="en-US" dirty="0"/>
                <a:t>m</a:t>
              </a:r>
              <a:r>
                <a:rPr lang="ru-RU" baseline="30000" dirty="0" smtClean="0"/>
                <a:t>3</a:t>
              </a:r>
              <a:r>
                <a:rPr lang="ru-RU" dirty="0" smtClean="0"/>
                <a:t>)</a:t>
              </a:r>
              <a:endParaRPr lang="en-US" dirty="0" smtClean="0"/>
            </a:p>
          </p:txBody>
        </p:sp>
        <p:sp>
          <p:nvSpPr>
            <p:cNvPr id="9" name="Содержимое 2"/>
            <p:cNvSpPr txBox="1">
              <a:spLocks/>
            </p:cNvSpPr>
            <p:nvPr/>
          </p:nvSpPr>
          <p:spPr>
            <a:xfrm>
              <a:off x="6781800" y="4871860"/>
              <a:ext cx="1752600" cy="10717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en-US" dirty="0" smtClean="0"/>
                <a:t>Coulomb force density </a:t>
              </a:r>
              <a:r>
                <a:rPr lang="ru-RU" dirty="0" smtClean="0"/>
                <a:t>(</a:t>
              </a:r>
              <a:r>
                <a:rPr lang="en-US" dirty="0" smtClean="0"/>
                <a:t>N</a:t>
              </a:r>
              <a:r>
                <a:rPr lang="ru-RU" dirty="0" smtClean="0"/>
                <a:t>/</a:t>
              </a:r>
              <a:r>
                <a:rPr lang="en-US" dirty="0" smtClean="0"/>
                <a:t>m</a:t>
              </a:r>
              <a:r>
                <a:rPr lang="ru-RU" baseline="30000" dirty="0" smtClean="0"/>
                <a:t>3</a:t>
              </a:r>
              <a:r>
                <a:rPr lang="ru-RU" dirty="0" smtClean="0"/>
                <a:t>)</a:t>
              </a:r>
              <a:endParaRPr lang="en-US" dirty="0" smtClean="0"/>
            </a:p>
          </p:txBody>
        </p:sp>
        <p:sp>
          <p:nvSpPr>
            <p:cNvPr id="10" name="Содержимое 2"/>
            <p:cNvSpPr txBox="1">
              <a:spLocks/>
            </p:cNvSpPr>
            <p:nvPr/>
          </p:nvSpPr>
          <p:spPr>
            <a:xfrm>
              <a:off x="152400" y="8305800"/>
              <a:ext cx="1752600" cy="10717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en-US" dirty="0" smtClean="0"/>
                <a:t>Pressure</a:t>
              </a:r>
              <a:r>
                <a:rPr lang="ru-RU" dirty="0" smtClean="0"/>
                <a:t> (</a:t>
              </a:r>
              <a:r>
                <a:rPr lang="en-US" dirty="0" smtClean="0"/>
                <a:t>Pa</a:t>
              </a:r>
              <a:r>
                <a:rPr lang="ru-RU" dirty="0" smtClean="0"/>
                <a:t>)</a:t>
              </a:r>
              <a:endParaRPr lang="en-US" dirty="0" smtClean="0"/>
            </a:p>
          </p:txBody>
        </p:sp>
        <p:sp>
          <p:nvSpPr>
            <p:cNvPr id="11" name="Содержимое 2"/>
            <p:cNvSpPr txBox="1">
              <a:spLocks/>
            </p:cNvSpPr>
            <p:nvPr/>
          </p:nvSpPr>
          <p:spPr>
            <a:xfrm>
              <a:off x="6781800" y="8229600"/>
              <a:ext cx="1752600" cy="10717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en-US" dirty="0" smtClean="0"/>
                <a:t>Velocity magnitude</a:t>
              </a:r>
              <a:r>
                <a:rPr lang="ru-RU" dirty="0" smtClean="0"/>
                <a:t> (</a:t>
              </a:r>
              <a:r>
                <a:rPr lang="en-US" dirty="0" smtClean="0"/>
                <a:t>m</a:t>
              </a:r>
              <a:r>
                <a:rPr lang="ru-RU" dirty="0" smtClean="0"/>
                <a:t>/</a:t>
              </a:r>
              <a:r>
                <a:rPr lang="en-US" dirty="0" smtClean="0"/>
                <a:t>s</a:t>
              </a:r>
              <a:r>
                <a:rPr lang="ru-RU" dirty="0" smtClean="0"/>
                <a:t>)</a:t>
              </a:r>
              <a:endParaRPr lang="en-US" dirty="0" smtClean="0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754063" y="762000"/>
              <a:ext cx="5989637" cy="9315450"/>
              <a:chOff x="754063" y="762000"/>
              <a:chExt cx="5989637" cy="9315450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754063" y="762000"/>
                <a:ext cx="5989637" cy="9315450"/>
                <a:chOff x="754063" y="762000"/>
                <a:chExt cx="5989637" cy="9315450"/>
              </a:xfrm>
            </p:grpSpPr>
            <p:pic>
              <p:nvPicPr>
                <p:cNvPr id="1026" name="Picture 2" descr="G:\YandexDisk\Рабочая папка\Работа над дипломом - актуальное\Защита диплома\pics\simulation results\g4333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2" b="-824"/>
                <a:stretch/>
              </p:blipFill>
              <p:spPr bwMode="auto">
                <a:xfrm>
                  <a:off x="754063" y="762000"/>
                  <a:ext cx="5989637" cy="93154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Стрелка вверх 4"/>
                <p:cNvSpPr/>
                <p:nvPr/>
              </p:nvSpPr>
              <p:spPr>
                <a:xfrm rot="900000">
                  <a:off x="4594273" y="4516274"/>
                  <a:ext cx="184056" cy="196340"/>
                </a:xfrm>
                <a:prstGeom prst="upArrow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Стрелка вверх 14"/>
                <p:cNvSpPr/>
                <p:nvPr/>
              </p:nvSpPr>
              <p:spPr>
                <a:xfrm rot="9900000">
                  <a:off x="4594271" y="5955386"/>
                  <a:ext cx="184056" cy="196340"/>
                </a:xfrm>
                <a:prstGeom prst="upArrow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Стрелка вверх 15"/>
                <p:cNvSpPr/>
                <p:nvPr/>
              </p:nvSpPr>
              <p:spPr>
                <a:xfrm rot="2700000">
                  <a:off x="4905396" y="4641794"/>
                  <a:ext cx="278733" cy="196340"/>
                </a:xfrm>
                <a:prstGeom prst="upArrow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Стрелка вверх 16"/>
                <p:cNvSpPr/>
                <p:nvPr/>
              </p:nvSpPr>
              <p:spPr>
                <a:xfrm rot="8100000">
                  <a:off x="4905397" y="5829866"/>
                  <a:ext cx="278733" cy="196340"/>
                </a:xfrm>
                <a:prstGeom prst="upArrow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8" name="Стрелка вверх 17"/>
              <p:cNvSpPr/>
              <p:nvPr/>
            </p:nvSpPr>
            <p:spPr>
              <a:xfrm rot="11700000">
                <a:off x="4745370" y="7314734"/>
                <a:ext cx="278733" cy="196340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Стрелка вверх 18"/>
              <p:cNvSpPr/>
              <p:nvPr/>
            </p:nvSpPr>
            <p:spPr>
              <a:xfrm rot="20700000">
                <a:off x="4745369" y="9524534"/>
                <a:ext cx="278733" cy="196340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Стрелка вверх 19"/>
              <p:cNvSpPr/>
              <p:nvPr/>
            </p:nvSpPr>
            <p:spPr>
              <a:xfrm rot="3600000">
                <a:off x="5526509" y="7805125"/>
                <a:ext cx="278733" cy="196340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Стрелка вверх 20"/>
              <p:cNvSpPr/>
              <p:nvPr/>
            </p:nvSpPr>
            <p:spPr>
              <a:xfrm rot="7200000">
                <a:off x="5526510" y="9028450"/>
                <a:ext cx="278733" cy="196340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Simulation results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одержимое 2"/>
              <p:cNvSpPr txBox="1">
                <a:spLocks/>
              </p:cNvSpPr>
              <p:nvPr/>
            </p:nvSpPr>
            <p:spPr>
              <a:xfrm>
                <a:off x="228600" y="381000"/>
                <a:ext cx="8686800" cy="53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ctr"/>
                <a:r>
                  <a:rPr lang="en-US" sz="1600" dirty="0" smtClean="0"/>
                  <a:t>Liquid low-voltage conductivity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16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ru-RU" sz="1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ru-RU" sz="1600" i="1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ru-RU" sz="16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ru-RU" sz="1600" b="0" i="0" smtClean="0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r>
                  <a:rPr lang="ru-RU" sz="1600" dirty="0" smtClean="0"/>
                  <a:t>, </a:t>
                </a:r>
                <a:r>
                  <a:rPr lang="en-US" sz="1600" dirty="0" smtClean="0"/>
                  <a:t>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oltage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=30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kV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4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1000"/>
                <a:ext cx="8686800" cy="533400"/>
              </a:xfrm>
              <a:prstGeom prst="rect">
                <a:avLst/>
              </a:prstGeom>
              <a:blipFill rotWithShape="1">
                <a:blip r:embed="rId4"/>
                <a:stretch>
                  <a:fillRect t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Группа 26"/>
          <p:cNvGrpSpPr/>
          <p:nvPr/>
        </p:nvGrpSpPr>
        <p:grpSpPr>
          <a:xfrm>
            <a:off x="5374553" y="2971800"/>
            <a:ext cx="3236047" cy="1365641"/>
            <a:chOff x="5374553" y="2971800"/>
            <a:chExt cx="3236047" cy="1365641"/>
          </a:xfrm>
        </p:grpSpPr>
        <p:sp>
          <p:nvSpPr>
            <p:cNvPr id="26" name="Стрелка вверх 25"/>
            <p:cNvSpPr/>
            <p:nvPr/>
          </p:nvSpPr>
          <p:spPr>
            <a:xfrm rot="13283004">
              <a:off x="5374553" y="3815958"/>
              <a:ext cx="445518" cy="521483"/>
            </a:xfrm>
            <a:prstGeom prst="up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5524500" y="2971800"/>
              <a:ext cx="3086100" cy="994945"/>
              <a:chOff x="5372100" y="3086096"/>
              <a:chExt cx="3086100" cy="994945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5372100" y="3086096"/>
                <a:ext cx="2857500" cy="994945"/>
              </a:xfrm>
              <a:prstGeom prst="roundRect">
                <a:avLst>
                  <a:gd name="adj" fmla="val 26413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03200" algn="ctr" rotWithShape="0">
                  <a:prstClr val="black"/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Содержимое 2"/>
                  <p:cNvSpPr txBox="1">
                    <a:spLocks/>
                  </p:cNvSpPr>
                  <p:nvPr/>
                </p:nvSpPr>
                <p:spPr>
                  <a:xfrm>
                    <a:off x="5524500" y="3162296"/>
                    <a:ext cx="2933700" cy="87412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/>
                  <a:p>
                    <a:r>
                      <a:rPr lang="en-US" sz="1600" dirty="0" smtClean="0"/>
                      <a:t>If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u-RU" sz="1600" i="1" smtClean="0">
                            <a:latin typeface="Cambria Math"/>
                            <a:ea typeface="Cambria Math"/>
                          </a:rPr>
                          <m:t>≈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ru-RU" sz="1600" i="1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sup>
                        </m:s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  <a:ea typeface="Cambria Math"/>
                          </a:rPr>
                          <m:t>S</m:t>
                        </m:r>
                        <m:r>
                          <a:rPr lang="ru-RU" sz="160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  <a:ea typeface="Cambria Math"/>
                          </a:rPr>
                          <m:t>m</m:t>
                        </m:r>
                      </m:oMath>
                    </a14:m>
                    <a:r>
                      <a:rPr lang="en-US" sz="1600" dirty="0" smtClean="0"/>
                      <a:t>,</a:t>
                    </a:r>
                    <a:br>
                      <a:rPr lang="en-US" sz="1600" dirty="0" smtClean="0"/>
                    </a:br>
                    <a:r>
                      <a:rPr lang="en-US" sz="1600" dirty="0" smtClean="0"/>
                      <a:t>flow structure is independent</a:t>
                    </a:r>
                    <a:r>
                      <a:rPr lang="en-US" sz="1600" dirty="0"/>
                      <a:t/>
                    </a:r>
                    <a:br>
                      <a:rPr lang="en-US" sz="1600" dirty="0"/>
                    </a:br>
                    <a:r>
                      <a:rPr lang="en-US" sz="1600" dirty="0" smtClean="0"/>
                      <a:t>from the ion mobility values</a:t>
                    </a:r>
                  </a:p>
                </p:txBody>
              </p:sp>
            </mc:Choice>
            <mc:Fallback xmlns="">
              <p:sp>
                <p:nvSpPr>
                  <p:cNvPr id="31" name="Содержимое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4500" y="3162296"/>
                    <a:ext cx="2933700" cy="87412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1037" t="-2098" b="-349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Прямоугольник 2"/>
          <p:cNvSpPr/>
          <p:nvPr/>
        </p:nvSpPr>
        <p:spPr>
          <a:xfrm>
            <a:off x="228600" y="3733800"/>
            <a:ext cx="86868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с одним вырезанным углом 33"/>
          <p:cNvSpPr/>
          <p:nvPr/>
        </p:nvSpPr>
        <p:spPr>
          <a:xfrm flipH="1">
            <a:off x="8382000" y="6400800"/>
            <a:ext cx="762000" cy="457200"/>
          </a:xfrm>
          <a:prstGeom prst="snip1Rect">
            <a:avLst>
              <a:gd name="adj" fmla="val 4375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8200" y="6461918"/>
            <a:ext cx="685800" cy="365125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7</a:t>
            </a:r>
            <a:r>
              <a:rPr lang="ru-RU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0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22222E-6 L -1.11022E-16 -0.468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YandexDisk\Рабочая папка\SFE2016\8 Presentation\pics_v0.3\5 Problems\magnifying-glass-clipart-acedLgBc4 -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7162800" cy="96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0" y="1981200"/>
            <a:ext cx="41910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Field-enhanced dissociation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Problems</a:t>
            </a:r>
            <a:endParaRPr lang="ru-RU" sz="32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009900" y="4495800"/>
            <a:ext cx="24765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Ion </a:t>
            </a:r>
            <a:r>
              <a:rPr lang="en-US" dirty="0" err="1" smtClean="0"/>
              <a:t>mobilities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162800" y="4953000"/>
            <a:ext cx="20955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Injection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9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1458 0.1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Outline</a:t>
            </a:r>
            <a:endParaRPr lang="ru-RU" sz="3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74650" y="2209800"/>
            <a:ext cx="8394700" cy="990600"/>
            <a:chOff x="374650" y="2819400"/>
            <a:chExt cx="8394700" cy="9906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74650" y="2819400"/>
              <a:ext cx="8394700" cy="9906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09600" y="3022312"/>
              <a:ext cx="21441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</a:rPr>
                <a:t>EHD system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74650" y="4648200"/>
            <a:ext cx="8394700" cy="990600"/>
            <a:chOff x="374650" y="2819400"/>
            <a:chExt cx="8394700" cy="9906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74650" y="2819400"/>
              <a:ext cx="8394700" cy="9906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09600" y="3022312"/>
              <a:ext cx="29486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PIV investigation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4650" y="3429000"/>
            <a:ext cx="8394700" cy="990600"/>
            <a:chOff x="374650" y="2819400"/>
            <a:chExt cx="8394700" cy="9906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74650" y="2819400"/>
              <a:ext cx="8394700" cy="9906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09600" y="3022312"/>
              <a:ext cx="37078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</a:rPr>
                <a:t>Computer simulation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650" y="990600"/>
            <a:ext cx="8394700" cy="990600"/>
            <a:chOff x="374650" y="2819400"/>
            <a:chExt cx="8394700" cy="9906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74650" y="2819400"/>
              <a:ext cx="8394700" cy="9906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09600" y="3022312"/>
              <a:ext cx="21593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0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Experiment</a:t>
            </a:r>
            <a:endParaRPr lang="ru-RU" sz="3200" dirty="0"/>
          </a:p>
        </p:txBody>
      </p:sp>
      <p:sp>
        <p:nvSpPr>
          <p:cNvPr id="9" name="Поле 6"/>
          <p:cNvSpPr txBox="1"/>
          <p:nvPr/>
        </p:nvSpPr>
        <p:spPr>
          <a:xfrm>
            <a:off x="5756093" y="2895600"/>
            <a:ext cx="1482907" cy="170420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Calibri"/>
              </a:rPr>
              <a:t>Grounded electrode</a:t>
            </a:r>
            <a:endParaRPr lang="ru-RU" sz="3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Calibri"/>
              </a:rPr>
              <a:t>Barrier with the hole</a:t>
            </a:r>
            <a:endParaRPr lang="ru-RU" sz="3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Calibri"/>
              </a:rPr>
              <a:t> </a:t>
            </a:r>
            <a:endParaRPr lang="en-US" dirty="0" smtClean="0">
              <a:effectLst/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ru-RU" sz="14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Calibri"/>
              </a:rPr>
              <a:t>High-voltage electrode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Поле 6"/>
          <p:cNvSpPr txBox="1"/>
          <p:nvPr/>
        </p:nvSpPr>
        <p:spPr>
          <a:xfrm>
            <a:off x="5756093" y="990600"/>
            <a:ext cx="1105340" cy="219750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Calibri"/>
              </a:rPr>
              <a:t>Inner cell</a:t>
            </a:r>
            <a:endParaRPr lang="ru-RU" sz="3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</a:rPr>
              <a:t> </a:t>
            </a:r>
            <a:endParaRPr lang="ru-RU" sz="3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Calibri"/>
              </a:rPr>
              <a:t>Outer cell</a:t>
            </a:r>
            <a:endParaRPr lang="ru-RU" sz="3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</a:rPr>
              <a:t> 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487301" y="926680"/>
            <a:ext cx="4268792" cy="4115464"/>
            <a:chOff x="838200" y="2056736"/>
            <a:chExt cx="3216665" cy="3101128"/>
          </a:xfrm>
        </p:grpSpPr>
        <p:pic>
          <p:nvPicPr>
            <p:cNvPr id="8" name="Рисунок 7" descr="G:\YandexDisk\Рабочая папка\Работа над дипломом - актуальное\Текст диплома\Фрагменты\5 Экспериментальное исследование\Конструкция кюветы\2016-03-03 00-38-15 Скриншот экрана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056736"/>
              <a:ext cx="2935717" cy="310112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Прямая со стрелкой 10"/>
            <p:cNvCxnSpPr/>
            <p:nvPr/>
          </p:nvCxnSpPr>
          <p:spPr>
            <a:xfrm flipH="1">
              <a:off x="2663185" y="3732319"/>
              <a:ext cx="1391680" cy="1861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>
              <a:off x="2761190" y="4294521"/>
              <a:ext cx="12929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 flipV="1">
              <a:off x="2662883" y="4649846"/>
              <a:ext cx="1390190" cy="206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H="1">
              <a:off x="3085303" y="2286000"/>
              <a:ext cx="967770" cy="2760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3407667" y="2736511"/>
              <a:ext cx="645406" cy="6880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оле 6"/>
          <p:cNvSpPr txBox="1"/>
          <p:nvPr/>
        </p:nvSpPr>
        <p:spPr>
          <a:xfrm>
            <a:off x="2349507" y="5041480"/>
            <a:ext cx="1079493" cy="9783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 smtClean="0">
                <a:latin typeface="Times New Roman"/>
                <a:ea typeface="Times New Roman"/>
              </a:rPr>
              <a:t>Experimental set-up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Содержимое 2"/>
              <p:cNvSpPr txBox="1">
                <a:spLocks/>
              </p:cNvSpPr>
              <p:nvPr/>
            </p:nvSpPr>
            <p:spPr>
              <a:xfrm>
                <a:off x="381000" y="5835568"/>
                <a:ext cx="8458200" cy="11748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dirty="0" smtClean="0">
                    <a:latin typeface="Times New Roman"/>
                    <a:ea typeface="Times New Roman"/>
                  </a:rPr>
                  <a:t>Working liquid:</a:t>
                </a:r>
              </a:p>
              <a:p>
                <a:pPr>
                  <a:spcAft>
                    <a:spcPts val="0"/>
                  </a:spcAft>
                </a:pPr>
                <a:r>
                  <a:rPr lang="en-US" dirty="0">
                    <a:latin typeface="Times New Roman"/>
                    <a:ea typeface="Times New Roman"/>
                  </a:rPr>
                  <a:t>mixture of transformer oil and </a:t>
                </a:r>
                <a:r>
                  <a:rPr lang="en-US" dirty="0" smtClean="0">
                    <a:latin typeface="Times New Roman"/>
                    <a:ea typeface="Times New Roman"/>
                  </a:rPr>
                  <a:t>alcohol, conductivity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i="1">
                        <a:latin typeface="Cambria Math"/>
                        <a:ea typeface="Times New Roman"/>
                      </a:rPr>
                      <m:t>9.2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−9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ru-RU" i="0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endParaRPr lang="en-US" dirty="0"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en-US" dirty="0" smtClean="0"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en-US" dirty="0" smtClean="0"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16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835568"/>
                <a:ext cx="8458200" cy="1174832"/>
              </a:xfrm>
              <a:prstGeom prst="rect">
                <a:avLst/>
              </a:prstGeom>
              <a:blipFill rotWithShape="1">
                <a:blip r:embed="rId4"/>
                <a:stretch>
                  <a:fillRect l="-649" t="-25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с одним вырезанным углом 17"/>
          <p:cNvSpPr/>
          <p:nvPr/>
        </p:nvSpPr>
        <p:spPr>
          <a:xfrm flipH="1">
            <a:off x="8382000" y="6400800"/>
            <a:ext cx="762000" cy="457200"/>
          </a:xfrm>
          <a:prstGeom prst="snip1Rect">
            <a:avLst>
              <a:gd name="adj" fmla="val 4375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8200" y="6461918"/>
            <a:ext cx="685800" cy="365125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8</a:t>
            </a:r>
            <a:r>
              <a:rPr lang="ru-RU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>
            <a:spLocks noChangeAspect="1"/>
          </p:cNvSpPr>
          <p:nvPr/>
        </p:nvSpPr>
        <p:spPr>
          <a:xfrm>
            <a:off x="3373200" y="3852000"/>
            <a:ext cx="36000" cy="36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2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P</a:t>
            </a:r>
            <a:r>
              <a:rPr lang="en-US" sz="3200" dirty="0" smtClean="0"/>
              <a:t>article </a:t>
            </a:r>
            <a:r>
              <a:rPr lang="ru-RU" sz="3200" dirty="0" smtClean="0"/>
              <a:t>I</a:t>
            </a:r>
            <a:r>
              <a:rPr lang="en-US" sz="3200" dirty="0" smtClean="0"/>
              <a:t>mage Velocimetry</a:t>
            </a:r>
            <a:endParaRPr lang="ru-RU" sz="3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623970" y="809526"/>
            <a:ext cx="6072230" cy="5972274"/>
            <a:chOff x="14354169" y="20547006"/>
            <a:chExt cx="6072230" cy="597227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4354169" y="26119170"/>
              <a:ext cx="60722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(© LaVision GmbH, Germany, http://www.lavision.de)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5" descr="G:\YandexDisk\Документы\Универ\Electrostatics 2015\Poster\pics\PIV\BR_FlowMaster_12__cut3_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25607" y="20547006"/>
              <a:ext cx="5643602" cy="5462416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с одним вырезанным углом 5"/>
          <p:cNvSpPr/>
          <p:nvPr/>
        </p:nvSpPr>
        <p:spPr>
          <a:xfrm flipH="1">
            <a:off x="8382000" y="6400800"/>
            <a:ext cx="762000" cy="457200"/>
          </a:xfrm>
          <a:prstGeom prst="snip1Rect">
            <a:avLst>
              <a:gd name="adj" fmla="val 4375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8200" y="6461918"/>
            <a:ext cx="685800" cy="365125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9</a:t>
            </a:r>
            <a:r>
              <a:rPr lang="ru-RU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YandexDisk\Рабочая папка\Работа над дипломом - актуальное\Защита диплома\pics\results\5 кВ\pics\vect_5kV_emp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" y="431630"/>
            <a:ext cx="8532895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PIV results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84275" y="4953000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Barrier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99049" y="3957935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Hole</a:t>
            </a:r>
            <a:endParaRPr lang="ru-RU" sz="2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886200" y="4350096"/>
            <a:ext cx="304800" cy="8029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410200" y="4953060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Barrier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51737" y="1860414"/>
            <a:ext cx="5282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V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</a:t>
            </a:r>
            <a:r>
              <a:rPr lang="ru-RU" sz="2000" dirty="0" smtClean="0"/>
              <a:t>  </a:t>
            </a:r>
            <a:r>
              <a:rPr lang="en-US" sz="2000" dirty="0" smtClean="0"/>
              <a:t>=  </a:t>
            </a:r>
            <a:r>
              <a:rPr lang="ru-RU" sz="2000" dirty="0" smtClean="0"/>
              <a:t>	</a:t>
            </a:r>
            <a:r>
              <a:rPr lang="en-US" sz="2000" dirty="0" smtClean="0"/>
              <a:t>10 kV</a:t>
            </a:r>
            <a:r>
              <a:rPr lang="ru-RU" sz="2000" dirty="0" smtClean="0"/>
              <a:t>	— </a:t>
            </a:r>
            <a:r>
              <a:rPr lang="en-US" sz="2000" dirty="0" smtClean="0"/>
              <a:t>poorest agreement</a:t>
            </a:r>
            <a:endParaRPr lang="ru-RU" sz="2000" dirty="0"/>
          </a:p>
          <a:p>
            <a:r>
              <a:rPr lang="ru-RU" sz="2000" dirty="0"/>
              <a:t>	</a:t>
            </a:r>
            <a:r>
              <a:rPr lang="ru-RU" sz="2000" dirty="0" smtClean="0"/>
              <a:t>15 </a:t>
            </a:r>
            <a:r>
              <a:rPr lang="en-US" sz="2000" dirty="0" smtClean="0"/>
              <a:t>kV</a:t>
            </a:r>
            <a:endParaRPr lang="ru-RU" sz="2000" dirty="0" smtClean="0"/>
          </a:p>
          <a:p>
            <a:r>
              <a:rPr lang="ru-RU" sz="2000" dirty="0"/>
              <a:t>	</a:t>
            </a:r>
            <a:r>
              <a:rPr lang="ru-RU" sz="2000" dirty="0" smtClean="0"/>
              <a:t>20 </a:t>
            </a:r>
            <a:r>
              <a:rPr lang="en-US" sz="2000" dirty="0" smtClean="0"/>
              <a:t>kV</a:t>
            </a:r>
            <a:endParaRPr lang="ru-RU" sz="2000" dirty="0" smtClean="0"/>
          </a:p>
          <a:p>
            <a:r>
              <a:rPr lang="ru-RU" sz="2000" dirty="0"/>
              <a:t>	</a:t>
            </a:r>
            <a:r>
              <a:rPr lang="ru-RU" sz="2000" dirty="0" smtClean="0"/>
              <a:t>30 </a:t>
            </a:r>
            <a:r>
              <a:rPr lang="en-US" sz="2000" dirty="0" smtClean="0"/>
              <a:t>kV </a:t>
            </a:r>
            <a:r>
              <a:rPr lang="ru-RU" sz="2000" dirty="0" smtClean="0"/>
              <a:t>	— </a:t>
            </a:r>
            <a:r>
              <a:rPr lang="en-US" sz="2000" dirty="0"/>
              <a:t>best agreement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оле 6"/>
              <p:cNvSpPr txBox="1"/>
              <p:nvPr/>
            </p:nvSpPr>
            <p:spPr>
              <a:xfrm>
                <a:off x="3581400" y="5587370"/>
                <a:ext cx="1219200" cy="39873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effectLst/>
                          <a:latin typeface="Cambria Math"/>
                          <a:ea typeface="Times New Roman"/>
                        </a:rPr>
                        <m:t>x</m:t>
                      </m:r>
                      <m:r>
                        <a:rPr lang="en-US" b="0" i="0" smtClean="0">
                          <a:effectLst/>
                          <a:latin typeface="Cambria Math"/>
                          <a:ea typeface="Times New Roman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effectLst/>
                          <a:latin typeface="Cambria Math"/>
                          <a:ea typeface="Times New Roman"/>
                        </a:rPr>
                        <m:t>mm</m:t>
                      </m:r>
                      <m:r>
                        <a:rPr lang="en-US" b="0" i="0" smtClean="0">
                          <a:effectLst/>
                          <a:latin typeface="Cambria Math"/>
                          <a:ea typeface="Times New Roman"/>
                        </a:rPr>
                        <m:t>)</m:t>
                      </m:r>
                    </m:oMath>
                  </m:oMathPara>
                </a14:m>
                <a:endParaRPr lang="ru-RU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13" name="Пол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587370"/>
                <a:ext cx="1219200" cy="398730"/>
              </a:xfrm>
              <a:prstGeom prst="rect">
                <a:avLst/>
              </a:prstGeom>
              <a:blipFill rotWithShape="1">
                <a:blip r:embed="rId4"/>
                <a:stretch>
                  <a:fillRect b="-6154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оле 6"/>
              <p:cNvSpPr txBox="1"/>
              <p:nvPr/>
            </p:nvSpPr>
            <p:spPr>
              <a:xfrm rot="16200000">
                <a:off x="46965" y="3220770"/>
                <a:ext cx="1219200" cy="39873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Times New Roman"/>
                        </a:rPr>
                        <m:t>z</m:t>
                      </m:r>
                      <m:r>
                        <a:rPr lang="en-US" b="0" i="0" smtClean="0">
                          <a:effectLst/>
                          <a:latin typeface="Cambria Math"/>
                          <a:ea typeface="Times New Roman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effectLst/>
                          <a:latin typeface="Cambria Math"/>
                          <a:ea typeface="Times New Roman"/>
                        </a:rPr>
                        <m:t>mm</m:t>
                      </m:r>
                      <m:r>
                        <a:rPr lang="en-US" b="0" i="0" smtClean="0">
                          <a:effectLst/>
                          <a:latin typeface="Cambria Math"/>
                          <a:ea typeface="Times New Roman"/>
                        </a:rPr>
                        <m:t>)</m:t>
                      </m:r>
                    </m:oMath>
                  </m:oMathPara>
                </a14:m>
                <a:endParaRPr lang="ru-RU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14" name="Пол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6965" y="3220770"/>
                <a:ext cx="1219200" cy="398730"/>
              </a:xfrm>
              <a:prstGeom prst="rect">
                <a:avLst/>
              </a:prstGeom>
              <a:blipFill rotWithShape="1">
                <a:blip r:embed="rId5"/>
                <a:stretch>
                  <a:fillRect r="-6154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с одним вырезанным углом 16"/>
          <p:cNvSpPr/>
          <p:nvPr/>
        </p:nvSpPr>
        <p:spPr>
          <a:xfrm flipH="1">
            <a:off x="8382000" y="6400800"/>
            <a:ext cx="762000" cy="457200"/>
          </a:xfrm>
          <a:prstGeom prst="snip1Rect">
            <a:avLst>
              <a:gd name="adj" fmla="val 4375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8200" y="6461918"/>
            <a:ext cx="685800" cy="365125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10/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2616" y="431630"/>
            <a:ext cx="9141384" cy="6120000"/>
            <a:chOff x="2616" y="431630"/>
            <a:chExt cx="9141384" cy="61200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616" y="431630"/>
              <a:ext cx="9141384" cy="6120000"/>
              <a:chOff x="2616" y="431630"/>
              <a:chExt cx="9141384" cy="6120000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7414599" y="2086635"/>
                <a:ext cx="1729401" cy="2667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2616" y="431630"/>
                <a:ext cx="8531784" cy="6120000"/>
                <a:chOff x="2616" y="431630"/>
                <a:chExt cx="8531784" cy="6120000"/>
              </a:xfrm>
            </p:grpSpPr>
            <p:grpSp>
              <p:nvGrpSpPr>
                <p:cNvPr id="5" name="Группа 4"/>
                <p:cNvGrpSpPr/>
                <p:nvPr/>
              </p:nvGrpSpPr>
              <p:grpSpPr>
                <a:xfrm>
                  <a:off x="2616" y="431630"/>
                  <a:ext cx="8531784" cy="6120000"/>
                  <a:chOff x="2616" y="431630"/>
                  <a:chExt cx="8531784" cy="6120000"/>
                </a:xfrm>
              </p:grpSpPr>
              <p:pic>
                <p:nvPicPr>
                  <p:cNvPr id="1026" name="Picture 2" descr="G:\YandexDisk\Рабочая папка\SFE2016\8 Presentation\pics_v0.8\17 PIV-research results\10 кВ\pics\vect_10kV_all_4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16" y="431630"/>
                    <a:ext cx="8531784" cy="61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1" name="Прямоугольник 10"/>
                  <p:cNvSpPr/>
                  <p:nvPr/>
                </p:nvSpPr>
                <p:spPr>
                  <a:xfrm>
                    <a:off x="7391400" y="820470"/>
                    <a:ext cx="828292" cy="51993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Поле 6"/>
                    <p:cNvSpPr txBox="1"/>
                    <p:nvPr/>
                  </p:nvSpPr>
                  <p:spPr>
                    <a:xfrm>
                      <a:off x="3581400" y="5587370"/>
                      <a:ext cx="1219200" cy="39873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non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b="0" i="0" smtClean="0">
                                <a:effectLst/>
                                <a:latin typeface="Cambria Math"/>
                                <a:ea typeface="Times New Roman"/>
                              </a:rPr>
                              <m:t>x</m:t>
                            </m:r>
                            <m:r>
                              <a:rPr lang="en-US" b="0" i="0" smtClean="0">
                                <a:effectLst/>
                                <a:latin typeface="Cambria Math"/>
                                <a:ea typeface="Times New Roman"/>
                              </a:rPr>
                              <m:t> 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effectLst/>
                                <a:latin typeface="Cambria Math"/>
                                <a:ea typeface="Times New Roman"/>
                              </a:rPr>
                              <m:t>mm</m:t>
                            </m:r>
                            <m:r>
                              <a:rPr lang="en-US" b="0" i="0" smtClean="0">
                                <a:effectLst/>
                                <a:latin typeface="Cambria Math"/>
                                <a:ea typeface="Times New Roman"/>
                              </a:rPr>
                              <m:t>)</m:t>
                            </m:r>
                          </m:oMath>
                        </m:oMathPara>
                      </a14:m>
                      <a:endParaRPr lang="ru-RU" dirty="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Поле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81400" y="5587370"/>
                      <a:ext cx="1219200" cy="398730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b="-6154"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Поле 6"/>
                    <p:cNvSpPr txBox="1"/>
                    <p:nvPr/>
                  </p:nvSpPr>
                  <p:spPr>
                    <a:xfrm rot="16200000">
                      <a:off x="46965" y="3220770"/>
                      <a:ext cx="1219200" cy="39873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non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Times New Roman"/>
                              </a:rPr>
                              <m:t>z</m:t>
                            </m:r>
                            <m:r>
                              <a:rPr lang="en-US" b="0" i="0" smtClean="0">
                                <a:effectLst/>
                                <a:latin typeface="Cambria Math"/>
                                <a:ea typeface="Times New Roman"/>
                              </a:rPr>
                              <m:t> 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effectLst/>
                                <a:latin typeface="Cambria Math"/>
                                <a:ea typeface="Times New Roman"/>
                              </a:rPr>
                              <m:t>mm</m:t>
                            </m:r>
                            <m:r>
                              <a:rPr lang="en-US" b="0" i="0" smtClean="0">
                                <a:effectLst/>
                                <a:latin typeface="Cambria Math"/>
                                <a:ea typeface="Times New Roman"/>
                              </a:rPr>
                              <m:t>)</m:t>
                            </m:r>
                          </m:oMath>
                        </m:oMathPara>
                      </a14:m>
                      <a:endParaRPr lang="ru-RU" dirty="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Поле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46965" y="3220770"/>
                      <a:ext cx="1219200" cy="398730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r="-6154"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1028" name="Picture 4" descr="G:\YandexDisk\Рабочая папка\SFE2016\8 Presentation\pics_v0.8\17 PIV-research results\10 кВ\pics\Legend_10kV_v2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3985" y="2295000"/>
                <a:ext cx="1599990" cy="2048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1614952" y="5786735"/>
              <a:ext cx="17378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Simulation</a:t>
              </a:r>
              <a:endParaRPr lang="ru-RU" sz="28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876800" y="5786735"/>
              <a:ext cx="18596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Experiment</a:t>
              </a:r>
              <a:endParaRPr lang="ru-RU" sz="28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PIV </a:t>
            </a:r>
            <a:r>
              <a:rPr lang="en-US" sz="3200" dirty="0"/>
              <a:t>results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оле 6"/>
              <p:cNvSpPr txBox="1"/>
              <p:nvPr/>
            </p:nvSpPr>
            <p:spPr>
              <a:xfrm>
                <a:off x="1981200" y="650341"/>
                <a:ext cx="4724400" cy="49265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/>
                              <a:ea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/>
                              <a:ea typeface="Times New Roman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ru-RU" sz="2400" b="0" i="1" smtClean="0">
                          <a:effectLst/>
                          <a:latin typeface="Cambria Math"/>
                          <a:ea typeface="Times New Roman"/>
                        </a:rPr>
                        <m:t>10</m:t>
                      </m:r>
                      <m:r>
                        <a:rPr lang="en-US" sz="2400" b="0" i="1" smtClean="0">
                          <a:effectLst/>
                          <a:latin typeface="Cambria Math"/>
                          <a:ea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effectLst/>
                          <a:latin typeface="Cambria Math"/>
                          <a:ea typeface="Times New Roman"/>
                        </a:rPr>
                        <m:t>kV</m:t>
                      </m:r>
                    </m:oMath>
                  </m:oMathPara>
                </a14:m>
                <a:endParaRPr lang="ru-RU" sz="24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7" name="Пол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50341"/>
                <a:ext cx="4724400" cy="49265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с одним вырезанным углом 24"/>
          <p:cNvSpPr/>
          <p:nvPr/>
        </p:nvSpPr>
        <p:spPr>
          <a:xfrm flipH="1">
            <a:off x="8382000" y="6400800"/>
            <a:ext cx="762000" cy="457200"/>
          </a:xfrm>
          <a:prstGeom prst="snip1Rect">
            <a:avLst>
              <a:gd name="adj" fmla="val 4375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8200" y="6461918"/>
            <a:ext cx="6858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1/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657600" y="3886200"/>
            <a:ext cx="1066801" cy="1057935"/>
            <a:chOff x="3657600" y="3886200"/>
            <a:chExt cx="1066801" cy="1057935"/>
          </a:xfrm>
        </p:grpSpPr>
        <p:sp>
          <p:nvSpPr>
            <p:cNvPr id="20" name="Стрелка вниз 19"/>
            <p:cNvSpPr/>
            <p:nvPr/>
          </p:nvSpPr>
          <p:spPr>
            <a:xfrm>
              <a:off x="4000501" y="3886200"/>
              <a:ext cx="381000" cy="6096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низ 27"/>
            <p:cNvSpPr/>
            <p:nvPr/>
          </p:nvSpPr>
          <p:spPr>
            <a:xfrm rot="16200000">
              <a:off x="4381500" y="4601234"/>
              <a:ext cx="381001" cy="3048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низ 28"/>
            <p:cNvSpPr/>
            <p:nvPr/>
          </p:nvSpPr>
          <p:spPr>
            <a:xfrm rot="5400000">
              <a:off x="3619499" y="4601235"/>
              <a:ext cx="381001" cy="3048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8097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379" y="431630"/>
            <a:ext cx="9144379" cy="6121570"/>
            <a:chOff x="-379" y="431630"/>
            <a:chExt cx="9144379" cy="612157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379" y="431630"/>
              <a:ext cx="9144379" cy="6121570"/>
              <a:chOff x="-379" y="431630"/>
              <a:chExt cx="9144379" cy="6121570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-379" y="431630"/>
                <a:ext cx="8659762" cy="6121570"/>
                <a:chOff x="-379" y="431630"/>
                <a:chExt cx="8659762" cy="6121570"/>
              </a:xfrm>
            </p:grpSpPr>
            <p:pic>
              <p:nvPicPr>
                <p:cNvPr id="2050" name="Picture 2" descr="G:\YandexDisk\Рабочая папка\Работа над дипломом - актуальное\Защита диплома\pics\results\30 кВ\pics\vect_30kV_all_2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79" y="431630"/>
                  <a:ext cx="8534779" cy="61215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Прямоугольник 11"/>
                <p:cNvSpPr/>
                <p:nvPr/>
              </p:nvSpPr>
              <p:spPr>
                <a:xfrm>
                  <a:off x="7391400" y="820470"/>
                  <a:ext cx="828292" cy="51993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051" name="Picture 3" descr="G:\YandexDisk\Рабочая папка\Работа над дипломом - актуальное\Защита диплома\pics\results\30 кВ\pics\g5223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24000" y="2317238"/>
                  <a:ext cx="1135383" cy="2026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0" name="Прямоугольник 19"/>
              <p:cNvSpPr/>
              <p:nvPr/>
            </p:nvSpPr>
            <p:spPr>
              <a:xfrm>
                <a:off x="7414599" y="2086635"/>
                <a:ext cx="1729401" cy="2667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98" name="Picture 2" descr="G:\YandexDisk\Рабочая папка\SFE2016\8 Presentation\pics_v0.3\15 PIV-research results\Legend_30kV_v3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1300" y="2316600"/>
                <a:ext cx="1135262" cy="202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Поле 6"/>
                <p:cNvSpPr txBox="1"/>
                <p:nvPr/>
              </p:nvSpPr>
              <p:spPr>
                <a:xfrm>
                  <a:off x="3581400" y="5587370"/>
                  <a:ext cx="1219200" cy="39873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effectLst/>
                            <a:latin typeface="Cambria Math"/>
                            <a:ea typeface="Times New Roman"/>
                          </a:rPr>
                          <m:t>x</m:t>
                        </m:r>
                        <m:r>
                          <a:rPr lang="en-US" b="0" i="0" smtClean="0">
                            <a:effectLst/>
                            <a:latin typeface="Cambria Math"/>
                            <a:ea typeface="Times New Roman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effectLst/>
                            <a:latin typeface="Cambria Math"/>
                            <a:ea typeface="Times New Roman"/>
                          </a:rPr>
                          <m:t>mm</m:t>
                        </m:r>
                        <m:r>
                          <a:rPr lang="en-US" b="0" i="0" smtClean="0">
                            <a:effectLst/>
                            <a:latin typeface="Cambria Math"/>
                            <a:ea typeface="Times New Roman"/>
                          </a:rPr>
                          <m:t>)</m:t>
                        </m:r>
                      </m:oMath>
                    </m:oMathPara>
                  </a14:m>
                  <a:endParaRPr lang="ru-RU" dirty="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17" name="Поле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5587370"/>
                  <a:ext cx="1219200" cy="39873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154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оле 6"/>
                <p:cNvSpPr txBox="1"/>
                <p:nvPr/>
              </p:nvSpPr>
              <p:spPr>
                <a:xfrm rot="16200000">
                  <a:off x="46965" y="3220770"/>
                  <a:ext cx="1219200" cy="39873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Times New Roman"/>
                          </a:rPr>
                          <m:t>z</m:t>
                        </m:r>
                        <m:r>
                          <a:rPr lang="en-US" b="0" i="0" smtClean="0">
                            <a:effectLst/>
                            <a:latin typeface="Cambria Math"/>
                            <a:ea typeface="Times New Roman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effectLst/>
                            <a:latin typeface="Cambria Math"/>
                            <a:ea typeface="Times New Roman"/>
                          </a:rPr>
                          <m:t>mm</m:t>
                        </m:r>
                        <m:r>
                          <a:rPr lang="en-US" b="0" i="0" smtClean="0">
                            <a:effectLst/>
                            <a:latin typeface="Cambria Math"/>
                            <a:ea typeface="Times New Roman"/>
                          </a:rPr>
                          <m:t>)</m:t>
                        </m:r>
                      </m:oMath>
                    </m:oMathPara>
                  </a14:m>
                  <a:endParaRPr lang="ru-RU" dirty="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18" name="Поле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6965" y="3220770"/>
                  <a:ext cx="1219200" cy="3987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6154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PIV results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4952" y="5786735"/>
            <a:ext cx="1737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Simulation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76800" y="5786735"/>
            <a:ext cx="1859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Experiment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оле 6"/>
              <p:cNvSpPr txBox="1"/>
              <p:nvPr/>
            </p:nvSpPr>
            <p:spPr>
              <a:xfrm>
                <a:off x="1981200" y="650341"/>
                <a:ext cx="4724400" cy="49265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/>
                              <a:ea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/>
                              <a:ea typeface="Times New Roman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effectLst/>
                          <a:latin typeface="Cambria Math"/>
                          <a:ea typeface="Times New Roman"/>
                        </a:rPr>
                        <m:t>=30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effectLst/>
                          <a:latin typeface="Cambria Math"/>
                          <a:ea typeface="Times New Roman"/>
                        </a:rPr>
                        <m:t>kV</m:t>
                      </m:r>
                    </m:oMath>
                  </m:oMathPara>
                </a14:m>
                <a:endParaRPr lang="ru-RU" sz="24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19" name="Пол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50341"/>
                <a:ext cx="4724400" cy="4926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с одним вырезанным углом 20"/>
          <p:cNvSpPr/>
          <p:nvPr/>
        </p:nvSpPr>
        <p:spPr>
          <a:xfrm flipH="1">
            <a:off x="8382000" y="6400800"/>
            <a:ext cx="762000" cy="457200"/>
          </a:xfrm>
          <a:prstGeom prst="snip1Rect">
            <a:avLst>
              <a:gd name="adj" fmla="val 4375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8200" y="6461918"/>
            <a:ext cx="6858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2/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Outline</a:t>
            </a:r>
            <a:endParaRPr lang="ru-RU" sz="3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74650" y="2209800"/>
            <a:ext cx="8394700" cy="990600"/>
            <a:chOff x="374650" y="2819400"/>
            <a:chExt cx="8394700" cy="9906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74650" y="2819400"/>
              <a:ext cx="8394700" cy="9906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09600" y="3022312"/>
              <a:ext cx="21441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EHD system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74650" y="4648200"/>
            <a:ext cx="8394700" cy="990600"/>
            <a:chOff x="374650" y="2819400"/>
            <a:chExt cx="8394700" cy="9906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74650" y="2819400"/>
              <a:ext cx="8394700" cy="9906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09600" y="3022312"/>
              <a:ext cx="29486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PIV investigation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4650" y="3429000"/>
            <a:ext cx="8394700" cy="990600"/>
            <a:chOff x="374650" y="2819400"/>
            <a:chExt cx="8394700" cy="9906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74650" y="2819400"/>
              <a:ext cx="8394700" cy="9906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09600" y="3022312"/>
              <a:ext cx="37078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Computer simulation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650" y="990600"/>
            <a:ext cx="8394700" cy="990600"/>
            <a:chOff x="374650" y="2819400"/>
            <a:chExt cx="8394700" cy="9906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74650" y="2819400"/>
              <a:ext cx="8394700" cy="9906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09600" y="3022312"/>
              <a:ext cx="21593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Background</a:t>
              </a:r>
              <a:endParaRPr lang="en-US" sz="32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81000" y="990600"/>
            <a:ext cx="8394700" cy="4648200"/>
            <a:chOff x="381000" y="1066800"/>
            <a:chExt cx="8394700" cy="46482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381000" y="2286000"/>
              <a:ext cx="8394700" cy="990600"/>
              <a:chOff x="374650" y="2819400"/>
              <a:chExt cx="8394700" cy="9906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374650" y="2819400"/>
                <a:ext cx="8394700" cy="990600"/>
              </a:xfrm>
              <a:prstGeom prst="roundRect">
                <a:avLst>
                  <a:gd name="adj" fmla="val 918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609600" y="3022312"/>
                <a:ext cx="21441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EHD system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381000" y="4724400"/>
              <a:ext cx="8394700" cy="990600"/>
              <a:chOff x="374650" y="2819400"/>
              <a:chExt cx="8394700" cy="99060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374650" y="2819400"/>
                <a:ext cx="8394700" cy="990600"/>
              </a:xfrm>
              <a:prstGeom prst="roundRect">
                <a:avLst>
                  <a:gd name="adj" fmla="val 918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09600" y="3022312"/>
                <a:ext cx="29486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PIV investigation</a:t>
                </a: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381000" y="3505200"/>
              <a:ext cx="8394700" cy="990600"/>
              <a:chOff x="374650" y="2819400"/>
              <a:chExt cx="8394700" cy="990600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374650" y="2819400"/>
                <a:ext cx="8394700" cy="990600"/>
              </a:xfrm>
              <a:prstGeom prst="roundRect">
                <a:avLst>
                  <a:gd name="adj" fmla="val 918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609600" y="3022312"/>
                <a:ext cx="37078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Computer simulation</a:t>
                </a: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81000" y="1066800"/>
              <a:ext cx="8394700" cy="990600"/>
              <a:chOff x="374650" y="2819400"/>
              <a:chExt cx="8394700" cy="990600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374650" y="2819400"/>
                <a:ext cx="8394700" cy="990600"/>
              </a:xfrm>
              <a:prstGeom prst="roundRect">
                <a:avLst>
                  <a:gd name="adj" fmla="val 918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09600" y="3022312"/>
                <a:ext cx="215937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Background</a:t>
                </a:r>
                <a:endParaRPr lang="en-US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23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:\YandexDisk\Рабочая папка\SFE2016\8 Presentation\pics_v1\19 Horizontal profiles\pics\xProfile_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732800" cy="3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Horizontal velocity profiles at</a:t>
            </a:r>
            <a:r>
              <a:rPr lang="ru-RU" sz="3200" dirty="0" smtClean="0"/>
              <a:t> </a:t>
            </a:r>
            <a:r>
              <a:rPr lang="en-US" sz="3200" i="1" dirty="0" smtClean="0"/>
              <a:t>z</a:t>
            </a:r>
            <a:r>
              <a:rPr lang="ru-RU" sz="3200" i="1" dirty="0" smtClean="0"/>
              <a:t> </a:t>
            </a:r>
            <a:r>
              <a:rPr lang="en-US" sz="3200" dirty="0" smtClean="0"/>
              <a:t>=</a:t>
            </a:r>
            <a:r>
              <a:rPr lang="ru-RU" sz="3200" dirty="0" smtClean="0"/>
              <a:t> </a:t>
            </a:r>
            <a:r>
              <a:rPr lang="en-US" sz="3200" dirty="0" smtClean="0"/>
              <a:t>3 mm</a:t>
            </a:r>
            <a:endParaRPr lang="ru-RU" sz="3200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878822" y="1066800"/>
            <a:ext cx="1026178" cy="688777"/>
            <a:chOff x="773320" y="3733800"/>
            <a:chExt cx="1026178" cy="688777"/>
          </a:xfrm>
          <a:noFill/>
        </p:grpSpPr>
        <p:sp>
          <p:nvSpPr>
            <p:cNvPr id="36" name="Прямоугольник 35"/>
            <p:cNvSpPr/>
            <p:nvPr/>
          </p:nvSpPr>
          <p:spPr>
            <a:xfrm>
              <a:off x="800258" y="3733800"/>
              <a:ext cx="963662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Simulation</a:t>
              </a:r>
              <a:endParaRPr lang="ru-RU" sz="1400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73320" y="4114800"/>
              <a:ext cx="1026178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Experiment</a:t>
              </a:r>
              <a:endParaRPr lang="ru-RU" sz="1400" dirty="0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842678" y="4419600"/>
              <a:ext cx="887462" cy="2977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838358" y="4038600"/>
              <a:ext cx="887462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4267200" y="748558"/>
            <a:ext cx="4876800" cy="3549600"/>
            <a:chOff x="4267200" y="748558"/>
            <a:chExt cx="4876800" cy="3549600"/>
          </a:xfrm>
        </p:grpSpPr>
        <p:pic>
          <p:nvPicPr>
            <p:cNvPr id="1029" name="Picture 5" descr="G:\YandexDisk\Рабочая папка\SFE2016\8 Presentation\pics_v1\19 Horizontal profiles\pics\xProfile__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26"/>
            <a:stretch/>
          </p:blipFill>
          <p:spPr bwMode="auto">
            <a:xfrm>
              <a:off x="4729681" y="748558"/>
              <a:ext cx="4414319" cy="354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Группа 24"/>
            <p:cNvGrpSpPr/>
            <p:nvPr/>
          </p:nvGrpSpPr>
          <p:grpSpPr>
            <a:xfrm>
              <a:off x="4267200" y="1066800"/>
              <a:ext cx="2245378" cy="2819400"/>
              <a:chOff x="4267200" y="1066800"/>
              <a:chExt cx="2245378" cy="2819400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4267200" y="1066800"/>
                <a:ext cx="1066800" cy="2819400"/>
                <a:chOff x="4267200" y="1066800"/>
                <a:chExt cx="1066800" cy="2819400"/>
              </a:xfrm>
            </p:grpSpPr>
            <p:cxnSp>
              <p:nvCxnSpPr>
                <p:cNvPr id="4" name="Прямая соединительная линия 3"/>
                <p:cNvCxnSpPr/>
                <p:nvPr/>
              </p:nvCxnSpPr>
              <p:spPr>
                <a:xfrm flipV="1">
                  <a:off x="4267200" y="1066800"/>
                  <a:ext cx="1066800" cy="2286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4267200" y="3886200"/>
                  <a:ext cx="10668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Группа 34"/>
              <p:cNvGrpSpPr/>
              <p:nvPr/>
            </p:nvGrpSpPr>
            <p:grpSpPr>
              <a:xfrm>
                <a:off x="5486400" y="1066800"/>
                <a:ext cx="1026178" cy="688777"/>
                <a:chOff x="773320" y="3733800"/>
                <a:chExt cx="1026178" cy="688777"/>
              </a:xfrm>
              <a:noFill/>
            </p:grpSpPr>
            <p:sp>
              <p:nvSpPr>
                <p:cNvPr id="41" name="Прямоугольник 40"/>
                <p:cNvSpPr/>
                <p:nvPr/>
              </p:nvSpPr>
              <p:spPr>
                <a:xfrm>
                  <a:off x="800258" y="3733800"/>
                  <a:ext cx="963662" cy="307777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/>
                    <a:t>Simulation</a:t>
                  </a:r>
                  <a:endParaRPr lang="ru-RU" sz="1400" dirty="0"/>
                </a:p>
              </p:txBody>
            </p:sp>
            <p:sp>
              <p:nvSpPr>
                <p:cNvPr id="43" name="Прямоугольник 42"/>
                <p:cNvSpPr/>
                <p:nvPr/>
              </p:nvSpPr>
              <p:spPr>
                <a:xfrm>
                  <a:off x="773320" y="4114800"/>
                  <a:ext cx="1026178" cy="307777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/>
                    <a:t>Experiment</a:t>
                  </a:r>
                  <a:endParaRPr lang="ru-RU" sz="1400" dirty="0"/>
                </a:p>
              </p:txBody>
            </p: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>
                  <a:off x="842678" y="4419600"/>
                  <a:ext cx="887462" cy="2977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>
                  <a:off x="838358" y="4038600"/>
                  <a:ext cx="88746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" name="Группа 23"/>
          <p:cNvGrpSpPr/>
          <p:nvPr/>
        </p:nvGrpSpPr>
        <p:grpSpPr>
          <a:xfrm>
            <a:off x="649881" y="5029200"/>
            <a:ext cx="7274919" cy="1315998"/>
            <a:chOff x="649881" y="5029200"/>
            <a:chExt cx="7274919" cy="131599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49881" y="5029200"/>
              <a:ext cx="60557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Difference at the peak between simulation and experiment </a:t>
              </a:r>
              <a:endParaRPr lang="ru-RU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066800" y="5421868"/>
              <a:ext cx="5943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10 kV: 	≈ 60% of experimental value</a:t>
              </a:r>
            </a:p>
            <a:p>
              <a:endParaRPr lang="en-US" dirty="0"/>
            </a:p>
            <a:p>
              <a:r>
                <a:rPr lang="en-US" dirty="0" smtClean="0"/>
                <a:t>30 kV: 	≈ 10% </a:t>
              </a:r>
              <a:r>
                <a:rPr lang="en-US" dirty="0"/>
                <a:t>of experimental </a:t>
              </a:r>
              <a:r>
                <a:rPr lang="en-US" dirty="0" smtClean="0"/>
                <a:t>value</a:t>
              </a:r>
              <a:endParaRPr lang="en-US" dirty="0"/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5077478" y="5562600"/>
              <a:ext cx="349742" cy="712232"/>
            </a:xfrm>
            <a:prstGeom prst="downArrow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374281" y="5721350"/>
              <a:ext cx="25505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Decreases</a:t>
              </a:r>
              <a:endParaRPr lang="ru-RU" dirty="0"/>
            </a:p>
          </p:txBody>
        </p:sp>
      </p:grpSp>
      <p:sp>
        <p:nvSpPr>
          <p:cNvPr id="26" name="Прямоугольник с одним вырезанным углом 25"/>
          <p:cNvSpPr/>
          <p:nvPr/>
        </p:nvSpPr>
        <p:spPr>
          <a:xfrm flipH="1">
            <a:off x="8382000" y="6400800"/>
            <a:ext cx="762000" cy="457200"/>
          </a:xfrm>
          <a:prstGeom prst="snip1Rect">
            <a:avLst>
              <a:gd name="adj" fmla="val 4375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8200" y="6461918"/>
            <a:ext cx="6858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3/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YandexDisk\Рабочая папка\SFE2016\8 Presentation\pics_v1\20 Vertical profiles\pics\zProfileLog_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54618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YandexDisk\Рабочая папка\SFE2016\8 Presentation\pics_v1\20 Vertical profiles\pics\zProfileLogLong_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54618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Axial velocity profiles</a:t>
            </a:r>
            <a:endParaRPr lang="ru-RU" sz="3200" dirty="0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 flipH="1">
            <a:off x="8382000" y="6400800"/>
            <a:ext cx="762000" cy="457200"/>
          </a:xfrm>
          <a:prstGeom prst="snip1Rect">
            <a:avLst>
              <a:gd name="adj" fmla="val 4375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8200" y="6461918"/>
            <a:ext cx="6858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4/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057401" y="4812262"/>
            <a:ext cx="1262974" cy="902735"/>
            <a:chOff x="773320" y="3794711"/>
            <a:chExt cx="895176" cy="625803"/>
          </a:xfrm>
          <a:noFill/>
        </p:grpSpPr>
        <p:sp>
          <p:nvSpPr>
            <p:cNvPr id="24" name="Прямоугольник 23"/>
            <p:cNvSpPr/>
            <p:nvPr/>
          </p:nvSpPr>
          <p:spPr>
            <a:xfrm>
              <a:off x="801157" y="3794711"/>
              <a:ext cx="839503" cy="2560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dirty="0" smtClean="0"/>
                <a:t>Simulation</a:t>
              </a:r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73320" y="4164482"/>
              <a:ext cx="895176" cy="2560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dirty="0" smtClean="0"/>
                <a:t>Experiment</a:t>
              </a:r>
              <a:endParaRPr lang="ru-RU" dirty="0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22366" y="4419600"/>
              <a:ext cx="797083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05839" y="4038600"/>
              <a:ext cx="830138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5" name="Группа 2054"/>
          <p:cNvGrpSpPr/>
          <p:nvPr/>
        </p:nvGrpSpPr>
        <p:grpSpPr>
          <a:xfrm>
            <a:off x="2152159" y="1025565"/>
            <a:ext cx="4648200" cy="946200"/>
            <a:chOff x="5562600" y="1371600"/>
            <a:chExt cx="4648200" cy="946200"/>
          </a:xfrm>
        </p:grpSpPr>
        <p:cxnSp>
          <p:nvCxnSpPr>
            <p:cNvPr id="2048" name="Прямая со стрелкой 2047"/>
            <p:cNvCxnSpPr/>
            <p:nvPr/>
          </p:nvCxnSpPr>
          <p:spPr>
            <a:xfrm flipH="1">
              <a:off x="5562600" y="1771710"/>
              <a:ext cx="300480" cy="54609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/>
            <p:cNvSpPr/>
            <p:nvPr/>
          </p:nvSpPr>
          <p:spPr>
            <a:xfrm>
              <a:off x="5753100" y="1371600"/>
              <a:ext cx="44577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Tens </a:t>
              </a:r>
              <a:r>
                <a:rPr lang="en-US" sz="2400" dirty="0"/>
                <a:t>of </a:t>
              </a:r>
              <a:r>
                <a:rPr lang="en-US" sz="2400" dirty="0" smtClean="0"/>
                <a:t>centimeters per second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608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6200" y="3657600"/>
            <a:ext cx="8991600" cy="1447800"/>
          </a:xfrm>
          <a:prstGeom prst="roundRect">
            <a:avLst>
              <a:gd name="adj" fmla="val 91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200" y="2362200"/>
            <a:ext cx="8991600" cy="1143000"/>
          </a:xfrm>
          <a:prstGeom prst="roundRect">
            <a:avLst>
              <a:gd name="adj" fmla="val 91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200" y="1371600"/>
            <a:ext cx="8991600" cy="838200"/>
          </a:xfrm>
          <a:prstGeom prst="roundRect">
            <a:avLst>
              <a:gd name="adj" fmla="val 91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lvl="0" algn="just"/>
            <a:r>
              <a:rPr lang="en-US" sz="2000" dirty="0"/>
              <a:t>Special EHD system and liquid allow conducting the experiment and comparing its results with those of simulation quantitatively</a:t>
            </a:r>
            <a:r>
              <a:rPr lang="en-US" sz="2000" dirty="0" smtClean="0"/>
              <a:t>.</a:t>
            </a:r>
          </a:p>
          <a:p>
            <a:pPr lvl="0" algn="just"/>
            <a:endParaRPr lang="ru-RU" sz="1800" dirty="0" smtClean="0"/>
          </a:p>
          <a:p>
            <a:pPr lvl="0" algn="just"/>
            <a:r>
              <a:rPr lang="en-US" sz="2000" dirty="0"/>
              <a:t>For the first time, an EHD flow caused solely by field-enhanced dissociation has been investigated experimentally in a wide range of voltages with the electric field strength rising up to 10</a:t>
            </a:r>
            <a:r>
              <a:rPr lang="en-US" sz="2000" baseline="30000" dirty="0"/>
              <a:t>7</a:t>
            </a:r>
            <a:r>
              <a:rPr lang="en-US" sz="2000" dirty="0"/>
              <a:t> V/m: intense flows are observed</a:t>
            </a:r>
            <a:r>
              <a:rPr lang="en-US" sz="2000" dirty="0" smtClean="0"/>
              <a:t>.</a:t>
            </a:r>
          </a:p>
          <a:p>
            <a:pPr lvl="0" algn="just"/>
            <a:endParaRPr lang="ru-RU" sz="1600" dirty="0" smtClean="0"/>
          </a:p>
          <a:p>
            <a:pPr lvl="0" algn="just"/>
            <a:r>
              <a:rPr lang="en-US" sz="2000" dirty="0"/>
              <a:t>The theoretical description of the field-enhanced dissociation is suitable in computer simulation: it yields correct flow structure and sufficient quantitative agreement with the experiment. Nevertheless, systematic undershoot of experimental data is observed.</a:t>
            </a: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Conclusions</a:t>
            </a:r>
            <a:endParaRPr lang="ru-RU" sz="3200" dirty="0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 flipH="1">
            <a:off x="8382000" y="6400800"/>
            <a:ext cx="762000" cy="457200"/>
          </a:xfrm>
          <a:prstGeom prst="snip1Rect">
            <a:avLst>
              <a:gd name="adj" fmla="val 4375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8200" y="6461918"/>
            <a:ext cx="6858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5/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0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YandexDisk\Рабочая папка\SFE2016\8 Presentation\pics_v0.3\5 Problems\magnifying-glass-clipart-acedLgBc4 -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7162800" cy="96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0" y="1981200"/>
            <a:ext cx="41910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Field-enhanced dissociation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162800" y="4953000"/>
            <a:ext cx="20955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Injection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52400" y="5562600"/>
            <a:ext cx="24765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Ion </a:t>
            </a:r>
            <a:r>
              <a:rPr lang="en-US" dirty="0" err="1" smtClean="0"/>
              <a:t>mobilities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362200" y="2743200"/>
            <a:ext cx="4572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 smtClean="0"/>
              <a:t>Thank you for</a:t>
            </a:r>
            <a:br>
              <a:rPr lang="en-US" sz="4400" dirty="0" smtClean="0"/>
            </a:br>
            <a:r>
              <a:rPr lang="en-US" sz="4400" dirty="0" smtClean="0"/>
              <a:t>your kind attention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4576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35017 -0.2483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456321" y="6172200"/>
            <a:ext cx="5424359" cy="461665"/>
            <a:chOff x="1456321" y="6172200"/>
            <a:chExt cx="5424359" cy="46166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56321" y="6172200"/>
              <a:ext cx="15154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Simulation</a:t>
              </a:r>
              <a:endParaRPr lang="ru-RU" sz="24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57800" y="6172200"/>
              <a:ext cx="16228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Experiment</a:t>
              </a:r>
              <a:endParaRPr lang="ru-RU" sz="2400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7800" y="66294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456321" y="6629400"/>
              <a:ext cx="159167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PIV results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оле 6"/>
              <p:cNvSpPr txBox="1"/>
              <p:nvPr/>
            </p:nvSpPr>
            <p:spPr>
              <a:xfrm>
                <a:off x="1981200" y="650341"/>
                <a:ext cx="4724400" cy="49265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/>
                              <a:ea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/>
                              <a:ea typeface="Times New Roman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effectLst/>
                          <a:latin typeface="Cambria Math"/>
                          <a:ea typeface="Times New Roman"/>
                        </a:rPr>
                        <m:t>=30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effectLst/>
                          <a:latin typeface="Cambria Math"/>
                          <a:ea typeface="Times New Roman"/>
                        </a:rPr>
                        <m:t>kV</m:t>
                      </m:r>
                    </m:oMath>
                  </m:oMathPara>
                </a14:m>
                <a:endParaRPr lang="ru-RU" sz="24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22" name="Пол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50341"/>
                <a:ext cx="4724400" cy="4926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Группа 28"/>
          <p:cNvGrpSpPr/>
          <p:nvPr/>
        </p:nvGrpSpPr>
        <p:grpSpPr>
          <a:xfrm>
            <a:off x="228600" y="820470"/>
            <a:ext cx="8915400" cy="5351730"/>
            <a:chOff x="228600" y="820470"/>
            <a:chExt cx="8915400" cy="535173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228600" y="820470"/>
              <a:ext cx="8430783" cy="5351730"/>
              <a:chOff x="228600" y="820470"/>
              <a:chExt cx="8430783" cy="5351730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381000" y="820470"/>
                <a:ext cx="8278383" cy="5209354"/>
                <a:chOff x="381000" y="820470"/>
                <a:chExt cx="8278383" cy="5209354"/>
              </a:xfrm>
            </p:grpSpPr>
            <p:pic>
              <p:nvPicPr>
                <p:cNvPr id="5" name="Рисунок 4" descr="G:\YandexDisk\Рабочая папка\Работа над дипломом - актуальное\Текст диплома\Фрагменты\5 Экспериментальное исследование\PIV\Обработка\pics\vect_30kV_2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1295400"/>
                  <a:ext cx="7848599" cy="47344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" name="Прямоугольник 8"/>
                <p:cNvSpPr/>
                <p:nvPr/>
              </p:nvSpPr>
              <p:spPr>
                <a:xfrm>
                  <a:off x="7543800" y="820470"/>
                  <a:ext cx="828292" cy="51993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3" name="Picture 3" descr="G:\YandexDisk\Рабочая папка\Работа над дипломом - актуальное\Защита диплома\pics\results\30 кВ\pics\g5223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24000" y="2317238"/>
                  <a:ext cx="1135383" cy="2026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Поле 6"/>
                  <p:cNvSpPr txBox="1"/>
                  <p:nvPr/>
                </p:nvSpPr>
                <p:spPr>
                  <a:xfrm>
                    <a:off x="3581400" y="5773470"/>
                    <a:ext cx="1219200" cy="39873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effectLst/>
                              <a:latin typeface="Cambria Math"/>
                              <a:ea typeface="Times New Roman"/>
                            </a:rPr>
                            <m:t>x</m:t>
                          </m:r>
                          <m:r>
                            <a:rPr lang="en-US" b="0" i="0" smtClean="0">
                              <a:effectLst/>
                              <a:latin typeface="Cambria Math"/>
                              <a:ea typeface="Times New Roman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effectLst/>
                              <a:latin typeface="Cambria Math"/>
                              <a:ea typeface="Times New Roman"/>
                            </a:rPr>
                            <m:t>mm</m:t>
                          </m:r>
                          <m:r>
                            <a:rPr lang="en-US" b="0" i="0" smtClean="0">
                              <a:effectLst/>
                              <a:latin typeface="Cambria Math"/>
                              <a:ea typeface="Times New Roman"/>
                            </a:rPr>
                            <m:t>)</m:t>
                          </m:r>
                        </m:oMath>
                      </m:oMathPara>
                    </a14:m>
                    <a:endParaRPr lang="ru-RU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5" name="Поле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1400" y="5773470"/>
                    <a:ext cx="1219200" cy="39873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4545"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Поле 6"/>
                  <p:cNvSpPr txBox="1"/>
                  <p:nvPr/>
                </p:nvSpPr>
                <p:spPr>
                  <a:xfrm rot="16200000">
                    <a:off x="-181635" y="3220770"/>
                    <a:ext cx="1219200" cy="39873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Times New Roman"/>
                            </a:rPr>
                            <m:t>z</m:t>
                          </m:r>
                          <m:r>
                            <a:rPr lang="en-US" b="0" i="0" smtClean="0">
                              <a:effectLst/>
                              <a:latin typeface="Cambria Math"/>
                              <a:ea typeface="Times New Roman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effectLst/>
                              <a:latin typeface="Cambria Math"/>
                              <a:ea typeface="Times New Roman"/>
                            </a:rPr>
                            <m:t>mm</m:t>
                          </m:r>
                          <m:r>
                            <a:rPr lang="en-US" b="0" i="0" smtClean="0">
                              <a:effectLst/>
                              <a:latin typeface="Cambria Math"/>
                              <a:ea typeface="Times New Roman"/>
                            </a:rPr>
                            <m:t>)</m:t>
                          </m:r>
                        </m:oMath>
                      </m:oMathPara>
                    </a14:m>
                    <a:endParaRPr lang="ru-RU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9" name="Поле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181635" y="3220770"/>
                    <a:ext cx="1219200" cy="39873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4615"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Группа 25"/>
            <p:cNvGrpSpPr/>
            <p:nvPr/>
          </p:nvGrpSpPr>
          <p:grpSpPr>
            <a:xfrm>
              <a:off x="7490799" y="2086635"/>
              <a:ext cx="1653201" cy="2667000"/>
              <a:chOff x="7490799" y="2086635"/>
              <a:chExt cx="1653201" cy="2667000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7490799" y="2086635"/>
                <a:ext cx="1653201" cy="2667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5" name="Picture 2" descr="G:\YandexDisk\Рабочая папка\SFE2016\8 Presentation\pics_v0.3\15 PIV-research results\Legend_30kV_v3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1300" y="2316600"/>
                <a:ext cx="1135262" cy="202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3" name="Прямоугольник с одним вырезанным углом 22"/>
          <p:cNvSpPr/>
          <p:nvPr/>
        </p:nvSpPr>
        <p:spPr>
          <a:xfrm flipH="1">
            <a:off x="8382000" y="6400800"/>
            <a:ext cx="762000" cy="457200"/>
          </a:xfrm>
          <a:prstGeom prst="snip1Rect">
            <a:avLst>
              <a:gd name="adj" fmla="val 4375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8200" y="6461918"/>
            <a:ext cx="6858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16</a:t>
            </a:r>
            <a:r>
              <a:rPr lang="ru-RU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smtClean="0">
                <a:solidFill>
                  <a:schemeClr val="tx1"/>
                </a:solidFill>
              </a:rPr>
              <a:t>14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762000" y="5029200"/>
            <a:ext cx="7467600" cy="528935"/>
          </a:xfrm>
          <a:prstGeom prst="roundRect">
            <a:avLst>
              <a:gd name="adj" fmla="val 307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2000" y="4267200"/>
            <a:ext cx="7467600" cy="528935"/>
          </a:xfrm>
          <a:prstGeom prst="roundRect">
            <a:avLst>
              <a:gd name="adj" fmla="val 307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Problem Statement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200" y="11430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ield-enhanced dissociation (the Wien effect)</a:t>
            </a:r>
            <a:endParaRPr lang="ru-RU" sz="26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2844800" y="1905000"/>
            <a:ext cx="304800" cy="1371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76600" y="205740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the context of electrohydrodynamics</a:t>
            </a:r>
            <a:endParaRPr lang="ru-RU" sz="2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76600" y="2586335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the strong electric field  </a:t>
            </a:r>
            <a:r>
              <a:rPr lang="en-US" sz="2400" i="1" dirty="0" smtClean="0"/>
              <a:t>E</a:t>
            </a:r>
            <a:r>
              <a:rPr lang="en-US" sz="2400" dirty="0" smtClean="0"/>
              <a:t> &gt;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V/m </a:t>
            </a:r>
            <a:endParaRPr lang="ru-RU" sz="2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8200" y="42672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Simulation:					</a:t>
            </a:r>
            <a:r>
              <a:rPr lang="en-US" sz="2800" b="1" dirty="0" smtClean="0">
                <a:solidFill>
                  <a:srgbClr val="FF0000"/>
                </a:solidFill>
              </a:rPr>
              <a:t>few</a:t>
            </a:r>
            <a:r>
              <a:rPr lang="en-US" sz="2400" dirty="0" smtClean="0"/>
              <a:t> studies</a:t>
            </a:r>
            <a:endParaRPr lang="ru-RU" sz="2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38200" y="5024735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Experiment (velocity distributions):		</a:t>
            </a:r>
            <a:r>
              <a:rPr lang="en-US" sz="2800" b="1" dirty="0" smtClean="0">
                <a:solidFill>
                  <a:srgbClr val="FF0000"/>
                </a:solidFill>
              </a:rPr>
              <a:t>no</a:t>
            </a:r>
            <a:r>
              <a:rPr lang="en-US" sz="2400" dirty="0" smtClean="0"/>
              <a:t> studies</a:t>
            </a:r>
            <a:endParaRPr lang="ru-RU" sz="2600" dirty="0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 flipH="1">
            <a:off x="8382000" y="6400800"/>
            <a:ext cx="762000" cy="457200"/>
          </a:xfrm>
          <a:prstGeom prst="snip1Rect">
            <a:avLst>
              <a:gd name="adj" fmla="val 4375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8200" y="6461918"/>
            <a:ext cx="685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</a:t>
            </a:r>
            <a:r>
              <a:rPr lang="ru-RU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238933" y="3657600"/>
            <a:ext cx="8610600" cy="2999014"/>
          </a:xfrm>
          <a:prstGeom prst="roundRect">
            <a:avLst>
              <a:gd name="adj" fmla="val 272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3284" y="3733801"/>
            <a:ext cx="1994292" cy="511038"/>
          </a:xfrm>
          <a:prstGeom prst="roundRect">
            <a:avLst>
              <a:gd name="adj" fmla="val 99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28600" y="2514600"/>
            <a:ext cx="8610600" cy="990600"/>
          </a:xfrm>
          <a:prstGeom prst="roundRect">
            <a:avLst>
              <a:gd name="adj" fmla="val 91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28600" y="1447800"/>
            <a:ext cx="8610600" cy="990600"/>
          </a:xfrm>
          <a:prstGeom prst="roundRect">
            <a:avLst>
              <a:gd name="adj" fmla="val 91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11219" y="533400"/>
            <a:ext cx="8610600" cy="838200"/>
          </a:xfrm>
          <a:prstGeom prst="roundRect">
            <a:avLst>
              <a:gd name="adj" fmla="val 91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/>
              <a:t>EHD equation set </a:t>
            </a:r>
            <a:endParaRPr lang="ru-RU" sz="32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Содержимое 2"/>
              <p:cNvSpPr txBox="1">
                <a:spLocks/>
              </p:cNvSpPr>
              <p:nvPr/>
            </p:nvSpPr>
            <p:spPr>
              <a:xfrm>
                <a:off x="5029200" y="762000"/>
                <a:ext cx="3810000" cy="3124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r>
                  <a:rPr lang="en-US" sz="2000" dirty="0" smtClean="0"/>
                  <a:t>Electrostatic equations</a:t>
                </a:r>
                <a:endParaRPr lang="ru-RU" sz="900" dirty="0"/>
              </a:p>
              <a:p>
                <a:endParaRPr lang="ru-RU" sz="800" dirty="0" smtClean="0"/>
              </a:p>
              <a:p>
                <a:endParaRPr lang="ru-RU" sz="800" dirty="0" smtClean="0"/>
              </a:p>
              <a:p>
                <a:endParaRPr lang="en-US" sz="900" dirty="0" smtClean="0"/>
              </a:p>
              <a:p>
                <a:endParaRPr lang="en-US" sz="600" dirty="0" smtClean="0"/>
              </a:p>
              <a:p>
                <a:endParaRPr lang="ru-RU" sz="500" dirty="0" smtClean="0"/>
              </a:p>
              <a:p>
                <a:r>
                  <a:rPr lang="en-US" sz="2000" dirty="0"/>
                  <a:t>Nernst–Planck equations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=1,2</m:t>
                    </m:r>
                  </m:oMath>
                </a14:m>
                <a:r>
                  <a:rPr lang="en-US" sz="2000" dirty="0" smtClean="0"/>
                  <a:t>)</a:t>
                </a:r>
                <a:r>
                  <a:rPr lang="ru-RU" sz="2800" dirty="0" smtClean="0"/>
                  <a:t> </a:t>
                </a:r>
                <a:endParaRPr lang="ru-RU" sz="7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en-US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ru-RU" sz="100" dirty="0" smtClean="0"/>
              </a:p>
              <a:p>
                <a:endParaRPr lang="en-US" sz="400" dirty="0" smtClean="0"/>
              </a:p>
              <a:p>
                <a:endParaRPr lang="en-US" sz="2000" dirty="0" smtClean="0"/>
              </a:p>
              <a:p>
                <a:r>
                  <a:rPr lang="en-US" sz="2000" dirty="0" err="1" smtClean="0"/>
                  <a:t>Navier</a:t>
                </a:r>
                <a:r>
                  <a:rPr lang="en-US" sz="2000" dirty="0" smtClean="0"/>
                  <a:t>–Stokes </a:t>
                </a:r>
                <a:r>
                  <a:rPr lang="en-US" sz="2000" dirty="0"/>
                  <a:t>equations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24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762000"/>
                <a:ext cx="3810000" cy="3124200"/>
              </a:xfrm>
              <a:prstGeom prst="rect">
                <a:avLst/>
              </a:prstGeom>
              <a:blipFill rotWithShape="1">
                <a:blip r:embed="rId3"/>
                <a:stretch>
                  <a:fillRect l="-1600" t="-9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30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30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81000" y="771747"/>
                <a:ext cx="4953000" cy="2751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mtClean="0">
                        <a:latin typeface="Cambria Math"/>
                      </a:rPr>
                      <m:t>div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𝜌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𝜀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u-RU" b="0" i="0" smtClean="0">
                        <a:latin typeface="Cambria Math"/>
                      </a:rPr>
                      <m:t>      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=−</m:t>
                    </m:r>
                    <m:r>
                      <a:rPr lang="ru-RU">
                        <a:latin typeface="Cambria Math"/>
                      </a:rPr>
                      <m:t>𝛻</m:t>
                    </m:r>
                    <m:r>
                      <a:rPr lang="ru-RU" i="1">
                        <a:latin typeface="Cambria Math"/>
                      </a:rPr>
                      <m:t>𝜑</m:t>
                    </m:r>
                    <m:r>
                      <a:rPr lang="ru-RU" b="0" i="0" smtClean="0">
                        <a:latin typeface="Cambria Math"/>
                      </a:rPr>
                      <m:t>     </m:t>
                    </m:r>
                    <m:r>
                      <a:rPr lang="ru-RU" i="1">
                        <a:latin typeface="Cambria Math"/>
                      </a:rPr>
                      <m:t>𝜌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𝑒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dirty="0" smtClean="0"/>
                  <a:t> </a:t>
                </a:r>
              </a:p>
              <a:p>
                <a:r>
                  <a:rPr lang="ru-RU" dirty="0"/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ru-RU" i="1">
                            <a:latin typeface="Cambria Math"/>
                          </a:rPr>
                          <m:t>𝜕</m:t>
                        </m:r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ru-RU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div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ru-RU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	</a:t>
                </a:r>
                <a:endParaRPr lang="ru-RU" dirty="0" smtClean="0"/>
              </a:p>
              <a:p>
                <a:endParaRPr lang="ru-RU" sz="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/>
                              </a:rPr>
                              <m:t>𝑗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𝛻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ru-RU" dirty="0"/>
                  <a:t>	</a:t>
                </a:r>
                <a:endParaRPr lang="ru-RU" dirty="0" smtClean="0"/>
              </a:p>
              <a:p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𝛾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ru-RU" i="1">
                            <a:latin typeface="Cambria Math"/>
                          </a:rPr>
                          <m:t>𝜕</m:t>
                        </m:r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+</m:t>
                    </m:r>
                    <m:r>
                      <a:rPr lang="ru-RU" i="1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ru-RU" i="1">
                            <a:latin typeface="Cambria Math"/>
                          </a:rPr>
                          <m:t>,</m:t>
                        </m:r>
                        <m:r>
                          <a:rPr lang="ru-RU">
                            <a:latin typeface="Cambria Math"/>
                          </a:rPr>
                          <m:t>𝛻</m:t>
                        </m:r>
                      </m:e>
                    </m:d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=−</m:t>
                    </m:r>
                    <m:r>
                      <a:rPr lang="ru-RU">
                        <a:latin typeface="Cambria Math"/>
                      </a:rPr>
                      <m:t>𝛻</m:t>
                    </m:r>
                    <m:r>
                      <a:rPr lang="ru-RU" i="1">
                        <a:latin typeface="Cambria Math"/>
                      </a:rPr>
                      <m:t>𝑃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r>
                      <a:rPr lang="ru-RU" i="1">
                        <a:latin typeface="Cambria Math"/>
                      </a:rPr>
                      <m:t>𝜂</m:t>
                    </m:r>
                    <m:r>
                      <a:rPr lang="ru-RU" i="1">
                        <a:latin typeface="Cambria Math"/>
                      </a:rPr>
                      <m:t>∆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+</m:t>
                    </m:r>
                    <m:r>
                      <a:rPr lang="ru-RU" i="1">
                        <a:latin typeface="Cambria Math"/>
                      </a:rPr>
                      <m:t>𝜌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ru-RU" dirty="0"/>
                  <a:t>	</a:t>
                </a:r>
                <a:endParaRPr lang="ru-RU" dirty="0" smtClean="0"/>
              </a:p>
              <a:p>
                <a:endParaRPr lang="ru-RU" sz="80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div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ru-RU" i="1">
                        <a:latin typeface="Cambria Math"/>
                      </a:rPr>
                      <m:t>=0</m:t>
                    </m:r>
                  </m:oMath>
                </a14:m>
                <a:r>
                  <a:rPr lang="ru-RU" dirty="0"/>
                  <a:t>	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71747"/>
                <a:ext cx="4953000" cy="2751074"/>
              </a:xfrm>
              <a:prstGeom prst="rect">
                <a:avLst/>
              </a:prstGeom>
              <a:blipFill rotWithShape="1">
                <a:blip r:embed="rId4"/>
                <a:stretch>
                  <a:fillRect l="-616" t="-14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381000" y="3787638"/>
            <a:ext cx="2971800" cy="1810572"/>
            <a:chOff x="381000" y="3836624"/>
            <a:chExt cx="2971800" cy="1810572"/>
          </a:xfrm>
        </p:grpSpPr>
        <p:sp>
          <p:nvSpPr>
            <p:cNvPr id="28" name="Содержимое 2"/>
            <p:cNvSpPr txBox="1">
              <a:spLocks/>
            </p:cNvSpPr>
            <p:nvPr/>
          </p:nvSpPr>
          <p:spPr>
            <a:xfrm>
              <a:off x="381000" y="3836624"/>
              <a:ext cx="2286000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r>
                <a:rPr lang="en-US" sz="2000" dirty="0" smtClean="0"/>
                <a:t>Source function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Прямоугольник 2"/>
                <p:cNvSpPr/>
                <p:nvPr/>
              </p:nvSpPr>
              <p:spPr>
                <a:xfrm>
                  <a:off x="931368" y="5277864"/>
                  <a:ext cx="24214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>
                            <a:latin typeface="Cambria Math"/>
                          </a:rPr>
                          <m:t>𝑔</m:t>
                        </m:r>
                        <m:r>
                          <a:rPr lang="ru-RU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r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ru-RU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ru-RU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" name="Прямоугольник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368" y="5277864"/>
                  <a:ext cx="242143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Дуга 52"/>
          <p:cNvSpPr/>
          <p:nvPr/>
        </p:nvSpPr>
        <p:spPr>
          <a:xfrm rot="10800000">
            <a:off x="1488194" y="5513614"/>
            <a:ext cx="439413" cy="228600"/>
          </a:xfrm>
          <a:prstGeom prst="arc">
            <a:avLst>
              <a:gd name="adj1" fmla="val 10856423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524000" y="5666014"/>
            <a:ext cx="6705600" cy="910699"/>
            <a:chOff x="1524000" y="5666014"/>
            <a:chExt cx="6705600" cy="910699"/>
          </a:xfrm>
        </p:grpSpPr>
        <p:sp>
          <p:nvSpPr>
            <p:cNvPr id="33" name="Содержимое 2"/>
            <p:cNvSpPr txBox="1">
              <a:spLocks/>
            </p:cNvSpPr>
            <p:nvPr/>
          </p:nvSpPr>
          <p:spPr>
            <a:xfrm>
              <a:off x="1524000" y="5818414"/>
              <a:ext cx="28194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/>
            <a:p>
              <a:r>
                <a:rPr lang="en-US" sz="2000" dirty="0" smtClean="0"/>
                <a:t>Onsager function </a:t>
              </a:r>
              <a:br>
                <a:rPr lang="en-US" sz="2000" dirty="0" smtClean="0"/>
              </a:br>
              <a:r>
                <a:rPr lang="en-US" sz="2000" dirty="0" smtClean="0"/>
                <a:t>(relative increase in</a:t>
              </a:r>
              <a:br>
                <a:rPr lang="en-US" sz="2000" dirty="0" smtClean="0"/>
              </a:br>
              <a:r>
                <a:rPr lang="en-US" sz="2000" dirty="0" smtClean="0"/>
                <a:t>the dissociation rate)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Прямоугольник 8"/>
                <p:cNvSpPr/>
                <p:nvPr/>
              </p:nvSpPr>
              <p:spPr>
                <a:xfrm>
                  <a:off x="4438505" y="5783097"/>
                  <a:ext cx="1638589" cy="6765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ru-RU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8505" y="5783097"/>
                  <a:ext cx="1638589" cy="6765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Прямоугольник 9"/>
                <p:cNvSpPr/>
                <p:nvPr/>
              </p:nvSpPr>
              <p:spPr>
                <a:xfrm>
                  <a:off x="6142105" y="5666014"/>
                  <a:ext cx="2087495" cy="910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𝜋𝜀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/>
                                  </a:rPr>
                                  <m:t>𝑒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" name="Прямоугольник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2105" y="5666014"/>
                  <a:ext cx="2087495" cy="9106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Группа 12"/>
          <p:cNvGrpSpPr/>
          <p:nvPr/>
        </p:nvGrpSpPr>
        <p:grpSpPr>
          <a:xfrm>
            <a:off x="478775" y="4328918"/>
            <a:ext cx="7674625" cy="1060871"/>
            <a:chOff x="478775" y="4377904"/>
            <a:chExt cx="7674625" cy="1060871"/>
          </a:xfrm>
        </p:grpSpPr>
        <p:sp>
          <p:nvSpPr>
            <p:cNvPr id="49" name="Содержимое 2"/>
            <p:cNvSpPr txBox="1">
              <a:spLocks/>
            </p:cNvSpPr>
            <p:nvPr/>
          </p:nvSpPr>
          <p:spPr>
            <a:xfrm>
              <a:off x="478775" y="4420518"/>
              <a:ext cx="16764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algn="r"/>
              <a:r>
                <a:rPr lang="en-US" sz="1600" dirty="0" smtClean="0"/>
                <a:t>Dissociation</a:t>
              </a:r>
              <a:br>
                <a:rPr lang="en-US" sz="1600" dirty="0" smtClean="0"/>
              </a:br>
              <a:r>
                <a:rPr lang="en-US" sz="1600" dirty="0" smtClean="0"/>
                <a:t>rate</a:t>
              </a:r>
              <a:endParaRPr lang="en-US" sz="1700" dirty="0" smtClean="0"/>
            </a:p>
          </p:txBody>
        </p:sp>
        <p:sp>
          <p:nvSpPr>
            <p:cNvPr id="50" name="Содержимое 2"/>
            <p:cNvSpPr txBox="1">
              <a:spLocks/>
            </p:cNvSpPr>
            <p:nvPr/>
          </p:nvSpPr>
          <p:spPr>
            <a:xfrm>
              <a:off x="2612375" y="4440716"/>
              <a:ext cx="16764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r>
                <a:rPr lang="en-US" sz="1600" dirty="0" smtClean="0"/>
                <a:t>Recombination rate</a:t>
              </a:r>
              <a:endParaRPr lang="en-US" sz="1700" dirty="0" smtClean="0"/>
            </a:p>
          </p:txBody>
        </p:sp>
        <p:sp>
          <p:nvSpPr>
            <p:cNvPr id="5" name="Дуга 4"/>
            <p:cNvSpPr/>
            <p:nvPr/>
          </p:nvSpPr>
          <p:spPr>
            <a:xfrm>
              <a:off x="1428749" y="5095875"/>
              <a:ext cx="878826" cy="342900"/>
            </a:xfrm>
            <a:prstGeom prst="arc">
              <a:avLst>
                <a:gd name="adj1" fmla="val 10856423"/>
                <a:gd name="adj2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Дуга 51"/>
            <p:cNvSpPr/>
            <p:nvPr/>
          </p:nvSpPr>
          <p:spPr>
            <a:xfrm>
              <a:off x="2459975" y="5095875"/>
              <a:ext cx="762000" cy="342900"/>
            </a:xfrm>
            <a:prstGeom prst="arc">
              <a:avLst>
                <a:gd name="adj1" fmla="val 10856423"/>
                <a:gd name="adj2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800600" y="4377904"/>
              <a:ext cx="3352800" cy="852682"/>
              <a:chOff x="5537150" y="4408545"/>
              <a:chExt cx="3352800" cy="8526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Прямоугольник 5"/>
                  <p:cNvSpPr/>
                  <p:nvPr/>
                </p:nvSpPr>
                <p:spPr>
                  <a:xfrm>
                    <a:off x="7772400" y="4461590"/>
                    <a:ext cx="1117550" cy="66492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r</m:t>
                              </m:r>
                            </m:sub>
                          </m:sSub>
                          <m:r>
                            <a:rPr lang="ru-RU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𝑒𝑏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ε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6" name="Прямоугольник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2400" y="4461590"/>
                    <a:ext cx="1117550" cy="66492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Прямоугольник 7"/>
                  <p:cNvSpPr/>
                  <p:nvPr/>
                </p:nvSpPr>
                <p:spPr>
                  <a:xfrm>
                    <a:off x="6222950" y="4408545"/>
                    <a:ext cx="1542282" cy="70974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𝜀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𝑒𝑏</m:t>
                              </m:r>
                            </m:den>
                          </m:f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8" name="Прямоугольник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2950" y="4408545"/>
                    <a:ext cx="1542282" cy="709746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Содержимое 2"/>
              <p:cNvSpPr txBox="1">
                <a:spLocks/>
              </p:cNvSpPr>
              <p:nvPr/>
            </p:nvSpPr>
            <p:spPr>
              <a:xfrm>
                <a:off x="5537150" y="4575427"/>
                <a:ext cx="23622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r>
                  <a:rPr lang="en-US" sz="1700" dirty="0" smtClean="0"/>
                  <a:t>where</a:t>
                </a:r>
                <a:r>
                  <a:rPr lang="ru-RU" sz="1700" dirty="0" smtClean="0"/>
                  <a:t>                               ,</a:t>
                </a:r>
                <a:endParaRPr lang="en-US" sz="1700" dirty="0" smtClean="0"/>
              </a:p>
            </p:txBody>
          </p:sp>
        </p:grpSp>
      </p:grpSp>
      <p:sp>
        <p:nvSpPr>
          <p:cNvPr id="54" name="Прямоугольник с одним вырезанным углом 53"/>
          <p:cNvSpPr/>
          <p:nvPr/>
        </p:nvSpPr>
        <p:spPr>
          <a:xfrm flipH="1">
            <a:off x="8382000" y="6400800"/>
            <a:ext cx="762000" cy="457200"/>
          </a:xfrm>
          <a:prstGeom prst="snip1Rect">
            <a:avLst>
              <a:gd name="adj" fmla="val 4375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8200" y="6461918"/>
            <a:ext cx="685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3</a:t>
            </a:r>
            <a:r>
              <a:rPr lang="ru-RU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>
          <a:xfrm>
            <a:off x="4038600" y="3124200"/>
            <a:ext cx="4191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b="1" dirty="0" smtClean="0"/>
              <a:t>EHD</a:t>
            </a:r>
            <a:endParaRPr lang="ru-RU" sz="4000" b="1" dirty="0"/>
          </a:p>
        </p:txBody>
      </p:sp>
      <p:pic>
        <p:nvPicPr>
          <p:cNvPr id="1027" name="Picture 3" descr="G:\YandexDisk\Рабочая папка\SFE2016\8 Presentation\pics_v0.3\5 Problems\magnifying-glass-clipart-acedLgBc4 -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7162800" cy="96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0" y="1981200"/>
            <a:ext cx="41910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Field-enhanced dissociation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Problems</a:t>
            </a:r>
            <a:endParaRPr lang="ru-RU" sz="32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953000" y="3505200"/>
            <a:ext cx="20955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Injection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009900" y="4495800"/>
            <a:ext cx="24765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Ion </a:t>
            </a:r>
            <a:r>
              <a:rPr lang="en-US" dirty="0" err="1" smtClean="0"/>
              <a:t>mobilities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5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Outline</a:t>
            </a:r>
            <a:endParaRPr lang="ru-RU" sz="3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74650" y="2209800"/>
            <a:ext cx="8394700" cy="990600"/>
            <a:chOff x="374650" y="2819400"/>
            <a:chExt cx="8394700" cy="9906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74650" y="2819400"/>
              <a:ext cx="8394700" cy="9906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09600" y="3022312"/>
              <a:ext cx="21441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EHD system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74650" y="4648200"/>
            <a:ext cx="8394700" cy="990600"/>
            <a:chOff x="374650" y="2819400"/>
            <a:chExt cx="8394700" cy="9906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74650" y="2819400"/>
              <a:ext cx="8394700" cy="9906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09600" y="3022312"/>
              <a:ext cx="29486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</a:rPr>
                <a:t>PIV investigation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4650" y="3429000"/>
            <a:ext cx="8394700" cy="990600"/>
            <a:chOff x="374650" y="2819400"/>
            <a:chExt cx="8394700" cy="9906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74650" y="2819400"/>
              <a:ext cx="8394700" cy="9906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09600" y="3022312"/>
              <a:ext cx="37078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</a:rPr>
                <a:t>Computer simulation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650" y="990600"/>
            <a:ext cx="8394700" cy="990600"/>
            <a:chOff x="374650" y="2819400"/>
            <a:chExt cx="8394700" cy="9906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74650" y="2819400"/>
              <a:ext cx="8394700" cy="9906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09600" y="3022312"/>
              <a:ext cx="21593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2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бъект 2"/>
          <p:cNvSpPr txBox="1">
            <a:spLocks/>
          </p:cNvSpPr>
          <p:nvPr/>
        </p:nvSpPr>
        <p:spPr>
          <a:xfrm>
            <a:off x="2743200" y="5486400"/>
            <a:ext cx="3886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✔</a:t>
            </a:r>
            <a:r>
              <a:rPr lang="en-US" dirty="0" smtClean="0"/>
              <a:t> Field-enhanced dissociation</a:t>
            </a:r>
          </a:p>
          <a:p>
            <a:pPr marL="0" indent="0">
              <a:buNone/>
            </a:pPr>
            <a:r>
              <a:rPr lang="ru-RU" dirty="0"/>
              <a:t>✘</a:t>
            </a:r>
            <a:r>
              <a:rPr lang="en-US" dirty="0"/>
              <a:t> Injection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25602" y="1524000"/>
            <a:ext cx="5008598" cy="35052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25602" y="4922982"/>
            <a:ext cx="5008598" cy="1062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Problem of injection</a:t>
            </a:r>
            <a:endParaRPr lang="ru-RU" sz="32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4323683" y="1524001"/>
            <a:ext cx="212436" cy="955964"/>
          </a:xfrm>
          <a:prstGeom prst="triangl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78474" y="2068945"/>
            <a:ext cx="902855" cy="902855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925602" y="2971800"/>
            <a:ext cx="5008598" cy="685800"/>
            <a:chOff x="1925602" y="2971800"/>
            <a:chExt cx="5008598" cy="6858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925602" y="3009900"/>
              <a:ext cx="5008598" cy="609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бъект 2"/>
            <p:cNvSpPr txBox="1">
              <a:spLocks/>
            </p:cNvSpPr>
            <p:nvPr/>
          </p:nvSpPr>
          <p:spPr>
            <a:xfrm>
              <a:off x="3020201" y="2971800"/>
              <a:ext cx="28194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latinLnBrk="0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latinLnBrk="0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latinLnBrk="0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latinLnBrk="0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latinLnBrk="0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latinLnBrk="0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latinLnBrk="0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latinLnBrk="0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latinLnBrk="0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Solid insulation</a:t>
              </a:r>
              <a:endParaRPr lang="en-US" dirty="0"/>
            </a:p>
          </p:txBody>
        </p:sp>
      </p:grpSp>
      <p:sp>
        <p:nvSpPr>
          <p:cNvPr id="32" name="Объект 2"/>
          <p:cNvSpPr txBox="1">
            <a:spLocks/>
          </p:cNvSpPr>
          <p:nvPr/>
        </p:nvSpPr>
        <p:spPr>
          <a:xfrm>
            <a:off x="3125121" y="800100"/>
            <a:ext cx="2819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Classical system</a:t>
            </a:r>
            <a:endParaRPr lang="en-US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3125121" y="800100"/>
            <a:ext cx="2819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New system</a:t>
            </a:r>
            <a:endParaRPr lang="en-US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2743200" y="5486400"/>
            <a:ext cx="3897924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✔ </a:t>
            </a:r>
            <a:r>
              <a:rPr lang="en-US" dirty="0" smtClean="0"/>
              <a:t>Field-enhanced dissociation</a:t>
            </a:r>
          </a:p>
          <a:p>
            <a:pPr marL="0" indent="0">
              <a:buNone/>
            </a:pPr>
            <a:r>
              <a:rPr lang="ru-RU" dirty="0"/>
              <a:t>✔ </a:t>
            </a:r>
            <a:r>
              <a:rPr lang="en-US" dirty="0"/>
              <a:t>Injection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5602" y="1524000"/>
            <a:ext cx="5008598" cy="10621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 flipH="1">
            <a:off x="8382000" y="6400800"/>
            <a:ext cx="762000" cy="457200"/>
          </a:xfrm>
          <a:prstGeom prst="snip1Rect">
            <a:avLst>
              <a:gd name="adj" fmla="val 4375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8200" y="6461918"/>
            <a:ext cx="685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4</a:t>
            </a:r>
            <a:r>
              <a:rPr lang="ru-RU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9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5E-6 0.11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" grpId="0" animBg="1"/>
      <p:bldP spid="10" grpId="1" animBg="1"/>
      <p:bldP spid="10" grpId="2" animBg="1"/>
      <p:bldP spid="10" grpId="3" animBg="1"/>
      <p:bldP spid="32" grpId="0"/>
      <p:bldP spid="33" grpId="0"/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14338" y="1058863"/>
            <a:ext cx="5008563" cy="2819400"/>
            <a:chOff x="414338" y="1058863"/>
            <a:chExt cx="5008563" cy="2819400"/>
          </a:xfrm>
        </p:grpSpPr>
        <p:pic>
          <p:nvPicPr>
            <p:cNvPr id="35" name="Picture 2" descr="G:\YandexDisk\Документы\Универ\Конференции\Наука будущего – наука молодых\постер_24.09.15\Рисунки\Исследуемая система\Схема работы\scematicCORR_before_CLEAR.png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338" y="1058863"/>
              <a:ext cx="5008563" cy="2819400"/>
            </a:xfrm>
            <a:prstGeom prst="rect">
              <a:avLst/>
            </a:prstGeom>
            <a:noFill/>
            <a:effectLst>
              <a:outerShdw sx="101000" sy="101000" algn="ctr" rotWithShape="0">
                <a:prstClr val="black"/>
              </a:outerShdw>
            </a:effectLst>
          </p:spPr>
        </p:pic>
        <p:cxnSp>
          <p:nvCxnSpPr>
            <p:cNvPr id="55" name="Прямая со стрелкой 54"/>
            <p:cNvCxnSpPr/>
            <p:nvPr/>
          </p:nvCxnSpPr>
          <p:spPr bwMode="auto">
            <a:xfrm flipV="1">
              <a:off x="3370263" y="1295400"/>
              <a:ext cx="482600" cy="84138"/>
            </a:xfrm>
            <a:prstGeom prst="straightConnector1">
              <a:avLst/>
            </a:prstGeom>
            <a:ln w="50800" cap="sq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 bwMode="auto">
            <a:xfrm>
              <a:off x="3370263" y="1438275"/>
              <a:ext cx="1168401" cy="242888"/>
            </a:xfrm>
            <a:prstGeom prst="straightConnector1">
              <a:avLst/>
            </a:prstGeom>
            <a:ln w="50800" cap="sq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Группа 51"/>
            <p:cNvGrpSpPr>
              <a:grpSpLocks/>
            </p:cNvGrpSpPr>
            <p:nvPr/>
          </p:nvGrpSpPr>
          <p:grpSpPr bwMode="auto">
            <a:xfrm>
              <a:off x="2056913" y="2590801"/>
              <a:ext cx="881549" cy="960418"/>
              <a:chOff x="2081333" y="2718229"/>
              <a:chExt cx="881380" cy="960213"/>
            </a:xfrm>
          </p:grpSpPr>
          <p:cxnSp>
            <p:nvCxnSpPr>
              <p:cNvPr id="53" name="Прямая со стрелкой 52"/>
              <p:cNvCxnSpPr/>
              <p:nvPr/>
            </p:nvCxnSpPr>
            <p:spPr>
              <a:xfrm rot="5400000" flipH="1" flipV="1">
                <a:off x="2400854" y="2888051"/>
                <a:ext cx="731682" cy="392037"/>
              </a:xfrm>
              <a:prstGeom prst="straightConnector1">
                <a:avLst/>
              </a:prstGeom>
              <a:ln w="50800" cap="sq" cmpd="sng">
                <a:solidFill>
                  <a:schemeClr val="tx1"/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Прямоугольник 53"/>
              <p:cNvSpPr>
                <a:spLocks noChangeArrowheads="1"/>
              </p:cNvSpPr>
              <p:nvPr/>
            </p:nvSpPr>
            <p:spPr bwMode="auto">
              <a:xfrm>
                <a:off x="2081333" y="3391570"/>
                <a:ext cx="685362" cy="2868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64639" tIns="32319" rIns="64639" bIns="32319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Hole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414338" y="1058863"/>
            <a:ext cx="5008563" cy="2817812"/>
            <a:chOff x="448456" y="1211549"/>
            <a:chExt cx="5008156" cy="2817088"/>
          </a:xfrm>
        </p:grpSpPr>
        <p:pic>
          <p:nvPicPr>
            <p:cNvPr id="70" name="Picture 2" descr="G:\YandexDisk\Документы\Универ\Конференции\Наука будущего – наука молодых\постер\Рисунки\Исследуемая система\Схема работы\scematicCORR_8_ru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8456" y="1211549"/>
              <a:ext cx="5008156" cy="2817088"/>
            </a:xfrm>
            <a:prstGeom prst="rect">
              <a:avLst/>
            </a:prstGeom>
            <a:noFill/>
            <a:effectLst>
              <a:outerShdw sx="101000" sy="101000" algn="ctr" rotWithShape="0">
                <a:prstClr val="black"/>
              </a:outerShdw>
            </a:effectLst>
          </p:spPr>
        </p:pic>
        <p:grpSp>
          <p:nvGrpSpPr>
            <p:cNvPr id="72" name="Группа 71"/>
            <p:cNvGrpSpPr>
              <a:grpSpLocks/>
            </p:cNvGrpSpPr>
            <p:nvPr/>
          </p:nvGrpSpPr>
          <p:grpSpPr bwMode="auto">
            <a:xfrm>
              <a:off x="3394616" y="1446439"/>
              <a:ext cx="588915" cy="471365"/>
              <a:chOff x="3394616" y="1446439"/>
              <a:chExt cx="588915" cy="471365"/>
            </a:xfrm>
          </p:grpSpPr>
          <p:cxnSp>
            <p:nvCxnSpPr>
              <p:cNvPr id="76" name="Прямая со стрелкой 75"/>
              <p:cNvCxnSpPr/>
              <p:nvPr/>
            </p:nvCxnSpPr>
            <p:spPr>
              <a:xfrm flipV="1">
                <a:off x="3394616" y="1446439"/>
                <a:ext cx="293664" cy="58722"/>
              </a:xfrm>
              <a:prstGeom prst="straightConnector1">
                <a:avLst/>
              </a:prstGeom>
              <a:ln w="50800" cap="sq" cmpd="sng">
                <a:solidFill>
                  <a:schemeClr val="tx1"/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 стрелкой 76"/>
              <p:cNvCxnSpPr/>
              <p:nvPr/>
            </p:nvCxnSpPr>
            <p:spPr>
              <a:xfrm>
                <a:off x="3394616" y="1563883"/>
                <a:ext cx="588915" cy="353921"/>
              </a:xfrm>
              <a:prstGeom prst="straightConnector1">
                <a:avLst/>
              </a:prstGeom>
              <a:ln w="50800" cap="sq" cmpd="sng">
                <a:solidFill>
                  <a:schemeClr val="tx1"/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Группа 72"/>
            <p:cNvGrpSpPr>
              <a:grpSpLocks/>
            </p:cNvGrpSpPr>
            <p:nvPr/>
          </p:nvGrpSpPr>
          <p:grpSpPr bwMode="auto">
            <a:xfrm>
              <a:off x="872283" y="2920846"/>
              <a:ext cx="2100095" cy="1089832"/>
              <a:chOff x="872283" y="2920846"/>
              <a:chExt cx="2100095" cy="1089832"/>
            </a:xfrm>
          </p:grpSpPr>
          <p:cxnSp>
            <p:nvCxnSpPr>
              <p:cNvPr id="74" name="Прямая со стрелкой 73"/>
              <p:cNvCxnSpPr/>
              <p:nvPr/>
            </p:nvCxnSpPr>
            <p:spPr>
              <a:xfrm rot="5400000" flipH="1" flipV="1">
                <a:off x="2481131" y="3008899"/>
                <a:ext cx="530089" cy="353984"/>
              </a:xfrm>
              <a:prstGeom prst="straightConnector1">
                <a:avLst/>
              </a:prstGeom>
              <a:ln w="50800" cap="sq" cmpd="sng">
                <a:solidFill>
                  <a:schemeClr val="tx1"/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Прямоугольник 74"/>
              <p:cNvSpPr>
                <a:spLocks noChangeArrowheads="1"/>
              </p:cNvSpPr>
              <p:nvPr/>
            </p:nvSpPr>
            <p:spPr bwMode="auto">
              <a:xfrm>
                <a:off x="872283" y="3391570"/>
                <a:ext cx="2100095" cy="619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64639" tIns="32319" rIns="64639" bIns="32319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Region of the</a:t>
                </a:r>
                <a:b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strong electric field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5" name="Группа 94"/>
          <p:cNvGrpSpPr/>
          <p:nvPr/>
        </p:nvGrpSpPr>
        <p:grpSpPr>
          <a:xfrm>
            <a:off x="1650197" y="1219200"/>
            <a:ext cx="1931203" cy="2438400"/>
            <a:chOff x="1129898" y="2133600"/>
            <a:chExt cx="1931203" cy="2438400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1129898" y="2133600"/>
              <a:ext cx="1931203" cy="381000"/>
              <a:chOff x="1129898" y="1683600"/>
              <a:chExt cx="1931203" cy="381000"/>
            </a:xfrm>
          </p:grpSpPr>
          <p:sp>
            <p:nvSpPr>
              <p:cNvPr id="103" name="Содержимое 2"/>
              <p:cNvSpPr txBox="1">
                <a:spLocks/>
              </p:cNvSpPr>
              <p:nvPr/>
            </p:nvSpPr>
            <p:spPr bwMode="auto">
              <a:xfrm>
                <a:off x="1129898" y="1683600"/>
                <a:ext cx="1613301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Plane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Стрелка влево 103"/>
              <p:cNvSpPr/>
              <p:nvPr/>
            </p:nvSpPr>
            <p:spPr bwMode="auto">
              <a:xfrm rot="10800000">
                <a:off x="2756301" y="1752600"/>
                <a:ext cx="304800" cy="228600"/>
              </a:xfrm>
              <a:prstGeom prst="leftArrow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1129898" y="4191000"/>
              <a:ext cx="1931203" cy="381000"/>
              <a:chOff x="1129898" y="4572000"/>
              <a:chExt cx="1931203" cy="381000"/>
            </a:xfrm>
          </p:grpSpPr>
          <p:sp>
            <p:nvSpPr>
              <p:cNvPr id="101" name="Содержимое 2"/>
              <p:cNvSpPr txBox="1">
                <a:spLocks/>
              </p:cNvSpPr>
              <p:nvPr/>
            </p:nvSpPr>
            <p:spPr bwMode="auto">
              <a:xfrm>
                <a:off x="1129898" y="4572000"/>
                <a:ext cx="1613301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r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Plane</a:t>
                </a:r>
              </a:p>
            </p:txBody>
          </p:sp>
          <p:sp>
            <p:nvSpPr>
              <p:cNvPr id="102" name="Стрелка влево 101"/>
              <p:cNvSpPr/>
              <p:nvPr/>
            </p:nvSpPr>
            <p:spPr bwMode="auto">
              <a:xfrm rot="10800000">
                <a:off x="2756301" y="4670168"/>
                <a:ext cx="304800" cy="228600"/>
              </a:xfrm>
              <a:prstGeom prst="leftArrow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8" name="Группа 97"/>
            <p:cNvGrpSpPr/>
            <p:nvPr/>
          </p:nvGrpSpPr>
          <p:grpSpPr>
            <a:xfrm>
              <a:off x="1129899" y="3124200"/>
              <a:ext cx="1931202" cy="381000"/>
              <a:chOff x="1129899" y="3124200"/>
              <a:chExt cx="1931202" cy="381000"/>
            </a:xfrm>
          </p:grpSpPr>
          <p:sp>
            <p:nvSpPr>
              <p:cNvPr id="99" name="Содержимое 2"/>
              <p:cNvSpPr txBox="1">
                <a:spLocks/>
              </p:cNvSpPr>
              <p:nvPr/>
            </p:nvSpPr>
            <p:spPr bwMode="auto">
              <a:xfrm>
                <a:off x="1129899" y="3124200"/>
                <a:ext cx="1613301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Barrier with the hole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Стрелка влево 99"/>
              <p:cNvSpPr/>
              <p:nvPr/>
            </p:nvSpPr>
            <p:spPr bwMode="auto">
              <a:xfrm rot="10800000">
                <a:off x="2756301" y="3218768"/>
                <a:ext cx="304800" cy="228600"/>
              </a:xfrm>
              <a:prstGeom prst="leftArrow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pic>
        <p:nvPicPr>
          <p:cNvPr id="50" name="Picture 2" descr="I:\Vasilkov_S_A\Наука будущего – наука молодых\постер\Рисунки\Исследуемая система\Схема кюветы\pics\setup_1 - копия.png"/>
          <p:cNvPicPr>
            <a:picLocks noChangeAspect="1" noChangeArrowheads="1"/>
          </p:cNvPicPr>
          <p:nvPr/>
        </p:nvPicPr>
        <p:blipFill>
          <a:blip r:embed="rId5"/>
          <a:srcRect l="26041" t="10741" r="23405" b="14561"/>
          <a:stretch>
            <a:fillRect/>
          </a:stretch>
        </p:blipFill>
        <p:spPr bwMode="auto">
          <a:xfrm>
            <a:off x="5900426" y="1036349"/>
            <a:ext cx="2572681" cy="284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7" descr="G:\YandexDisk\Документы\Универ\Конференции\Наука будущего – наука молодых\постер_24.09.15\Рисунки\Исследуемая система\Схема кюветы\pics\setup_1 - копия (2).png"/>
          <p:cNvPicPr>
            <a:picLocks noChangeAspect="1" noChangeArrowheads="1"/>
          </p:cNvPicPr>
          <p:nvPr/>
        </p:nvPicPr>
        <p:blipFill>
          <a:blip r:embed="rId6"/>
          <a:srcRect l="27060" t="11163" r="20901" b="15359"/>
          <a:stretch>
            <a:fillRect/>
          </a:stretch>
        </p:blipFill>
        <p:spPr bwMode="auto">
          <a:xfrm flipH="1">
            <a:off x="3546933" y="1052078"/>
            <a:ext cx="2651825" cy="280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4075769" y="1736126"/>
            <a:ext cx="2007378" cy="280713"/>
            <a:chOff x="4075769" y="1736126"/>
            <a:chExt cx="2007378" cy="280713"/>
          </a:xfrm>
        </p:grpSpPr>
        <p:cxnSp>
          <p:nvCxnSpPr>
            <p:cNvPr id="47" name="Прямая со стрелкой 46"/>
            <p:cNvCxnSpPr/>
            <p:nvPr/>
          </p:nvCxnSpPr>
          <p:spPr bwMode="auto">
            <a:xfrm flipV="1">
              <a:off x="4982704" y="1747299"/>
              <a:ext cx="1100443" cy="138450"/>
            </a:xfrm>
            <a:prstGeom prst="straightConnector1">
              <a:avLst/>
            </a:prstGeom>
            <a:ln w="50800" cap="sq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Прямоугольник 47"/>
            <p:cNvSpPr>
              <a:spLocks noChangeArrowheads="1"/>
            </p:cNvSpPr>
            <p:nvPr/>
          </p:nvSpPr>
          <p:spPr bwMode="auto">
            <a:xfrm>
              <a:off x="4075769" y="1736126"/>
              <a:ext cx="1396793" cy="2807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64639" tIns="32319" rIns="64639" bIns="32319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Symmetry axis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Группа 36"/>
          <p:cNvGrpSpPr>
            <a:grpSpLocks/>
          </p:cNvGrpSpPr>
          <p:nvPr/>
        </p:nvGrpSpPr>
        <p:grpSpPr bwMode="auto">
          <a:xfrm>
            <a:off x="3429002" y="2262441"/>
            <a:ext cx="1295398" cy="373046"/>
            <a:chOff x="3453157" y="2389939"/>
            <a:chExt cx="1295149" cy="372967"/>
          </a:xfrm>
        </p:grpSpPr>
        <p:cxnSp>
          <p:nvCxnSpPr>
            <p:cNvPr id="58" name="Прямая со стрелкой 57"/>
            <p:cNvCxnSpPr/>
            <p:nvPr/>
          </p:nvCxnSpPr>
          <p:spPr>
            <a:xfrm rot="10800000">
              <a:off x="3453157" y="2626172"/>
              <a:ext cx="412671" cy="0"/>
            </a:xfrm>
            <a:prstGeom prst="straightConnector1">
              <a:avLst/>
            </a:prstGeom>
            <a:ln w="50800" cap="sq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Прямоугольник 58"/>
            <p:cNvSpPr>
              <a:spLocks noChangeArrowheads="1"/>
            </p:cNvSpPr>
            <p:nvPr/>
          </p:nvSpPr>
          <p:spPr bwMode="auto">
            <a:xfrm>
              <a:off x="3806866" y="2389939"/>
              <a:ext cx="941440" cy="37296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64639" tIns="32319" rIns="64639" bIns="32319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Barrier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1371600" y="1219200"/>
            <a:ext cx="1998662" cy="34226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64639" tIns="32319" rIns="64639" bIns="3231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Electric field lines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EHD system</a:t>
            </a:r>
            <a:endParaRPr lang="ru-RU" sz="3200" dirty="0"/>
          </a:p>
        </p:txBody>
      </p:sp>
      <p:grpSp>
        <p:nvGrpSpPr>
          <p:cNvPr id="32" name="Группа 31"/>
          <p:cNvGrpSpPr>
            <a:grpSpLocks/>
          </p:cNvGrpSpPr>
          <p:nvPr/>
        </p:nvGrpSpPr>
        <p:grpSpPr bwMode="auto">
          <a:xfrm>
            <a:off x="5226036" y="1058864"/>
            <a:ext cx="1003299" cy="2605088"/>
            <a:chOff x="16881437" y="9060062"/>
            <a:chExt cx="1216865" cy="3158476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17139444" y="9060062"/>
              <a:ext cx="700853" cy="12164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-7200000">
              <a:off x="17138608" y="11258843"/>
              <a:ext cx="702524" cy="12168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Содержимое 2"/>
          <p:cNvSpPr txBox="1">
            <a:spLocks/>
          </p:cNvSpPr>
          <p:nvPr/>
        </p:nvSpPr>
        <p:spPr bwMode="auto">
          <a:xfrm>
            <a:off x="1828800" y="4038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Region of interest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65228" y="4800600"/>
            <a:ext cx="8931172" cy="1600200"/>
            <a:chOff x="365228" y="4800600"/>
            <a:chExt cx="8931172" cy="1600200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65228" y="4800600"/>
              <a:ext cx="7940572" cy="1600200"/>
            </a:xfrm>
            <a:prstGeom prst="roundRect">
              <a:avLst>
                <a:gd name="adj" fmla="val 918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одержимое 2"/>
            <p:cNvSpPr txBox="1">
              <a:spLocks/>
            </p:cNvSpPr>
            <p:nvPr/>
          </p:nvSpPr>
          <p:spPr bwMode="auto">
            <a:xfrm>
              <a:off x="609600" y="4953000"/>
              <a:ext cx="8686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Initially, the electric field lines pass through the barrier</a:t>
              </a:r>
            </a:p>
          </p:txBody>
        </p:sp>
      </p:grpSp>
      <p:sp>
        <p:nvSpPr>
          <p:cNvPr id="82" name="Содержимое 2"/>
          <p:cNvSpPr txBox="1">
            <a:spLocks/>
          </p:cNvSpPr>
          <p:nvPr/>
        </p:nvSpPr>
        <p:spPr bwMode="auto">
          <a:xfrm>
            <a:off x="609600" y="5867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All electric field lines pass through the hole</a:t>
            </a:r>
          </a:p>
        </p:txBody>
      </p:sp>
      <p:grpSp>
        <p:nvGrpSpPr>
          <p:cNvPr id="83" name="Группа 82"/>
          <p:cNvGrpSpPr>
            <a:grpSpLocks/>
          </p:cNvGrpSpPr>
          <p:nvPr/>
        </p:nvGrpSpPr>
        <p:grpSpPr bwMode="auto">
          <a:xfrm>
            <a:off x="762000" y="5334000"/>
            <a:ext cx="4876800" cy="838200"/>
            <a:chOff x="457200" y="4648200"/>
            <a:chExt cx="4876800" cy="838200"/>
          </a:xfrm>
        </p:grpSpPr>
        <p:sp>
          <p:nvSpPr>
            <p:cNvPr id="85" name="Содержимое 2"/>
            <p:cNvSpPr txBox="1">
              <a:spLocks/>
            </p:cNvSpPr>
            <p:nvPr/>
          </p:nvSpPr>
          <p:spPr bwMode="auto">
            <a:xfrm>
              <a:off x="762000" y="4724400"/>
              <a:ext cx="457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The barrier accumulates charge </a:t>
              </a:r>
            </a:p>
          </p:txBody>
        </p:sp>
        <p:sp>
          <p:nvSpPr>
            <p:cNvPr id="86" name="Стрелка вниз 85"/>
            <p:cNvSpPr/>
            <p:nvPr/>
          </p:nvSpPr>
          <p:spPr>
            <a:xfrm>
              <a:off x="457200" y="4648200"/>
              <a:ext cx="304800" cy="5334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6193816" y="3647895"/>
            <a:ext cx="2492984" cy="28693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639" tIns="32319" rIns="64639" bIns="3231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High-voltage electrode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6541134" y="838200"/>
            <a:ext cx="2069466" cy="5023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639" tIns="32319" rIns="64639" bIns="3231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Grounded electrode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 bwMode="auto">
          <a:xfrm flipH="1" flipV="1">
            <a:off x="6083386" y="2496877"/>
            <a:ext cx="244831" cy="403971"/>
          </a:xfrm>
          <a:prstGeom prst="straightConnector1">
            <a:avLst/>
          </a:prstGeom>
          <a:ln w="50800" cap="sq" cmpd="sng">
            <a:solidFill>
              <a:schemeClr val="tx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6248400" y="2891122"/>
            <a:ext cx="525672" cy="2807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64639" tIns="32319" rIns="64639" bIns="3231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Hole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 bwMode="auto">
          <a:xfrm rot="16200000" flipH="1">
            <a:off x="6872354" y="2104534"/>
            <a:ext cx="416213" cy="277884"/>
          </a:xfrm>
          <a:prstGeom prst="straightConnector1">
            <a:avLst/>
          </a:prstGeom>
          <a:ln w="50800" cap="sq" cmpd="sng">
            <a:solidFill>
              <a:schemeClr val="tx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>
            <a:spLocks noChangeArrowheads="1"/>
          </p:cNvSpPr>
          <p:nvPr/>
        </p:nvSpPr>
        <p:spPr bwMode="auto">
          <a:xfrm>
            <a:off x="6328382" y="1747299"/>
            <a:ext cx="752079" cy="31149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64639" tIns="32319" rIns="64639" bIns="3231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Barrier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" name="Picture 3" descr="I:\Vasilkov_S_A\Наука будущего – наука молодых\постер\Рисунки\Исследуемая система\Схема кюветы\rotati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72562" y="272584"/>
            <a:ext cx="1221170" cy="122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с одним вырезанным углом 61"/>
          <p:cNvSpPr/>
          <p:nvPr/>
        </p:nvSpPr>
        <p:spPr>
          <a:xfrm flipH="1">
            <a:off x="8382000" y="6400800"/>
            <a:ext cx="762000" cy="457200"/>
          </a:xfrm>
          <a:prstGeom prst="snip1Rect">
            <a:avLst>
              <a:gd name="adj" fmla="val 4375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8200" y="6461918"/>
            <a:ext cx="685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5</a:t>
            </a:r>
            <a:r>
              <a:rPr lang="ru-RU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417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4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YandexDisk\Рабочая папка\SFE2016\8 Presentation\pics_v0.3\5 Problems\magnifying-glass-clipart-acedLgBc4 -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7162800" cy="96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0" y="1981200"/>
            <a:ext cx="41910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Field-enhanced dissociation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Problems</a:t>
            </a:r>
            <a:endParaRPr lang="ru-RU" sz="32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953000" y="3505200"/>
            <a:ext cx="20955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Injection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009900" y="4495800"/>
            <a:ext cx="24765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Ion </a:t>
            </a:r>
            <a:r>
              <a:rPr lang="en-US" dirty="0" err="1" smtClean="0"/>
              <a:t>mobilities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58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24375 0.2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7816</TotalTime>
  <Words>817</Words>
  <Application>Microsoft Office PowerPoint</Application>
  <PresentationFormat>Экран (4:3)</PresentationFormat>
  <Paragraphs>256</Paragraphs>
  <Slides>24</Slides>
  <Notes>23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PIV Investigation of EHD Flow Caused by Field-enhanced Dissociation</vt:lpstr>
      <vt:lpstr>Презентация PowerPoint</vt:lpstr>
      <vt:lpstr>Презентация PowerPoint</vt:lpstr>
      <vt:lpstr>EHD equation set </vt:lpstr>
      <vt:lpstr>Презентация PowerPoint</vt:lpstr>
      <vt:lpstr>Презентация PowerPoint</vt:lpstr>
      <vt:lpstr>Презентация PowerPoint</vt:lpstr>
      <vt:lpstr>EHD system</vt:lpstr>
      <vt:lpstr>Презентация PowerPoint</vt:lpstr>
      <vt:lpstr>Презентация PowerPoint</vt:lpstr>
      <vt:lpstr>Computer model</vt:lpstr>
      <vt:lpstr>Simulation results</vt:lpstr>
      <vt:lpstr>Презентация PowerPoint</vt:lpstr>
      <vt:lpstr>Презентация PowerPoint</vt:lpstr>
      <vt:lpstr>Experiment</vt:lpstr>
      <vt:lpstr>Презентация PowerPoint</vt:lpstr>
      <vt:lpstr>PIV results</vt:lpstr>
      <vt:lpstr>PIV results</vt:lpstr>
      <vt:lpstr>PIV results</vt:lpstr>
      <vt:lpstr>Horizontal velocity profiles at z = 3 mm</vt:lpstr>
      <vt:lpstr>Axial velocity profiles</vt:lpstr>
      <vt:lpstr>Conclusions</vt:lpstr>
      <vt:lpstr>Презентация PowerPoint</vt:lpstr>
      <vt:lpstr>PIV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государственный университет Saint Petersburg State University Faculty of Physics Физический факультет Направление: Прикладные математика и физика НОЦ «Электрофизика»       Расчет рабочих характеристик инжекционного ЭГД-насоса  при различных нагрузках</dc:title>
  <dc:creator>Vasill</dc:creator>
  <cp:lastModifiedBy>Vasill</cp:lastModifiedBy>
  <cp:revision>698</cp:revision>
  <dcterms:created xsi:type="dcterms:W3CDTF">2014-06-12T16:01:15Z</dcterms:created>
  <dcterms:modified xsi:type="dcterms:W3CDTF">2016-08-31T15:26:24Z</dcterms:modified>
</cp:coreProperties>
</file>