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4" r:id="rId3"/>
    <p:sldId id="277" r:id="rId4"/>
    <p:sldId id="312" r:id="rId5"/>
    <p:sldId id="275" r:id="rId6"/>
    <p:sldId id="278" r:id="rId7"/>
    <p:sldId id="313" r:id="rId8"/>
    <p:sldId id="295" r:id="rId9"/>
    <p:sldId id="296" r:id="rId10"/>
    <p:sldId id="297" r:id="rId11"/>
    <p:sldId id="298" r:id="rId12"/>
    <p:sldId id="299" r:id="rId13"/>
    <p:sldId id="314" r:id="rId14"/>
    <p:sldId id="293" r:id="rId15"/>
    <p:sldId id="317" r:id="rId16"/>
    <p:sldId id="316" r:id="rId17"/>
    <p:sldId id="290" r:id="rId18"/>
    <p:sldId id="291" r:id="rId19"/>
    <p:sldId id="292" r:id="rId20"/>
    <p:sldId id="306" r:id="rId21"/>
    <p:sldId id="318" r:id="rId22"/>
    <p:sldId id="307" r:id="rId23"/>
    <p:sldId id="300" r:id="rId24"/>
    <p:sldId id="301" r:id="rId25"/>
    <p:sldId id="302" r:id="rId26"/>
    <p:sldId id="303" r:id="rId27"/>
    <p:sldId id="304" r:id="rId28"/>
    <p:sldId id="305" r:id="rId29"/>
    <p:sldId id="324" r:id="rId30"/>
    <p:sldId id="325" r:id="rId31"/>
    <p:sldId id="326" r:id="rId32"/>
    <p:sldId id="327" r:id="rId33"/>
    <p:sldId id="328" r:id="rId34"/>
    <p:sldId id="315" r:id="rId35"/>
    <p:sldId id="281" r:id="rId36"/>
    <p:sldId id="285" r:id="rId37"/>
  </p:sldIdLst>
  <p:sldSz cx="9144000" cy="6858000" type="screen4x3"/>
  <p:notesSz cx="6796088" cy="9928225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u="sng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303"/>
    <a:srgbClr val="BEED11"/>
    <a:srgbClr val="9DEB4F"/>
    <a:srgbClr val="A5F325"/>
    <a:srgbClr val="8AE610"/>
    <a:srgbClr val="BCEF03"/>
    <a:srgbClr val="88E543"/>
    <a:srgbClr val="CAF4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577" autoAdjust="0"/>
    <p:restoredTop sz="92153" autoAdjust="0"/>
  </p:normalViewPr>
  <p:slideViewPr>
    <p:cSldViewPr>
      <p:cViewPr varScale="1">
        <p:scale>
          <a:sx n="85" d="100"/>
          <a:sy n="85" d="100"/>
        </p:scale>
        <p:origin x="-269" y="-82"/>
      </p:cViewPr>
      <p:guideLst>
        <p:guide orient="horz" pos="2160"/>
        <p:guide pos="2880"/>
        <p:guide pos="1440"/>
        <p:guide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293" y="-96"/>
      </p:cViewPr>
      <p:guideLst>
        <p:guide orient="horz" pos="3126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1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789" y="0"/>
            <a:ext cx="294571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1"/>
            <a:ext cx="2945712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789" y="9429671"/>
            <a:ext cx="2945712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a typeface="ＭＳ Ｐゴシック" pitchFamily="50" charset="-128"/>
              </a:defRPr>
            </a:lvl1pPr>
          </a:lstStyle>
          <a:p>
            <a:pPr>
              <a:defRPr/>
            </a:pPr>
            <a:fld id="{0C57823F-E2E1-4852-9140-AFAA9915B97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292" y="4715629"/>
            <a:ext cx="543750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8789" y="9429671"/>
            <a:ext cx="2945712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D3EB5667-7A8A-4746-806A-7790F474042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8" name="日付プレースホルダ 7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9A120-3482-4FEE-B3C9-4FC754C03409}" type="datetimeFigureOut">
              <a:rPr kumimoji="1" lang="ja-JP" altLang="en-US" smtClean="0"/>
              <a:pPr/>
              <a:t>2016/8/30</a:t>
            </a:fld>
            <a:endParaRPr kumimoji="1" lang="ja-JP" altLang="en-US"/>
          </a:p>
        </p:txBody>
      </p:sp>
      <p:sp>
        <p:nvSpPr>
          <p:cNvPr id="9" name="スライド イメージ プレースホルダ 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" name="ヘッダー プレースホルダ 10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D4F426-F8DF-4DC7-9DF5-34AE30A2FD13}" type="slidenum">
              <a:rPr lang="ja-JP" altLang="en-US" smtClean="0">
                <a:ea typeface="ＭＳ Ｐゴシック" charset="-128"/>
              </a:rPr>
              <a:pPr/>
              <a:t>1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48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294F-1E1E-46B7-BE5E-31CC02713A07}" type="slidenum">
              <a:rPr lang="ja-JP" altLang="en-US" smtClean="0">
                <a:ea typeface="ＭＳ Ｐゴシック" charset="-128"/>
              </a:rPr>
              <a:pPr/>
              <a:t>10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672254-BA4B-4A96-8F2D-9BA40A04F009}" type="slidenum">
              <a:rPr lang="ja-JP" altLang="en-US" smtClean="0">
                <a:ea typeface="ＭＳ Ｐゴシック" charset="-128"/>
              </a:rPr>
              <a:pPr/>
              <a:t>11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C7293-0BD6-4DBE-BFAE-A524544D00E6}" type="slidenum">
              <a:rPr lang="ja-JP" altLang="en-US" smtClean="0">
                <a:ea typeface="ＭＳ Ｐゴシック" charset="-128"/>
              </a:rPr>
              <a:pPr/>
              <a:t>12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13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78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FD63BC-D939-4272-A1FD-3B014384CE50}" type="slidenum">
              <a:rPr lang="ja-JP" altLang="en-US" smtClean="0">
                <a:ea typeface="ＭＳ Ｐゴシック" charset="-128"/>
              </a:rPr>
              <a:pPr/>
              <a:t>14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78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FD63BC-D939-4272-A1FD-3B014384CE50}" type="slidenum">
              <a:rPr lang="ja-JP" altLang="en-US" smtClean="0">
                <a:ea typeface="ＭＳ Ｐゴシック" charset="-128"/>
              </a:rPr>
              <a:pPr/>
              <a:t>15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16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E3BC0D-2439-4E82-AA41-7D6152EDE4DA}" type="slidenum">
              <a:rPr lang="ja-JP" altLang="en-US" smtClean="0">
                <a:ea typeface="ＭＳ Ｐゴシック" charset="-128"/>
              </a:rPr>
              <a:pPr/>
              <a:t>17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D651C5-B8D4-4D9E-9C32-FE55D92A4F97}" type="slidenum">
              <a:rPr lang="ja-JP" altLang="en-US" smtClean="0">
                <a:ea typeface="ＭＳ Ｐゴシック" charset="-128"/>
              </a:rPr>
              <a:pPr/>
              <a:t>18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09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E8257A-8E9A-42D6-97C7-CC7B572345BA}" type="slidenum">
              <a:rPr lang="ja-JP" altLang="en-US" smtClean="0">
                <a:ea typeface="ＭＳ Ｐゴシック" charset="-128"/>
              </a:rPr>
              <a:pPr/>
              <a:t>19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2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606DD5-76D6-4337-BB75-D21F022E68C1}" type="slidenum">
              <a:rPr lang="ja-JP" altLang="en-US" smtClean="0">
                <a:ea typeface="ＭＳ Ｐゴシック" charset="-128"/>
              </a:rPr>
              <a:pPr/>
              <a:t>22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B4FDEE-88A4-41F1-9FDE-29589CF49FDF}" type="slidenum">
              <a:rPr lang="ja-JP" altLang="en-US" smtClean="0">
                <a:ea typeface="ＭＳ Ｐゴシック" charset="-128"/>
              </a:rPr>
              <a:pPr/>
              <a:t>23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D023A9-BDE0-4DFE-9053-A1D199EAD0E1}" type="slidenum">
              <a:rPr lang="ja-JP" altLang="en-US" smtClean="0">
                <a:ea typeface="ＭＳ Ｐゴシック" charset="-128"/>
              </a:rPr>
              <a:pPr/>
              <a:t>24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3C61CF-42A7-4B4A-B4D5-325DC5C979AA}" type="slidenum">
              <a:rPr lang="ja-JP" altLang="en-US" smtClean="0">
                <a:ea typeface="ＭＳ Ｐゴシック" charset="-128"/>
              </a:rPr>
              <a:pPr/>
              <a:t>25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60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798785-7D8F-4A36-9C80-894359ACB114}" type="slidenum">
              <a:rPr lang="ja-JP" altLang="en-US" smtClean="0">
                <a:ea typeface="ＭＳ Ｐゴシック" charset="-128"/>
              </a:rPr>
              <a:pPr/>
              <a:t>26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ADBEE3-8208-4224-B2AF-7F5A14A9D086}" type="slidenum">
              <a:rPr lang="ja-JP" altLang="en-US" smtClean="0">
                <a:ea typeface="ＭＳ Ｐゴシック" charset="-128"/>
              </a:rPr>
              <a:pPr/>
              <a:t>27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81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50C9A3-7688-46DE-A84A-27E0FB3DC7AF}" type="slidenum">
              <a:rPr lang="ja-JP" altLang="en-US" smtClean="0">
                <a:ea typeface="ＭＳ Ｐゴシック" charset="-128"/>
              </a:rPr>
              <a:pPr/>
              <a:t>28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53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FFB0BE-FD90-4AE8-BA6C-2B416D5CFD9A}" type="slidenum">
              <a:rPr lang="ja-JP" altLang="en-US" smtClean="0">
                <a:ea typeface="ＭＳ Ｐゴシック" pitchFamily="34" charset="-128"/>
              </a:rPr>
              <a:pPr/>
              <a:t>29</a:t>
            </a:fld>
            <a:endParaRPr lang="ja-JP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63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72AF75-24A2-40A0-BC73-E2394F6A7D44}" type="slidenum">
              <a:rPr lang="ja-JP" altLang="en-US" smtClean="0">
                <a:ea typeface="ＭＳ Ｐゴシック" pitchFamily="34" charset="-128"/>
              </a:rPr>
              <a:pPr/>
              <a:t>30</a:t>
            </a:fld>
            <a:endParaRPr lang="ja-JP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74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8CF84A-BDC4-4830-BC59-7724994CDDC9}" type="slidenum">
              <a:rPr lang="ja-JP" altLang="en-US" smtClean="0">
                <a:ea typeface="ＭＳ Ｐゴシック" pitchFamily="34" charset="-128"/>
              </a:rPr>
              <a:pPr/>
              <a:t>31</a:t>
            </a:fld>
            <a:endParaRPr lang="ja-JP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97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19E731-4DDE-4F6B-B5E6-52C399988533}" type="slidenum">
              <a:rPr lang="ja-JP" altLang="en-US" smtClean="0">
                <a:ea typeface="ＭＳ Ｐゴシック" charset="-128"/>
              </a:rPr>
              <a:pPr/>
              <a:t>3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84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6D2B6F-C5C0-4E85-BF24-53194E8E7EB8}" type="slidenum">
              <a:rPr lang="ja-JP" altLang="en-US" smtClean="0">
                <a:ea typeface="ＭＳ Ｐゴシック" pitchFamily="34" charset="-128"/>
              </a:rPr>
              <a:pPr/>
              <a:t>32</a:t>
            </a:fld>
            <a:endParaRPr lang="ja-JP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B7C88E-78C7-4059-8D09-12CDA3480A0D}" type="slidenum">
              <a:rPr lang="ja-JP" altLang="en-US" smtClean="0">
                <a:ea typeface="ＭＳ Ｐゴシック" pitchFamily="34" charset="-128"/>
              </a:rPr>
              <a:pPr/>
              <a:t>33</a:t>
            </a:fld>
            <a:endParaRPr lang="ja-JP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34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91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76E3E7-E8C7-4218-9812-16CFE7D8D1D4}" type="slidenum">
              <a:rPr lang="ja-JP" altLang="en-US" smtClean="0">
                <a:ea typeface="ＭＳ Ｐゴシック" charset="-128"/>
              </a:rPr>
              <a:pPr/>
              <a:t>35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01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8F762A-7E25-4004-854B-51577FB2DA72}" type="slidenum">
              <a:rPr lang="ja-JP" altLang="en-US" smtClean="0">
                <a:ea typeface="ＭＳ Ｐゴシック" charset="-128"/>
              </a:rPr>
              <a:pPr/>
              <a:t>36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4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A76ED0-5B6B-4848-8F55-783AC1F15A6F}" type="slidenum">
              <a:rPr lang="ja-JP" altLang="en-US" smtClean="0">
                <a:ea typeface="ＭＳ Ｐゴシック" charset="-128"/>
              </a:rPr>
              <a:pPr/>
              <a:t>5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4128D7-A322-4F88-8539-909D509957FE}" type="slidenum">
              <a:rPr lang="ja-JP" altLang="en-US" smtClean="0">
                <a:ea typeface="ＭＳ Ｐゴシック" charset="-128"/>
              </a:rPr>
              <a:pPr/>
              <a:t>6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157B3-A847-432F-A8BB-7D0FC3453074}" type="slidenum">
              <a:rPr lang="ja-JP" altLang="en-US" smtClean="0">
                <a:ea typeface="ＭＳ Ｐゴシック" charset="-128"/>
              </a:rPr>
              <a:pPr/>
              <a:t>7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27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0CA8DA-557C-4C8D-AA31-0EDA19157059}" type="slidenum">
              <a:rPr lang="ja-JP" altLang="en-US" smtClean="0">
                <a:ea typeface="ＭＳ Ｐゴシック" charset="-128"/>
              </a:rPr>
              <a:pPr/>
              <a:t>8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37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0937A7-EF3D-4BDA-BFD7-FCBE4326BCA0}" type="slidenum">
              <a:rPr lang="ja-JP" altLang="en-US" smtClean="0">
                <a:ea typeface="ＭＳ Ｐゴシック" charset="-128"/>
              </a:rPr>
              <a:pPr/>
              <a:t>9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34175" y="333375"/>
            <a:ext cx="2160588" cy="59039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52413" y="333375"/>
            <a:ext cx="6329362" cy="59039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52413" y="1125538"/>
            <a:ext cx="42449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9788" y="1125538"/>
            <a:ext cx="42449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33375"/>
            <a:ext cx="787082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25538"/>
            <a:ext cx="86423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28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029" name="Rectangle 35"/>
          <p:cNvSpPr>
            <a:spLocks noChangeArrowheads="1"/>
          </p:cNvSpPr>
          <p:nvPr userDrawn="1"/>
        </p:nvSpPr>
        <p:spPr bwMode="auto">
          <a:xfrm>
            <a:off x="6267450" y="6400800"/>
            <a:ext cx="2879725" cy="457200"/>
          </a:xfrm>
          <a:prstGeom prst="rect">
            <a:avLst/>
          </a:prstGeom>
          <a:solidFill>
            <a:srgbClr val="FA6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030" name="テキスト ボックス 6"/>
          <p:cNvSpPr txBox="1">
            <a:spLocks noChangeArrowheads="1"/>
          </p:cNvSpPr>
          <p:nvPr userDrawn="1"/>
        </p:nvSpPr>
        <p:spPr bwMode="auto">
          <a:xfrm>
            <a:off x="6867525" y="6448425"/>
            <a:ext cx="217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b="1" u="none" smtClean="0">
                <a:latin typeface="Times New Roman" pitchFamily="18" charset="0"/>
                <a:cs typeface="Times New Roman" pitchFamily="18" charset="0"/>
              </a:rPr>
              <a:t>Shizuoka University</a:t>
            </a:r>
            <a:endParaRPr lang="ja-JP" altLang="en-US" b="1" u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図 7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6450013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テキスト ボックス 8"/>
          <p:cNvSpPr txBox="1">
            <a:spLocks noChangeArrowheads="1"/>
          </p:cNvSpPr>
          <p:nvPr userDrawn="1"/>
        </p:nvSpPr>
        <p:spPr bwMode="auto">
          <a:xfrm>
            <a:off x="5791200" y="0"/>
            <a:ext cx="3247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 dirty="0" smtClean="0"/>
              <a:t>2016 First International Workshop </a:t>
            </a:r>
          </a:p>
          <a:p>
            <a:pPr algn="ctr" eaLnBrk="1" hangingPunct="1">
              <a:defRPr/>
            </a:pPr>
            <a:r>
              <a:rPr lang="en-US" altLang="ja-JP" sz="1400" dirty="0" smtClean="0"/>
              <a:t>on Electro-</a:t>
            </a:r>
            <a:r>
              <a:rPr lang="en-US" altLang="ja-JP" sz="1400" dirty="0" err="1" smtClean="0"/>
              <a:t>HydroDynamics</a:t>
            </a:r>
            <a:r>
              <a:rPr lang="en-US" altLang="ja-JP" sz="1400" dirty="0" smtClean="0"/>
              <a:t> </a:t>
            </a:r>
          </a:p>
          <a:p>
            <a:pPr algn="ctr" eaLnBrk="1" hangingPunct="1">
              <a:defRPr/>
            </a:pPr>
            <a:r>
              <a:rPr lang="en-US" altLang="ja-JP" sz="1400" dirty="0" smtClean="0"/>
              <a:t>and </a:t>
            </a:r>
            <a:r>
              <a:rPr lang="en-US" altLang="ja-JP" sz="1400" dirty="0" err="1" smtClean="0"/>
              <a:t>Tribo</a:t>
            </a:r>
            <a:r>
              <a:rPr lang="en-US" altLang="ja-JP" sz="1400" dirty="0" smtClean="0"/>
              <a:t>-Electrostatics on </a:t>
            </a:r>
            <a:r>
              <a:rPr lang="en-US" altLang="ja-JP" sz="1400" dirty="0" err="1" smtClean="0"/>
              <a:t>september</a:t>
            </a:r>
            <a:r>
              <a:rPr lang="en-US" altLang="ja-JP" sz="1400" dirty="0" smtClean="0"/>
              <a:t> </a:t>
            </a:r>
          </a:p>
          <a:p>
            <a:pPr algn="ctr" eaLnBrk="1" hangingPunct="1">
              <a:defRPr/>
            </a:pPr>
            <a:r>
              <a:rPr lang="en-US" altLang="ja-JP" sz="1400" dirty="0" smtClean="0"/>
              <a:t>1st - 2nd, 2016, Poitiers , France</a:t>
            </a:r>
            <a:endParaRPr lang="ja-JP" altLang="en-US" sz="1400" u="none" dirty="0" smtClean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lialang.org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9968;&#30007;\Desktop\SFE2016\FlowSquareIWEHD2to1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lialang.org/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3"/>
          <p:cNvSpPr>
            <a:spLocks noChangeArrowheads="1"/>
          </p:cNvSpPr>
          <p:nvPr/>
        </p:nvSpPr>
        <p:spPr bwMode="auto">
          <a:xfrm>
            <a:off x="381000" y="762000"/>
            <a:ext cx="8350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000" b="1" u="none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Numerical Simulation and Experimental Study of </a:t>
            </a:r>
          </a:p>
          <a:p>
            <a:r>
              <a:rPr lang="en-US" altLang="ja-JP" sz="3000" b="1" u="none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EHD Flow Generated by </a:t>
            </a:r>
            <a:r>
              <a:rPr lang="en-US" altLang="ja-JP" sz="3000" b="1" u="none" dirty="0" err="1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Microplasma</a:t>
            </a:r>
            <a:r>
              <a:rPr lang="en-US" altLang="ja-JP" sz="3000" b="1" u="none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Actuator</a:t>
            </a:r>
            <a:endParaRPr lang="ja-JP" altLang="en-US" sz="3000" b="1" u="none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051" name="Rectangle 63"/>
          <p:cNvSpPr>
            <a:spLocks noChangeArrowheads="1"/>
          </p:cNvSpPr>
          <p:nvPr/>
        </p:nvSpPr>
        <p:spPr bwMode="auto">
          <a:xfrm>
            <a:off x="1881188" y="3179763"/>
            <a:ext cx="5368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Marius Blajan</a:t>
            </a:r>
            <a:r>
              <a:rPr lang="en-US" altLang="ja-JP" sz="2000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, Akihiko Ito</a:t>
            </a:r>
            <a:r>
              <a:rPr lang="en-US" altLang="ja-JP" sz="2000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2</a:t>
            </a:r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, Jaroslav Kristof</a:t>
            </a:r>
            <a:r>
              <a:rPr lang="en-US" altLang="ja-JP" sz="2000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2</a:t>
            </a:r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</a:p>
          <a:p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Hitoki Yoneda</a:t>
            </a:r>
            <a:r>
              <a:rPr lang="en-US" altLang="ja-JP" sz="2000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4</a:t>
            </a:r>
            <a:r>
              <a:rPr lang="en-US" altLang="ja-JP" sz="2000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, and Kazuo Shimizu</a:t>
            </a:r>
            <a:r>
              <a:rPr lang="en-US" altLang="ja-JP" sz="2000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1,2,3</a:t>
            </a:r>
            <a:endParaRPr lang="ja-JP" altLang="en-US" sz="2000" u="none" baseline="30000">
              <a:solidFill>
                <a:srgbClr val="292929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052" name="Rectangle 63"/>
          <p:cNvSpPr>
            <a:spLocks noChangeArrowheads="1"/>
          </p:cNvSpPr>
          <p:nvPr/>
        </p:nvSpPr>
        <p:spPr bwMode="auto">
          <a:xfrm>
            <a:off x="230188" y="4535488"/>
            <a:ext cx="8683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1 </a:t>
            </a:r>
            <a:r>
              <a:rPr lang="en-US" altLang="ja-JP" u="none">
                <a:latin typeface="HGP創英角ｺﾞｼｯｸUB" pitchFamily="50" charset="-128"/>
                <a:ea typeface="HGP創英角ｺﾞｼｯｸUB" pitchFamily="50" charset="-128"/>
              </a:rPr>
              <a:t>Organization for Innovation and Social Collaboration, Shizuoka University,</a:t>
            </a:r>
            <a:r>
              <a:rPr lang="en-US" altLang="ja-JP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 Japan</a:t>
            </a:r>
          </a:p>
          <a:p>
            <a:r>
              <a:rPr lang="en-US" altLang="ja-JP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2 </a:t>
            </a:r>
            <a:r>
              <a:rPr lang="en-US" altLang="ja-JP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Graduate School of Integrated Science and Technology, Shizuoka University, Japan</a:t>
            </a:r>
          </a:p>
          <a:p>
            <a:r>
              <a:rPr lang="en-US" altLang="ja-JP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3 </a:t>
            </a:r>
            <a:r>
              <a:rPr lang="en-US" altLang="ja-JP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Graduate School of Science and Technology, Shizuoka University, Japan</a:t>
            </a:r>
          </a:p>
          <a:p>
            <a:r>
              <a:rPr lang="en-US" altLang="ja-JP" u="none" baseline="30000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4</a:t>
            </a:r>
            <a:r>
              <a:rPr lang="en-US" altLang="ja-JP" u="none">
                <a:solidFill>
                  <a:srgbClr val="292929"/>
                </a:solidFill>
                <a:latin typeface="HGP創英角ｺﾞｼｯｸUB" pitchFamily="50" charset="-128"/>
                <a:ea typeface="HGP創英角ｺﾞｼｯｸUB" pitchFamily="50" charset="-128"/>
              </a:rPr>
              <a:t>University of Electro-Communications, Tokyo, Japan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5"/>
          <p:cNvSpPr>
            <a:spLocks noChangeArrowheads="1"/>
          </p:cNvSpPr>
          <p:nvPr/>
        </p:nvSpPr>
        <p:spPr bwMode="auto">
          <a:xfrm>
            <a:off x="557213" y="254000"/>
            <a:ext cx="362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Theory (II)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219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0" name="正方形/長方形 6"/>
          <p:cNvSpPr>
            <a:spLocks noChangeArrowheads="1"/>
          </p:cNvSpPr>
          <p:nvPr/>
        </p:nvSpPr>
        <p:spPr bwMode="auto">
          <a:xfrm>
            <a:off x="315913" y="1066800"/>
            <a:ext cx="6056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400" u="none">
                <a:ea typeface="HGP創英角ｺﾞｼｯｸUB" pitchFamily="50" charset="-128"/>
                <a:cs typeface="Arial Unicode MS" pitchFamily="50" charset="-128"/>
              </a:rPr>
              <a:t>Suzen model + Navier-Stokes Equations</a:t>
            </a:r>
            <a:endParaRPr lang="ja-JP" altLang="en-US" sz="24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9" name="正方形/長方形 45"/>
          <p:cNvSpPr>
            <a:spLocks noChangeArrowheads="1"/>
          </p:cNvSpPr>
          <p:nvPr/>
        </p:nvSpPr>
        <p:spPr bwMode="auto">
          <a:xfrm>
            <a:off x="2809875" y="22971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(5)</a:t>
            </a:r>
            <a:endParaRPr lang="ja-JP" altLang="en-US" u="none"/>
          </a:p>
        </p:txBody>
      </p:sp>
      <p:sp>
        <p:nvSpPr>
          <p:cNvPr id="9230" name="正方形/長方形 46"/>
          <p:cNvSpPr>
            <a:spLocks noChangeArrowheads="1"/>
          </p:cNvSpPr>
          <p:nvPr/>
        </p:nvSpPr>
        <p:spPr bwMode="auto">
          <a:xfrm>
            <a:off x="2809875" y="37449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(6)</a:t>
            </a:r>
            <a:endParaRPr lang="ja-JP" altLang="en-US" u="none"/>
          </a:p>
        </p:txBody>
      </p:sp>
      <p:sp>
        <p:nvSpPr>
          <p:cNvPr id="9231" name="正方形/長方形 47"/>
          <p:cNvSpPr>
            <a:spLocks noChangeArrowheads="1"/>
          </p:cNvSpPr>
          <p:nvPr/>
        </p:nvSpPr>
        <p:spPr bwMode="auto">
          <a:xfrm>
            <a:off x="2809875" y="44307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(7)</a:t>
            </a:r>
            <a:endParaRPr lang="ja-JP" altLang="en-US" u="none"/>
          </a:p>
        </p:txBody>
      </p:sp>
      <p:sp>
        <p:nvSpPr>
          <p:cNvPr id="9232" name="正方形/長方形 48"/>
          <p:cNvSpPr>
            <a:spLocks noChangeArrowheads="1"/>
          </p:cNvSpPr>
          <p:nvPr/>
        </p:nvSpPr>
        <p:spPr bwMode="auto">
          <a:xfrm>
            <a:off x="2800350" y="48498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(8)</a:t>
            </a:r>
            <a:endParaRPr lang="ja-JP" altLang="en-US" u="none"/>
          </a:p>
        </p:txBody>
      </p:sp>
      <p:sp>
        <p:nvSpPr>
          <p:cNvPr id="9233" name="正方形/長方形 28"/>
          <p:cNvSpPr>
            <a:spLocks noChangeArrowheads="1"/>
          </p:cNvSpPr>
          <p:nvPr/>
        </p:nvSpPr>
        <p:spPr bwMode="auto">
          <a:xfrm>
            <a:off x="533400" y="16002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The charge density can be expressed in terms of the potential </a:t>
            </a:r>
            <a:r>
              <a:rPr lang="en-US" altLang="ja-JP" i="1" u="none"/>
              <a:t>V</a:t>
            </a:r>
            <a:r>
              <a:rPr lang="en-US" altLang="ja-JP" u="none"/>
              <a:t> and the Debye length </a:t>
            </a:r>
            <a:r>
              <a:rPr lang="en-US" altLang="ja-JP" i="1" u="none"/>
              <a:t>λ</a:t>
            </a:r>
            <a:r>
              <a:rPr lang="en-US" altLang="ja-JP" i="1" u="none" baseline="-25000"/>
              <a:t>D</a:t>
            </a:r>
            <a:r>
              <a:rPr lang="en-US" altLang="ja-JP" u="none"/>
              <a:t>:</a:t>
            </a:r>
            <a:endParaRPr lang="ja-JP" altLang="en-US" u="none"/>
          </a:p>
        </p:txBody>
      </p:sp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5" y="2228850"/>
            <a:ext cx="1343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正方形/長方形 31"/>
          <p:cNvSpPr>
            <a:spLocks noChangeArrowheads="1"/>
          </p:cNvSpPr>
          <p:nvPr/>
        </p:nvSpPr>
        <p:spPr bwMode="auto">
          <a:xfrm>
            <a:off x="457200" y="2809875"/>
            <a:ext cx="853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Thus the body force can be calculated using equations (1) and (5). Because the gas particles are weakly ionized the potential </a:t>
            </a:r>
            <a:r>
              <a:rPr lang="en-US" altLang="ja-JP" i="1" u="none"/>
              <a:t>V</a:t>
            </a:r>
            <a:r>
              <a:rPr lang="en-US" altLang="ja-JP" u="none"/>
              <a:t> can be decoupled in a potential due to the external electric field </a:t>
            </a:r>
            <a:r>
              <a:rPr lang="en-US" altLang="ja-JP" i="1" u="none"/>
              <a:t>ø</a:t>
            </a:r>
            <a:r>
              <a:rPr lang="en-US" altLang="ja-JP" u="none"/>
              <a:t>, and a potential due to the net charge density </a:t>
            </a:r>
            <a:r>
              <a:rPr lang="en-US" altLang="ja-JP" i="1" u="none"/>
              <a:t>φ</a:t>
            </a:r>
            <a:r>
              <a:rPr lang="en-US" altLang="ja-JP" u="none"/>
              <a:t>:</a:t>
            </a:r>
            <a:endParaRPr lang="ja-JP" altLang="en-US" u="none"/>
          </a:p>
        </p:txBody>
      </p:sp>
      <p:sp>
        <p:nvSpPr>
          <p:cNvPr id="92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3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773488"/>
            <a:ext cx="10382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正方形/長方形 34"/>
          <p:cNvSpPr>
            <a:spLocks noChangeArrowheads="1"/>
          </p:cNvSpPr>
          <p:nvPr/>
        </p:nvSpPr>
        <p:spPr bwMode="auto">
          <a:xfrm>
            <a:off x="457200" y="4078288"/>
            <a:ext cx="411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It results two independent equations:</a:t>
            </a:r>
            <a:endParaRPr lang="ja-JP" altLang="en-US" u="none"/>
          </a:p>
        </p:txBody>
      </p:sp>
      <p:sp>
        <p:nvSpPr>
          <p:cNvPr id="924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4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25" y="4486275"/>
            <a:ext cx="14382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43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4800600"/>
            <a:ext cx="173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4" name="正方形/長方形 39"/>
          <p:cNvSpPr>
            <a:spLocks noChangeArrowheads="1"/>
          </p:cNvSpPr>
          <p:nvPr/>
        </p:nvSpPr>
        <p:spPr bwMode="auto">
          <a:xfrm>
            <a:off x="533400" y="52578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Considering:</a:t>
            </a:r>
            <a:endParaRPr lang="ja-JP" altLang="en-US" u="none"/>
          </a:p>
        </p:txBody>
      </p:sp>
      <p:sp>
        <p:nvSpPr>
          <p:cNvPr id="924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46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5600700"/>
            <a:ext cx="13620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7" name="正方形/長方形 42"/>
          <p:cNvSpPr>
            <a:spLocks noChangeArrowheads="1"/>
          </p:cNvSpPr>
          <p:nvPr/>
        </p:nvSpPr>
        <p:spPr bwMode="auto">
          <a:xfrm>
            <a:off x="2800350" y="5657850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(9)</a:t>
            </a:r>
            <a:endParaRPr lang="ja-JP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5"/>
          <p:cNvSpPr>
            <a:spLocks noChangeArrowheads="1"/>
          </p:cNvSpPr>
          <p:nvPr/>
        </p:nvSpPr>
        <p:spPr bwMode="auto">
          <a:xfrm>
            <a:off x="557213" y="254000"/>
            <a:ext cx="372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Theory (III)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243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4" name="正方形/長方形 6"/>
          <p:cNvSpPr>
            <a:spLocks noChangeArrowheads="1"/>
          </p:cNvSpPr>
          <p:nvPr/>
        </p:nvSpPr>
        <p:spPr bwMode="auto">
          <a:xfrm>
            <a:off x="315913" y="1066800"/>
            <a:ext cx="6056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400" u="none">
                <a:ea typeface="HGP創英角ｺﾞｼｯｸUB" pitchFamily="50" charset="-128"/>
                <a:cs typeface="Arial Unicode MS" pitchFamily="50" charset="-128"/>
              </a:rPr>
              <a:t>Suzen model + Navier-Stokes Equations</a:t>
            </a:r>
            <a:endParaRPr lang="ja-JP" altLang="en-US" sz="24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3" name="正方形/長方形 45"/>
          <p:cNvSpPr>
            <a:spLocks noChangeArrowheads="1"/>
          </p:cNvSpPr>
          <p:nvPr/>
        </p:nvSpPr>
        <p:spPr bwMode="auto">
          <a:xfrm>
            <a:off x="2909888" y="2105025"/>
            <a:ext cx="595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(10)</a:t>
            </a:r>
            <a:endParaRPr lang="ja-JP" altLang="en-US" u="none"/>
          </a:p>
        </p:txBody>
      </p:sp>
      <p:sp>
        <p:nvSpPr>
          <p:cNvPr id="10254" name="正方形/長方形 46"/>
          <p:cNvSpPr>
            <a:spLocks noChangeArrowheads="1"/>
          </p:cNvSpPr>
          <p:nvPr/>
        </p:nvSpPr>
        <p:spPr bwMode="auto">
          <a:xfrm>
            <a:off x="2895600" y="3124200"/>
            <a:ext cx="577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(11)</a:t>
            </a:r>
            <a:endParaRPr lang="ja-JP" altLang="en-US" u="none"/>
          </a:p>
        </p:txBody>
      </p:sp>
      <p:sp>
        <p:nvSpPr>
          <p:cNvPr id="10255" name="正方形/長方形 47"/>
          <p:cNvSpPr>
            <a:spLocks noChangeArrowheads="1"/>
          </p:cNvSpPr>
          <p:nvPr/>
        </p:nvSpPr>
        <p:spPr bwMode="auto">
          <a:xfrm>
            <a:off x="2809875" y="4697413"/>
            <a:ext cx="59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(12)</a:t>
            </a:r>
            <a:endParaRPr lang="ja-JP" altLang="en-US" u="none"/>
          </a:p>
        </p:txBody>
      </p:sp>
      <p:sp>
        <p:nvSpPr>
          <p:cNvPr id="10256" name="正方形/長方形 28"/>
          <p:cNvSpPr>
            <a:spLocks noChangeArrowheads="1"/>
          </p:cNvSpPr>
          <p:nvPr/>
        </p:nvSpPr>
        <p:spPr bwMode="auto">
          <a:xfrm>
            <a:off x="552450" y="16002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We can re-write equation (8) as:</a:t>
            </a:r>
            <a:endParaRPr lang="ja-JP" altLang="en-US" u="none"/>
          </a:p>
        </p:txBody>
      </p:sp>
      <p:sp>
        <p:nvSpPr>
          <p:cNvPr id="1025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8" name="正方形/長方形 31"/>
          <p:cNvSpPr>
            <a:spLocks noChangeArrowheads="1"/>
          </p:cNvSpPr>
          <p:nvPr/>
        </p:nvSpPr>
        <p:spPr bwMode="auto">
          <a:xfrm>
            <a:off x="514350" y="2667000"/>
            <a:ext cx="480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Furthermore the body force is calculated by:</a:t>
            </a:r>
            <a:endParaRPr lang="ja-JP" altLang="en-US" u="none"/>
          </a:p>
        </p:txBody>
      </p:sp>
      <p:sp>
        <p:nvSpPr>
          <p:cNvPr id="102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0" name="正方形/長方形 34"/>
          <p:cNvSpPr>
            <a:spLocks noChangeArrowheads="1"/>
          </p:cNvSpPr>
          <p:nvPr/>
        </p:nvSpPr>
        <p:spPr bwMode="auto">
          <a:xfrm>
            <a:off x="457200" y="3619500"/>
            <a:ext cx="853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The permittivity between dielectric and air was considered as the harmonic mean between dielectric permittivity taken as </a:t>
            </a:r>
            <a:r>
              <a:rPr lang="en-US" altLang="ja-JP" i="1" u="none"/>
              <a:t>ε</a:t>
            </a:r>
            <a:r>
              <a:rPr lang="en-US" altLang="ja-JP" i="1" u="none" baseline="-25000"/>
              <a:t>rd</a:t>
            </a:r>
            <a:r>
              <a:rPr lang="en-US" altLang="ja-JP" u="none"/>
              <a:t>=2.7 and air permittivity </a:t>
            </a:r>
            <a:r>
              <a:rPr lang="en-US" altLang="ja-JP" i="1" u="none"/>
              <a:t>ε</a:t>
            </a:r>
            <a:r>
              <a:rPr lang="en-US" altLang="ja-JP" i="1" u="none" baseline="-25000"/>
              <a:t>rair</a:t>
            </a:r>
            <a:r>
              <a:rPr lang="en-US" altLang="ja-JP" u="none"/>
              <a:t>=1 in order to conserve the electric field. The outer boundary conditions for equation (7):</a:t>
            </a:r>
            <a:endParaRPr lang="ja-JP" altLang="en-US" u="none"/>
          </a:p>
        </p:txBody>
      </p:sp>
      <p:sp>
        <p:nvSpPr>
          <p:cNvPr id="1026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3" name="正方形/長方形 39"/>
          <p:cNvSpPr>
            <a:spLocks noChangeArrowheads="1"/>
          </p:cNvSpPr>
          <p:nvPr/>
        </p:nvSpPr>
        <p:spPr bwMode="auto">
          <a:xfrm>
            <a:off x="466725" y="5316538"/>
            <a:ext cx="518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The outer boundary conditions for equation (10):</a:t>
            </a:r>
            <a:endParaRPr lang="ja-JP" altLang="en-US" u="none"/>
          </a:p>
        </p:txBody>
      </p:sp>
      <p:sp>
        <p:nvSpPr>
          <p:cNvPr id="1026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5" name="正方形/長方形 42"/>
          <p:cNvSpPr>
            <a:spLocks noChangeArrowheads="1"/>
          </p:cNvSpPr>
          <p:nvPr/>
        </p:nvSpPr>
        <p:spPr bwMode="auto">
          <a:xfrm>
            <a:off x="2752725" y="5726113"/>
            <a:ext cx="685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(13)</a:t>
            </a:r>
            <a:endParaRPr lang="ja-JP" altLang="en-US" u="none"/>
          </a:p>
        </p:txBody>
      </p:sp>
      <p:sp>
        <p:nvSpPr>
          <p:cNvPr id="10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026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5" y="2047875"/>
            <a:ext cx="16573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026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20859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027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4610100"/>
            <a:ext cx="714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0273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4610100"/>
            <a:ext cx="714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0275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773738"/>
            <a:ext cx="60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5"/>
          <p:cNvSpPr>
            <a:spLocks noChangeArrowheads="1"/>
          </p:cNvSpPr>
          <p:nvPr/>
        </p:nvSpPr>
        <p:spPr bwMode="auto">
          <a:xfrm>
            <a:off x="557213" y="254000"/>
            <a:ext cx="376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Theory (IV)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267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8" name="正方形/長方形 6"/>
          <p:cNvSpPr>
            <a:spLocks noChangeArrowheads="1"/>
          </p:cNvSpPr>
          <p:nvPr/>
        </p:nvSpPr>
        <p:spPr bwMode="auto">
          <a:xfrm>
            <a:off x="315913" y="1066800"/>
            <a:ext cx="6056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400" u="none">
                <a:ea typeface="HGP創英角ｺﾞｼｯｸUB" pitchFamily="50" charset="-128"/>
                <a:cs typeface="Arial Unicode MS" pitchFamily="50" charset="-128"/>
              </a:rPr>
              <a:t>Suzen model + Navier-Stokes Equations</a:t>
            </a:r>
            <a:endParaRPr lang="ja-JP" altLang="en-US" sz="24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7" name="正方形/長方形 47"/>
          <p:cNvSpPr>
            <a:spLocks noChangeArrowheads="1"/>
          </p:cNvSpPr>
          <p:nvPr/>
        </p:nvSpPr>
        <p:spPr bwMode="auto">
          <a:xfrm>
            <a:off x="5629275" y="331470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(14)</a:t>
            </a:r>
            <a:endParaRPr lang="ja-JP" altLang="en-US" u="none"/>
          </a:p>
        </p:txBody>
      </p:sp>
      <p:sp>
        <p:nvSpPr>
          <p:cNvPr id="29" name="正方形/長方形 28"/>
          <p:cNvSpPr/>
          <p:nvPr/>
        </p:nvSpPr>
        <p:spPr>
          <a:xfrm>
            <a:off x="381000" y="1473200"/>
            <a:ext cx="8534400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u="none" dirty="0">
                <a:ea typeface="ＭＳ Ｐゴシック" pitchFamily="50" charset="-128"/>
              </a:rPr>
              <a:t>The charge distribution over the encapsulated electrode was calculated from equation (10) after considering the covered electrodes as the source charge. The source charge was considered same as </a:t>
            </a:r>
            <a:r>
              <a:rPr lang="en-US" u="none" dirty="0" err="1">
                <a:ea typeface="ＭＳ Ｐゴシック" pitchFamily="50" charset="-128"/>
              </a:rPr>
              <a:t>Suzen</a:t>
            </a:r>
            <a:r>
              <a:rPr lang="en-US" u="none" dirty="0">
                <a:ea typeface="ＭＳ Ｐゴシック" pitchFamily="50" charset="-128"/>
              </a:rPr>
              <a:t> </a:t>
            </a:r>
            <a:r>
              <a:rPr lang="en-US" i="1" u="none" dirty="0" err="1">
                <a:ea typeface="ＭＳ Ｐゴシック" pitchFamily="50" charset="-128"/>
              </a:rPr>
              <a:t>ρ</a:t>
            </a:r>
            <a:r>
              <a:rPr lang="en-US" i="1" u="none" baseline="-25000" dirty="0" err="1">
                <a:ea typeface="ＭＳ Ｐゴシック" pitchFamily="50" charset="-128"/>
              </a:rPr>
              <a:t>c</a:t>
            </a:r>
            <a:r>
              <a:rPr lang="en-US" u="none" dirty="0">
                <a:ea typeface="ＭＳ Ｐゴシック" pitchFamily="50" charset="-128"/>
              </a:rPr>
              <a:t> =0.00750 C/m</a:t>
            </a:r>
            <a:r>
              <a:rPr lang="en-US" u="none" baseline="30000" dirty="0">
                <a:ea typeface="ＭＳ Ｐゴシック" pitchFamily="50" charset="-128"/>
              </a:rPr>
              <a:t>3</a:t>
            </a:r>
            <a:r>
              <a:rPr lang="en-US" u="none" dirty="0">
                <a:ea typeface="ＭＳ Ｐゴシック" pitchFamily="50" charset="-128"/>
              </a:rPr>
              <a:t>. The value of Debye length was </a:t>
            </a:r>
            <a:r>
              <a:rPr lang="en-US" altLang="ja-JP" i="1" u="none" dirty="0" err="1">
                <a:ea typeface="ＭＳ Ｐゴシック" pitchFamily="50" charset="-128"/>
              </a:rPr>
              <a:t>λ</a:t>
            </a:r>
            <a:r>
              <a:rPr lang="en-US" i="1" u="none" baseline="-25000" dirty="0" err="1">
                <a:ea typeface="ＭＳ Ｐゴシック" pitchFamily="50" charset="-128"/>
              </a:rPr>
              <a:t>D</a:t>
            </a:r>
            <a:r>
              <a:rPr lang="en-US" u="none" dirty="0">
                <a:ea typeface="ＭＳ Ｐゴシック" pitchFamily="50" charset="-128"/>
              </a:rPr>
              <a:t> =0.00017 m for the air and </a:t>
            </a:r>
            <a:r>
              <a:rPr lang="en-US" altLang="ja-JP" i="1" u="none" dirty="0" err="1">
                <a:ea typeface="ＭＳ Ｐゴシック" pitchFamily="50" charset="-128"/>
              </a:rPr>
              <a:t>λ</a:t>
            </a:r>
            <a:r>
              <a:rPr lang="en-US" i="1" u="none" baseline="-25000" dirty="0" err="1">
                <a:ea typeface="ＭＳ Ｐゴシック" pitchFamily="50" charset="-128"/>
              </a:rPr>
              <a:t>D</a:t>
            </a:r>
            <a:r>
              <a:rPr lang="en-US" u="none" dirty="0">
                <a:ea typeface="ＭＳ Ｐゴシック" pitchFamily="50" charset="-128"/>
              </a:rPr>
              <a:t>= </a:t>
            </a:r>
            <a:r>
              <a:rPr lang="ja-JP" altLang="en-US" u="none" dirty="0">
                <a:latin typeface="+mn-lt"/>
                <a:ea typeface="ＭＳ Ｐゴシック" pitchFamily="50" charset="-128"/>
              </a:rPr>
              <a:t>∞</a:t>
            </a:r>
            <a:r>
              <a:rPr lang="en-US" u="none" dirty="0">
                <a:ea typeface="ＭＳ Ｐゴシック" pitchFamily="50" charset="-128"/>
              </a:rPr>
              <a:t> for the dielectric. After obtaining the body force from equation (11) the </a:t>
            </a:r>
            <a:r>
              <a:rPr lang="en-US" u="none" dirty="0" err="1">
                <a:ea typeface="ＭＳ Ｐゴシック" pitchFamily="50" charset="-128"/>
              </a:rPr>
              <a:t>Navier</a:t>
            </a:r>
            <a:r>
              <a:rPr lang="en-US" u="none" dirty="0">
                <a:ea typeface="ＭＳ Ｐゴシック" pitchFamily="50" charset="-128"/>
              </a:rPr>
              <a:t>-Stokes equations were used to simulate the plasma actuator as shown in (14), (15) and (16):</a:t>
            </a:r>
            <a:endParaRPr lang="ja-JP" altLang="en-US" u="none" dirty="0">
              <a:ea typeface="ＭＳ Ｐゴシック" pitchFamily="50" charset="-128"/>
            </a:endParaRPr>
          </a:p>
        </p:txBody>
      </p:sp>
      <p:sp>
        <p:nvSpPr>
          <p:cNvPr id="112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0" name="正方形/長方形 31"/>
          <p:cNvSpPr>
            <a:spLocks noChangeArrowheads="1"/>
          </p:cNvSpPr>
          <p:nvPr/>
        </p:nvSpPr>
        <p:spPr bwMode="auto">
          <a:xfrm>
            <a:off x="64008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where </a:t>
            </a:r>
            <a:r>
              <a:rPr lang="en-US" altLang="ja-JP" i="1" u="none"/>
              <a:t>u</a:t>
            </a:r>
            <a:r>
              <a:rPr lang="en-US" altLang="ja-JP" u="none"/>
              <a:t> and </a:t>
            </a:r>
            <a:r>
              <a:rPr lang="en-US" altLang="ja-JP" i="1" u="none"/>
              <a:t>v</a:t>
            </a:r>
            <a:r>
              <a:rPr lang="en-US" altLang="ja-JP" u="none"/>
              <a:t> are the components of the flow velocity on x and y, </a:t>
            </a:r>
            <a:r>
              <a:rPr lang="en-US" altLang="ja-JP" i="1" u="none"/>
              <a:t>ρ</a:t>
            </a:r>
            <a:r>
              <a:rPr lang="en-US" altLang="ja-JP" u="none"/>
              <a:t> is the fluid density, </a:t>
            </a:r>
            <a:r>
              <a:rPr lang="en-US" altLang="ja-JP" i="1" u="none"/>
              <a:t>p</a:t>
            </a:r>
            <a:r>
              <a:rPr lang="en-US" altLang="ja-JP" u="none"/>
              <a:t> is the pressure and </a:t>
            </a:r>
            <a:r>
              <a:rPr lang="en-US" altLang="ja-JP" i="1" u="none"/>
              <a:t>υ</a:t>
            </a:r>
            <a:r>
              <a:rPr lang="en-US" altLang="ja-JP" u="none"/>
              <a:t> is the kinematic viscosity.</a:t>
            </a:r>
            <a:endParaRPr lang="ja-JP" altLang="en-US" u="none"/>
          </a:p>
        </p:txBody>
      </p:sp>
      <p:sp>
        <p:nvSpPr>
          <p:cNvPr id="112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5" name="正方形/長方形 42"/>
          <p:cNvSpPr>
            <a:spLocks noChangeArrowheads="1"/>
          </p:cNvSpPr>
          <p:nvPr/>
        </p:nvSpPr>
        <p:spPr bwMode="auto">
          <a:xfrm>
            <a:off x="5581650" y="4048125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(15)</a:t>
            </a:r>
            <a:endParaRPr lang="ja-JP" altLang="en-US" u="none"/>
          </a:p>
        </p:txBody>
      </p:sp>
      <p:sp>
        <p:nvSpPr>
          <p:cNvPr id="112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129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750" y="3200400"/>
            <a:ext cx="48958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129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" y="3933825"/>
            <a:ext cx="48482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1296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4667250"/>
            <a:ext cx="43719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7" name="正方形/長方形 41"/>
          <p:cNvSpPr>
            <a:spLocks noChangeArrowheads="1"/>
          </p:cNvSpPr>
          <p:nvPr/>
        </p:nvSpPr>
        <p:spPr bwMode="auto">
          <a:xfrm>
            <a:off x="5591175" y="4876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(16)</a:t>
            </a:r>
            <a:endParaRPr lang="ja-JP" altLang="en-US" u="none"/>
          </a:p>
        </p:txBody>
      </p:sp>
      <p:sp>
        <p:nvSpPr>
          <p:cNvPr id="11298" name="正方形/長方形 43"/>
          <p:cNvSpPr>
            <a:spLocks noChangeArrowheads="1"/>
          </p:cNvSpPr>
          <p:nvPr/>
        </p:nvSpPr>
        <p:spPr bwMode="auto">
          <a:xfrm>
            <a:off x="371475" y="5316538"/>
            <a:ext cx="303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The dynamic viscosity </a:t>
            </a:r>
            <a:r>
              <a:rPr lang="en-US" altLang="ja-JP" i="1" u="none"/>
              <a:t>μ</a:t>
            </a:r>
            <a:r>
              <a:rPr lang="en-US" altLang="ja-JP" u="none"/>
              <a:t> is:</a:t>
            </a:r>
            <a:endParaRPr lang="ja-JP" altLang="en-US" u="none"/>
          </a:p>
        </p:txBody>
      </p:sp>
      <p:sp>
        <p:nvSpPr>
          <p:cNvPr id="1129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1300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5772150"/>
            <a:ext cx="876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1" name="正方形/長方形 48"/>
          <p:cNvSpPr>
            <a:spLocks noChangeArrowheads="1"/>
          </p:cNvSpPr>
          <p:nvPr/>
        </p:nvSpPr>
        <p:spPr bwMode="auto">
          <a:xfrm>
            <a:off x="1600200" y="573405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(17)</a:t>
            </a:r>
            <a:endParaRPr lang="ja-JP" altLang="en-US" u="none"/>
          </a:p>
        </p:txBody>
      </p:sp>
      <p:sp>
        <p:nvSpPr>
          <p:cNvPr id="11302" name="正方形/長方形 49"/>
          <p:cNvSpPr>
            <a:spLocks noChangeArrowheads="1"/>
          </p:cNvSpPr>
          <p:nvPr/>
        </p:nvSpPr>
        <p:spPr bwMode="auto">
          <a:xfrm>
            <a:off x="2362200" y="5638800"/>
            <a:ext cx="662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Air density </a:t>
            </a:r>
            <a:r>
              <a:rPr lang="en-US" altLang="ja-JP" i="1" u="none"/>
              <a:t>ρ</a:t>
            </a:r>
            <a:r>
              <a:rPr lang="en-US" altLang="ja-JP" u="none"/>
              <a:t>=1.177 kg/m</a:t>
            </a:r>
            <a:r>
              <a:rPr lang="en-US" altLang="ja-JP" u="none" baseline="30000"/>
              <a:t>3</a:t>
            </a:r>
            <a:r>
              <a:rPr lang="en-US" altLang="ja-JP" u="none"/>
              <a:t> and kinematic viscosity </a:t>
            </a:r>
            <a:r>
              <a:rPr lang="en-US" altLang="ja-JP" i="1" u="none"/>
              <a:t>υ</a:t>
            </a:r>
            <a:r>
              <a:rPr lang="en-US" altLang="ja-JP" u="none"/>
              <a:t>=1.57*10</a:t>
            </a:r>
            <a:r>
              <a:rPr lang="en-US" altLang="ja-JP" u="none" baseline="30000"/>
              <a:t>-5</a:t>
            </a:r>
            <a:r>
              <a:rPr lang="en-US" altLang="ja-JP" u="none"/>
              <a:t> m</a:t>
            </a:r>
            <a:r>
              <a:rPr lang="en-US" altLang="ja-JP" u="none" baseline="30000"/>
              <a:t>2</a:t>
            </a:r>
            <a:r>
              <a:rPr lang="en-US" altLang="ja-JP" u="none"/>
              <a:t>/s thus dynamic viscosity</a:t>
            </a:r>
            <a:r>
              <a:rPr lang="en-US" altLang="ja-JP" i="1" u="none"/>
              <a:t> μ</a:t>
            </a:r>
            <a:r>
              <a:rPr lang="en-US" altLang="ja-JP" u="none"/>
              <a:t>=1.8*10</a:t>
            </a:r>
            <a:r>
              <a:rPr lang="en-US" altLang="ja-JP" u="none" baseline="30000"/>
              <a:t>-5</a:t>
            </a:r>
            <a:r>
              <a:rPr lang="en-US" altLang="ja-JP" u="none"/>
              <a:t> kg/m s. </a:t>
            </a:r>
            <a:endParaRPr lang="ja-JP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3280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</a:t>
            </a:r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results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5"/>
          <p:cNvSpPr>
            <a:spLocks noChangeArrowheads="1"/>
          </p:cNvSpPr>
          <p:nvPr/>
        </p:nvSpPr>
        <p:spPr bwMode="auto">
          <a:xfrm>
            <a:off x="557213" y="254000"/>
            <a:ext cx="3443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results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291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2" name="テキスト ボックス 8"/>
          <p:cNvSpPr txBox="1">
            <a:spLocks noChangeArrowheads="1"/>
          </p:cNvSpPr>
          <p:nvPr/>
        </p:nvSpPr>
        <p:spPr bwMode="auto">
          <a:xfrm>
            <a:off x="836582" y="838200"/>
            <a:ext cx="2600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 dirty="0" smtClean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 visualization</a:t>
            </a:r>
            <a:endParaRPr lang="ja-JP" altLang="en-US" sz="2400" u="none" dirty="0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293" name="正方形/長方形 6"/>
          <p:cNvSpPr>
            <a:spLocks noChangeArrowheads="1"/>
          </p:cNvSpPr>
          <p:nvPr/>
        </p:nvSpPr>
        <p:spPr bwMode="auto">
          <a:xfrm>
            <a:off x="571500" y="5972175"/>
            <a:ext cx="79448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000" u="none" dirty="0"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000" u="none" dirty="0" smtClean="0">
                <a:ea typeface="HGP創英角ｺﾞｼｯｸUB" pitchFamily="50" charset="-128"/>
                <a:cs typeface="Arial Unicode MS" pitchFamily="50" charset="-128"/>
              </a:rPr>
              <a:t>Induced flow angle was 60 degree at 20% and 130 degree at 70 %</a:t>
            </a:r>
            <a:endParaRPr lang="ja-JP" altLang="en-US" sz="2000" u="none" dirty="0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12294" name="正方形/長方形 6"/>
          <p:cNvSpPr>
            <a:spLocks noChangeArrowheads="1"/>
          </p:cNvSpPr>
          <p:nvPr/>
        </p:nvSpPr>
        <p:spPr bwMode="auto">
          <a:xfrm>
            <a:off x="604838" y="5568950"/>
            <a:ext cx="52421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000" u="none" dirty="0"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000" u="none" dirty="0" smtClean="0">
                <a:ea typeface="HGP創英角ｺﾞｼｯｸUB" pitchFamily="50" charset="-128"/>
                <a:cs typeface="Arial Unicode MS" pitchFamily="50" charset="-128"/>
              </a:rPr>
              <a:t>Diagonal flow was obtained at both cases </a:t>
            </a:r>
            <a:endParaRPr lang="ja-JP" altLang="en-US" sz="2000" u="none" dirty="0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12304" name="テキスト ボックス 8"/>
          <p:cNvSpPr txBox="1">
            <a:spLocks noChangeArrowheads="1"/>
          </p:cNvSpPr>
          <p:nvPr/>
        </p:nvSpPr>
        <p:spPr bwMode="auto">
          <a:xfrm>
            <a:off x="3313070" y="1295400"/>
            <a:ext cx="23679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u="none" dirty="0" smtClean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 </a:t>
            </a:r>
            <a:r>
              <a:rPr lang="en-US" altLang="ja-JP" sz="2000" u="none" dirty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 </a:t>
            </a:r>
            <a:r>
              <a:rPr lang="en-US" altLang="ja-JP" sz="2000" u="none" dirty="0" smtClean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20% (Left flow)</a:t>
            </a:r>
            <a:endParaRPr lang="ja-JP" altLang="en-US" sz="2000" u="none" dirty="0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3221570" y="3257490"/>
            <a:ext cx="2541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u="none" dirty="0" smtClean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 </a:t>
            </a:r>
            <a:r>
              <a:rPr lang="en-US" altLang="ja-JP" sz="2000" u="none" dirty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 70</a:t>
            </a:r>
            <a:r>
              <a:rPr lang="en-US" altLang="ja-JP" sz="2000" u="none" dirty="0" smtClean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% (Right flow)</a:t>
            </a:r>
            <a:endParaRPr lang="ja-JP" altLang="en-US" sz="2000" u="none" dirty="0" smtClean="0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7840469" y="3059668"/>
            <a:ext cx="43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696453" y="30596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none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 mm</a:t>
            </a:r>
            <a:endParaRPr kumimoji="1" lang="ja-JP" altLang="en-US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457200" y="1981200"/>
            <a:ext cx="8172400" cy="971014"/>
            <a:chOff x="457200" y="1981200"/>
            <a:chExt cx="8172400" cy="971014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457200" y="1981200"/>
              <a:ext cx="8172400" cy="914400"/>
              <a:chOff x="685800" y="1752600"/>
              <a:chExt cx="8172400" cy="914400"/>
            </a:xfrm>
          </p:grpSpPr>
          <p:pic>
            <p:nvPicPr>
              <p:cNvPr id="26" name="図 25" descr="20_0000.jpg"/>
              <p:cNvPicPr>
                <a:picLocks noChangeAspect="1"/>
              </p:cNvPicPr>
              <p:nvPr/>
            </p:nvPicPr>
            <p:blipFill>
              <a:blip r:embed="rId3" cstate="print"/>
              <a:srcRect l="10626"/>
              <a:stretch>
                <a:fillRect/>
              </a:stretch>
            </p:blipFill>
            <p:spPr>
              <a:xfrm>
                <a:off x="685800" y="1752600"/>
                <a:ext cx="8172400" cy="914400"/>
              </a:xfrm>
              <a:prstGeom prst="rect">
                <a:avLst/>
              </a:prstGeom>
            </p:spPr>
          </p:pic>
          <p:sp>
            <p:nvSpPr>
              <p:cNvPr id="27" name="正方形/長方形 26"/>
              <p:cNvSpPr/>
              <p:nvPr/>
            </p:nvSpPr>
            <p:spPr>
              <a:xfrm>
                <a:off x="1837928" y="2484555"/>
                <a:ext cx="5976664" cy="144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3422303" y="2613660"/>
              <a:ext cx="2146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u="none" dirty="0" err="1" smtClean="0">
                  <a:solidFill>
                    <a:schemeClr val="bg1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Microplasma</a:t>
              </a:r>
              <a:r>
                <a:rPr kumimoji="1" lang="en-US" altLang="ja-JP" sz="1600" u="none" dirty="0" smtClean="0">
                  <a:solidFill>
                    <a:schemeClr val="bg1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actuator</a:t>
              </a:r>
              <a:endParaRPr kumimoji="1" lang="ja-JP" altLang="en-US" sz="1600" u="none" dirty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457200" y="3886200"/>
            <a:ext cx="8172400" cy="960120"/>
            <a:chOff x="457200" y="3886200"/>
            <a:chExt cx="8172400" cy="960120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457200" y="3886200"/>
              <a:ext cx="8172400" cy="914400"/>
              <a:chOff x="457200" y="4114800"/>
              <a:chExt cx="8172400" cy="914400"/>
            </a:xfrm>
          </p:grpSpPr>
          <p:pic>
            <p:nvPicPr>
              <p:cNvPr id="29" name="図 28" descr="70_0000.jpeg"/>
              <p:cNvPicPr>
                <a:picLocks noChangeAspect="1"/>
              </p:cNvPicPr>
              <p:nvPr/>
            </p:nvPicPr>
            <p:blipFill>
              <a:blip r:embed="rId4" cstate="print"/>
              <a:srcRect l="10626"/>
              <a:stretch>
                <a:fillRect/>
              </a:stretch>
            </p:blipFill>
            <p:spPr>
              <a:xfrm>
                <a:off x="457200" y="4114800"/>
                <a:ext cx="8172400" cy="914400"/>
              </a:xfrm>
              <a:prstGeom prst="rect">
                <a:avLst/>
              </a:prstGeom>
            </p:spPr>
          </p:pic>
          <p:sp>
            <p:nvSpPr>
              <p:cNvPr id="30" name="正方形/長方形 29"/>
              <p:cNvSpPr/>
              <p:nvPr/>
            </p:nvSpPr>
            <p:spPr>
              <a:xfrm>
                <a:off x="1609328" y="4837700"/>
                <a:ext cx="5976664" cy="144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3421380" y="4507766"/>
              <a:ext cx="2146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u="none" dirty="0" err="1" smtClean="0">
                  <a:solidFill>
                    <a:schemeClr val="bg1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Microplasma</a:t>
              </a:r>
              <a:r>
                <a:rPr kumimoji="1" lang="en-US" altLang="ja-JP" sz="1600" u="none" dirty="0" smtClean="0">
                  <a:solidFill>
                    <a:schemeClr val="bg1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actuator</a:t>
              </a:r>
              <a:endParaRPr kumimoji="1" lang="ja-JP" altLang="en-US" sz="1600" u="none" dirty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cxnSp>
        <p:nvCxnSpPr>
          <p:cNvPr id="38" name="直線コネクタ 37"/>
          <p:cNvCxnSpPr/>
          <p:nvPr/>
        </p:nvCxnSpPr>
        <p:spPr>
          <a:xfrm>
            <a:off x="7840216" y="4941808"/>
            <a:ext cx="43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7696200" y="49418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none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 mm</a:t>
            </a:r>
            <a:endParaRPr kumimoji="1" lang="ja-JP" altLang="en-US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5"/>
          <p:cNvSpPr>
            <a:spLocks noChangeArrowheads="1"/>
          </p:cNvSpPr>
          <p:nvPr/>
        </p:nvSpPr>
        <p:spPr bwMode="auto">
          <a:xfrm>
            <a:off x="557213" y="254000"/>
            <a:ext cx="3443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results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291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2" name="テキスト ボックス 8"/>
          <p:cNvSpPr txBox="1">
            <a:spLocks noChangeArrowheads="1"/>
          </p:cNvSpPr>
          <p:nvPr/>
        </p:nvSpPr>
        <p:spPr bwMode="auto">
          <a:xfrm>
            <a:off x="585788" y="914400"/>
            <a:ext cx="3101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PTV result (D = 20%)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293" name="正方形/長方形 6"/>
          <p:cNvSpPr>
            <a:spLocks noChangeArrowheads="1"/>
          </p:cNvSpPr>
          <p:nvPr/>
        </p:nvSpPr>
        <p:spPr bwMode="auto">
          <a:xfrm>
            <a:off x="571500" y="5972175"/>
            <a:ext cx="829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000" u="none"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000" u="none">
                <a:ea typeface="HGP創英角ｺﾞｼｯｸUB" pitchFamily="50" charset="-128"/>
                <a:cs typeface="Arial Unicode MS" pitchFamily="50" charset="-128"/>
              </a:rPr>
              <a:t>The diagonal left and right flow of 0.58 m/s and 0.6 m/s was generated</a:t>
            </a:r>
            <a:endParaRPr lang="ja-JP" altLang="en-US" sz="20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12294" name="正方形/長方形 6"/>
          <p:cNvSpPr>
            <a:spLocks noChangeArrowheads="1"/>
          </p:cNvSpPr>
          <p:nvPr/>
        </p:nvSpPr>
        <p:spPr bwMode="auto">
          <a:xfrm>
            <a:off x="604838" y="5568950"/>
            <a:ext cx="7586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000" u="none"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000" u="none">
                <a:ea typeface="HGP創英角ｺﾞｼｯｸUB" pitchFamily="50" charset="-128"/>
                <a:cs typeface="Arial Unicode MS" pitchFamily="50" charset="-128"/>
              </a:rPr>
              <a:t>Near the electrode surface the maximum velocity was 0.85 m/s </a:t>
            </a:r>
            <a:endParaRPr lang="ja-JP" altLang="en-US" sz="2000" u="none">
              <a:ea typeface="HGP創英角ｺﾞｼｯｸUB" pitchFamily="50" charset="-128"/>
              <a:cs typeface="Arial Unicode MS" pitchFamily="50" charset="-128"/>
            </a:endParaRPr>
          </a:p>
        </p:txBody>
      </p:sp>
      <p:pic>
        <p:nvPicPr>
          <p:cNvPr id="12295" name="図 8" descr="Sca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000125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図 9" descr="t = 2.5 m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4119563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図 10" descr="t = 5 ms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32063"/>
            <a:ext cx="4119563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図 11" descr="t = 10 ms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54413"/>
            <a:ext cx="4119563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図 12" descr="t = 50 ms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668838"/>
            <a:ext cx="4119563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図 13" descr="t = 55 ms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514600"/>
            <a:ext cx="4119562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図 14" descr="t = 60 ms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3552825"/>
            <a:ext cx="4119562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図 15" descr="t = 100 ms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4662488"/>
            <a:ext cx="4119562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図 16" descr="t = 52.5 ms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38675" y="1524000"/>
            <a:ext cx="41211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テキスト ボックス 8"/>
          <p:cNvSpPr txBox="1">
            <a:spLocks noChangeArrowheads="1"/>
          </p:cNvSpPr>
          <p:nvPr/>
        </p:nvSpPr>
        <p:spPr bwMode="auto">
          <a:xfrm>
            <a:off x="4605338" y="914400"/>
            <a:ext cx="310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PTV result (D = 70%)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305" name="テキスト ボックス 7"/>
          <p:cNvSpPr txBox="1">
            <a:spLocks noChangeArrowheads="1"/>
          </p:cNvSpPr>
          <p:nvPr/>
        </p:nvSpPr>
        <p:spPr bwMode="auto">
          <a:xfrm>
            <a:off x="2078038" y="1376363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t=2.5 ms</a:t>
            </a:r>
          </a:p>
        </p:txBody>
      </p:sp>
      <p:sp>
        <p:nvSpPr>
          <p:cNvPr id="12306" name="テキスト ボックス 7"/>
          <p:cNvSpPr txBox="1">
            <a:spLocks noChangeArrowheads="1"/>
          </p:cNvSpPr>
          <p:nvPr/>
        </p:nvSpPr>
        <p:spPr bwMode="auto">
          <a:xfrm>
            <a:off x="2058988" y="2424113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t=5 ms</a:t>
            </a:r>
          </a:p>
        </p:txBody>
      </p:sp>
      <p:sp>
        <p:nvSpPr>
          <p:cNvPr id="12307" name="テキスト ボックス 7"/>
          <p:cNvSpPr txBox="1">
            <a:spLocks noChangeArrowheads="1"/>
          </p:cNvSpPr>
          <p:nvPr/>
        </p:nvSpPr>
        <p:spPr bwMode="auto">
          <a:xfrm>
            <a:off x="2049463" y="3443288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t=10 ms</a:t>
            </a:r>
          </a:p>
        </p:txBody>
      </p:sp>
      <p:sp>
        <p:nvSpPr>
          <p:cNvPr id="12308" name="テキスト ボックス 7"/>
          <p:cNvSpPr txBox="1">
            <a:spLocks noChangeArrowheads="1"/>
          </p:cNvSpPr>
          <p:nvPr/>
        </p:nvSpPr>
        <p:spPr bwMode="auto">
          <a:xfrm>
            <a:off x="2051050" y="4568825"/>
            <a:ext cx="58896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t=50 ms</a:t>
            </a:r>
          </a:p>
        </p:txBody>
      </p:sp>
      <p:sp>
        <p:nvSpPr>
          <p:cNvPr id="12309" name="テキスト ボックス 7"/>
          <p:cNvSpPr txBox="1">
            <a:spLocks noChangeArrowheads="1"/>
          </p:cNvSpPr>
          <p:nvPr/>
        </p:nvSpPr>
        <p:spPr bwMode="auto">
          <a:xfrm>
            <a:off x="6497638" y="1404938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t=52.5 ms</a:t>
            </a:r>
          </a:p>
        </p:txBody>
      </p:sp>
      <p:sp>
        <p:nvSpPr>
          <p:cNvPr id="12310" name="テキスト ボックス 7"/>
          <p:cNvSpPr txBox="1">
            <a:spLocks noChangeArrowheads="1"/>
          </p:cNvSpPr>
          <p:nvPr/>
        </p:nvSpPr>
        <p:spPr bwMode="auto">
          <a:xfrm>
            <a:off x="6497638" y="2395538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t=55 ms</a:t>
            </a:r>
          </a:p>
        </p:txBody>
      </p:sp>
      <p:sp>
        <p:nvSpPr>
          <p:cNvPr id="12311" name="テキスト ボックス 7"/>
          <p:cNvSpPr txBox="1">
            <a:spLocks noChangeArrowheads="1"/>
          </p:cNvSpPr>
          <p:nvPr/>
        </p:nvSpPr>
        <p:spPr bwMode="auto">
          <a:xfrm>
            <a:off x="6497638" y="3454400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t=60 ms</a:t>
            </a:r>
          </a:p>
        </p:txBody>
      </p:sp>
      <p:sp>
        <p:nvSpPr>
          <p:cNvPr id="12312" name="テキスト ボックス 7"/>
          <p:cNvSpPr txBox="1">
            <a:spLocks noChangeArrowheads="1"/>
          </p:cNvSpPr>
          <p:nvPr/>
        </p:nvSpPr>
        <p:spPr bwMode="auto">
          <a:xfrm>
            <a:off x="6497638" y="4552950"/>
            <a:ext cx="5889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200" b="1" u="none">
                <a:latin typeface="Times New Roman" pitchFamily="18" charset="0"/>
                <a:ea typeface="MS Mincho" pitchFamily="49" charset="-128"/>
              </a:rPr>
              <a:t>t=100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292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図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4029075"/>
            <a:ext cx="31638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図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450" y="1401763"/>
            <a:ext cx="31623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図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1414463"/>
            <a:ext cx="316388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5"/>
          <p:cNvSpPr>
            <a:spLocks noChangeArrowheads="1"/>
          </p:cNvSpPr>
          <p:nvPr/>
        </p:nvSpPr>
        <p:spPr bwMode="auto">
          <a:xfrm>
            <a:off x="557213" y="254000"/>
            <a:ext cx="446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Plasma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18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7" name="正方形/長方形 28"/>
          <p:cNvSpPr>
            <a:spLocks noChangeArrowheads="1"/>
          </p:cNvSpPr>
          <p:nvPr/>
        </p:nvSpPr>
        <p:spPr bwMode="auto">
          <a:xfrm>
            <a:off x="4191000" y="4113213"/>
            <a:ext cx="44196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A Cartesian grid with 441 x 441 nodes was used. The grid size was 11 x 11 mm. The equations were discretized with Finite Difference Method. </a:t>
            </a:r>
          </a:p>
          <a:p>
            <a:pPr algn="just"/>
            <a:r>
              <a:rPr lang="en-US" altLang="ja-JP" u="none"/>
              <a:t>All the simulations were carried out using Julia programming language.</a:t>
            </a:r>
          </a:p>
          <a:p>
            <a:pPr algn="just"/>
            <a:r>
              <a:rPr lang="en-US" altLang="ja-JP" u="none">
                <a:hlinkClick r:id="rId6"/>
              </a:rPr>
              <a:t>http://julialang.org/</a:t>
            </a:r>
            <a:endParaRPr lang="en-US" altLang="ja-JP" u="none"/>
          </a:p>
        </p:txBody>
      </p:sp>
      <p:sp>
        <p:nvSpPr>
          <p:cNvPr id="1332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4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42" name="テキスト ボックス 6"/>
          <p:cNvSpPr txBox="1">
            <a:spLocks noChangeArrowheads="1"/>
          </p:cNvSpPr>
          <p:nvPr/>
        </p:nvSpPr>
        <p:spPr bwMode="auto">
          <a:xfrm>
            <a:off x="1200150" y="1116013"/>
            <a:ext cx="1695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Electric potential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43" name="テキスト ボックス 7"/>
          <p:cNvSpPr txBox="1">
            <a:spLocks noChangeArrowheads="1"/>
          </p:cNvSpPr>
          <p:nvPr/>
        </p:nvSpPr>
        <p:spPr bwMode="auto">
          <a:xfrm>
            <a:off x="5105400" y="1154113"/>
            <a:ext cx="15446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Electric charge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44" name="テキスト ボックス 8"/>
          <p:cNvSpPr txBox="1">
            <a:spLocks noChangeArrowheads="1"/>
          </p:cNvSpPr>
          <p:nvPr/>
        </p:nvSpPr>
        <p:spPr bwMode="auto">
          <a:xfrm>
            <a:off x="1501775" y="3754438"/>
            <a:ext cx="1165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Body force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3429000" y="1752600"/>
            <a:ext cx="369332" cy="10551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Potential (V)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91400" y="1828800"/>
            <a:ext cx="369332" cy="10551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Charge (C/m</a:t>
            </a:r>
            <a:r>
              <a:rPr lang="en-US" sz="1200" b="1" u="none" baseline="300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3</a:t>
            </a: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505200" y="4267200"/>
            <a:ext cx="369332" cy="13599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Body Force (N/m</a:t>
            </a:r>
            <a:r>
              <a:rPr lang="en-US" sz="1200" b="1" u="none" baseline="300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3</a:t>
            </a: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3348" name="正方形/長方形 54"/>
          <p:cNvSpPr>
            <a:spLocks noChangeArrowheads="1"/>
          </p:cNvSpPr>
          <p:nvPr/>
        </p:nvSpPr>
        <p:spPr bwMode="auto">
          <a:xfrm>
            <a:off x="952500" y="335280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X axis (mm)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49" name="正方形/長方形 55"/>
          <p:cNvSpPr>
            <a:spLocks noChangeArrowheads="1"/>
          </p:cNvSpPr>
          <p:nvPr/>
        </p:nvSpPr>
        <p:spPr bwMode="auto">
          <a:xfrm>
            <a:off x="4867275" y="337185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X axis (mm)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50" name="正方形/長方形 56"/>
          <p:cNvSpPr>
            <a:spLocks noChangeArrowheads="1"/>
          </p:cNvSpPr>
          <p:nvPr/>
        </p:nvSpPr>
        <p:spPr bwMode="auto">
          <a:xfrm>
            <a:off x="952500" y="594360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X axis (mm)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33400" y="1828800"/>
            <a:ext cx="369332" cy="10551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Y axis (mm)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4374118" y="1828800"/>
            <a:ext cx="369332" cy="10551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Y axis (mm)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23875" y="4419600"/>
            <a:ext cx="369332" cy="1055132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200" b="1" u="none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Y axis (mm)</a:t>
            </a:r>
            <a:endParaRPr lang="ja-JP" altLang="en-US" sz="1200" b="1" u="none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98"/>
          <p:cNvPicPr>
            <a:picLocks noChangeAspect="1" noChangeArrowheads="1"/>
          </p:cNvPicPr>
          <p:nvPr/>
        </p:nvPicPr>
        <p:blipFill>
          <a:blip r:embed="rId3" cstate="print"/>
          <a:srcRect l="9573" t="8653" r="13985" b="5289"/>
          <a:stretch>
            <a:fillRect/>
          </a:stretch>
        </p:blipFill>
        <p:spPr bwMode="auto">
          <a:xfrm>
            <a:off x="3382963" y="4592638"/>
            <a:ext cx="29352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図 96"/>
          <p:cNvPicPr>
            <a:picLocks noChangeAspect="1" noChangeArrowheads="1"/>
          </p:cNvPicPr>
          <p:nvPr/>
        </p:nvPicPr>
        <p:blipFill>
          <a:blip r:embed="rId4" cstate="print"/>
          <a:srcRect l="9792" t="8653" r="14896" b="5289"/>
          <a:stretch>
            <a:fillRect/>
          </a:stretch>
        </p:blipFill>
        <p:spPr bwMode="auto">
          <a:xfrm>
            <a:off x="147638" y="2667000"/>
            <a:ext cx="28829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図 97"/>
          <p:cNvPicPr>
            <a:picLocks noChangeAspect="1" noChangeArrowheads="1"/>
          </p:cNvPicPr>
          <p:nvPr/>
        </p:nvPicPr>
        <p:blipFill>
          <a:blip r:embed="rId5" cstate="print"/>
          <a:srcRect l="9573" t="8653" r="12892" b="4808"/>
          <a:stretch>
            <a:fillRect/>
          </a:stretch>
        </p:blipFill>
        <p:spPr bwMode="auto">
          <a:xfrm>
            <a:off x="3352800" y="2655888"/>
            <a:ext cx="2960688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図 95"/>
          <p:cNvPicPr>
            <a:picLocks noChangeAspect="1" noChangeArrowheads="1"/>
          </p:cNvPicPr>
          <p:nvPr/>
        </p:nvPicPr>
        <p:blipFill>
          <a:blip r:embed="rId6" cstate="print"/>
          <a:srcRect l="9792" t="9135" r="14896" b="5289"/>
          <a:stretch>
            <a:fillRect/>
          </a:stretch>
        </p:blipFill>
        <p:spPr bwMode="auto">
          <a:xfrm>
            <a:off x="3365500" y="782638"/>
            <a:ext cx="2882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図 94"/>
          <p:cNvPicPr>
            <a:picLocks noChangeAspect="1" noChangeArrowheads="1"/>
          </p:cNvPicPr>
          <p:nvPr/>
        </p:nvPicPr>
        <p:blipFill>
          <a:blip r:embed="rId7" cstate="print"/>
          <a:srcRect l="9573" t="9138" r="15077" b="5247"/>
          <a:stretch>
            <a:fillRect/>
          </a:stretch>
        </p:blipFill>
        <p:spPr bwMode="auto">
          <a:xfrm>
            <a:off x="138113" y="777875"/>
            <a:ext cx="288131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25"/>
          <p:cNvSpPr>
            <a:spLocks noChangeArrowheads="1"/>
          </p:cNvSpPr>
          <p:nvPr/>
        </p:nvSpPr>
        <p:spPr bwMode="auto">
          <a:xfrm>
            <a:off x="557213" y="254000"/>
            <a:ext cx="446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(I)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4344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4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4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3" name="正方形/長方形 28"/>
          <p:cNvSpPr>
            <a:spLocks noChangeArrowheads="1"/>
          </p:cNvSpPr>
          <p:nvPr/>
        </p:nvSpPr>
        <p:spPr bwMode="auto">
          <a:xfrm>
            <a:off x="6400800" y="539889"/>
            <a:ext cx="2819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At the initial stages vortices were </a:t>
            </a: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developed.</a:t>
            </a:r>
          </a:p>
          <a:p>
            <a:pPr algn="just">
              <a:buFont typeface="Arial" charset="0"/>
              <a:buChar char="•"/>
            </a:pPr>
            <a:endParaRPr lang="en-US" altLang="ja-JP" u="none" dirty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At about 50 ms a steady state was </a:t>
            </a: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reached.</a:t>
            </a:r>
          </a:p>
          <a:p>
            <a:pPr algn="just">
              <a:buFont typeface="Arial" charset="0"/>
              <a:buChar char="•"/>
            </a:pPr>
            <a:endParaRPr lang="en-US" altLang="ja-JP" u="none" dirty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0.6 m/s diagonal left flow </a:t>
            </a: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occurred.</a:t>
            </a:r>
          </a:p>
          <a:p>
            <a:pPr algn="just">
              <a:buFont typeface="Arial" charset="0"/>
              <a:buChar char="•"/>
            </a:pPr>
            <a:endParaRPr lang="en-US" altLang="ja-JP" u="none" dirty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Above the electrodes the maximum flow velocity was about 0.83 m/s. The data fits the experimental results. </a:t>
            </a:r>
            <a:endParaRPr lang="en-US" altLang="ja-JP" u="none" dirty="0" smtClean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endParaRPr lang="en-US" altLang="ja-JP" u="none" dirty="0" smtClean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During </a:t>
            </a: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experiments some measurement error could occur above electrodes due to the plasma light emission.</a:t>
            </a:r>
          </a:p>
        </p:txBody>
      </p:sp>
      <p:sp>
        <p:nvSpPr>
          <p:cNvPr id="1435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368" name="テキスト ボックス 7"/>
          <p:cNvSpPr txBox="1">
            <a:spLocks noChangeArrowheads="1"/>
          </p:cNvSpPr>
          <p:nvPr/>
        </p:nvSpPr>
        <p:spPr bwMode="auto">
          <a:xfrm>
            <a:off x="2255838" y="1993900"/>
            <a:ext cx="2428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5 ms</a:t>
            </a:r>
          </a:p>
        </p:txBody>
      </p:sp>
      <p:sp>
        <p:nvSpPr>
          <p:cNvPr id="14369" name="テキスト ボックス 8"/>
          <p:cNvSpPr txBox="1">
            <a:spLocks noChangeArrowheads="1"/>
          </p:cNvSpPr>
          <p:nvPr/>
        </p:nvSpPr>
        <p:spPr bwMode="auto">
          <a:xfrm>
            <a:off x="5391150" y="2019300"/>
            <a:ext cx="307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10 ms</a:t>
            </a:r>
          </a:p>
        </p:txBody>
      </p:sp>
      <p:sp>
        <p:nvSpPr>
          <p:cNvPr id="14370" name="テキスト ボックス 26"/>
          <p:cNvSpPr txBox="1">
            <a:spLocks noChangeArrowheads="1"/>
          </p:cNvSpPr>
          <p:nvPr/>
        </p:nvSpPr>
        <p:spPr bwMode="auto">
          <a:xfrm>
            <a:off x="5454650" y="3881438"/>
            <a:ext cx="3063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30 ms</a:t>
            </a:r>
          </a:p>
        </p:txBody>
      </p:sp>
      <p:sp>
        <p:nvSpPr>
          <p:cNvPr id="14371" name="テキスト ボックス 18"/>
          <p:cNvSpPr txBox="1">
            <a:spLocks noChangeArrowheads="1"/>
          </p:cNvSpPr>
          <p:nvPr/>
        </p:nvSpPr>
        <p:spPr bwMode="auto">
          <a:xfrm>
            <a:off x="5522913" y="5808663"/>
            <a:ext cx="3063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50 ms</a:t>
            </a:r>
          </a:p>
        </p:txBody>
      </p:sp>
      <p:sp>
        <p:nvSpPr>
          <p:cNvPr id="14372" name="Text Box 78"/>
          <p:cNvSpPr txBox="1">
            <a:spLocks noChangeArrowheads="1"/>
          </p:cNvSpPr>
          <p:nvPr/>
        </p:nvSpPr>
        <p:spPr bwMode="auto">
          <a:xfrm>
            <a:off x="1052513" y="2251075"/>
            <a:ext cx="836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4373" name="Text Box 79"/>
          <p:cNvSpPr txBox="1">
            <a:spLocks noChangeArrowheads="1"/>
          </p:cNvSpPr>
          <p:nvPr/>
        </p:nvSpPr>
        <p:spPr bwMode="auto">
          <a:xfrm>
            <a:off x="4375150" y="2295525"/>
            <a:ext cx="8350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4374" name="Text Box 80"/>
          <p:cNvSpPr txBox="1">
            <a:spLocks noChangeArrowheads="1"/>
          </p:cNvSpPr>
          <p:nvPr/>
        </p:nvSpPr>
        <p:spPr bwMode="auto">
          <a:xfrm>
            <a:off x="1108075" y="4105275"/>
            <a:ext cx="836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4375" name="Text Box 81"/>
          <p:cNvSpPr txBox="1">
            <a:spLocks noChangeArrowheads="1"/>
          </p:cNvSpPr>
          <p:nvPr/>
        </p:nvSpPr>
        <p:spPr bwMode="auto">
          <a:xfrm>
            <a:off x="4268788" y="4094163"/>
            <a:ext cx="8350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4376" name="Text Box 82"/>
          <p:cNvSpPr txBox="1">
            <a:spLocks noChangeArrowheads="1"/>
          </p:cNvSpPr>
          <p:nvPr/>
        </p:nvSpPr>
        <p:spPr bwMode="auto">
          <a:xfrm>
            <a:off x="4302125" y="6069013"/>
            <a:ext cx="8366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-85725" y="1187450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82" name="Text Box 84"/>
          <p:cNvSpPr txBox="1">
            <a:spLocks noChangeArrowheads="1"/>
          </p:cNvSpPr>
          <p:nvPr/>
        </p:nvSpPr>
        <p:spPr bwMode="auto">
          <a:xfrm>
            <a:off x="3096260" y="1019175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3084562" y="2992675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3158391" y="4929029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85" name="Text Box 88"/>
          <p:cNvSpPr txBox="1">
            <a:spLocks noChangeArrowheads="1"/>
          </p:cNvSpPr>
          <p:nvPr/>
        </p:nvSpPr>
        <p:spPr bwMode="auto">
          <a:xfrm>
            <a:off x="2909471" y="2889250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6" name="Text Box 89"/>
          <p:cNvSpPr txBox="1">
            <a:spLocks noChangeArrowheads="1"/>
          </p:cNvSpPr>
          <p:nvPr/>
        </p:nvSpPr>
        <p:spPr bwMode="auto">
          <a:xfrm>
            <a:off x="6082050" y="873760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7" name="Text Box 90"/>
          <p:cNvSpPr txBox="1">
            <a:spLocks noChangeArrowheads="1"/>
          </p:cNvSpPr>
          <p:nvPr/>
        </p:nvSpPr>
        <p:spPr bwMode="auto">
          <a:xfrm>
            <a:off x="2864485" y="934720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8" name="Text Box 91"/>
          <p:cNvSpPr txBox="1">
            <a:spLocks noChangeArrowheads="1"/>
          </p:cNvSpPr>
          <p:nvPr/>
        </p:nvSpPr>
        <p:spPr bwMode="auto">
          <a:xfrm>
            <a:off x="6069697" y="2851705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9" name="Text Box 92"/>
          <p:cNvSpPr txBox="1">
            <a:spLocks noChangeArrowheads="1"/>
          </p:cNvSpPr>
          <p:nvPr/>
        </p:nvSpPr>
        <p:spPr bwMode="auto">
          <a:xfrm>
            <a:off x="6138446" y="4727734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14386" name="Text Box 93"/>
          <p:cNvSpPr txBox="1">
            <a:spLocks noChangeArrowheads="1"/>
          </p:cNvSpPr>
          <p:nvPr/>
        </p:nvSpPr>
        <p:spPr bwMode="auto">
          <a:xfrm>
            <a:off x="441325" y="1955800"/>
            <a:ext cx="1049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  <p:sp>
        <p:nvSpPr>
          <p:cNvPr id="14387" name="Text Box 94"/>
          <p:cNvSpPr txBox="1">
            <a:spLocks noChangeArrowheads="1"/>
          </p:cNvSpPr>
          <p:nvPr/>
        </p:nvSpPr>
        <p:spPr bwMode="auto">
          <a:xfrm>
            <a:off x="3575050" y="1943100"/>
            <a:ext cx="1049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  <p:sp>
        <p:nvSpPr>
          <p:cNvPr id="14388" name="Text Box 95"/>
          <p:cNvSpPr txBox="1">
            <a:spLocks noChangeArrowheads="1"/>
          </p:cNvSpPr>
          <p:nvPr/>
        </p:nvSpPr>
        <p:spPr bwMode="auto">
          <a:xfrm>
            <a:off x="482600" y="3848100"/>
            <a:ext cx="1049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  <p:sp>
        <p:nvSpPr>
          <p:cNvPr id="14389" name="Text Box 96"/>
          <p:cNvSpPr txBox="1">
            <a:spLocks noChangeArrowheads="1"/>
          </p:cNvSpPr>
          <p:nvPr/>
        </p:nvSpPr>
        <p:spPr bwMode="auto">
          <a:xfrm>
            <a:off x="3641725" y="3835400"/>
            <a:ext cx="1049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  <p:sp>
        <p:nvSpPr>
          <p:cNvPr id="14390" name="Text Box 97"/>
          <p:cNvSpPr txBox="1">
            <a:spLocks noChangeArrowheads="1"/>
          </p:cNvSpPr>
          <p:nvPr/>
        </p:nvSpPr>
        <p:spPr bwMode="auto">
          <a:xfrm>
            <a:off x="3724275" y="5743575"/>
            <a:ext cx="1050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  <p:sp>
        <p:nvSpPr>
          <p:cNvPr id="100" name="Text Box 87"/>
          <p:cNvSpPr txBox="1">
            <a:spLocks noChangeArrowheads="1"/>
          </p:cNvSpPr>
          <p:nvPr/>
        </p:nvSpPr>
        <p:spPr bwMode="auto">
          <a:xfrm>
            <a:off x="-66675" y="3062129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14392" name="テキスト ボックス 26"/>
          <p:cNvSpPr txBox="1">
            <a:spLocks noChangeArrowheads="1"/>
          </p:cNvSpPr>
          <p:nvPr/>
        </p:nvSpPr>
        <p:spPr bwMode="auto">
          <a:xfrm>
            <a:off x="2209800" y="3900488"/>
            <a:ext cx="307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20 ms</a:t>
            </a:r>
          </a:p>
        </p:txBody>
      </p:sp>
      <p:pic>
        <p:nvPicPr>
          <p:cNvPr id="14393" name="Picture 57" descr="C:\Users\user\Desktop\Work\Python\FlowSquare29March=16000.png"/>
          <p:cNvPicPr>
            <a:picLocks noChangeAspect="1" noChangeArrowheads="1"/>
          </p:cNvPicPr>
          <p:nvPr/>
        </p:nvPicPr>
        <p:blipFill>
          <a:blip r:embed="rId8" cstate="print"/>
          <a:srcRect l="9969" t="8772" r="14275" b="3510"/>
          <a:stretch>
            <a:fillRect/>
          </a:stretch>
        </p:blipFill>
        <p:spPr bwMode="auto">
          <a:xfrm>
            <a:off x="152400" y="4572000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94" name="テキスト ボックス 18"/>
          <p:cNvSpPr txBox="1">
            <a:spLocks noChangeArrowheads="1"/>
          </p:cNvSpPr>
          <p:nvPr/>
        </p:nvSpPr>
        <p:spPr bwMode="auto">
          <a:xfrm>
            <a:off x="2278063" y="5759450"/>
            <a:ext cx="3063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40 ms</a:t>
            </a:r>
          </a:p>
        </p:txBody>
      </p:sp>
      <p:sp>
        <p:nvSpPr>
          <p:cNvPr id="14395" name="Text Box 82"/>
          <p:cNvSpPr txBox="1">
            <a:spLocks noChangeArrowheads="1"/>
          </p:cNvSpPr>
          <p:nvPr/>
        </p:nvSpPr>
        <p:spPr bwMode="auto">
          <a:xfrm>
            <a:off x="1057275" y="6019800"/>
            <a:ext cx="836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60" name="Text Box 87"/>
          <p:cNvSpPr txBox="1">
            <a:spLocks noChangeArrowheads="1"/>
          </p:cNvSpPr>
          <p:nvPr/>
        </p:nvSpPr>
        <p:spPr bwMode="auto">
          <a:xfrm>
            <a:off x="-85725" y="4879816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61" name="Text Box 92"/>
          <p:cNvSpPr txBox="1">
            <a:spLocks noChangeArrowheads="1"/>
          </p:cNvSpPr>
          <p:nvPr/>
        </p:nvSpPr>
        <p:spPr bwMode="auto">
          <a:xfrm>
            <a:off x="2894330" y="4678521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14398" name="Text Box 97"/>
          <p:cNvSpPr txBox="1">
            <a:spLocks noChangeArrowheads="1"/>
          </p:cNvSpPr>
          <p:nvPr/>
        </p:nvSpPr>
        <p:spPr bwMode="auto">
          <a:xfrm>
            <a:off x="479425" y="5694363"/>
            <a:ext cx="1050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20%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図 97" descr="C:\Users\user\Desktop\Work\Python\FlowSquare29March=48000.png"/>
          <p:cNvPicPr>
            <a:picLocks noChangeAspect="1" noChangeArrowheads="1"/>
          </p:cNvPicPr>
          <p:nvPr/>
        </p:nvPicPr>
        <p:blipFill>
          <a:blip r:embed="rId3" cstate="print"/>
          <a:srcRect l="9377" t="9091" r="13083" b="5051"/>
          <a:stretch>
            <a:fillRect/>
          </a:stretch>
        </p:blipFill>
        <p:spPr bwMode="auto">
          <a:xfrm>
            <a:off x="3419475" y="4638675"/>
            <a:ext cx="296068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図 95"/>
          <p:cNvPicPr>
            <a:picLocks noChangeAspect="1" noChangeArrowheads="1"/>
          </p:cNvPicPr>
          <p:nvPr/>
        </p:nvPicPr>
        <p:blipFill>
          <a:blip r:embed="rId4" cstate="print"/>
          <a:srcRect l="9602" t="9091" r="12933" b="5556"/>
          <a:stretch>
            <a:fillRect/>
          </a:stretch>
        </p:blipFill>
        <p:spPr bwMode="auto">
          <a:xfrm>
            <a:off x="214313" y="2614613"/>
            <a:ext cx="29781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図 92"/>
          <p:cNvPicPr>
            <a:picLocks noChangeAspect="1" noChangeArrowheads="1"/>
          </p:cNvPicPr>
          <p:nvPr/>
        </p:nvPicPr>
        <p:blipFill>
          <a:blip r:embed="rId5" cstate="print"/>
          <a:srcRect l="8644" t="8586" r="12717" b="5482"/>
          <a:stretch>
            <a:fillRect/>
          </a:stretch>
        </p:blipFill>
        <p:spPr bwMode="auto">
          <a:xfrm>
            <a:off x="3354388" y="762000"/>
            <a:ext cx="299561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図 91"/>
          <p:cNvPicPr>
            <a:picLocks noChangeAspect="1" noChangeArrowheads="1"/>
          </p:cNvPicPr>
          <p:nvPr/>
        </p:nvPicPr>
        <p:blipFill>
          <a:blip r:embed="rId6" cstate="print"/>
          <a:srcRect l="9602" t="8586" r="14766" b="5556"/>
          <a:stretch>
            <a:fillRect/>
          </a:stretch>
        </p:blipFill>
        <p:spPr bwMode="auto">
          <a:xfrm>
            <a:off x="190500" y="762000"/>
            <a:ext cx="29083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5" name="正方形/長方形 28"/>
          <p:cNvSpPr>
            <a:spLocks noChangeArrowheads="1"/>
          </p:cNvSpPr>
          <p:nvPr/>
        </p:nvSpPr>
        <p:spPr bwMode="auto">
          <a:xfrm>
            <a:off x="6400800" y="1412081"/>
            <a:ext cx="2819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After 50 ms duty ratio was changed from 20% to 70% thus gradually the flow changed its direction from diagonal left to diagonal </a:t>
            </a: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right.</a:t>
            </a:r>
          </a:p>
          <a:p>
            <a:pPr algn="just">
              <a:buFont typeface="Arial" charset="0"/>
              <a:buChar char="•"/>
            </a:pPr>
            <a:endParaRPr lang="en-US" altLang="ja-JP" u="none" dirty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0.58 m/s diagonal flow </a:t>
            </a:r>
            <a:r>
              <a:rPr lang="en-US" altLang="ja-JP" u="none" dirty="0" smtClean="0">
                <a:ea typeface="HGP創英角ｺﾞｼｯｸUB" pitchFamily="50" charset="-128"/>
                <a:cs typeface="Arial Unicode MS" pitchFamily="50" charset="-128"/>
              </a:rPr>
              <a:t>occurred.</a:t>
            </a:r>
          </a:p>
          <a:p>
            <a:pPr algn="just">
              <a:buFont typeface="Arial" charset="0"/>
              <a:buChar char="•"/>
            </a:pPr>
            <a:endParaRPr lang="en-US" altLang="ja-JP" u="none" dirty="0">
              <a:ea typeface="HGP創英角ｺﾞｼｯｸUB" pitchFamily="50" charset="-128"/>
              <a:cs typeface="Arial Unicode MS" pitchFamily="50" charset="-128"/>
            </a:endParaRPr>
          </a:p>
          <a:p>
            <a:pPr algn="just">
              <a:buFont typeface="Arial" charset="0"/>
              <a:buChar char="•"/>
            </a:pPr>
            <a:r>
              <a:rPr lang="en-US" altLang="ja-JP" u="none" dirty="0">
                <a:ea typeface="HGP創英角ｺﾞｼｯｸUB" pitchFamily="50" charset="-128"/>
                <a:cs typeface="Arial Unicode MS" pitchFamily="50" charset="-128"/>
              </a:rPr>
              <a:t>Above the electrodes the maximum flow velocity was about 0.8 m/s. </a:t>
            </a:r>
          </a:p>
        </p:txBody>
      </p:sp>
      <p:sp>
        <p:nvSpPr>
          <p:cNvPr id="1537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7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8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5390" name="Rectangle 25"/>
          <p:cNvSpPr>
            <a:spLocks noChangeArrowheads="1"/>
          </p:cNvSpPr>
          <p:nvPr/>
        </p:nvSpPr>
        <p:spPr bwMode="auto">
          <a:xfrm>
            <a:off x="557213" y="254000"/>
            <a:ext cx="456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(II)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391" name="Text Box 98"/>
          <p:cNvSpPr txBox="1">
            <a:spLocks noChangeArrowheads="1"/>
          </p:cNvSpPr>
          <p:nvPr/>
        </p:nvSpPr>
        <p:spPr bwMode="auto">
          <a:xfrm>
            <a:off x="2265363" y="2006600"/>
            <a:ext cx="3063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55 ms</a:t>
            </a:r>
          </a:p>
        </p:txBody>
      </p:sp>
      <p:sp>
        <p:nvSpPr>
          <p:cNvPr id="15392" name="Text Box 99"/>
          <p:cNvSpPr txBox="1">
            <a:spLocks noChangeArrowheads="1"/>
          </p:cNvSpPr>
          <p:nvPr/>
        </p:nvSpPr>
        <p:spPr bwMode="auto">
          <a:xfrm>
            <a:off x="5467350" y="2008188"/>
            <a:ext cx="307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60 ms</a:t>
            </a:r>
          </a:p>
        </p:txBody>
      </p:sp>
      <p:sp>
        <p:nvSpPr>
          <p:cNvPr id="15393" name="Text Box 101"/>
          <p:cNvSpPr txBox="1">
            <a:spLocks noChangeArrowheads="1"/>
          </p:cNvSpPr>
          <p:nvPr/>
        </p:nvSpPr>
        <p:spPr bwMode="auto">
          <a:xfrm>
            <a:off x="5475288" y="5867400"/>
            <a:ext cx="3698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120 ms</a:t>
            </a:r>
          </a:p>
        </p:txBody>
      </p:sp>
      <p:sp>
        <p:nvSpPr>
          <p:cNvPr id="15394" name="Text Box 102"/>
          <p:cNvSpPr txBox="1">
            <a:spLocks noChangeArrowheads="1"/>
          </p:cNvSpPr>
          <p:nvPr/>
        </p:nvSpPr>
        <p:spPr bwMode="auto">
          <a:xfrm>
            <a:off x="2249488" y="3854450"/>
            <a:ext cx="3063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80 ms</a:t>
            </a:r>
          </a:p>
        </p:txBody>
      </p:sp>
      <p:sp>
        <p:nvSpPr>
          <p:cNvPr id="15395" name="Text Box 103"/>
          <p:cNvSpPr txBox="1">
            <a:spLocks noChangeArrowheads="1"/>
          </p:cNvSpPr>
          <p:nvPr/>
        </p:nvSpPr>
        <p:spPr bwMode="auto">
          <a:xfrm>
            <a:off x="1084263" y="2200275"/>
            <a:ext cx="836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5396" name="Text Box 104"/>
          <p:cNvSpPr txBox="1">
            <a:spLocks noChangeArrowheads="1"/>
          </p:cNvSpPr>
          <p:nvPr/>
        </p:nvSpPr>
        <p:spPr bwMode="auto">
          <a:xfrm>
            <a:off x="4287838" y="2230438"/>
            <a:ext cx="8366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5397" name="Text Box 105"/>
          <p:cNvSpPr txBox="1">
            <a:spLocks noChangeArrowheads="1"/>
          </p:cNvSpPr>
          <p:nvPr/>
        </p:nvSpPr>
        <p:spPr bwMode="auto">
          <a:xfrm>
            <a:off x="1133475" y="4068763"/>
            <a:ext cx="8366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15398" name="Text Box 107"/>
          <p:cNvSpPr txBox="1">
            <a:spLocks noChangeArrowheads="1"/>
          </p:cNvSpPr>
          <p:nvPr/>
        </p:nvSpPr>
        <p:spPr bwMode="auto">
          <a:xfrm>
            <a:off x="4343400" y="6107113"/>
            <a:ext cx="8350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73" name="Text Box 108"/>
          <p:cNvSpPr txBox="1">
            <a:spLocks noChangeArrowheads="1"/>
          </p:cNvSpPr>
          <p:nvPr/>
        </p:nvSpPr>
        <p:spPr bwMode="auto">
          <a:xfrm>
            <a:off x="-76200" y="1066800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74" name="Text Box 109"/>
          <p:cNvSpPr txBox="1">
            <a:spLocks noChangeArrowheads="1"/>
          </p:cNvSpPr>
          <p:nvPr/>
        </p:nvSpPr>
        <p:spPr bwMode="auto">
          <a:xfrm>
            <a:off x="3113404" y="1070610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75" name="Text Box 110"/>
          <p:cNvSpPr txBox="1">
            <a:spLocks noChangeArrowheads="1"/>
          </p:cNvSpPr>
          <p:nvPr/>
        </p:nvSpPr>
        <p:spPr bwMode="auto">
          <a:xfrm>
            <a:off x="-52706" y="2931794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77" name="Text Box 112"/>
          <p:cNvSpPr txBox="1">
            <a:spLocks noChangeArrowheads="1"/>
          </p:cNvSpPr>
          <p:nvPr/>
        </p:nvSpPr>
        <p:spPr bwMode="auto">
          <a:xfrm>
            <a:off x="3152775" y="4994910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78" name="Text Box 113"/>
          <p:cNvSpPr txBox="1">
            <a:spLocks noChangeArrowheads="1"/>
          </p:cNvSpPr>
          <p:nvPr/>
        </p:nvSpPr>
        <p:spPr bwMode="auto">
          <a:xfrm>
            <a:off x="2971800" y="2782570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79" name="Text Box 114"/>
          <p:cNvSpPr txBox="1">
            <a:spLocks noChangeArrowheads="1"/>
          </p:cNvSpPr>
          <p:nvPr/>
        </p:nvSpPr>
        <p:spPr bwMode="auto">
          <a:xfrm>
            <a:off x="6109334" y="900111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0" name="Text Box 115"/>
          <p:cNvSpPr txBox="1">
            <a:spLocks noChangeArrowheads="1"/>
          </p:cNvSpPr>
          <p:nvPr/>
        </p:nvSpPr>
        <p:spPr bwMode="auto">
          <a:xfrm>
            <a:off x="2900680" y="947102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82" name="Text Box 117"/>
          <p:cNvSpPr txBox="1">
            <a:spLocks noChangeArrowheads="1"/>
          </p:cNvSpPr>
          <p:nvPr/>
        </p:nvSpPr>
        <p:spPr bwMode="auto">
          <a:xfrm>
            <a:off x="6217915" y="4787265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15407" name="Text Box 118"/>
          <p:cNvSpPr txBox="1">
            <a:spLocks noChangeArrowheads="1"/>
          </p:cNvSpPr>
          <p:nvPr/>
        </p:nvSpPr>
        <p:spPr bwMode="auto">
          <a:xfrm>
            <a:off x="447675" y="1966913"/>
            <a:ext cx="10493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70%</a:t>
            </a:r>
          </a:p>
        </p:txBody>
      </p:sp>
      <p:sp>
        <p:nvSpPr>
          <p:cNvPr id="15408" name="Text Box 119"/>
          <p:cNvSpPr txBox="1">
            <a:spLocks noChangeArrowheads="1"/>
          </p:cNvSpPr>
          <p:nvPr/>
        </p:nvSpPr>
        <p:spPr bwMode="auto">
          <a:xfrm>
            <a:off x="3648075" y="1963738"/>
            <a:ext cx="1050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70%</a:t>
            </a:r>
          </a:p>
        </p:txBody>
      </p:sp>
      <p:sp>
        <p:nvSpPr>
          <p:cNvPr id="15409" name="Text Box 120"/>
          <p:cNvSpPr txBox="1">
            <a:spLocks noChangeArrowheads="1"/>
          </p:cNvSpPr>
          <p:nvPr/>
        </p:nvSpPr>
        <p:spPr bwMode="auto">
          <a:xfrm>
            <a:off x="454025" y="3816350"/>
            <a:ext cx="1049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70%</a:t>
            </a:r>
          </a:p>
        </p:txBody>
      </p:sp>
      <p:grpSp>
        <p:nvGrpSpPr>
          <p:cNvPr id="15410" name="グループ化 67"/>
          <p:cNvGrpSpPr>
            <a:grpSpLocks/>
          </p:cNvGrpSpPr>
          <p:nvPr/>
        </p:nvGrpSpPr>
        <p:grpSpPr bwMode="auto">
          <a:xfrm>
            <a:off x="-76200" y="4648200"/>
            <a:ext cx="3344863" cy="1668463"/>
            <a:chOff x="3132613" y="2619375"/>
            <a:chExt cx="3345486" cy="1668463"/>
          </a:xfrm>
        </p:grpSpPr>
        <p:pic>
          <p:nvPicPr>
            <p:cNvPr id="15418" name="図 96"/>
            <p:cNvPicPr>
              <a:picLocks noChangeAspect="1" noChangeArrowheads="1"/>
            </p:cNvPicPr>
            <p:nvPr/>
          </p:nvPicPr>
          <p:blipFill>
            <a:blip r:embed="rId7" cstate="print"/>
            <a:srcRect l="9145" t="9091" r="13139" b="5051"/>
            <a:stretch>
              <a:fillRect/>
            </a:stretch>
          </p:blipFill>
          <p:spPr bwMode="auto">
            <a:xfrm>
              <a:off x="3394075" y="2619375"/>
              <a:ext cx="2979738" cy="149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19" name="Text Box 100"/>
            <p:cNvSpPr txBox="1">
              <a:spLocks noChangeArrowheads="1"/>
            </p:cNvSpPr>
            <p:nvPr/>
          </p:nvSpPr>
          <p:spPr bwMode="auto">
            <a:xfrm>
              <a:off x="5497513" y="3829050"/>
              <a:ext cx="37147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altLang="ja-JP" sz="1000" u="none">
                  <a:latin typeface="Times New Roman" pitchFamily="18" charset="0"/>
                  <a:ea typeface="MS Mincho" pitchFamily="49" charset="-128"/>
                </a:rPr>
                <a:t>100 ms</a:t>
              </a:r>
            </a:p>
          </p:txBody>
        </p:sp>
        <p:sp>
          <p:nvSpPr>
            <p:cNvPr id="15420" name="Text Box 106"/>
            <p:cNvSpPr txBox="1">
              <a:spLocks noChangeArrowheads="1"/>
            </p:cNvSpPr>
            <p:nvPr/>
          </p:nvSpPr>
          <p:spPr bwMode="auto">
            <a:xfrm>
              <a:off x="4314825" y="4041775"/>
              <a:ext cx="8366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u="none">
                  <a:latin typeface="Times New Roman" pitchFamily="18" charset="0"/>
                  <a:ea typeface="MS Mincho" pitchFamily="49" charset="-128"/>
                </a:rPr>
                <a:t>X axis (mm)</a:t>
              </a:r>
            </a:p>
          </p:txBody>
        </p:sp>
        <p:sp>
          <p:nvSpPr>
            <p:cNvPr id="76" name="Text Box 111"/>
            <p:cNvSpPr txBox="1">
              <a:spLocks noChangeArrowheads="1"/>
            </p:cNvSpPr>
            <p:nvPr/>
          </p:nvSpPr>
          <p:spPr bwMode="auto">
            <a:xfrm>
              <a:off x="3132613" y="2888615"/>
              <a:ext cx="338554" cy="74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vert="vert270" upright="1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u="none" dirty="0">
                  <a:latin typeface="Times New Roman"/>
                  <a:ea typeface="MS Mincho"/>
                </a:rPr>
                <a:t>Y axis (mm)</a:t>
              </a:r>
            </a:p>
          </p:txBody>
        </p:sp>
        <p:sp>
          <p:nvSpPr>
            <p:cNvPr id="81" name="Text Box 116"/>
            <p:cNvSpPr txBox="1">
              <a:spLocks noChangeArrowheads="1"/>
            </p:cNvSpPr>
            <p:nvPr/>
          </p:nvSpPr>
          <p:spPr bwMode="auto">
            <a:xfrm>
              <a:off x="6139545" y="2799715"/>
              <a:ext cx="338554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vert="vert270" upright="1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u="none" dirty="0">
                  <a:latin typeface="Times New Roman"/>
                  <a:ea typeface="MS Mincho"/>
                </a:rPr>
                <a:t>Flow (m/s)</a:t>
              </a:r>
              <a:endParaRPr lang="en-US" sz="1000" u="none" dirty="0">
                <a:latin typeface="Times New Roman"/>
                <a:ea typeface="MS Mincho"/>
              </a:endParaRPr>
            </a:p>
          </p:txBody>
        </p:sp>
        <p:sp>
          <p:nvSpPr>
            <p:cNvPr id="15423" name="Text Box 121"/>
            <p:cNvSpPr txBox="1">
              <a:spLocks noChangeArrowheads="1"/>
            </p:cNvSpPr>
            <p:nvPr/>
          </p:nvSpPr>
          <p:spPr bwMode="auto">
            <a:xfrm>
              <a:off x="3681413" y="3784600"/>
              <a:ext cx="10509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u="none">
                  <a:latin typeface="Times New Roman" pitchFamily="18" charset="0"/>
                  <a:ea typeface="MS Mincho" pitchFamily="49" charset="-128"/>
                </a:rPr>
                <a:t>Duty ratio 70%</a:t>
              </a:r>
            </a:p>
          </p:txBody>
        </p:sp>
      </p:grpSp>
      <p:sp>
        <p:nvSpPr>
          <p:cNvPr id="15411" name="Text Box 122"/>
          <p:cNvSpPr txBox="1">
            <a:spLocks noChangeArrowheads="1"/>
          </p:cNvSpPr>
          <p:nvPr/>
        </p:nvSpPr>
        <p:spPr bwMode="auto">
          <a:xfrm>
            <a:off x="3713163" y="5808663"/>
            <a:ext cx="1049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70%</a:t>
            </a:r>
          </a:p>
        </p:txBody>
      </p:sp>
      <p:pic>
        <p:nvPicPr>
          <p:cNvPr id="15412" name="Picture 58" descr="C:\Users\user\Desktop\Work\Python\FlowSquare29March=36000.png"/>
          <p:cNvPicPr>
            <a:picLocks noChangeAspect="1" noChangeArrowheads="1"/>
          </p:cNvPicPr>
          <p:nvPr/>
        </p:nvPicPr>
        <p:blipFill>
          <a:blip r:embed="rId8" cstate="print"/>
          <a:srcRect l="9969" t="8772" r="14275" b="3510"/>
          <a:stretch>
            <a:fillRect/>
          </a:stretch>
        </p:blipFill>
        <p:spPr bwMode="auto">
          <a:xfrm>
            <a:off x="3419475" y="2609850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3" name="Text Box 100"/>
          <p:cNvSpPr txBox="1">
            <a:spLocks noChangeArrowheads="1"/>
          </p:cNvSpPr>
          <p:nvPr/>
        </p:nvSpPr>
        <p:spPr bwMode="auto">
          <a:xfrm>
            <a:off x="5505450" y="3867150"/>
            <a:ext cx="3714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90 ms</a:t>
            </a:r>
          </a:p>
        </p:txBody>
      </p:sp>
      <p:sp>
        <p:nvSpPr>
          <p:cNvPr id="15414" name="Text Box 106"/>
          <p:cNvSpPr txBox="1">
            <a:spLocks noChangeArrowheads="1"/>
          </p:cNvSpPr>
          <p:nvPr/>
        </p:nvSpPr>
        <p:spPr bwMode="auto">
          <a:xfrm>
            <a:off x="4322763" y="4079875"/>
            <a:ext cx="836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X axis (mm)</a:t>
            </a:r>
          </a:p>
        </p:txBody>
      </p:sp>
      <p:sp>
        <p:nvSpPr>
          <p:cNvPr id="65" name="Text Box 111"/>
          <p:cNvSpPr txBox="1">
            <a:spLocks noChangeArrowheads="1"/>
          </p:cNvSpPr>
          <p:nvPr/>
        </p:nvSpPr>
        <p:spPr bwMode="auto">
          <a:xfrm>
            <a:off x="3140550" y="2926715"/>
            <a:ext cx="338554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none" dirty="0">
                <a:latin typeface="Times New Roman"/>
                <a:ea typeface="MS Mincho"/>
              </a:rPr>
              <a:t>Y axis (mm)</a:t>
            </a:r>
          </a:p>
        </p:txBody>
      </p:sp>
      <p:sp>
        <p:nvSpPr>
          <p:cNvPr id="66" name="Text Box 116"/>
          <p:cNvSpPr txBox="1">
            <a:spLocks noChangeArrowheads="1"/>
          </p:cNvSpPr>
          <p:nvPr/>
        </p:nvSpPr>
        <p:spPr bwMode="auto">
          <a:xfrm>
            <a:off x="6147482" y="2837815"/>
            <a:ext cx="33855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vert270" upright="1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none" dirty="0">
                <a:latin typeface="Times New Roman"/>
                <a:ea typeface="MS Mincho"/>
              </a:rPr>
              <a:t>Flow (m/s)</a:t>
            </a:r>
            <a:endParaRPr lang="en-US" sz="1000" u="none" dirty="0">
              <a:latin typeface="Times New Roman"/>
              <a:ea typeface="MS Mincho"/>
            </a:endParaRPr>
          </a:p>
        </p:txBody>
      </p:sp>
      <p:sp>
        <p:nvSpPr>
          <p:cNvPr id="15417" name="Text Box 121"/>
          <p:cNvSpPr txBox="1">
            <a:spLocks noChangeArrowheads="1"/>
          </p:cNvSpPr>
          <p:nvPr/>
        </p:nvSpPr>
        <p:spPr bwMode="auto">
          <a:xfrm>
            <a:off x="3689350" y="3822700"/>
            <a:ext cx="1050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u="none">
                <a:latin typeface="Times New Roman" pitchFamily="18" charset="0"/>
                <a:ea typeface="MS Mincho" pitchFamily="49" charset="-128"/>
              </a:rPr>
              <a:t>Duty ratio 70%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292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lowSquareIWEHD2to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3400" y="838200"/>
            <a:ext cx="8382000" cy="3810000"/>
          </a:xfrm>
          <a:prstGeom prst="rect">
            <a:avLst/>
          </a:prstGeom>
        </p:spPr>
      </p:pic>
      <p:sp>
        <p:nvSpPr>
          <p:cNvPr id="16387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8" name="Rectangle 25"/>
          <p:cNvSpPr>
            <a:spLocks noChangeArrowheads="1"/>
          </p:cNvSpPr>
          <p:nvPr/>
        </p:nvSpPr>
        <p:spPr bwMode="auto">
          <a:xfrm>
            <a:off x="557213" y="254000"/>
            <a:ext cx="466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(III)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正方形/長方形 28"/>
          <p:cNvSpPr>
            <a:spLocks noChangeArrowheads="1"/>
          </p:cNvSpPr>
          <p:nvPr/>
        </p:nvSpPr>
        <p:spPr bwMode="auto">
          <a:xfrm>
            <a:off x="1219200" y="4800600"/>
            <a:ext cx="693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 dirty="0">
                <a:solidFill>
                  <a:srgbClr val="FF0000"/>
                </a:solidFill>
                <a:ea typeface="HGPSoeiKakugothicUB" pitchFamily="34" charset="-128"/>
                <a:cs typeface="Arial Unicode MS" pitchFamily="34" charset="-128"/>
              </a:rPr>
              <a:t>Duty ratio was varied from 20% up to 50 ms to 70% up to 120 </a:t>
            </a:r>
            <a:r>
              <a:rPr lang="en-US" altLang="ja-JP" u="none" dirty="0" err="1" smtClean="0">
                <a:solidFill>
                  <a:srgbClr val="FF0000"/>
                </a:solidFill>
                <a:ea typeface="HGPSoeiKakugothicUB" pitchFamily="34" charset="-128"/>
                <a:cs typeface="Arial Unicode MS" pitchFamily="34" charset="-128"/>
              </a:rPr>
              <a:t>ms.</a:t>
            </a:r>
            <a:endParaRPr lang="en-US" altLang="ja-JP" u="none" dirty="0">
              <a:solidFill>
                <a:srgbClr val="FF0000"/>
              </a:solidFill>
              <a:ea typeface="HGPSoeiKakugothicUB" pitchFamily="34" charset="-128"/>
              <a:cs typeface="Arial Unicode MS" pitchFamily="34" charset="-128"/>
            </a:endParaRPr>
          </a:p>
        </p:txBody>
      </p:sp>
      <p:sp>
        <p:nvSpPr>
          <p:cNvPr id="7" name="正方形/長方形 28"/>
          <p:cNvSpPr>
            <a:spLocks noChangeArrowheads="1"/>
          </p:cNvSpPr>
          <p:nvPr/>
        </p:nvSpPr>
        <p:spPr bwMode="auto">
          <a:xfrm>
            <a:off x="990600" y="5257800"/>
            <a:ext cx="7505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 dirty="0">
                <a:solidFill>
                  <a:srgbClr val="FF0000"/>
                </a:solidFill>
                <a:ea typeface="HGPSoeiKakugothicUB" pitchFamily="34" charset="-128"/>
                <a:cs typeface="Arial Unicode MS" pitchFamily="34" charset="-128"/>
              </a:rPr>
              <a:t>Up to 50 ms left diagonal flow; From 50 ms to 120 ms right diagonal </a:t>
            </a:r>
            <a:r>
              <a:rPr lang="en-US" altLang="ja-JP" u="none" dirty="0" smtClean="0">
                <a:solidFill>
                  <a:srgbClr val="FF0000"/>
                </a:solidFill>
                <a:ea typeface="HGPSoeiKakugothicUB" pitchFamily="34" charset="-128"/>
                <a:cs typeface="Arial Unicode MS" pitchFamily="34" charset="-128"/>
              </a:rPr>
              <a:t>flow.</a:t>
            </a:r>
            <a:endParaRPr lang="en-US" altLang="ja-JP" u="none" dirty="0">
              <a:solidFill>
                <a:srgbClr val="FF0000"/>
              </a:solidFill>
              <a:ea typeface="HGPSoeiKakugothicUB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557213" y="254000"/>
            <a:ext cx="2864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 dirty="0" smtClean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Vortex generator</a:t>
            </a:r>
            <a:endParaRPr lang="ja-JP" altLang="en-US" sz="28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69286" y="1494984"/>
            <a:ext cx="2664000" cy="162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83323" y="1578435"/>
            <a:ext cx="2463899" cy="12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215585" y="1468523"/>
            <a:ext cx="2484000" cy="1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505200" y="3505200"/>
            <a:ext cx="227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 dirty="0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Active Electrode Top View</a:t>
            </a:r>
            <a:endParaRPr lang="ja-JP" altLang="en-US" sz="1400" b="1" u="none" dirty="0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8"/>
          <p:cNvSpPr txBox="1">
            <a:spLocks noChangeArrowheads="1"/>
          </p:cNvSpPr>
          <p:nvPr/>
        </p:nvSpPr>
        <p:spPr bwMode="auto">
          <a:xfrm>
            <a:off x="6324600" y="3505200"/>
            <a:ext cx="2582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 dirty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Grounded Electrode Top View</a:t>
            </a:r>
            <a:endParaRPr lang="ja-JP" altLang="en-US" sz="1400" b="1" u="none" dirty="0">
              <a:solidFill>
                <a:srgbClr val="0070C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>
            <a:off x="1619960" y="3705424"/>
            <a:ext cx="3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1490129" y="3688490"/>
            <a:ext cx="63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 mm</a:t>
            </a:r>
            <a:endParaRPr lang="ja-JP" altLang="en-US" sz="1400" b="1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762000" y="4420101"/>
            <a:ext cx="7658100" cy="1944216"/>
            <a:chOff x="742950" y="2636912"/>
            <a:chExt cx="7658100" cy="1944216"/>
          </a:xfrm>
        </p:grpSpPr>
        <p:pic>
          <p:nvPicPr>
            <p:cNvPr id="15" name="Picture 2" descr="C:\Users\microplasma\Desktop\13_0000.jpg"/>
            <p:cNvPicPr>
              <a:picLocks noChangeAspect="1" noChangeArrowheads="1"/>
            </p:cNvPicPr>
            <p:nvPr/>
          </p:nvPicPr>
          <p:blipFill>
            <a:blip r:embed="rId5" cstate="print"/>
            <a:srcRect t="30712" b="5501"/>
            <a:stretch>
              <a:fillRect/>
            </a:stretch>
          </p:blipFill>
          <p:spPr bwMode="auto">
            <a:xfrm>
              <a:off x="742950" y="2636912"/>
              <a:ext cx="7658100" cy="1944216"/>
            </a:xfrm>
            <a:prstGeom prst="rect">
              <a:avLst/>
            </a:prstGeom>
            <a:noFill/>
          </p:spPr>
        </p:pic>
        <p:sp>
          <p:nvSpPr>
            <p:cNvPr id="16" name="正方形/長方形 15"/>
            <p:cNvSpPr/>
            <p:nvPr/>
          </p:nvSpPr>
          <p:spPr>
            <a:xfrm>
              <a:off x="1835696" y="4149080"/>
              <a:ext cx="4824536" cy="2160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382801" y="4064715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none" dirty="0" smtClean="0">
                  <a:solidFill>
                    <a:schemeClr val="bg1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Vortex generator</a:t>
              </a:r>
              <a:endParaRPr kumimoji="1" lang="ja-JP" altLang="en-US" u="none" dirty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404758" y="3974068"/>
            <a:ext cx="8480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u="none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 visualization when an AC voltage with 1 kV and 10 kHz was applied to the electrode.</a:t>
            </a:r>
            <a:endParaRPr kumimoji="1" lang="ja-JP" altLang="en-US" sz="16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8614666" y="5805157"/>
            <a:ext cx="3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8478228" y="5805157"/>
            <a:ext cx="63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 mm</a:t>
            </a:r>
            <a:endParaRPr lang="ja-JP" altLang="en-US" sz="1400" b="1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5"/>
          <p:cNvSpPr>
            <a:spLocks noChangeArrowheads="1"/>
          </p:cNvSpPr>
          <p:nvPr/>
        </p:nvSpPr>
        <p:spPr bwMode="auto">
          <a:xfrm>
            <a:off x="557213" y="254000"/>
            <a:ext cx="48445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3D </a:t>
            </a:r>
            <a:r>
              <a:rPr lang="en-US" altLang="ja-JP" sz="2800" u="none" dirty="0" smtClean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Model of vortex generator</a:t>
            </a:r>
            <a:endParaRPr lang="ja-JP" altLang="en-US" sz="28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11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0" name="正方形/長方形 28"/>
          <p:cNvSpPr>
            <a:spLocks noChangeArrowheads="1"/>
          </p:cNvSpPr>
          <p:nvPr/>
        </p:nvSpPr>
        <p:spPr bwMode="auto">
          <a:xfrm>
            <a:off x="304800" y="762000"/>
            <a:ext cx="861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A Cartesian grid with 41 x 41 x 41 nodes was used. The grid size was 4 x 4 x 4 mm. </a:t>
            </a:r>
          </a:p>
        </p:txBody>
      </p:sp>
      <p:sp>
        <p:nvSpPr>
          <p:cNvPr id="1742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3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3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grpSp>
        <p:nvGrpSpPr>
          <p:cNvPr id="17435" name="グループ化 198"/>
          <p:cNvGrpSpPr>
            <a:grpSpLocks/>
          </p:cNvGrpSpPr>
          <p:nvPr/>
        </p:nvGrpSpPr>
        <p:grpSpPr bwMode="auto">
          <a:xfrm>
            <a:off x="74613" y="4703763"/>
            <a:ext cx="3125787" cy="2078037"/>
            <a:chOff x="74676" y="4399026"/>
            <a:chExt cx="3125724" cy="2077974"/>
          </a:xfrm>
        </p:grpSpPr>
        <p:sp>
          <p:nvSpPr>
            <p:cNvPr id="17519" name="正方形/長方形 55"/>
            <p:cNvSpPr>
              <a:spLocks noChangeArrowheads="1"/>
            </p:cNvSpPr>
            <p:nvPr/>
          </p:nvSpPr>
          <p:spPr bwMode="auto">
            <a:xfrm>
              <a:off x="2170176" y="516102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3.6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520" name="グループ化 118"/>
            <p:cNvGrpSpPr>
              <a:grpSpLocks/>
            </p:cNvGrpSpPr>
            <p:nvPr/>
          </p:nvGrpSpPr>
          <p:grpSpPr bwMode="auto">
            <a:xfrm>
              <a:off x="1027176" y="4703226"/>
              <a:ext cx="1296000" cy="1296000"/>
              <a:chOff x="685800" y="4571400"/>
              <a:chExt cx="1296000" cy="1296000"/>
            </a:xfrm>
          </p:grpSpPr>
          <p:sp>
            <p:nvSpPr>
              <p:cNvPr id="17550" name="正方形/長方形 95"/>
              <p:cNvSpPr>
                <a:spLocks noChangeArrowheads="1"/>
              </p:cNvSpPr>
              <p:nvPr/>
            </p:nvSpPr>
            <p:spPr bwMode="auto">
              <a:xfrm>
                <a:off x="685800" y="4571400"/>
                <a:ext cx="1296000" cy="1296000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7" name="正方形/長方形 96"/>
              <p:cNvSpPr>
                <a:spLocks noChangeAspect="1"/>
              </p:cNvSpPr>
              <p:nvPr/>
            </p:nvSpPr>
            <p:spPr bwMode="auto">
              <a:xfrm>
                <a:off x="752455" y="4648189"/>
                <a:ext cx="539739" cy="53973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99" name="正方形/長方形 98"/>
              <p:cNvSpPr>
                <a:spLocks noChangeAspect="1"/>
              </p:cNvSpPr>
              <p:nvPr/>
            </p:nvSpPr>
            <p:spPr bwMode="auto">
              <a:xfrm>
                <a:off x="1371567" y="4648189"/>
                <a:ext cx="539739" cy="53973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100" name="正方形/長方形 99"/>
              <p:cNvSpPr>
                <a:spLocks noChangeAspect="1"/>
              </p:cNvSpPr>
              <p:nvPr/>
            </p:nvSpPr>
            <p:spPr bwMode="auto">
              <a:xfrm>
                <a:off x="752455" y="5257770"/>
                <a:ext cx="539739" cy="53973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101" name="正方形/長方形 100"/>
              <p:cNvSpPr>
                <a:spLocks noChangeAspect="1"/>
              </p:cNvSpPr>
              <p:nvPr/>
            </p:nvSpPr>
            <p:spPr bwMode="auto">
              <a:xfrm>
                <a:off x="1371567" y="5257770"/>
                <a:ext cx="539739" cy="53973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</p:grpSp>
        <p:cxnSp>
          <p:nvCxnSpPr>
            <p:cNvPr id="17521" name="直線コネクタ 121"/>
            <p:cNvCxnSpPr>
              <a:cxnSpLocks noChangeShapeType="1"/>
            </p:cNvCxnSpPr>
            <p:nvPr/>
          </p:nvCxnSpPr>
          <p:spPr bwMode="auto">
            <a:xfrm rot="5400000">
              <a:off x="937176" y="4641426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22" name="直線コネクタ 122"/>
            <p:cNvCxnSpPr>
              <a:cxnSpLocks noChangeShapeType="1"/>
            </p:cNvCxnSpPr>
            <p:nvPr/>
          </p:nvCxnSpPr>
          <p:spPr bwMode="auto">
            <a:xfrm rot="5400000">
              <a:off x="2233370" y="4640632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23" name="直線矢印コネクタ 124"/>
            <p:cNvCxnSpPr>
              <a:cxnSpLocks noChangeShapeType="1"/>
            </p:cNvCxnSpPr>
            <p:nvPr/>
          </p:nvCxnSpPr>
          <p:spPr bwMode="auto">
            <a:xfrm>
              <a:off x="1027176" y="4627626"/>
              <a:ext cx="129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24" name="正方形/長方形 55"/>
            <p:cNvSpPr>
              <a:spLocks noChangeArrowheads="1"/>
            </p:cNvSpPr>
            <p:nvPr/>
          </p:nvSpPr>
          <p:spPr bwMode="auto">
            <a:xfrm>
              <a:off x="1179576" y="439902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3.6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25" name="直線コネクタ 126"/>
            <p:cNvCxnSpPr>
              <a:cxnSpLocks noChangeShapeType="1"/>
            </p:cNvCxnSpPr>
            <p:nvPr/>
          </p:nvCxnSpPr>
          <p:spPr bwMode="auto">
            <a:xfrm rot="10800000">
              <a:off x="2328620" y="4707307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26" name="直線コネクタ 127"/>
            <p:cNvCxnSpPr>
              <a:cxnSpLocks noChangeShapeType="1"/>
            </p:cNvCxnSpPr>
            <p:nvPr/>
          </p:nvCxnSpPr>
          <p:spPr bwMode="auto">
            <a:xfrm rot="10800000">
              <a:off x="2322576" y="5999226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27" name="直線矢印コネクタ 128"/>
            <p:cNvCxnSpPr>
              <a:cxnSpLocks noChangeShapeType="1"/>
            </p:cNvCxnSpPr>
            <p:nvPr/>
          </p:nvCxnSpPr>
          <p:spPr bwMode="auto">
            <a:xfrm rot="5400000">
              <a:off x="1761095" y="5351032"/>
              <a:ext cx="129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7528" name="直線コネクタ 130"/>
            <p:cNvCxnSpPr>
              <a:cxnSpLocks noChangeShapeType="1"/>
            </p:cNvCxnSpPr>
            <p:nvPr/>
          </p:nvCxnSpPr>
          <p:spPr bwMode="auto">
            <a:xfrm rot="5400000">
              <a:off x="2215370" y="6078832"/>
              <a:ext cx="21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29" name="直線コネクタ 131"/>
            <p:cNvCxnSpPr>
              <a:cxnSpLocks noChangeShapeType="1"/>
            </p:cNvCxnSpPr>
            <p:nvPr/>
          </p:nvCxnSpPr>
          <p:spPr bwMode="auto">
            <a:xfrm rot="5400000">
              <a:off x="2130695" y="6057757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0" name="直線コネクタ 133"/>
            <p:cNvCxnSpPr>
              <a:cxnSpLocks noChangeShapeType="1"/>
            </p:cNvCxnSpPr>
            <p:nvPr/>
          </p:nvCxnSpPr>
          <p:spPr bwMode="auto">
            <a:xfrm rot="5400000">
              <a:off x="1587770" y="6048232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1" name="直線コネクタ 134"/>
            <p:cNvCxnSpPr>
              <a:cxnSpLocks noChangeShapeType="1"/>
            </p:cNvCxnSpPr>
            <p:nvPr/>
          </p:nvCxnSpPr>
          <p:spPr bwMode="auto">
            <a:xfrm rot="5400000">
              <a:off x="1511570" y="6048232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2" name="直線コネクタ 136"/>
            <p:cNvCxnSpPr>
              <a:cxnSpLocks noChangeShapeType="1"/>
            </p:cNvCxnSpPr>
            <p:nvPr/>
          </p:nvCxnSpPr>
          <p:spPr bwMode="auto">
            <a:xfrm rot="10800000">
              <a:off x="850401" y="5999226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3" name="直線コネクタ 137"/>
            <p:cNvCxnSpPr>
              <a:cxnSpLocks noChangeShapeType="1"/>
            </p:cNvCxnSpPr>
            <p:nvPr/>
          </p:nvCxnSpPr>
          <p:spPr bwMode="auto">
            <a:xfrm rot="10800000">
              <a:off x="850401" y="5932551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4" name="直線コネクタ 138"/>
            <p:cNvCxnSpPr>
              <a:cxnSpLocks noChangeShapeType="1"/>
            </p:cNvCxnSpPr>
            <p:nvPr/>
          </p:nvCxnSpPr>
          <p:spPr bwMode="auto">
            <a:xfrm rot="10800000">
              <a:off x="855726" y="5389626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5" name="直線コネクタ 139"/>
            <p:cNvCxnSpPr>
              <a:cxnSpLocks noChangeShapeType="1"/>
            </p:cNvCxnSpPr>
            <p:nvPr/>
          </p:nvCxnSpPr>
          <p:spPr bwMode="auto">
            <a:xfrm rot="10800000">
              <a:off x="855726" y="5322951"/>
              <a:ext cx="252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36" name="直線矢印コネクタ 140"/>
            <p:cNvCxnSpPr>
              <a:cxnSpLocks noChangeShapeType="1"/>
            </p:cNvCxnSpPr>
            <p:nvPr/>
          </p:nvCxnSpPr>
          <p:spPr bwMode="auto">
            <a:xfrm>
              <a:off x="2065401" y="613257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537" name="直線矢印コネクタ 141"/>
            <p:cNvCxnSpPr>
              <a:cxnSpLocks noChangeShapeType="1"/>
            </p:cNvCxnSpPr>
            <p:nvPr/>
          </p:nvCxnSpPr>
          <p:spPr bwMode="auto">
            <a:xfrm>
              <a:off x="2322576" y="613257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17538" name="直線矢印コネクタ 142"/>
            <p:cNvCxnSpPr>
              <a:cxnSpLocks noChangeShapeType="1"/>
            </p:cNvCxnSpPr>
            <p:nvPr/>
          </p:nvCxnSpPr>
          <p:spPr bwMode="auto">
            <a:xfrm>
              <a:off x="1455801" y="613257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539" name="直線矢印コネクタ 143"/>
            <p:cNvCxnSpPr>
              <a:cxnSpLocks noChangeShapeType="1"/>
            </p:cNvCxnSpPr>
            <p:nvPr/>
          </p:nvCxnSpPr>
          <p:spPr bwMode="auto">
            <a:xfrm>
              <a:off x="1712976" y="613257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17540" name="直線矢印コネクタ 144"/>
            <p:cNvCxnSpPr>
              <a:cxnSpLocks noChangeShapeType="1"/>
            </p:cNvCxnSpPr>
            <p:nvPr/>
          </p:nvCxnSpPr>
          <p:spPr bwMode="auto">
            <a:xfrm rot="5400000">
              <a:off x="865251" y="582777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541" name="直線矢印コネクタ 145"/>
            <p:cNvCxnSpPr>
              <a:cxnSpLocks noChangeShapeType="1"/>
            </p:cNvCxnSpPr>
            <p:nvPr/>
          </p:nvCxnSpPr>
          <p:spPr bwMode="auto">
            <a:xfrm rot="5400000">
              <a:off x="861770" y="6088432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17542" name="直線矢印コネクタ 146"/>
            <p:cNvCxnSpPr>
              <a:cxnSpLocks noChangeShapeType="1"/>
            </p:cNvCxnSpPr>
            <p:nvPr/>
          </p:nvCxnSpPr>
          <p:spPr bwMode="auto">
            <a:xfrm rot="5400000">
              <a:off x="846201" y="5231182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543" name="直線矢印コネクタ 147"/>
            <p:cNvCxnSpPr>
              <a:cxnSpLocks noChangeShapeType="1"/>
            </p:cNvCxnSpPr>
            <p:nvPr/>
          </p:nvCxnSpPr>
          <p:spPr bwMode="auto">
            <a:xfrm rot="5400000">
              <a:off x="842720" y="5491838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17544" name="正方形/長方形 55"/>
            <p:cNvSpPr>
              <a:spLocks noChangeArrowheads="1"/>
            </p:cNvSpPr>
            <p:nvPr/>
          </p:nvSpPr>
          <p:spPr bwMode="auto">
            <a:xfrm>
              <a:off x="1884426" y="618972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45" name="正方形/長方形 55"/>
            <p:cNvSpPr>
              <a:spLocks noChangeArrowheads="1"/>
            </p:cNvSpPr>
            <p:nvPr/>
          </p:nvSpPr>
          <p:spPr bwMode="auto">
            <a:xfrm>
              <a:off x="1208151" y="6180201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46" name="正方形/長方形 55"/>
            <p:cNvSpPr>
              <a:spLocks noChangeArrowheads="1"/>
            </p:cNvSpPr>
            <p:nvPr/>
          </p:nvSpPr>
          <p:spPr bwMode="auto">
            <a:xfrm>
              <a:off x="84201" y="521817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47" name="正方形/長方形 55"/>
            <p:cNvSpPr>
              <a:spLocks noChangeArrowheads="1"/>
            </p:cNvSpPr>
            <p:nvPr/>
          </p:nvSpPr>
          <p:spPr bwMode="auto">
            <a:xfrm>
              <a:off x="74676" y="5818251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48" name="直線矢印コネクタ 152"/>
            <p:cNvCxnSpPr>
              <a:cxnSpLocks noChangeShapeType="1"/>
            </p:cNvCxnSpPr>
            <p:nvPr/>
          </p:nvCxnSpPr>
          <p:spPr bwMode="auto">
            <a:xfrm>
              <a:off x="1704975" y="5084826"/>
              <a:ext cx="54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49" name="正方形/長方形 55"/>
            <p:cNvSpPr>
              <a:spLocks noChangeArrowheads="1"/>
            </p:cNvSpPr>
            <p:nvPr/>
          </p:nvSpPr>
          <p:spPr bwMode="auto">
            <a:xfrm>
              <a:off x="1476375" y="481812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1.5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36" name="グループ化 185"/>
          <p:cNvGrpSpPr>
            <a:grpSpLocks/>
          </p:cNvGrpSpPr>
          <p:nvPr/>
        </p:nvGrpSpPr>
        <p:grpSpPr bwMode="auto">
          <a:xfrm>
            <a:off x="3446463" y="4722813"/>
            <a:ext cx="2268537" cy="1601787"/>
            <a:chOff x="3446526" y="4429125"/>
            <a:chExt cx="2268474" cy="1601788"/>
          </a:xfrm>
        </p:grpSpPr>
        <p:grpSp>
          <p:nvGrpSpPr>
            <p:cNvPr id="17493" name="グループ化 119"/>
            <p:cNvGrpSpPr>
              <a:grpSpLocks/>
            </p:cNvGrpSpPr>
            <p:nvPr/>
          </p:nvGrpSpPr>
          <p:grpSpPr bwMode="auto">
            <a:xfrm>
              <a:off x="3541176" y="4733925"/>
              <a:ext cx="1296000" cy="1296000"/>
              <a:chOff x="2514600" y="4572000"/>
              <a:chExt cx="1296000" cy="1296000"/>
            </a:xfrm>
          </p:grpSpPr>
          <p:sp>
            <p:nvSpPr>
              <p:cNvPr id="17514" name="正方形/長方形 109"/>
              <p:cNvSpPr>
                <a:spLocks noChangeArrowheads="1"/>
              </p:cNvSpPr>
              <p:nvPr/>
            </p:nvSpPr>
            <p:spPr bwMode="auto">
              <a:xfrm>
                <a:off x="2514600" y="4572000"/>
                <a:ext cx="1296000" cy="1296000"/>
              </a:xfrm>
              <a:prstGeom prst="rect">
                <a:avLst/>
              </a:prstGeom>
              <a:solidFill>
                <a:srgbClr val="00B0F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正方形/長方形 114"/>
              <p:cNvSpPr>
                <a:spLocks noChangeAspect="1"/>
              </p:cNvSpPr>
              <p:nvPr/>
            </p:nvSpPr>
            <p:spPr bwMode="auto">
              <a:xfrm>
                <a:off x="2840625" y="4897437"/>
                <a:ext cx="36512" cy="3651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116" name="正方形/長方形 115"/>
              <p:cNvSpPr>
                <a:spLocks noChangeAspect="1"/>
              </p:cNvSpPr>
              <p:nvPr/>
            </p:nvSpPr>
            <p:spPr bwMode="auto">
              <a:xfrm>
                <a:off x="3450208" y="4906962"/>
                <a:ext cx="36512" cy="3651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117" name="正方形/長方形 116"/>
              <p:cNvSpPr>
                <a:spLocks noChangeAspect="1"/>
              </p:cNvSpPr>
              <p:nvPr/>
            </p:nvSpPr>
            <p:spPr bwMode="auto">
              <a:xfrm>
                <a:off x="2848563" y="5507038"/>
                <a:ext cx="36511" cy="3651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118" name="正方形/長方形 117"/>
              <p:cNvSpPr>
                <a:spLocks noChangeAspect="1"/>
              </p:cNvSpPr>
              <p:nvPr/>
            </p:nvSpPr>
            <p:spPr bwMode="auto">
              <a:xfrm>
                <a:off x="3450208" y="5514976"/>
                <a:ext cx="36512" cy="3492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</p:grpSp>
        <p:sp>
          <p:nvSpPr>
            <p:cNvPr id="17494" name="正方形/長方形 55"/>
            <p:cNvSpPr>
              <a:spLocks noChangeArrowheads="1"/>
            </p:cNvSpPr>
            <p:nvPr/>
          </p:nvSpPr>
          <p:spPr bwMode="auto">
            <a:xfrm>
              <a:off x="4684776" y="5191125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3.6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495" name="直線コネクタ 156"/>
            <p:cNvCxnSpPr>
              <a:cxnSpLocks noChangeShapeType="1"/>
            </p:cNvCxnSpPr>
            <p:nvPr/>
          </p:nvCxnSpPr>
          <p:spPr bwMode="auto">
            <a:xfrm rot="5400000">
              <a:off x="3451776" y="4671525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96" name="直線コネクタ 157"/>
            <p:cNvCxnSpPr>
              <a:cxnSpLocks noChangeShapeType="1"/>
            </p:cNvCxnSpPr>
            <p:nvPr/>
          </p:nvCxnSpPr>
          <p:spPr bwMode="auto">
            <a:xfrm rot="5400000">
              <a:off x="4747970" y="4670731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97" name="直線矢印コネクタ 158"/>
            <p:cNvCxnSpPr>
              <a:cxnSpLocks noChangeShapeType="1"/>
            </p:cNvCxnSpPr>
            <p:nvPr/>
          </p:nvCxnSpPr>
          <p:spPr bwMode="auto">
            <a:xfrm>
              <a:off x="3541776" y="4657725"/>
              <a:ext cx="129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498" name="正方形/長方形 55"/>
            <p:cNvSpPr>
              <a:spLocks noChangeArrowheads="1"/>
            </p:cNvSpPr>
            <p:nvPr/>
          </p:nvSpPr>
          <p:spPr bwMode="auto">
            <a:xfrm>
              <a:off x="3694176" y="4429125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3.6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499" name="直線コネクタ 160"/>
            <p:cNvCxnSpPr>
              <a:cxnSpLocks noChangeShapeType="1"/>
            </p:cNvCxnSpPr>
            <p:nvPr/>
          </p:nvCxnSpPr>
          <p:spPr bwMode="auto">
            <a:xfrm rot="10800000">
              <a:off x="4843220" y="4737406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00" name="直線コネクタ 161"/>
            <p:cNvCxnSpPr>
              <a:cxnSpLocks noChangeShapeType="1"/>
            </p:cNvCxnSpPr>
            <p:nvPr/>
          </p:nvCxnSpPr>
          <p:spPr bwMode="auto">
            <a:xfrm rot="10800000">
              <a:off x="4837176" y="6029325"/>
              <a:ext cx="180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501" name="直線矢印コネクタ 162"/>
            <p:cNvCxnSpPr>
              <a:cxnSpLocks noChangeShapeType="1"/>
            </p:cNvCxnSpPr>
            <p:nvPr/>
          </p:nvCxnSpPr>
          <p:spPr bwMode="auto">
            <a:xfrm rot="5400000">
              <a:off x="4275695" y="5381131"/>
              <a:ext cx="129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02" name="正方形/長方形 55"/>
            <p:cNvSpPr>
              <a:spLocks noChangeArrowheads="1"/>
            </p:cNvSpPr>
            <p:nvPr/>
          </p:nvSpPr>
          <p:spPr bwMode="auto">
            <a:xfrm>
              <a:off x="3894201" y="4800600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1.6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03" name="直線矢印コネクタ 165"/>
            <p:cNvCxnSpPr>
              <a:cxnSpLocks noChangeShapeType="1"/>
            </p:cNvCxnSpPr>
            <p:nvPr/>
          </p:nvCxnSpPr>
          <p:spPr bwMode="auto">
            <a:xfrm>
              <a:off x="3541776" y="5076825"/>
              <a:ext cx="324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7504" name="直線矢印コネクタ 166"/>
            <p:cNvCxnSpPr>
              <a:cxnSpLocks noChangeShapeType="1"/>
            </p:cNvCxnSpPr>
            <p:nvPr/>
          </p:nvCxnSpPr>
          <p:spPr bwMode="auto">
            <a:xfrm>
              <a:off x="3903726" y="5076825"/>
              <a:ext cx="57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05" name="正方形/長方形 55"/>
            <p:cNvSpPr>
              <a:spLocks noChangeArrowheads="1"/>
            </p:cNvSpPr>
            <p:nvPr/>
          </p:nvSpPr>
          <p:spPr bwMode="auto">
            <a:xfrm>
              <a:off x="3446526" y="4800600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0.9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06" name="直線矢印コネクタ 168"/>
            <p:cNvCxnSpPr>
              <a:cxnSpLocks noChangeShapeType="1"/>
            </p:cNvCxnSpPr>
            <p:nvPr/>
          </p:nvCxnSpPr>
          <p:spPr bwMode="auto">
            <a:xfrm rot="5400000">
              <a:off x="4333070" y="5866681"/>
              <a:ext cx="324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7507" name="直線矢印コネクタ 169"/>
            <p:cNvCxnSpPr>
              <a:cxnSpLocks noChangeShapeType="1"/>
            </p:cNvCxnSpPr>
            <p:nvPr/>
          </p:nvCxnSpPr>
          <p:spPr bwMode="auto">
            <a:xfrm rot="5400000">
              <a:off x="4207070" y="5392606"/>
              <a:ext cx="576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08" name="正方形/長方形 55"/>
            <p:cNvSpPr>
              <a:spLocks noChangeArrowheads="1"/>
            </p:cNvSpPr>
            <p:nvPr/>
          </p:nvSpPr>
          <p:spPr bwMode="auto">
            <a:xfrm>
              <a:off x="3922776" y="5724525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0.9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09" name="正方形/長方形 55"/>
            <p:cNvSpPr>
              <a:spLocks noChangeArrowheads="1"/>
            </p:cNvSpPr>
            <p:nvPr/>
          </p:nvSpPr>
          <p:spPr bwMode="auto">
            <a:xfrm>
              <a:off x="3922776" y="5267325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1.6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10" name="直線矢印コネクタ 181"/>
            <p:cNvCxnSpPr>
              <a:cxnSpLocks noChangeShapeType="1"/>
            </p:cNvCxnSpPr>
            <p:nvPr/>
          </p:nvCxnSpPr>
          <p:spPr bwMode="auto">
            <a:xfrm>
              <a:off x="4514850" y="5713412"/>
              <a:ext cx="324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11" name="正方形/長方形 55"/>
            <p:cNvSpPr>
              <a:spLocks noChangeArrowheads="1"/>
            </p:cNvSpPr>
            <p:nvPr/>
          </p:nvSpPr>
          <p:spPr bwMode="auto">
            <a:xfrm>
              <a:off x="4371975" y="5410200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0.9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512" name="直線矢印コネクタ 183"/>
            <p:cNvCxnSpPr>
              <a:cxnSpLocks noChangeShapeType="1"/>
            </p:cNvCxnSpPr>
            <p:nvPr/>
          </p:nvCxnSpPr>
          <p:spPr bwMode="auto">
            <a:xfrm rot="5400000">
              <a:off x="4334594" y="4895131"/>
              <a:ext cx="324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7513" name="正方形/長方形 55"/>
            <p:cNvSpPr>
              <a:spLocks noChangeArrowheads="1"/>
            </p:cNvSpPr>
            <p:nvPr/>
          </p:nvSpPr>
          <p:spPr bwMode="auto">
            <a:xfrm>
              <a:off x="4362450" y="4743450"/>
              <a:ext cx="685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0.9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37" name="グループ化 199"/>
          <p:cNvGrpSpPr>
            <a:grpSpLocks/>
          </p:cNvGrpSpPr>
          <p:nvPr/>
        </p:nvGrpSpPr>
        <p:grpSpPr bwMode="auto">
          <a:xfrm>
            <a:off x="369888" y="1266825"/>
            <a:ext cx="4506912" cy="3043238"/>
            <a:chOff x="-200025" y="1266825"/>
            <a:chExt cx="4506849" cy="3043050"/>
          </a:xfrm>
        </p:grpSpPr>
        <p:sp>
          <p:nvSpPr>
            <p:cNvPr id="17468" name="直方体 194"/>
            <p:cNvSpPr>
              <a:spLocks noChangeAspect="1"/>
            </p:cNvSpPr>
            <p:nvPr/>
          </p:nvSpPr>
          <p:spPr bwMode="auto">
            <a:xfrm>
              <a:off x="914399" y="2286000"/>
              <a:ext cx="3048001" cy="2023875"/>
            </a:xfrm>
            <a:prstGeom prst="cube">
              <a:avLst>
                <a:gd name="adj" fmla="val 38384"/>
              </a:avLst>
            </a:prstGeom>
            <a:solidFill>
              <a:srgbClr val="C0F303">
                <a:alpha val="45882"/>
              </a:srgb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69" name="直方体 68"/>
            <p:cNvSpPr>
              <a:spLocks noChangeArrowheads="1"/>
            </p:cNvSpPr>
            <p:nvPr/>
          </p:nvSpPr>
          <p:spPr bwMode="auto">
            <a:xfrm>
              <a:off x="979170" y="24003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0" name="直方体 34"/>
            <p:cNvSpPr>
              <a:spLocks noChangeArrowheads="1"/>
            </p:cNvSpPr>
            <p:nvPr/>
          </p:nvSpPr>
          <p:spPr bwMode="auto">
            <a:xfrm>
              <a:off x="979170" y="22479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1" name="直方体 58"/>
            <p:cNvSpPr>
              <a:spLocks noChangeArrowheads="1"/>
            </p:cNvSpPr>
            <p:nvPr/>
          </p:nvSpPr>
          <p:spPr bwMode="auto">
            <a:xfrm>
              <a:off x="120777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2" name="直方体 66"/>
            <p:cNvSpPr>
              <a:spLocks noChangeArrowheads="1"/>
            </p:cNvSpPr>
            <p:nvPr/>
          </p:nvSpPr>
          <p:spPr bwMode="auto">
            <a:xfrm>
              <a:off x="217932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3" name="直方体 65"/>
            <p:cNvSpPr>
              <a:spLocks noChangeArrowheads="1"/>
            </p:cNvSpPr>
            <p:nvPr/>
          </p:nvSpPr>
          <p:spPr bwMode="auto">
            <a:xfrm>
              <a:off x="156019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4" name="直方体 67"/>
            <p:cNvSpPr>
              <a:spLocks noChangeArrowheads="1"/>
            </p:cNvSpPr>
            <p:nvPr/>
          </p:nvSpPr>
          <p:spPr bwMode="auto">
            <a:xfrm>
              <a:off x="253174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75" name="直方体 33"/>
            <p:cNvSpPr>
              <a:spLocks noChangeAspect="1"/>
            </p:cNvSpPr>
            <p:nvPr/>
          </p:nvSpPr>
          <p:spPr bwMode="auto">
            <a:xfrm>
              <a:off x="922020" y="1266825"/>
              <a:ext cx="3040380" cy="302400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17476" name="直線コネクタ 174"/>
            <p:cNvCxnSpPr>
              <a:cxnSpLocks noChangeShapeType="1"/>
            </p:cNvCxnSpPr>
            <p:nvPr/>
          </p:nvCxnSpPr>
          <p:spPr bwMode="auto">
            <a:xfrm rot="10800000">
              <a:off x="442200" y="3143250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77" name="直線コネクタ 175"/>
            <p:cNvCxnSpPr>
              <a:cxnSpLocks noChangeShapeType="1"/>
            </p:cNvCxnSpPr>
            <p:nvPr/>
          </p:nvCxnSpPr>
          <p:spPr bwMode="auto">
            <a:xfrm rot="10800000">
              <a:off x="442200" y="3076575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78" name="直線矢印コネクタ 176"/>
            <p:cNvCxnSpPr>
              <a:cxnSpLocks noChangeShapeType="1"/>
            </p:cNvCxnSpPr>
            <p:nvPr/>
          </p:nvCxnSpPr>
          <p:spPr bwMode="auto">
            <a:xfrm rot="5400000">
              <a:off x="3415994" y="29086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479" name="直線矢印コネクタ 177"/>
            <p:cNvCxnSpPr>
              <a:cxnSpLocks noChangeShapeType="1"/>
            </p:cNvCxnSpPr>
            <p:nvPr/>
          </p:nvCxnSpPr>
          <p:spPr bwMode="auto">
            <a:xfrm rot="5400000">
              <a:off x="3415994" y="318483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17480" name="正方形/長方形 55"/>
            <p:cNvSpPr>
              <a:spLocks noChangeArrowheads="1"/>
            </p:cNvSpPr>
            <p:nvPr/>
          </p:nvSpPr>
          <p:spPr bwMode="auto">
            <a:xfrm>
              <a:off x="-200025" y="2667000"/>
              <a:ext cx="10302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Gap </a:t>
              </a:r>
            </a:p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481" name="直線コネクタ 179"/>
            <p:cNvCxnSpPr>
              <a:cxnSpLocks noChangeShapeType="1"/>
            </p:cNvCxnSpPr>
            <p:nvPr/>
          </p:nvCxnSpPr>
          <p:spPr bwMode="auto">
            <a:xfrm rot="10800000">
              <a:off x="3124201" y="29908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82" name="直線コネクタ 180"/>
            <p:cNvCxnSpPr>
              <a:cxnSpLocks noChangeShapeType="1"/>
            </p:cNvCxnSpPr>
            <p:nvPr/>
          </p:nvCxnSpPr>
          <p:spPr bwMode="auto">
            <a:xfrm rot="10800000">
              <a:off x="3013950" y="32385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83" name="直線矢印コネクタ 186"/>
            <p:cNvCxnSpPr>
              <a:cxnSpLocks noChangeShapeType="1"/>
            </p:cNvCxnSpPr>
            <p:nvPr/>
          </p:nvCxnSpPr>
          <p:spPr bwMode="auto">
            <a:xfrm rot="5400000">
              <a:off x="520394" y="29848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484" name="直線矢印コネクタ 187"/>
            <p:cNvCxnSpPr>
              <a:cxnSpLocks noChangeShapeType="1"/>
            </p:cNvCxnSpPr>
            <p:nvPr/>
          </p:nvCxnSpPr>
          <p:spPr bwMode="auto">
            <a:xfrm rot="5400000">
              <a:off x="520394" y="32419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17485" name="直線コネクタ 188"/>
            <p:cNvCxnSpPr>
              <a:cxnSpLocks noChangeShapeType="1"/>
            </p:cNvCxnSpPr>
            <p:nvPr/>
          </p:nvCxnSpPr>
          <p:spPr bwMode="auto">
            <a:xfrm rot="10800000">
              <a:off x="3124351" y="30861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86" name="直線コネクタ 189"/>
            <p:cNvCxnSpPr>
              <a:cxnSpLocks noChangeShapeType="1"/>
            </p:cNvCxnSpPr>
            <p:nvPr/>
          </p:nvCxnSpPr>
          <p:spPr bwMode="auto">
            <a:xfrm rot="10800000">
              <a:off x="3009901" y="31432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487" name="正方形/長方形 55"/>
            <p:cNvSpPr>
              <a:spLocks noChangeArrowheads="1"/>
            </p:cNvSpPr>
            <p:nvPr/>
          </p:nvSpPr>
          <p:spPr bwMode="auto">
            <a:xfrm>
              <a:off x="3276600" y="2895600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488" name="直線矢印コネクタ 191"/>
            <p:cNvCxnSpPr>
              <a:cxnSpLocks noChangeShapeType="1"/>
            </p:cNvCxnSpPr>
            <p:nvPr/>
          </p:nvCxnSpPr>
          <p:spPr bwMode="auto">
            <a:xfrm rot="5400000">
              <a:off x="3269969" y="3115981"/>
              <a:ext cx="72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89" name="直線矢印コネクタ 192"/>
            <p:cNvCxnSpPr>
              <a:cxnSpLocks noChangeShapeType="1"/>
            </p:cNvCxnSpPr>
            <p:nvPr/>
          </p:nvCxnSpPr>
          <p:spPr bwMode="auto">
            <a:xfrm rot="5400000">
              <a:off x="3215969" y="33562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17490" name="正方形/長方形 55"/>
            <p:cNvSpPr>
              <a:spLocks noChangeArrowheads="1"/>
            </p:cNvSpPr>
            <p:nvPr/>
          </p:nvSpPr>
          <p:spPr bwMode="auto">
            <a:xfrm>
              <a:off x="3067050" y="3286125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91" name="正方形/長方形 55"/>
            <p:cNvSpPr>
              <a:spLocks noChangeArrowheads="1"/>
            </p:cNvSpPr>
            <p:nvPr/>
          </p:nvSpPr>
          <p:spPr bwMode="auto">
            <a:xfrm>
              <a:off x="1143000" y="3733800"/>
              <a:ext cx="1371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Dielectric </a:t>
              </a:r>
              <a:r>
                <a:rPr lang="el-GR" altLang="ja-JP" sz="1200" b="1" u="none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1200" b="1" u="none" baseline="-250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 = 2.7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92" name="正方形/長方形 55"/>
            <p:cNvSpPr>
              <a:spLocks noChangeArrowheads="1"/>
            </p:cNvSpPr>
            <p:nvPr/>
          </p:nvSpPr>
          <p:spPr bwMode="auto">
            <a:xfrm>
              <a:off x="1447800" y="1676400"/>
              <a:ext cx="1371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Air </a:t>
              </a:r>
              <a:r>
                <a:rPr lang="el-GR" altLang="ja-JP" sz="1200" b="1" u="none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1200" b="1" u="none" baseline="-250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438" name="テキスト ボックス 8"/>
          <p:cNvSpPr txBox="1">
            <a:spLocks noChangeArrowheads="1"/>
          </p:cNvSpPr>
          <p:nvPr/>
        </p:nvSpPr>
        <p:spPr bwMode="auto">
          <a:xfrm>
            <a:off x="533400" y="4495800"/>
            <a:ext cx="227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Active Electrode Top View</a:t>
            </a:r>
            <a:endParaRPr lang="ja-JP" altLang="en-US" sz="14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39" name="テキスト ボックス 8"/>
          <p:cNvSpPr txBox="1">
            <a:spLocks noChangeArrowheads="1"/>
          </p:cNvSpPr>
          <p:nvPr/>
        </p:nvSpPr>
        <p:spPr bwMode="auto">
          <a:xfrm>
            <a:off x="2971800" y="4514850"/>
            <a:ext cx="2582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Grounded Electrode Top View</a:t>
            </a:r>
            <a:endParaRPr lang="ja-JP" altLang="en-US" sz="1400" b="1" u="none">
              <a:solidFill>
                <a:srgbClr val="0070C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40" name="テキスト ボックス 8"/>
          <p:cNvSpPr txBox="1">
            <a:spLocks noChangeArrowheads="1"/>
          </p:cNvSpPr>
          <p:nvPr/>
        </p:nvSpPr>
        <p:spPr bwMode="auto">
          <a:xfrm>
            <a:off x="390525" y="2057400"/>
            <a:ext cx="941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Active </a:t>
            </a:r>
          </a:p>
          <a:p>
            <a:r>
              <a:rPr lang="en-US" altLang="ja-JP" sz="14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Electrode</a:t>
            </a:r>
            <a:endParaRPr lang="ja-JP" altLang="en-US" sz="14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41" name="テキスト ボックス 8"/>
          <p:cNvSpPr txBox="1">
            <a:spLocks noChangeArrowheads="1"/>
          </p:cNvSpPr>
          <p:nvPr/>
        </p:nvSpPr>
        <p:spPr bwMode="auto">
          <a:xfrm>
            <a:off x="381000" y="3429000"/>
            <a:ext cx="1028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u="none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Grounded </a:t>
            </a:r>
          </a:p>
          <a:p>
            <a:r>
              <a:rPr lang="en-US" altLang="ja-JP" sz="1400" b="1" u="none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Electrode</a:t>
            </a:r>
            <a:endParaRPr lang="ja-JP" altLang="en-US" sz="1400" b="1" u="none">
              <a:solidFill>
                <a:srgbClr val="0070C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7442" name="直線矢印コネクタ 205"/>
          <p:cNvCxnSpPr>
            <a:cxnSpLocks noChangeShapeType="1"/>
          </p:cNvCxnSpPr>
          <p:nvPr/>
        </p:nvCxnSpPr>
        <p:spPr bwMode="auto">
          <a:xfrm>
            <a:off x="1323975" y="2438400"/>
            <a:ext cx="5334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43" name="直線矢印コネクタ 206"/>
          <p:cNvCxnSpPr>
            <a:cxnSpLocks noChangeShapeType="1"/>
          </p:cNvCxnSpPr>
          <p:nvPr/>
        </p:nvCxnSpPr>
        <p:spPr bwMode="auto">
          <a:xfrm rot="5400000" flipH="1" flipV="1">
            <a:off x="1314450" y="3190875"/>
            <a:ext cx="5334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7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876800"/>
            <a:ext cx="243522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5" name="正方形/長方形 28"/>
          <p:cNvSpPr>
            <a:spLocks noChangeArrowheads="1"/>
          </p:cNvSpPr>
          <p:nvPr/>
        </p:nvSpPr>
        <p:spPr bwMode="auto">
          <a:xfrm>
            <a:off x="5867400" y="43434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sz="1400" u="none"/>
              <a:t>Applied voltage was double rectified AC 1.4 kV at 20 kHz</a:t>
            </a:r>
          </a:p>
        </p:txBody>
      </p:sp>
      <p:cxnSp>
        <p:nvCxnSpPr>
          <p:cNvPr id="17446" name="直線矢印コネクタ 211"/>
          <p:cNvCxnSpPr>
            <a:cxnSpLocks noChangeShapeType="1"/>
          </p:cNvCxnSpPr>
          <p:nvPr/>
        </p:nvCxnSpPr>
        <p:spPr bwMode="auto">
          <a:xfrm>
            <a:off x="2057400" y="2209800"/>
            <a:ext cx="457200" cy="285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47" name="正方形/長方形 55"/>
          <p:cNvSpPr>
            <a:spLocks noChangeArrowheads="1"/>
          </p:cNvSpPr>
          <p:nvPr/>
        </p:nvSpPr>
        <p:spPr bwMode="auto">
          <a:xfrm>
            <a:off x="1447800" y="2009775"/>
            <a:ext cx="160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Perforated Holes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48" name="正方形/長方形 55"/>
          <p:cNvSpPr>
            <a:spLocks noChangeArrowheads="1"/>
          </p:cNvSpPr>
          <p:nvPr/>
        </p:nvSpPr>
        <p:spPr bwMode="auto">
          <a:xfrm>
            <a:off x="152400" y="4905375"/>
            <a:ext cx="91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Perforated Holes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449" name="直線矢印コネクタ 216"/>
          <p:cNvCxnSpPr>
            <a:cxnSpLocks noChangeShapeType="1"/>
          </p:cNvCxnSpPr>
          <p:nvPr/>
        </p:nvCxnSpPr>
        <p:spPr bwMode="auto">
          <a:xfrm>
            <a:off x="838200" y="5181600"/>
            <a:ext cx="5334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50" name="正方形/長方形 55"/>
          <p:cNvSpPr>
            <a:spLocks noChangeArrowheads="1"/>
          </p:cNvSpPr>
          <p:nvPr/>
        </p:nvSpPr>
        <p:spPr bwMode="auto">
          <a:xfrm>
            <a:off x="2667000" y="5781675"/>
            <a:ext cx="91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Perforated Holes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451" name="直線矢印コネクタ 219"/>
          <p:cNvCxnSpPr>
            <a:cxnSpLocks noChangeShapeType="1"/>
          </p:cNvCxnSpPr>
          <p:nvPr/>
        </p:nvCxnSpPr>
        <p:spPr bwMode="auto">
          <a:xfrm flipV="1">
            <a:off x="3314700" y="5999163"/>
            <a:ext cx="539750" cy="206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17452" name="グループ化 222"/>
          <p:cNvGrpSpPr>
            <a:grpSpLocks/>
          </p:cNvGrpSpPr>
          <p:nvPr/>
        </p:nvGrpSpPr>
        <p:grpSpPr bwMode="auto">
          <a:xfrm>
            <a:off x="5437188" y="1219200"/>
            <a:ext cx="3249612" cy="2995613"/>
            <a:chOff x="5437632" y="1219200"/>
            <a:chExt cx="3249168" cy="2995200"/>
          </a:xfrm>
        </p:grpSpPr>
        <p:sp>
          <p:nvSpPr>
            <p:cNvPr id="17453" name="直方体 82"/>
            <p:cNvSpPr>
              <a:spLocks noChangeArrowheads="1"/>
            </p:cNvSpPr>
            <p:nvPr/>
          </p:nvSpPr>
          <p:spPr bwMode="auto">
            <a:xfrm>
              <a:off x="5516880" y="1219200"/>
              <a:ext cx="3011424" cy="299520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54" name="正方形/長方形 55"/>
            <p:cNvSpPr>
              <a:spLocks noChangeArrowheads="1"/>
            </p:cNvSpPr>
            <p:nvPr/>
          </p:nvSpPr>
          <p:spPr bwMode="auto">
            <a:xfrm>
              <a:off x="6616446" y="1298448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Y = 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455" name="グループ化 88"/>
            <p:cNvGrpSpPr>
              <a:grpSpLocks/>
            </p:cNvGrpSpPr>
            <p:nvPr/>
          </p:nvGrpSpPr>
          <p:grpSpPr bwMode="auto">
            <a:xfrm>
              <a:off x="5913120" y="1536192"/>
              <a:ext cx="2238756" cy="2251938"/>
              <a:chOff x="3810000" y="2038875"/>
              <a:chExt cx="2152650" cy="2165325"/>
            </a:xfrm>
          </p:grpSpPr>
          <p:cxnSp>
            <p:nvCxnSpPr>
              <p:cNvPr id="17462" name="直線矢印コネクタ 7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6800" y="2578081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7463" name="直線矢印コネクタ 7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4882650" y="3124200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7464" name="直線矢印コネクタ 74"/>
              <p:cNvCxnSpPr>
                <a:cxnSpLocks noChangeShapeType="1"/>
              </p:cNvCxnSpPr>
              <p:nvPr/>
            </p:nvCxnSpPr>
            <p:spPr bwMode="auto">
              <a:xfrm rot="-2700000" flipH="1" flipV="1">
                <a:off x="3957199" y="3505805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7465" name="直線矢印コネクタ 8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7594" y="3663406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7466" name="直線矢印コネクタ 8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3810000" y="3124200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7467" name="直線矢印コネクタ 87"/>
              <p:cNvCxnSpPr>
                <a:cxnSpLocks noChangeShapeType="1"/>
              </p:cNvCxnSpPr>
              <p:nvPr/>
            </p:nvCxnSpPr>
            <p:spPr bwMode="auto">
              <a:xfrm rot="-2700000" flipH="1" flipV="1">
                <a:off x="4719199" y="2743804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</p:grpSp>
        <p:sp>
          <p:nvSpPr>
            <p:cNvPr id="17456" name="正方形/長方形 55"/>
            <p:cNvSpPr>
              <a:spLocks noChangeArrowheads="1"/>
            </p:cNvSpPr>
            <p:nvPr/>
          </p:nvSpPr>
          <p:spPr bwMode="auto">
            <a:xfrm>
              <a:off x="6586728" y="3755136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Y = -2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57" name="正方形/長方形 55"/>
            <p:cNvSpPr>
              <a:spLocks noChangeArrowheads="1"/>
            </p:cNvSpPr>
            <p:nvPr/>
          </p:nvSpPr>
          <p:spPr bwMode="auto">
            <a:xfrm>
              <a:off x="5437632" y="2407920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X = -2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58" name="正方形/長方形 55"/>
            <p:cNvSpPr>
              <a:spLocks noChangeArrowheads="1"/>
            </p:cNvSpPr>
            <p:nvPr/>
          </p:nvSpPr>
          <p:spPr bwMode="auto">
            <a:xfrm>
              <a:off x="7656576" y="2407920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X = 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59" name="正方形/長方形 55"/>
            <p:cNvSpPr>
              <a:spLocks noChangeArrowheads="1"/>
            </p:cNvSpPr>
            <p:nvPr/>
          </p:nvSpPr>
          <p:spPr bwMode="auto">
            <a:xfrm>
              <a:off x="7260336" y="1615440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Z= 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60" name="正方形/長方形 55"/>
            <p:cNvSpPr>
              <a:spLocks noChangeArrowheads="1"/>
            </p:cNvSpPr>
            <p:nvPr/>
          </p:nvSpPr>
          <p:spPr bwMode="auto">
            <a:xfrm>
              <a:off x="5675376" y="3438144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Z= -2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61" name="正方形/長方形 55"/>
            <p:cNvSpPr>
              <a:spLocks noChangeArrowheads="1"/>
            </p:cNvSpPr>
            <p:nvPr/>
          </p:nvSpPr>
          <p:spPr bwMode="auto">
            <a:xfrm>
              <a:off x="6858000" y="2628900"/>
              <a:ext cx="457200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Marius\Desktop\Python\Potentialat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64807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Marius\Desktop\Python\Potential8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5567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C:\Users\Marius\Desktop\Python\Potential 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925513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5"/>
          <p:cNvSpPr>
            <a:spLocks noChangeArrowheads="1"/>
          </p:cNvSpPr>
          <p:nvPr/>
        </p:nvSpPr>
        <p:spPr bwMode="auto">
          <a:xfrm>
            <a:off x="557213" y="254000"/>
            <a:ext cx="654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Plasma 3D Model (I)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438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7" name="正方形/長方形 28"/>
          <p:cNvSpPr>
            <a:spLocks noChangeArrowheads="1"/>
          </p:cNvSpPr>
          <p:nvPr/>
        </p:nvSpPr>
        <p:spPr bwMode="auto">
          <a:xfrm>
            <a:off x="4191000" y="4113213"/>
            <a:ext cx="44196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A Cartesian grid with 41 x 41 x 41 nodes was used. The grid size was 4 x 4 x 4 mm. The equations were discretized with Finite Difference Method. </a:t>
            </a:r>
          </a:p>
          <a:p>
            <a:pPr algn="just"/>
            <a:r>
              <a:rPr lang="en-US" altLang="ja-JP" u="none"/>
              <a:t>All the simulations were carried out using Julia programming language.</a:t>
            </a:r>
          </a:p>
          <a:p>
            <a:pPr algn="just"/>
            <a:r>
              <a:rPr lang="en-US" altLang="ja-JP" u="none">
                <a:hlinkClick r:id="rId6"/>
              </a:rPr>
              <a:t>http://julialang.org/</a:t>
            </a:r>
            <a:endParaRPr lang="en-US" altLang="ja-JP" u="none"/>
          </a:p>
        </p:txBody>
      </p:sp>
      <p:sp>
        <p:nvSpPr>
          <p:cNvPr id="1844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6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6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8462" name="テキスト ボックス 8"/>
          <p:cNvSpPr txBox="1">
            <a:spLocks noChangeArrowheads="1"/>
          </p:cNvSpPr>
          <p:nvPr/>
        </p:nvSpPr>
        <p:spPr bwMode="auto">
          <a:xfrm>
            <a:off x="762000" y="741363"/>
            <a:ext cx="984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Potential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463" name="正方形/長方形 55"/>
          <p:cNvSpPr>
            <a:spLocks noChangeArrowheads="1"/>
          </p:cNvSpPr>
          <p:nvPr/>
        </p:nvSpPr>
        <p:spPr bwMode="auto">
          <a:xfrm>
            <a:off x="5076825" y="860425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-0.1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64" name="正方形/長方形 55"/>
          <p:cNvSpPr>
            <a:spLocks noChangeArrowheads="1"/>
          </p:cNvSpPr>
          <p:nvPr/>
        </p:nvSpPr>
        <p:spPr bwMode="auto">
          <a:xfrm>
            <a:off x="1060450" y="83185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-1.6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65" name="正方形/長方形 55"/>
          <p:cNvSpPr>
            <a:spLocks noChangeArrowheads="1"/>
          </p:cNvSpPr>
          <p:nvPr/>
        </p:nvSpPr>
        <p:spPr bwMode="auto">
          <a:xfrm>
            <a:off x="1065213" y="3598863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Y = 0.1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Marius\Desktop\Python\Chargea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Marius\Desktop\Python\Charge8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875" y="91122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C:\Users\Marius\Desktop\Python\Charge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25" y="89852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25"/>
          <p:cNvSpPr>
            <a:spLocks noChangeArrowheads="1"/>
          </p:cNvSpPr>
          <p:nvPr/>
        </p:nvSpPr>
        <p:spPr bwMode="auto">
          <a:xfrm>
            <a:off x="557213" y="254000"/>
            <a:ext cx="6640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Plasma 3D Model (II)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462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6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7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9485" name="テキスト ボックス 8"/>
          <p:cNvSpPr txBox="1">
            <a:spLocks noChangeArrowheads="1"/>
          </p:cNvSpPr>
          <p:nvPr/>
        </p:nvSpPr>
        <p:spPr bwMode="auto">
          <a:xfrm>
            <a:off x="825500" y="7413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Charge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486" name="正方形/長方形 55"/>
          <p:cNvSpPr>
            <a:spLocks noChangeArrowheads="1"/>
          </p:cNvSpPr>
          <p:nvPr/>
        </p:nvSpPr>
        <p:spPr bwMode="auto">
          <a:xfrm>
            <a:off x="5076825" y="860425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-0.1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7" name="正方形/長方形 55"/>
          <p:cNvSpPr>
            <a:spLocks noChangeArrowheads="1"/>
          </p:cNvSpPr>
          <p:nvPr/>
        </p:nvSpPr>
        <p:spPr bwMode="auto">
          <a:xfrm>
            <a:off x="1060450" y="83185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-1.6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8" name="正方形/長方形 55"/>
          <p:cNvSpPr>
            <a:spLocks noChangeArrowheads="1"/>
          </p:cNvSpPr>
          <p:nvPr/>
        </p:nvSpPr>
        <p:spPr bwMode="auto">
          <a:xfrm>
            <a:off x="1065213" y="3598863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Y = -0.1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Marius\Desktop\Python\Forceat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365442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Marius\Desktop\Python\Force8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4615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C:\Users\Marius\Desktop\Python\Force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1122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5"/>
          <p:cNvSpPr>
            <a:spLocks noChangeArrowheads="1"/>
          </p:cNvSpPr>
          <p:nvPr/>
        </p:nvSpPr>
        <p:spPr bwMode="auto">
          <a:xfrm>
            <a:off x="557213" y="254000"/>
            <a:ext cx="673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Plasma 3D Model (III)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486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49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0509" name="テキスト ボックス 8"/>
          <p:cNvSpPr txBox="1">
            <a:spLocks noChangeArrowheads="1"/>
          </p:cNvSpPr>
          <p:nvPr/>
        </p:nvSpPr>
        <p:spPr bwMode="auto">
          <a:xfrm>
            <a:off x="457200" y="741363"/>
            <a:ext cx="1233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Body Force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510" name="正方形/長方形 55"/>
          <p:cNvSpPr>
            <a:spLocks noChangeArrowheads="1"/>
          </p:cNvSpPr>
          <p:nvPr/>
        </p:nvSpPr>
        <p:spPr bwMode="auto">
          <a:xfrm>
            <a:off x="5076825" y="860425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-0.1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正方形/長方形 55"/>
          <p:cNvSpPr>
            <a:spLocks noChangeArrowheads="1"/>
          </p:cNvSpPr>
          <p:nvPr/>
        </p:nvSpPr>
        <p:spPr bwMode="auto">
          <a:xfrm>
            <a:off x="1060450" y="83185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Z = -1.6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正方形/長方形 55"/>
          <p:cNvSpPr>
            <a:spLocks noChangeArrowheads="1"/>
          </p:cNvSpPr>
          <p:nvPr/>
        </p:nvSpPr>
        <p:spPr bwMode="auto">
          <a:xfrm>
            <a:off x="1017588" y="3598863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Y = 0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3" name="Picture 5" descr="C:\Users\Marius\Desktop\Python\Forceat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2450" y="3660775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4" name="正方形/長方形 55"/>
          <p:cNvSpPr>
            <a:spLocks noChangeArrowheads="1"/>
          </p:cNvSpPr>
          <p:nvPr/>
        </p:nvSpPr>
        <p:spPr bwMode="auto">
          <a:xfrm>
            <a:off x="5048250" y="3622675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u="none">
                <a:latin typeface="Times New Roman" pitchFamily="18" charset="0"/>
                <a:cs typeface="Times New Roman" pitchFamily="18" charset="0"/>
              </a:rPr>
              <a:t>Y = 0.4 mm</a:t>
            </a:r>
            <a:endParaRPr lang="ja-JP" altLang="en-US" sz="1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5"/>
          <p:cNvSpPr>
            <a:spLocks noChangeArrowheads="1"/>
          </p:cNvSpPr>
          <p:nvPr/>
        </p:nvSpPr>
        <p:spPr bwMode="auto">
          <a:xfrm>
            <a:off x="557213" y="25400"/>
            <a:ext cx="6100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3D Model (I)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507" name="AutoShape 26"/>
          <p:cNvSpPr>
            <a:spLocks noChangeArrowheads="1"/>
          </p:cNvSpPr>
          <p:nvPr/>
        </p:nvSpPr>
        <p:spPr bwMode="auto">
          <a:xfrm rot="5400000">
            <a:off x="209550" y="1682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4" name="Rectangle 19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5" name="Rectangle 2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6" name="Rectangle 3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7" name="Rectangle 5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8" name="Rectangle 7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0" name="Rectangle 11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1" name="Rectangle 2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2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3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4" name="Rectangle 8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5" name="Rectangle 10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6" name="Rectangle 2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7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8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9" name="Rectangle 8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30" name="テキスト ボックス 8"/>
          <p:cNvSpPr txBox="1">
            <a:spLocks noChangeArrowheads="1"/>
          </p:cNvSpPr>
          <p:nvPr/>
        </p:nvSpPr>
        <p:spPr bwMode="auto">
          <a:xfrm>
            <a:off x="763588" y="512763"/>
            <a:ext cx="619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21531" name="グループ化 34"/>
          <p:cNvGrpSpPr>
            <a:grpSpLocks/>
          </p:cNvGrpSpPr>
          <p:nvPr/>
        </p:nvGrpSpPr>
        <p:grpSpPr bwMode="auto">
          <a:xfrm>
            <a:off x="228600" y="752475"/>
            <a:ext cx="3200400" cy="1781175"/>
            <a:chOff x="1" y="0"/>
            <a:chExt cx="3200407" cy="1781502"/>
          </a:xfrm>
        </p:grpSpPr>
        <p:pic>
          <p:nvPicPr>
            <p:cNvPr id="21550" name="図 56" descr="C:\Users\Marius\Desktop\Python\1000uvat21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181156"/>
              <a:ext cx="3200407" cy="1600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51" name="テキスト ボックス 2"/>
            <p:cNvSpPr txBox="1">
              <a:spLocks noChangeArrowheads="1"/>
            </p:cNvSpPr>
            <p:nvPr/>
          </p:nvSpPr>
          <p:spPr bwMode="auto">
            <a:xfrm>
              <a:off x="679510" y="0"/>
              <a:ext cx="1475105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-1.6 mm at 2.5 ms</a:t>
              </a:r>
            </a:p>
          </p:txBody>
        </p:sp>
      </p:grpSp>
      <p:grpSp>
        <p:nvGrpSpPr>
          <p:cNvPr id="21532" name="グループ化 35"/>
          <p:cNvGrpSpPr>
            <a:grpSpLocks noChangeAspect="1"/>
          </p:cNvGrpSpPr>
          <p:nvPr/>
        </p:nvGrpSpPr>
        <p:grpSpPr bwMode="auto">
          <a:xfrm>
            <a:off x="3124200" y="790575"/>
            <a:ext cx="3200400" cy="1758950"/>
            <a:chOff x="0" y="0"/>
            <a:chExt cx="3657600" cy="2009955"/>
          </a:xfrm>
        </p:grpSpPr>
        <p:pic>
          <p:nvPicPr>
            <p:cNvPr id="21548" name="図 54" descr="C:\Users\Marius\Desktop\Python\1000uvat421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81155"/>
              <a:ext cx="36576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9" name="テキスト ボックス 2"/>
            <p:cNvSpPr txBox="1">
              <a:spLocks noChangeArrowheads="1"/>
            </p:cNvSpPr>
            <p:nvPr/>
          </p:nvSpPr>
          <p:spPr bwMode="auto">
            <a:xfrm>
              <a:off x="596455" y="0"/>
              <a:ext cx="1972574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-1.1 mm at 2.5 ms</a:t>
              </a:r>
            </a:p>
          </p:txBody>
        </p:sp>
      </p:grpSp>
      <p:grpSp>
        <p:nvGrpSpPr>
          <p:cNvPr id="21533" name="グループ化 37"/>
          <p:cNvGrpSpPr>
            <a:grpSpLocks noChangeAspect="1"/>
          </p:cNvGrpSpPr>
          <p:nvPr/>
        </p:nvGrpSpPr>
        <p:grpSpPr bwMode="auto">
          <a:xfrm>
            <a:off x="3133725" y="2824163"/>
            <a:ext cx="3200400" cy="1758950"/>
            <a:chOff x="0" y="0"/>
            <a:chExt cx="3640347" cy="2001328"/>
          </a:xfrm>
        </p:grpSpPr>
        <p:pic>
          <p:nvPicPr>
            <p:cNvPr id="21546" name="図 52" descr="C:\Users\Marius\Desktop\Python\1000uvat105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81154"/>
              <a:ext cx="3640347" cy="182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7" name="テキスト ボックス 2"/>
            <p:cNvSpPr txBox="1">
              <a:spLocks noChangeArrowheads="1"/>
            </p:cNvSpPr>
            <p:nvPr/>
          </p:nvSpPr>
          <p:spPr bwMode="auto">
            <a:xfrm>
              <a:off x="579201" y="0"/>
              <a:ext cx="1923528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0.4 mm at 2.5 ms</a:t>
              </a:r>
            </a:p>
          </p:txBody>
        </p:sp>
      </p:grpSp>
      <p:grpSp>
        <p:nvGrpSpPr>
          <p:cNvPr id="21534" name="グループ化 38"/>
          <p:cNvGrpSpPr>
            <a:grpSpLocks/>
          </p:cNvGrpSpPr>
          <p:nvPr/>
        </p:nvGrpSpPr>
        <p:grpSpPr bwMode="auto">
          <a:xfrm>
            <a:off x="239713" y="4592638"/>
            <a:ext cx="3200400" cy="1768475"/>
            <a:chOff x="168598" y="0"/>
            <a:chExt cx="3200870" cy="1768259"/>
          </a:xfrm>
        </p:grpSpPr>
        <p:pic>
          <p:nvPicPr>
            <p:cNvPr id="21544" name="図 50" descr="C:\Users\Marius\Desktop\Python\1000uvat126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8598" y="167957"/>
              <a:ext cx="3200870" cy="1600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5" name="テキスト ボックス 2"/>
            <p:cNvSpPr txBox="1">
              <a:spLocks noChangeArrowheads="1"/>
            </p:cNvSpPr>
            <p:nvPr/>
          </p:nvSpPr>
          <p:spPr bwMode="auto">
            <a:xfrm>
              <a:off x="893292" y="0"/>
              <a:ext cx="1475105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0.9 mm at 2.5 ms</a:t>
              </a:r>
            </a:p>
          </p:txBody>
        </p:sp>
      </p:grpSp>
      <p:grpSp>
        <p:nvGrpSpPr>
          <p:cNvPr id="21535" name="グループ化 39"/>
          <p:cNvGrpSpPr>
            <a:grpSpLocks noChangeAspect="1"/>
          </p:cNvGrpSpPr>
          <p:nvPr/>
        </p:nvGrpSpPr>
        <p:grpSpPr bwMode="auto">
          <a:xfrm>
            <a:off x="5894388" y="2833688"/>
            <a:ext cx="3200400" cy="1773237"/>
            <a:chOff x="0" y="0"/>
            <a:chExt cx="3640347" cy="2018581"/>
          </a:xfrm>
        </p:grpSpPr>
        <p:pic>
          <p:nvPicPr>
            <p:cNvPr id="21542" name="図 48" descr="C:\Users\Marius\Desktop\Python\1000uvat1471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98407"/>
              <a:ext cx="3640347" cy="182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3" name="テキスト ボックス 2"/>
            <p:cNvSpPr txBox="1">
              <a:spLocks noChangeArrowheads="1"/>
            </p:cNvSpPr>
            <p:nvPr/>
          </p:nvSpPr>
          <p:spPr bwMode="auto">
            <a:xfrm>
              <a:off x="541666" y="0"/>
              <a:ext cx="2016574" cy="335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1.4 mm at 2.5 ms</a:t>
              </a:r>
            </a:p>
          </p:txBody>
        </p:sp>
      </p:grpSp>
      <p:grpSp>
        <p:nvGrpSpPr>
          <p:cNvPr id="21536" name="グループ化 40"/>
          <p:cNvGrpSpPr>
            <a:grpSpLocks noChangeAspect="1"/>
          </p:cNvGrpSpPr>
          <p:nvPr/>
        </p:nvGrpSpPr>
        <p:grpSpPr bwMode="auto">
          <a:xfrm>
            <a:off x="5867400" y="801688"/>
            <a:ext cx="3200400" cy="1760537"/>
            <a:chOff x="0" y="0"/>
            <a:chExt cx="3640347" cy="2001328"/>
          </a:xfrm>
        </p:grpSpPr>
        <p:pic>
          <p:nvPicPr>
            <p:cNvPr id="21540" name="図 46" descr="C:\Users\Marius\Desktop\Python\1000uvat63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81155"/>
              <a:ext cx="3640347" cy="1820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1" name="テキスト ボックス 2"/>
            <p:cNvSpPr txBox="1">
              <a:spLocks noChangeArrowheads="1"/>
            </p:cNvSpPr>
            <p:nvPr/>
          </p:nvSpPr>
          <p:spPr bwMode="auto">
            <a:xfrm>
              <a:off x="669676" y="0"/>
              <a:ext cx="1822227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-0.6 mm at 2.5 ms</a:t>
              </a:r>
            </a:p>
          </p:txBody>
        </p:sp>
      </p:grpSp>
      <p:grpSp>
        <p:nvGrpSpPr>
          <p:cNvPr id="21537" name="グループ化 41"/>
          <p:cNvGrpSpPr>
            <a:grpSpLocks noChangeAspect="1"/>
          </p:cNvGrpSpPr>
          <p:nvPr/>
        </p:nvGrpSpPr>
        <p:grpSpPr bwMode="auto">
          <a:xfrm>
            <a:off x="247650" y="2808288"/>
            <a:ext cx="3200400" cy="1766887"/>
            <a:chOff x="0" y="0"/>
            <a:chExt cx="3640347" cy="2009954"/>
          </a:xfrm>
        </p:grpSpPr>
        <p:pic>
          <p:nvPicPr>
            <p:cNvPr id="21538" name="図 42" descr="C:\Users\Marius\Desktop\Python\1000uvat84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89781"/>
              <a:ext cx="3640347" cy="1820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9" name="テキスト ボックス 2"/>
            <p:cNvSpPr txBox="1">
              <a:spLocks noChangeArrowheads="1"/>
            </p:cNvSpPr>
            <p:nvPr/>
          </p:nvSpPr>
          <p:spPr bwMode="auto">
            <a:xfrm>
              <a:off x="674093" y="0"/>
              <a:ext cx="1991161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Z = -0.1 mm at 2.5 ms</a:t>
              </a:r>
            </a:p>
          </p:txBody>
        </p:sp>
      </p:grpSp>
      <p:grpSp>
        <p:nvGrpSpPr>
          <p:cNvPr id="48" name="グループ化 199"/>
          <p:cNvGrpSpPr>
            <a:grpSpLocks/>
          </p:cNvGrpSpPr>
          <p:nvPr/>
        </p:nvGrpSpPr>
        <p:grpSpPr bwMode="auto">
          <a:xfrm>
            <a:off x="2971800" y="4648200"/>
            <a:ext cx="3200400" cy="2057400"/>
            <a:chOff x="-200025" y="1266825"/>
            <a:chExt cx="4506849" cy="3043050"/>
          </a:xfrm>
        </p:grpSpPr>
        <p:sp>
          <p:nvSpPr>
            <p:cNvPr id="49" name="直方体 194"/>
            <p:cNvSpPr>
              <a:spLocks noChangeAspect="1"/>
            </p:cNvSpPr>
            <p:nvPr/>
          </p:nvSpPr>
          <p:spPr bwMode="auto">
            <a:xfrm>
              <a:off x="914399" y="2286000"/>
              <a:ext cx="3048001" cy="2023875"/>
            </a:xfrm>
            <a:prstGeom prst="cube">
              <a:avLst>
                <a:gd name="adj" fmla="val 38384"/>
              </a:avLst>
            </a:prstGeom>
            <a:solidFill>
              <a:srgbClr val="C0F303">
                <a:alpha val="45882"/>
              </a:srgb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0" name="直方体 68"/>
            <p:cNvSpPr>
              <a:spLocks noChangeArrowheads="1"/>
            </p:cNvSpPr>
            <p:nvPr/>
          </p:nvSpPr>
          <p:spPr bwMode="auto">
            <a:xfrm>
              <a:off x="979170" y="24003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1" name="直方体 34"/>
            <p:cNvSpPr>
              <a:spLocks noChangeArrowheads="1"/>
            </p:cNvSpPr>
            <p:nvPr/>
          </p:nvSpPr>
          <p:spPr bwMode="auto">
            <a:xfrm>
              <a:off x="979170" y="22479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2" name="直方体 58"/>
            <p:cNvSpPr>
              <a:spLocks noChangeArrowheads="1"/>
            </p:cNvSpPr>
            <p:nvPr/>
          </p:nvSpPr>
          <p:spPr bwMode="auto">
            <a:xfrm>
              <a:off x="120777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3" name="直方体 66"/>
            <p:cNvSpPr>
              <a:spLocks noChangeArrowheads="1"/>
            </p:cNvSpPr>
            <p:nvPr/>
          </p:nvSpPr>
          <p:spPr bwMode="auto">
            <a:xfrm>
              <a:off x="217932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4" name="直方体 65"/>
            <p:cNvSpPr>
              <a:spLocks noChangeArrowheads="1"/>
            </p:cNvSpPr>
            <p:nvPr/>
          </p:nvSpPr>
          <p:spPr bwMode="auto">
            <a:xfrm>
              <a:off x="156019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5" name="直方体 67"/>
            <p:cNvSpPr>
              <a:spLocks noChangeArrowheads="1"/>
            </p:cNvSpPr>
            <p:nvPr/>
          </p:nvSpPr>
          <p:spPr bwMode="auto">
            <a:xfrm>
              <a:off x="253174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sp>
          <p:nvSpPr>
            <p:cNvPr id="56" name="直方体 33"/>
            <p:cNvSpPr>
              <a:spLocks noChangeAspect="1"/>
            </p:cNvSpPr>
            <p:nvPr/>
          </p:nvSpPr>
          <p:spPr bwMode="auto">
            <a:xfrm>
              <a:off x="922020" y="1266825"/>
              <a:ext cx="3040380" cy="302400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/>
            </a:p>
          </p:txBody>
        </p:sp>
        <p:cxnSp>
          <p:nvCxnSpPr>
            <p:cNvPr id="57" name="直線コネクタ 174"/>
            <p:cNvCxnSpPr>
              <a:cxnSpLocks noChangeShapeType="1"/>
            </p:cNvCxnSpPr>
            <p:nvPr/>
          </p:nvCxnSpPr>
          <p:spPr bwMode="auto">
            <a:xfrm rot="10800000">
              <a:off x="442200" y="3143250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8" name="直線コネクタ 175"/>
            <p:cNvCxnSpPr>
              <a:cxnSpLocks noChangeShapeType="1"/>
            </p:cNvCxnSpPr>
            <p:nvPr/>
          </p:nvCxnSpPr>
          <p:spPr bwMode="auto">
            <a:xfrm rot="10800000">
              <a:off x="442200" y="3076575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9" name="直線矢印コネクタ 176"/>
            <p:cNvCxnSpPr>
              <a:cxnSpLocks noChangeShapeType="1"/>
            </p:cNvCxnSpPr>
            <p:nvPr/>
          </p:nvCxnSpPr>
          <p:spPr bwMode="auto">
            <a:xfrm rot="5400000">
              <a:off x="3415994" y="29086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0" name="直線矢印コネクタ 177"/>
            <p:cNvCxnSpPr>
              <a:cxnSpLocks noChangeShapeType="1"/>
            </p:cNvCxnSpPr>
            <p:nvPr/>
          </p:nvCxnSpPr>
          <p:spPr bwMode="auto">
            <a:xfrm rot="5400000">
              <a:off x="3415994" y="318483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61" name="正方形/長方形 55"/>
            <p:cNvSpPr>
              <a:spLocks noChangeArrowheads="1"/>
            </p:cNvSpPr>
            <p:nvPr/>
          </p:nvSpPr>
          <p:spPr bwMode="auto">
            <a:xfrm>
              <a:off x="-200025" y="2667001"/>
              <a:ext cx="1030224" cy="54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900" b="1" u="none" dirty="0">
                  <a:latin typeface="Times New Roman" pitchFamily="18" charset="0"/>
                  <a:cs typeface="Times New Roman" pitchFamily="18" charset="0"/>
                </a:rPr>
                <a:t>Gap </a:t>
              </a:r>
            </a:p>
            <a:p>
              <a:r>
                <a:rPr lang="en-US" altLang="ja-JP" sz="900" b="1" u="none" dirty="0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900" b="1" u="none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2" name="直線コネクタ 179"/>
            <p:cNvCxnSpPr>
              <a:cxnSpLocks noChangeShapeType="1"/>
            </p:cNvCxnSpPr>
            <p:nvPr/>
          </p:nvCxnSpPr>
          <p:spPr bwMode="auto">
            <a:xfrm rot="10800000">
              <a:off x="3124201" y="29908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直線コネクタ 180"/>
            <p:cNvCxnSpPr>
              <a:cxnSpLocks noChangeShapeType="1"/>
            </p:cNvCxnSpPr>
            <p:nvPr/>
          </p:nvCxnSpPr>
          <p:spPr bwMode="auto">
            <a:xfrm rot="10800000">
              <a:off x="3013950" y="32385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直線矢印コネクタ 186"/>
            <p:cNvCxnSpPr>
              <a:cxnSpLocks noChangeShapeType="1"/>
            </p:cNvCxnSpPr>
            <p:nvPr/>
          </p:nvCxnSpPr>
          <p:spPr bwMode="auto">
            <a:xfrm rot="5400000">
              <a:off x="520394" y="29848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5" name="直線矢印コネクタ 187"/>
            <p:cNvCxnSpPr>
              <a:cxnSpLocks noChangeShapeType="1"/>
            </p:cNvCxnSpPr>
            <p:nvPr/>
          </p:nvCxnSpPr>
          <p:spPr bwMode="auto">
            <a:xfrm rot="5400000">
              <a:off x="520394" y="32419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66" name="直線コネクタ 188"/>
            <p:cNvCxnSpPr>
              <a:cxnSpLocks noChangeShapeType="1"/>
            </p:cNvCxnSpPr>
            <p:nvPr/>
          </p:nvCxnSpPr>
          <p:spPr bwMode="auto">
            <a:xfrm rot="10800000">
              <a:off x="3124351" y="30861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7" name="直線コネクタ 189"/>
            <p:cNvCxnSpPr>
              <a:cxnSpLocks noChangeShapeType="1"/>
            </p:cNvCxnSpPr>
            <p:nvPr/>
          </p:nvCxnSpPr>
          <p:spPr bwMode="auto">
            <a:xfrm rot="10800000">
              <a:off x="3009901" y="31432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8" name="正方形/長方形 55"/>
            <p:cNvSpPr>
              <a:spLocks noChangeArrowheads="1"/>
            </p:cNvSpPr>
            <p:nvPr/>
          </p:nvSpPr>
          <p:spPr bwMode="auto">
            <a:xfrm>
              <a:off x="3276600" y="2895600"/>
              <a:ext cx="1030224" cy="3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直線矢印コネクタ 191"/>
            <p:cNvCxnSpPr>
              <a:cxnSpLocks noChangeShapeType="1"/>
            </p:cNvCxnSpPr>
            <p:nvPr/>
          </p:nvCxnSpPr>
          <p:spPr bwMode="auto">
            <a:xfrm rot="5400000">
              <a:off x="3269969" y="3115981"/>
              <a:ext cx="72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直線矢印コネクタ 192"/>
            <p:cNvCxnSpPr>
              <a:cxnSpLocks noChangeShapeType="1"/>
            </p:cNvCxnSpPr>
            <p:nvPr/>
          </p:nvCxnSpPr>
          <p:spPr bwMode="auto">
            <a:xfrm rot="5400000">
              <a:off x="3215969" y="33562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71" name="正方形/長方形 55"/>
            <p:cNvSpPr>
              <a:spLocks noChangeArrowheads="1"/>
            </p:cNvSpPr>
            <p:nvPr/>
          </p:nvSpPr>
          <p:spPr bwMode="auto">
            <a:xfrm>
              <a:off x="3067050" y="3286125"/>
              <a:ext cx="1030224" cy="3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正方形/長方形 55"/>
            <p:cNvSpPr>
              <a:spLocks noChangeArrowheads="1"/>
            </p:cNvSpPr>
            <p:nvPr/>
          </p:nvSpPr>
          <p:spPr bwMode="auto">
            <a:xfrm>
              <a:off x="1143000" y="3733800"/>
              <a:ext cx="1554235" cy="34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900" b="1" u="none" dirty="0">
                  <a:latin typeface="Times New Roman" pitchFamily="18" charset="0"/>
                  <a:cs typeface="Times New Roman" pitchFamily="18" charset="0"/>
                </a:rPr>
                <a:t>Dielectric </a:t>
              </a:r>
              <a:r>
                <a:rPr lang="el-GR" altLang="ja-JP" sz="900" b="1" u="none" dirty="0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900" b="1" u="none" baseline="-25000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900" b="1" u="none" dirty="0">
                  <a:latin typeface="Times New Roman" pitchFamily="18" charset="0"/>
                  <a:cs typeface="Times New Roman" pitchFamily="18" charset="0"/>
                </a:rPr>
                <a:t> = 2.7</a:t>
              </a:r>
              <a:endParaRPr lang="ja-JP" altLang="en-US" sz="900" b="1" u="none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正方形/長方形 55"/>
            <p:cNvSpPr>
              <a:spLocks noChangeArrowheads="1"/>
            </p:cNvSpPr>
            <p:nvPr/>
          </p:nvSpPr>
          <p:spPr bwMode="auto">
            <a:xfrm>
              <a:off x="1447800" y="1676400"/>
              <a:ext cx="1371599" cy="3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Air </a:t>
              </a:r>
              <a:r>
                <a:rPr lang="el-GR" altLang="ja-JP" sz="1000" b="1" u="none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1000" b="1" u="none" baseline="-250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1000" b="1" u="none"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ja-JP" altLang="en-US" sz="10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4" name="グループ化 222"/>
          <p:cNvGrpSpPr>
            <a:grpSpLocks/>
          </p:cNvGrpSpPr>
          <p:nvPr/>
        </p:nvGrpSpPr>
        <p:grpSpPr bwMode="auto">
          <a:xfrm>
            <a:off x="6172200" y="4624387"/>
            <a:ext cx="2514600" cy="2081213"/>
            <a:chOff x="5437632" y="1219200"/>
            <a:chExt cx="3249168" cy="2995200"/>
          </a:xfrm>
        </p:grpSpPr>
        <p:sp>
          <p:nvSpPr>
            <p:cNvPr id="75" name="直方体 82"/>
            <p:cNvSpPr>
              <a:spLocks noChangeArrowheads="1"/>
            </p:cNvSpPr>
            <p:nvPr/>
          </p:nvSpPr>
          <p:spPr bwMode="auto">
            <a:xfrm>
              <a:off x="5516880" y="1219200"/>
              <a:ext cx="3011424" cy="299520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800"/>
            </a:p>
          </p:txBody>
        </p:sp>
        <p:sp>
          <p:nvSpPr>
            <p:cNvPr id="76" name="正方形/長方形 55"/>
            <p:cNvSpPr>
              <a:spLocks noChangeArrowheads="1"/>
            </p:cNvSpPr>
            <p:nvPr/>
          </p:nvSpPr>
          <p:spPr bwMode="auto">
            <a:xfrm>
              <a:off x="6616446" y="1298447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Y = 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7" name="グループ化 88"/>
            <p:cNvGrpSpPr>
              <a:grpSpLocks/>
            </p:cNvGrpSpPr>
            <p:nvPr/>
          </p:nvGrpSpPr>
          <p:grpSpPr bwMode="auto">
            <a:xfrm>
              <a:off x="5913120" y="1536192"/>
              <a:ext cx="2238756" cy="2251938"/>
              <a:chOff x="3810000" y="2038875"/>
              <a:chExt cx="2152650" cy="2165325"/>
            </a:xfrm>
          </p:grpSpPr>
          <p:cxnSp>
            <p:nvCxnSpPr>
              <p:cNvPr id="84" name="直線矢印コネクタ 7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6800" y="2578081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5" name="直線矢印コネクタ 7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4882650" y="3124200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6" name="直線矢印コネクタ 74"/>
              <p:cNvCxnSpPr>
                <a:cxnSpLocks noChangeShapeType="1"/>
              </p:cNvCxnSpPr>
              <p:nvPr/>
            </p:nvCxnSpPr>
            <p:spPr bwMode="auto">
              <a:xfrm rot="-2700000" flipH="1" flipV="1">
                <a:off x="3957199" y="3505805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7" name="直線矢印コネクタ 8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7594" y="3663406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88" name="直線矢印コネクタ 8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3810000" y="3124200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89" name="直線矢印コネクタ 87"/>
              <p:cNvCxnSpPr>
                <a:cxnSpLocks noChangeShapeType="1"/>
              </p:cNvCxnSpPr>
              <p:nvPr/>
            </p:nvCxnSpPr>
            <p:spPr bwMode="auto">
              <a:xfrm rot="-2700000" flipH="1" flipV="1">
                <a:off x="4719199" y="2743804"/>
                <a:ext cx="1080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</p:grpSp>
        <p:sp>
          <p:nvSpPr>
            <p:cNvPr id="78" name="正方形/長方形 55"/>
            <p:cNvSpPr>
              <a:spLocks noChangeArrowheads="1"/>
            </p:cNvSpPr>
            <p:nvPr/>
          </p:nvSpPr>
          <p:spPr bwMode="auto">
            <a:xfrm>
              <a:off x="6586728" y="3755136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Y = -2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正方形/長方形 55"/>
            <p:cNvSpPr>
              <a:spLocks noChangeArrowheads="1"/>
            </p:cNvSpPr>
            <p:nvPr/>
          </p:nvSpPr>
          <p:spPr bwMode="auto">
            <a:xfrm>
              <a:off x="5437632" y="2407919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X = -2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正方形/長方形 55"/>
            <p:cNvSpPr>
              <a:spLocks noChangeArrowheads="1"/>
            </p:cNvSpPr>
            <p:nvPr/>
          </p:nvSpPr>
          <p:spPr bwMode="auto">
            <a:xfrm>
              <a:off x="7656576" y="2407919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X = 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正方形/長方形 55"/>
            <p:cNvSpPr>
              <a:spLocks noChangeArrowheads="1"/>
            </p:cNvSpPr>
            <p:nvPr/>
          </p:nvSpPr>
          <p:spPr bwMode="auto">
            <a:xfrm>
              <a:off x="7260336" y="1615440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Z= 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正方形/長方形 55"/>
            <p:cNvSpPr>
              <a:spLocks noChangeArrowheads="1"/>
            </p:cNvSpPr>
            <p:nvPr/>
          </p:nvSpPr>
          <p:spPr bwMode="auto">
            <a:xfrm>
              <a:off x="5675376" y="3438144"/>
              <a:ext cx="1030224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Z= -2 mm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正方形/長方形 55"/>
            <p:cNvSpPr>
              <a:spLocks noChangeArrowheads="1"/>
            </p:cNvSpPr>
            <p:nvPr/>
          </p:nvSpPr>
          <p:spPr bwMode="auto">
            <a:xfrm>
              <a:off x="6858000" y="2628900"/>
              <a:ext cx="457200" cy="31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800" b="1" u="none">
                  <a:latin typeface="Times New Roman" pitchFamily="18" charset="0"/>
                  <a:cs typeface="Times New Roman" pitchFamily="18" charset="0"/>
                </a:rPr>
                <a:t>0</a:t>
              </a:r>
              <a:endParaRPr lang="ja-JP" altLang="en-US" sz="8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59" descr="C:\Users\Marius\Desktop\Python\1000uwatY15Augu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888" y="817563"/>
            <a:ext cx="3694112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5"/>
          <p:cNvSpPr>
            <a:spLocks noChangeArrowheads="1"/>
          </p:cNvSpPr>
          <p:nvPr/>
        </p:nvSpPr>
        <p:spPr bwMode="auto">
          <a:xfrm>
            <a:off x="557213" y="101600"/>
            <a:ext cx="6200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3D Model (II)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532" name="AutoShape 26"/>
          <p:cNvSpPr>
            <a:spLocks noChangeArrowheads="1"/>
          </p:cNvSpPr>
          <p:nvPr/>
        </p:nvSpPr>
        <p:spPr bwMode="auto">
          <a:xfrm rot="5400000">
            <a:off x="209550" y="2444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39" name="Rectangle 19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0" name="Rectangle 24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1" name="Rectangle 3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2" name="Rectangle 5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3" name="Rectangle 7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4" name="Rectangle 9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5" name="Rectangle 11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6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7" name="Rectangle 4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8" name="Rectangle 6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9" name="Rectangle 8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0" name="Rectangle 10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1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2" name="Rectangle 4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3" name="Rectangle 6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4" name="Rectangle 8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5" name="テキスト ボックス 8"/>
          <p:cNvSpPr txBox="1">
            <a:spLocks noChangeArrowheads="1"/>
          </p:cNvSpPr>
          <p:nvPr/>
        </p:nvSpPr>
        <p:spPr bwMode="auto">
          <a:xfrm>
            <a:off x="533400" y="568325"/>
            <a:ext cx="619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22556" name="グループ化 58"/>
          <p:cNvGrpSpPr>
            <a:grpSpLocks/>
          </p:cNvGrpSpPr>
          <p:nvPr/>
        </p:nvGrpSpPr>
        <p:grpSpPr bwMode="auto">
          <a:xfrm>
            <a:off x="1090613" y="731838"/>
            <a:ext cx="3690937" cy="2544762"/>
            <a:chOff x="0" y="0"/>
            <a:chExt cx="3692105" cy="2544792"/>
          </a:xfrm>
        </p:grpSpPr>
        <p:pic>
          <p:nvPicPr>
            <p:cNvPr id="22560" name="図 61" descr="C:\Users\Marius\Desktop\Python\1000uwatUAugust15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6264"/>
              <a:ext cx="3692105" cy="24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1" name="テキスト ボックス 2"/>
            <p:cNvSpPr txBox="1">
              <a:spLocks noChangeArrowheads="1"/>
            </p:cNvSpPr>
            <p:nvPr/>
          </p:nvSpPr>
          <p:spPr bwMode="auto">
            <a:xfrm>
              <a:off x="940894" y="0"/>
              <a:ext cx="1474470" cy="33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ja-JP" sz="1100" u="none"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y = 0.1 mm at 2.5 ms</a:t>
              </a:r>
            </a:p>
          </p:txBody>
        </p:sp>
      </p:grpSp>
      <p:pic>
        <p:nvPicPr>
          <p:cNvPr id="22557" name="図 60" descr="C:\Users\Marius\Desktop\Python\1000uwatAG15Augu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613" y="3460750"/>
            <a:ext cx="36925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8" name="テキスト ボックス 2"/>
          <p:cNvSpPr txBox="1">
            <a:spLocks noChangeArrowheads="1"/>
          </p:cNvSpPr>
          <p:nvPr/>
        </p:nvSpPr>
        <p:spPr bwMode="auto">
          <a:xfrm>
            <a:off x="5613400" y="736600"/>
            <a:ext cx="14732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y = 0.5 mm at 2.5 ms</a:t>
            </a:r>
          </a:p>
        </p:txBody>
      </p:sp>
      <p:sp>
        <p:nvSpPr>
          <p:cNvPr id="22559" name="テキスト ボックス 2"/>
          <p:cNvSpPr txBox="1">
            <a:spLocks noChangeArrowheads="1"/>
          </p:cNvSpPr>
          <p:nvPr/>
        </p:nvSpPr>
        <p:spPr bwMode="auto">
          <a:xfrm>
            <a:off x="1993900" y="3359150"/>
            <a:ext cx="14732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y = 1.2 mm at 2.5 ms</a:t>
            </a:r>
          </a:p>
        </p:txBody>
      </p:sp>
      <p:grpSp>
        <p:nvGrpSpPr>
          <p:cNvPr id="35" name="グループ化 199"/>
          <p:cNvGrpSpPr>
            <a:grpSpLocks/>
          </p:cNvGrpSpPr>
          <p:nvPr/>
        </p:nvGrpSpPr>
        <p:grpSpPr bwMode="auto">
          <a:xfrm>
            <a:off x="4343400" y="3429000"/>
            <a:ext cx="4506912" cy="3043238"/>
            <a:chOff x="-200025" y="1266825"/>
            <a:chExt cx="4506849" cy="3043050"/>
          </a:xfrm>
        </p:grpSpPr>
        <p:sp>
          <p:nvSpPr>
            <p:cNvPr id="36" name="直方体 194"/>
            <p:cNvSpPr>
              <a:spLocks noChangeAspect="1"/>
            </p:cNvSpPr>
            <p:nvPr/>
          </p:nvSpPr>
          <p:spPr bwMode="auto">
            <a:xfrm>
              <a:off x="914399" y="2286000"/>
              <a:ext cx="3048001" cy="2023875"/>
            </a:xfrm>
            <a:prstGeom prst="cube">
              <a:avLst>
                <a:gd name="adj" fmla="val 38384"/>
              </a:avLst>
            </a:prstGeom>
            <a:solidFill>
              <a:srgbClr val="C0F303">
                <a:alpha val="45882"/>
              </a:srgb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直方体 68"/>
            <p:cNvSpPr>
              <a:spLocks noChangeArrowheads="1"/>
            </p:cNvSpPr>
            <p:nvPr/>
          </p:nvSpPr>
          <p:spPr bwMode="auto">
            <a:xfrm>
              <a:off x="979170" y="24003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直方体 34"/>
            <p:cNvSpPr>
              <a:spLocks noChangeArrowheads="1"/>
            </p:cNvSpPr>
            <p:nvPr/>
          </p:nvSpPr>
          <p:spPr bwMode="auto">
            <a:xfrm>
              <a:off x="979170" y="2247900"/>
              <a:ext cx="2895600" cy="838200"/>
            </a:xfrm>
            <a:prstGeom prst="cube">
              <a:avLst>
                <a:gd name="adj" fmla="val 8897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直方体 58"/>
            <p:cNvSpPr>
              <a:spLocks noChangeArrowheads="1"/>
            </p:cNvSpPr>
            <p:nvPr/>
          </p:nvSpPr>
          <p:spPr bwMode="auto">
            <a:xfrm>
              <a:off x="120777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直方体 66"/>
            <p:cNvSpPr>
              <a:spLocks noChangeArrowheads="1"/>
            </p:cNvSpPr>
            <p:nvPr/>
          </p:nvSpPr>
          <p:spPr bwMode="auto">
            <a:xfrm>
              <a:off x="2179320" y="26289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直方体 65"/>
            <p:cNvSpPr>
              <a:spLocks noChangeArrowheads="1"/>
            </p:cNvSpPr>
            <p:nvPr/>
          </p:nvSpPr>
          <p:spPr bwMode="auto">
            <a:xfrm>
              <a:off x="156019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直方体 67"/>
            <p:cNvSpPr>
              <a:spLocks noChangeArrowheads="1"/>
            </p:cNvSpPr>
            <p:nvPr/>
          </p:nvSpPr>
          <p:spPr bwMode="auto">
            <a:xfrm>
              <a:off x="2531745" y="2286000"/>
              <a:ext cx="1143000" cy="304800"/>
            </a:xfrm>
            <a:prstGeom prst="cube">
              <a:avLst>
                <a:gd name="adj" fmla="val 10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直方体 33"/>
            <p:cNvSpPr>
              <a:spLocks noChangeAspect="1"/>
            </p:cNvSpPr>
            <p:nvPr/>
          </p:nvSpPr>
          <p:spPr bwMode="auto">
            <a:xfrm>
              <a:off x="922020" y="1266825"/>
              <a:ext cx="3040380" cy="302400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44" name="直線コネクタ 174"/>
            <p:cNvCxnSpPr>
              <a:cxnSpLocks noChangeShapeType="1"/>
            </p:cNvCxnSpPr>
            <p:nvPr/>
          </p:nvCxnSpPr>
          <p:spPr bwMode="auto">
            <a:xfrm rot="10800000">
              <a:off x="442200" y="3143250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" name="直線コネクタ 175"/>
            <p:cNvCxnSpPr>
              <a:cxnSpLocks noChangeShapeType="1"/>
            </p:cNvCxnSpPr>
            <p:nvPr/>
          </p:nvCxnSpPr>
          <p:spPr bwMode="auto">
            <a:xfrm rot="10800000">
              <a:off x="442200" y="3076575"/>
              <a:ext cx="648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直線矢印コネクタ 176"/>
            <p:cNvCxnSpPr>
              <a:cxnSpLocks noChangeShapeType="1"/>
            </p:cNvCxnSpPr>
            <p:nvPr/>
          </p:nvCxnSpPr>
          <p:spPr bwMode="auto">
            <a:xfrm rot="5400000">
              <a:off x="3415994" y="29086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7" name="直線矢印コネクタ 177"/>
            <p:cNvCxnSpPr>
              <a:cxnSpLocks noChangeShapeType="1"/>
            </p:cNvCxnSpPr>
            <p:nvPr/>
          </p:nvCxnSpPr>
          <p:spPr bwMode="auto">
            <a:xfrm rot="5400000">
              <a:off x="3415994" y="318483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48" name="正方形/長方形 55"/>
            <p:cNvSpPr>
              <a:spLocks noChangeArrowheads="1"/>
            </p:cNvSpPr>
            <p:nvPr/>
          </p:nvSpPr>
          <p:spPr bwMode="auto">
            <a:xfrm>
              <a:off x="-200025" y="2667000"/>
              <a:ext cx="10302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Gap </a:t>
              </a:r>
            </a:p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直線コネクタ 179"/>
            <p:cNvCxnSpPr>
              <a:cxnSpLocks noChangeShapeType="1"/>
            </p:cNvCxnSpPr>
            <p:nvPr/>
          </p:nvCxnSpPr>
          <p:spPr bwMode="auto">
            <a:xfrm rot="10800000">
              <a:off x="3124201" y="29908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0" name="直線コネクタ 180"/>
            <p:cNvCxnSpPr>
              <a:cxnSpLocks noChangeShapeType="1"/>
            </p:cNvCxnSpPr>
            <p:nvPr/>
          </p:nvCxnSpPr>
          <p:spPr bwMode="auto">
            <a:xfrm rot="10800000">
              <a:off x="3013950" y="32385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1" name="直線矢印コネクタ 186"/>
            <p:cNvCxnSpPr>
              <a:cxnSpLocks noChangeShapeType="1"/>
            </p:cNvCxnSpPr>
            <p:nvPr/>
          </p:nvCxnSpPr>
          <p:spPr bwMode="auto">
            <a:xfrm rot="5400000">
              <a:off x="520394" y="2984806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2" name="直線矢印コネクタ 187"/>
            <p:cNvCxnSpPr>
              <a:cxnSpLocks noChangeShapeType="1"/>
            </p:cNvCxnSpPr>
            <p:nvPr/>
          </p:nvCxnSpPr>
          <p:spPr bwMode="auto">
            <a:xfrm rot="5400000">
              <a:off x="520394" y="32419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cxnSp>
          <p:nvCxnSpPr>
            <p:cNvPr id="53" name="直線コネクタ 188"/>
            <p:cNvCxnSpPr>
              <a:cxnSpLocks noChangeShapeType="1"/>
            </p:cNvCxnSpPr>
            <p:nvPr/>
          </p:nvCxnSpPr>
          <p:spPr bwMode="auto">
            <a:xfrm rot="10800000">
              <a:off x="3124351" y="308610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4" name="直線コネクタ 189"/>
            <p:cNvCxnSpPr>
              <a:cxnSpLocks noChangeShapeType="1"/>
            </p:cNvCxnSpPr>
            <p:nvPr/>
          </p:nvCxnSpPr>
          <p:spPr bwMode="auto">
            <a:xfrm rot="10800000">
              <a:off x="3009901" y="3143250"/>
              <a:ext cx="39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5" name="正方形/長方形 55"/>
            <p:cNvSpPr>
              <a:spLocks noChangeArrowheads="1"/>
            </p:cNvSpPr>
            <p:nvPr/>
          </p:nvSpPr>
          <p:spPr bwMode="auto">
            <a:xfrm>
              <a:off x="3276600" y="2895600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直線矢印コネクタ 191"/>
            <p:cNvCxnSpPr>
              <a:cxnSpLocks noChangeShapeType="1"/>
            </p:cNvCxnSpPr>
            <p:nvPr/>
          </p:nvCxnSpPr>
          <p:spPr bwMode="auto">
            <a:xfrm rot="5400000">
              <a:off x="3269969" y="3115981"/>
              <a:ext cx="72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直線矢印コネクタ 192"/>
            <p:cNvCxnSpPr>
              <a:cxnSpLocks noChangeShapeType="1"/>
            </p:cNvCxnSpPr>
            <p:nvPr/>
          </p:nvCxnSpPr>
          <p:spPr bwMode="auto">
            <a:xfrm rot="5400000">
              <a:off x="3215969" y="3356281"/>
              <a:ext cx="1800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8" name="正方形/長方形 55"/>
            <p:cNvSpPr>
              <a:spLocks noChangeArrowheads="1"/>
            </p:cNvSpPr>
            <p:nvPr/>
          </p:nvSpPr>
          <p:spPr bwMode="auto">
            <a:xfrm>
              <a:off x="3067050" y="3286125"/>
              <a:ext cx="1030224" cy="28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0.1 mm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正方形/長方形 55"/>
            <p:cNvSpPr>
              <a:spLocks noChangeArrowheads="1"/>
            </p:cNvSpPr>
            <p:nvPr/>
          </p:nvSpPr>
          <p:spPr bwMode="auto">
            <a:xfrm>
              <a:off x="1143000" y="3733800"/>
              <a:ext cx="1371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Dielectric </a:t>
              </a:r>
              <a:r>
                <a:rPr lang="el-GR" altLang="ja-JP" sz="1200" b="1" u="none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1200" b="1" u="none" baseline="-250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 = 2.7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正方形/長方形 55"/>
            <p:cNvSpPr>
              <a:spLocks noChangeArrowheads="1"/>
            </p:cNvSpPr>
            <p:nvPr/>
          </p:nvSpPr>
          <p:spPr bwMode="auto">
            <a:xfrm>
              <a:off x="1447800" y="1676400"/>
              <a:ext cx="1371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Air </a:t>
              </a:r>
              <a:r>
                <a:rPr lang="el-GR" altLang="ja-JP" sz="1200" b="1" u="none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altLang="ja-JP" sz="1200" b="1" u="none" baseline="-250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ja-JP" sz="1200" b="1" u="none"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ja-JP" altLang="en-US" sz="1200" b="1" u="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5"/>
          <p:cNvSpPr>
            <a:spLocks noChangeArrowheads="1"/>
          </p:cNvSpPr>
          <p:nvPr/>
        </p:nvSpPr>
        <p:spPr bwMode="auto">
          <a:xfrm>
            <a:off x="557213" y="254000"/>
            <a:ext cx="6300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 Flow 3D Model (III)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355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578" name="テキスト ボックス 8"/>
          <p:cNvSpPr txBox="1">
            <a:spLocks noChangeArrowheads="1"/>
          </p:cNvSpPr>
          <p:nvPr/>
        </p:nvSpPr>
        <p:spPr bwMode="auto">
          <a:xfrm>
            <a:off x="496888" y="717550"/>
            <a:ext cx="619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</a:t>
            </a:r>
            <a:endParaRPr lang="ja-JP" altLang="en-US" sz="1600" b="1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3579" name="図 58" descr="C:\Users\Marius\Desktop\Python\4000uvat2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0" name="テキスト ボックス 2"/>
          <p:cNvSpPr txBox="1">
            <a:spLocks noChangeArrowheads="1"/>
          </p:cNvSpPr>
          <p:nvPr/>
        </p:nvSpPr>
        <p:spPr bwMode="auto">
          <a:xfrm>
            <a:off x="681038" y="906463"/>
            <a:ext cx="1474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-1.6 mm at 10 ms</a:t>
            </a:r>
          </a:p>
        </p:txBody>
      </p:sp>
      <p:pic>
        <p:nvPicPr>
          <p:cNvPr id="23581" name="図 60" descr="C:\Users\Marius\Desktop\Python\4000uvat42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057275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2" name="テキスト ボックス 2"/>
          <p:cNvSpPr txBox="1">
            <a:spLocks noChangeArrowheads="1"/>
          </p:cNvSpPr>
          <p:nvPr/>
        </p:nvSpPr>
        <p:spPr bwMode="auto">
          <a:xfrm>
            <a:off x="3532188" y="889000"/>
            <a:ext cx="1474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-1.1 mm at 10 ms</a:t>
            </a:r>
          </a:p>
        </p:txBody>
      </p:sp>
      <p:pic>
        <p:nvPicPr>
          <p:cNvPr id="23583" name="図 62" descr="C:\Users\Marius\Desktop\Python\4000uvat63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5475" y="1066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4" name="テキスト ボックス 2"/>
          <p:cNvSpPr txBox="1">
            <a:spLocks noChangeArrowheads="1"/>
          </p:cNvSpPr>
          <p:nvPr/>
        </p:nvSpPr>
        <p:spPr bwMode="auto">
          <a:xfrm>
            <a:off x="6372225" y="898525"/>
            <a:ext cx="1474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-0.6 mm at 10 ms</a:t>
            </a:r>
          </a:p>
        </p:txBody>
      </p:sp>
      <p:pic>
        <p:nvPicPr>
          <p:cNvPr id="23585" name="図 64" descr="C:\Users\Marius\Desktop\Python\4000uvat84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" y="2989263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6" name="テキスト ボックス 2"/>
          <p:cNvSpPr txBox="1">
            <a:spLocks noChangeArrowheads="1"/>
          </p:cNvSpPr>
          <p:nvPr/>
        </p:nvSpPr>
        <p:spPr bwMode="auto">
          <a:xfrm>
            <a:off x="719138" y="2825750"/>
            <a:ext cx="147478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-0.1 mm at 10 ms</a:t>
            </a:r>
          </a:p>
        </p:txBody>
      </p:sp>
      <p:pic>
        <p:nvPicPr>
          <p:cNvPr id="23587" name="図 66" descr="C:\Users\Marius\Desktop\Python\4000uvat105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7975" y="2998788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8" name="テキスト ボックス 2"/>
          <p:cNvSpPr txBox="1">
            <a:spLocks noChangeArrowheads="1"/>
          </p:cNvSpPr>
          <p:nvPr/>
        </p:nvSpPr>
        <p:spPr bwMode="auto">
          <a:xfrm>
            <a:off x="3573463" y="2844800"/>
            <a:ext cx="147478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0.4 mm at 10 ms</a:t>
            </a:r>
          </a:p>
        </p:txBody>
      </p:sp>
      <p:pic>
        <p:nvPicPr>
          <p:cNvPr id="23589" name="図 68" descr="C:\Users\Marius\Desktop\Python\4000uvat126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8338" y="3008313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90" name="テキスト ボックス 2"/>
          <p:cNvSpPr txBox="1">
            <a:spLocks noChangeArrowheads="1"/>
          </p:cNvSpPr>
          <p:nvPr/>
        </p:nvSpPr>
        <p:spPr bwMode="auto">
          <a:xfrm>
            <a:off x="6410325" y="2847975"/>
            <a:ext cx="14747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0.9 mm at 10 ms</a:t>
            </a:r>
          </a:p>
        </p:txBody>
      </p:sp>
      <p:pic>
        <p:nvPicPr>
          <p:cNvPr id="23591" name="図 70" descr="C:\Users\Marius\Desktop\Python\4000uvat147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99013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92" name="テキスト ボックス 2"/>
          <p:cNvSpPr txBox="1">
            <a:spLocks noChangeArrowheads="1"/>
          </p:cNvSpPr>
          <p:nvPr/>
        </p:nvSpPr>
        <p:spPr bwMode="auto">
          <a:xfrm>
            <a:off x="715963" y="4630738"/>
            <a:ext cx="14763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ja-JP" sz="1100" u="none">
                <a:latin typeface="Calibri" pitchFamily="34" charset="0"/>
                <a:ea typeface="MS Mincho" pitchFamily="49" charset="-128"/>
                <a:cs typeface="Times New Roman" pitchFamily="18" charset="0"/>
              </a:rPr>
              <a:t>Z = 1.4 mm at 10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ius\Desktop\Work PA\Flowat0.5m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58356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テキスト ボックス 8"/>
          <p:cNvSpPr txBox="1">
            <a:spLocks noChangeArrowheads="1"/>
          </p:cNvSpPr>
          <p:nvPr/>
        </p:nvSpPr>
        <p:spPr bwMode="auto">
          <a:xfrm>
            <a:off x="4332288" y="1128713"/>
            <a:ext cx="1522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0.5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0" name="Rectangle 25"/>
          <p:cNvSpPr>
            <a:spLocks noChangeArrowheads="1"/>
          </p:cNvSpPr>
          <p:nvPr/>
        </p:nvSpPr>
        <p:spPr bwMode="auto">
          <a:xfrm>
            <a:off x="533401" y="0"/>
            <a:ext cx="419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none" dirty="0">
                <a:solidFill>
                  <a:srgbClr val="29292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Results Flow 3D Model (IV)</a:t>
            </a:r>
            <a:endParaRPr lang="ja-JP" altLang="en-US" sz="2800" u="none" dirty="0">
              <a:solidFill>
                <a:srgbClr val="29292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1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2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4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924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9244" name="Picture 3" descr="C:\Users\Marius\Desktop\Work PA\Flowat2.5m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8" y="3886200"/>
            <a:ext cx="58340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テキスト ボックス 8"/>
          <p:cNvSpPr txBox="1">
            <a:spLocks noChangeArrowheads="1"/>
          </p:cNvSpPr>
          <p:nvPr/>
        </p:nvSpPr>
        <p:spPr bwMode="auto">
          <a:xfrm>
            <a:off x="4332288" y="3962400"/>
            <a:ext cx="1522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2.5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46" name="テキスト ボックス 8"/>
          <p:cNvSpPr txBox="1">
            <a:spLocks noChangeArrowheads="1"/>
          </p:cNvSpPr>
          <p:nvPr/>
        </p:nvSpPr>
        <p:spPr bwMode="auto">
          <a:xfrm>
            <a:off x="5272088" y="32766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47" name="テキスト ボックス 8"/>
          <p:cNvSpPr txBox="1">
            <a:spLocks noChangeArrowheads="1"/>
          </p:cNvSpPr>
          <p:nvPr/>
        </p:nvSpPr>
        <p:spPr bwMode="auto">
          <a:xfrm>
            <a:off x="5283200" y="6191250"/>
            <a:ext cx="633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48" name="Picture 32" descr="C:\Users\Marius\Desktop\Work PA\IsoSurface0.5ms.png"/>
          <p:cNvPicPr>
            <a:picLocks noChangeAspect="1" noChangeArrowheads="1"/>
          </p:cNvPicPr>
          <p:nvPr/>
        </p:nvPicPr>
        <p:blipFill>
          <a:blip r:embed="rId5" cstate="print"/>
          <a:srcRect l="26042" t="2548" r="26892" b="3172"/>
          <a:stretch>
            <a:fillRect/>
          </a:stretch>
        </p:blipFill>
        <p:spPr bwMode="auto">
          <a:xfrm>
            <a:off x="6143625" y="990600"/>
            <a:ext cx="2913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33" descr="C:\Users\Marius\Desktop\Work PA\IsoSurface2.5ms.png"/>
          <p:cNvPicPr>
            <a:picLocks noChangeAspect="1" noChangeArrowheads="1"/>
          </p:cNvPicPr>
          <p:nvPr/>
        </p:nvPicPr>
        <p:blipFill>
          <a:blip r:embed="rId6" cstate="print"/>
          <a:srcRect l="25375" t="2321" r="26312" b="899"/>
          <a:stretch>
            <a:fillRect/>
          </a:stretch>
        </p:blipFill>
        <p:spPr bwMode="auto">
          <a:xfrm>
            <a:off x="6143625" y="3886200"/>
            <a:ext cx="2913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0" name="正方形/長方形 1"/>
          <p:cNvSpPr>
            <a:spLocks noChangeArrowheads="1"/>
          </p:cNvSpPr>
          <p:nvPr/>
        </p:nvSpPr>
        <p:spPr bwMode="auto">
          <a:xfrm>
            <a:off x="6205538" y="1135063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  <p:sp>
        <p:nvSpPr>
          <p:cNvPr id="9251" name="正方形/長方形 34"/>
          <p:cNvSpPr>
            <a:spLocks noChangeArrowheads="1"/>
          </p:cNvSpPr>
          <p:nvPr/>
        </p:nvSpPr>
        <p:spPr bwMode="auto">
          <a:xfrm>
            <a:off x="6210300" y="3968750"/>
            <a:ext cx="2747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557213" y="254000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Introduction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099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0825" y="1068388"/>
            <a:ext cx="84248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u="none" dirty="0">
                <a:solidFill>
                  <a:srgbClr val="FF0000"/>
                </a:solidFill>
                <a:latin typeface="+mj-lt"/>
                <a:ea typeface="ＭＳ Ｐゴシック" pitchFamily="50" charset="-128"/>
                <a:cs typeface="Times New Roman" pitchFamily="18" charset="0"/>
              </a:rPr>
              <a:t>Plasma actuator </a:t>
            </a:r>
            <a:r>
              <a:rPr lang="en-US" altLang="ja-JP" sz="24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: New flow control device</a:t>
            </a:r>
            <a:endParaRPr lang="ja-JP" altLang="en-US" sz="24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15963" y="3775075"/>
            <a:ext cx="3498850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ja-JP" sz="1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J. R. Roth, D. M. Sherman</a:t>
            </a:r>
            <a:r>
              <a:rPr lang="en-US" altLang="ja-JP" sz="1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, </a:t>
            </a:r>
            <a:r>
              <a:rPr lang="ja-JP" altLang="ja-JP" sz="1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S. P. Wilkinson</a:t>
            </a:r>
            <a:r>
              <a:rPr lang="en-US" altLang="ja-JP" sz="1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, AIAA, 1998.</a:t>
            </a:r>
            <a:endParaRPr lang="ja-JP" altLang="en-US" sz="10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5413" y="4354513"/>
            <a:ext cx="6337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b="1" u="none" dirty="0">
                <a:solidFill>
                  <a:srgbClr val="FF0000"/>
                </a:solidFill>
                <a:latin typeface="+mj-lt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lang="en-US" altLang="ja-JP" sz="2400" b="1" u="none" dirty="0">
                <a:solidFill>
                  <a:srgbClr val="FF0000"/>
                </a:solidFill>
                <a:latin typeface="+mj-lt"/>
                <a:ea typeface="ＭＳ Ｐゴシック" pitchFamily="50" charset="-128"/>
                <a:cs typeface="Times New Roman" pitchFamily="18" charset="0"/>
              </a:rPr>
              <a:t>Advantages of the plasma actuator</a:t>
            </a:r>
            <a:endParaRPr lang="ja-JP" altLang="en-US" sz="2000" b="1" u="none" dirty="0">
              <a:solidFill>
                <a:srgbClr val="FF0000"/>
              </a:solidFill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16050" y="4892675"/>
            <a:ext cx="2698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ja-JP" sz="2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1. No-moving parts</a:t>
            </a:r>
            <a:endParaRPr lang="ja-JP" altLang="en-US" sz="20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16050" y="5373688"/>
            <a:ext cx="29797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ja-JP" sz="2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2. Simple construction</a:t>
            </a:r>
            <a:endParaRPr lang="ja-JP" altLang="en-US" sz="20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pic>
        <p:nvPicPr>
          <p:cNvPr id="4105" name="Picture 5" descr="C:\Users\user\Documents\水野良典\研究用資料\自分の論文\2014-10 11th ICFD\Figure\References\J. R. Roth, H. Sin, R. C. M. Madhan, S. P. Wilkinson, AIAA paper, 2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44650"/>
            <a:ext cx="3887787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4356100" y="4021138"/>
            <a:ext cx="467995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J. R. Roth, H. Sin, R. C. M. Madhan, S. P. Wilkinson, AIAA, 2003.</a:t>
            </a:r>
            <a:endParaRPr lang="ja-JP" altLang="en-US" sz="10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19225" y="5848350"/>
            <a:ext cx="6505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ja-JP" sz="2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3. Thickness under 1 mm (our device was </a:t>
            </a:r>
            <a:r>
              <a:rPr lang="en-US" altLang="ja-JP" sz="2000" b="1" u="none" dirty="0">
                <a:solidFill>
                  <a:srgbClr val="FF0000"/>
                </a:solidFill>
                <a:latin typeface="+mj-lt"/>
                <a:ea typeface="ＭＳ Ｐゴシック" pitchFamily="50" charset="-128"/>
                <a:cs typeface="Times New Roman" pitchFamily="18" charset="0"/>
              </a:rPr>
              <a:t>100 µm </a:t>
            </a:r>
            <a:r>
              <a:rPr lang="en-US" altLang="ja-JP" sz="2000" b="1" u="none" dirty="0">
                <a:latin typeface="+mj-lt"/>
                <a:ea typeface="ＭＳ Ｐゴシック" pitchFamily="50" charset="-128"/>
                <a:cs typeface="Times New Roman" pitchFamily="18" charset="0"/>
              </a:rPr>
              <a:t>!)</a:t>
            </a:r>
            <a:endParaRPr lang="ja-JP" altLang="en-US" sz="2000" b="1" u="none" dirty="0">
              <a:latin typeface="+mj-lt"/>
              <a:ea typeface="ＭＳ Ｐゴシック" pitchFamily="50" charset="-128"/>
              <a:cs typeface="Times New Roman" pitchFamily="18" charset="0"/>
            </a:endParaRPr>
          </a:p>
        </p:txBody>
      </p:sp>
      <p:pic>
        <p:nvPicPr>
          <p:cNvPr id="4108" name="Picture 3" descr="C:\Users\user\Documents\水野良典\研究用資料\自分の論文\2014-10 11th ICFD\Figure\simplified image of flow\Plasma actuat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005013"/>
            <a:ext cx="4567237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Marius\Desktop\Work PA\Flowat7.5m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38862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Users\Marius\Desktop\Work PA\Flowat5m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9906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テキスト ボックス 8"/>
          <p:cNvSpPr txBox="1">
            <a:spLocks noChangeArrowheads="1"/>
          </p:cNvSpPr>
          <p:nvPr/>
        </p:nvSpPr>
        <p:spPr bwMode="auto">
          <a:xfrm>
            <a:off x="4464050" y="1128713"/>
            <a:ext cx="1350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5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5" name="Rectangle 25"/>
          <p:cNvSpPr>
            <a:spLocks noChangeArrowheads="1"/>
          </p:cNvSpPr>
          <p:nvPr/>
        </p:nvSpPr>
        <p:spPr bwMode="auto">
          <a:xfrm>
            <a:off x="557213" y="0"/>
            <a:ext cx="4090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none" dirty="0">
                <a:solidFill>
                  <a:srgbClr val="29292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Results Flow 3D Model (V)</a:t>
            </a:r>
            <a:endParaRPr lang="ja-JP" altLang="en-US" sz="2800" u="none" dirty="0">
              <a:solidFill>
                <a:srgbClr val="29292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6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0269" name="テキスト ボックス 8"/>
          <p:cNvSpPr txBox="1">
            <a:spLocks noChangeArrowheads="1"/>
          </p:cNvSpPr>
          <p:nvPr/>
        </p:nvSpPr>
        <p:spPr bwMode="auto">
          <a:xfrm>
            <a:off x="4378325" y="3962400"/>
            <a:ext cx="1522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7.5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70" name="テキスト ボックス 8"/>
          <p:cNvSpPr txBox="1">
            <a:spLocks noChangeArrowheads="1"/>
          </p:cNvSpPr>
          <p:nvPr/>
        </p:nvSpPr>
        <p:spPr bwMode="auto">
          <a:xfrm>
            <a:off x="5337175" y="32766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71" name="テキスト ボックス 8"/>
          <p:cNvSpPr txBox="1">
            <a:spLocks noChangeArrowheads="1"/>
          </p:cNvSpPr>
          <p:nvPr/>
        </p:nvSpPr>
        <p:spPr bwMode="auto">
          <a:xfrm>
            <a:off x="5329238" y="6191250"/>
            <a:ext cx="633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2" name="Picture 32" descr="C:\Users\Marius\Desktop\Work PA\IsoSurface5ms.png"/>
          <p:cNvPicPr>
            <a:picLocks noChangeAspect="1" noChangeArrowheads="1"/>
          </p:cNvPicPr>
          <p:nvPr/>
        </p:nvPicPr>
        <p:blipFill>
          <a:blip r:embed="rId5" cstate="print"/>
          <a:srcRect l="25700" t="665" r="25662" b="665"/>
          <a:stretch>
            <a:fillRect/>
          </a:stretch>
        </p:blipFill>
        <p:spPr bwMode="auto">
          <a:xfrm>
            <a:off x="6200775" y="990600"/>
            <a:ext cx="2876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3" descr="C:\Users\Marius\Desktop\Work PA\IsoSurface7.5ms.png"/>
          <p:cNvPicPr>
            <a:picLocks noChangeAspect="1" noChangeArrowheads="1"/>
          </p:cNvPicPr>
          <p:nvPr/>
        </p:nvPicPr>
        <p:blipFill>
          <a:blip r:embed="rId6" cstate="print"/>
          <a:srcRect l="25842" t="665" r="25642" b="920"/>
          <a:stretch>
            <a:fillRect/>
          </a:stretch>
        </p:blipFill>
        <p:spPr bwMode="auto">
          <a:xfrm>
            <a:off x="6200775" y="3886200"/>
            <a:ext cx="2876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4" name="正方形/長方形 33"/>
          <p:cNvSpPr>
            <a:spLocks noChangeArrowheads="1"/>
          </p:cNvSpPr>
          <p:nvPr/>
        </p:nvSpPr>
        <p:spPr bwMode="auto">
          <a:xfrm>
            <a:off x="6205538" y="1135063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  <p:sp>
        <p:nvSpPr>
          <p:cNvPr id="10275" name="正方形/長方形 34"/>
          <p:cNvSpPr>
            <a:spLocks noChangeArrowheads="1"/>
          </p:cNvSpPr>
          <p:nvPr/>
        </p:nvSpPr>
        <p:spPr bwMode="auto">
          <a:xfrm>
            <a:off x="6200775" y="3959225"/>
            <a:ext cx="2747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Marius\Desktop\Work PA\Flowat25m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C:\Users\Marius\Desktop\Work PA\Flowat10m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906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テキスト ボックス 8"/>
          <p:cNvSpPr txBox="1">
            <a:spLocks noChangeArrowheads="1"/>
          </p:cNvSpPr>
          <p:nvPr/>
        </p:nvSpPr>
        <p:spPr bwMode="auto">
          <a:xfrm>
            <a:off x="4359275" y="1128713"/>
            <a:ext cx="14652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10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9" name="Rectangle 25"/>
          <p:cNvSpPr>
            <a:spLocks noChangeArrowheads="1"/>
          </p:cNvSpPr>
          <p:nvPr/>
        </p:nvSpPr>
        <p:spPr bwMode="auto">
          <a:xfrm>
            <a:off x="557213" y="0"/>
            <a:ext cx="41671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none">
                <a:solidFill>
                  <a:srgbClr val="29292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Results Flow 3D Model (VI)</a:t>
            </a:r>
            <a:endParaRPr lang="ja-JP" altLang="en-US" sz="2800" u="none">
              <a:solidFill>
                <a:srgbClr val="29292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70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8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293" name="テキスト ボックス 8"/>
          <p:cNvSpPr txBox="1">
            <a:spLocks noChangeArrowheads="1"/>
          </p:cNvSpPr>
          <p:nvPr/>
        </p:nvSpPr>
        <p:spPr bwMode="auto">
          <a:xfrm>
            <a:off x="4343400" y="3962400"/>
            <a:ext cx="1465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25 ms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94" name="テキスト ボックス 8"/>
          <p:cNvSpPr txBox="1">
            <a:spLocks noChangeArrowheads="1"/>
          </p:cNvSpPr>
          <p:nvPr/>
        </p:nvSpPr>
        <p:spPr bwMode="auto">
          <a:xfrm>
            <a:off x="5270500" y="32766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95" name="テキスト ボックス 8"/>
          <p:cNvSpPr txBox="1">
            <a:spLocks noChangeArrowheads="1"/>
          </p:cNvSpPr>
          <p:nvPr/>
        </p:nvSpPr>
        <p:spPr bwMode="auto">
          <a:xfrm>
            <a:off x="5281613" y="6191250"/>
            <a:ext cx="633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296" name="Picture 33" descr="C:\Users\Marius\Desktop\Work PA\IsoSurface10ms.png"/>
          <p:cNvPicPr>
            <a:picLocks noChangeAspect="1" noChangeArrowheads="1"/>
          </p:cNvPicPr>
          <p:nvPr/>
        </p:nvPicPr>
        <p:blipFill>
          <a:blip r:embed="rId5" cstate="print"/>
          <a:srcRect l="26874" t="2585" r="27061" b="1752"/>
          <a:stretch>
            <a:fillRect/>
          </a:stretch>
        </p:blipFill>
        <p:spPr bwMode="auto">
          <a:xfrm>
            <a:off x="6191250" y="990600"/>
            <a:ext cx="2809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7" name="Picture 34" descr="C:\Users\Marius\Desktop\Work PA\IsoSurface25ms.png"/>
          <p:cNvPicPr>
            <a:picLocks noChangeAspect="1" noChangeArrowheads="1"/>
          </p:cNvPicPr>
          <p:nvPr/>
        </p:nvPicPr>
        <p:blipFill>
          <a:blip r:embed="rId6" cstate="print"/>
          <a:srcRect l="25809" t="1620" r="27075" b="531"/>
          <a:stretch>
            <a:fillRect/>
          </a:stretch>
        </p:blipFill>
        <p:spPr bwMode="auto">
          <a:xfrm>
            <a:off x="6191250" y="3886200"/>
            <a:ext cx="2809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8" name="正方形/長方形 34"/>
          <p:cNvSpPr>
            <a:spLocks noChangeArrowheads="1"/>
          </p:cNvSpPr>
          <p:nvPr/>
        </p:nvSpPr>
        <p:spPr bwMode="auto">
          <a:xfrm>
            <a:off x="6205538" y="1135063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  <p:sp>
        <p:nvSpPr>
          <p:cNvPr id="11299" name="正方形/長方形 35"/>
          <p:cNvSpPr>
            <a:spLocks noChangeArrowheads="1"/>
          </p:cNvSpPr>
          <p:nvPr/>
        </p:nvSpPr>
        <p:spPr bwMode="auto">
          <a:xfrm>
            <a:off x="6200775" y="3987800"/>
            <a:ext cx="2747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Marius\Desktop\Work PA\Flowat25ms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Marius\Desktop\Work PA\Flowat25ms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906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テキスト ボックス 8"/>
          <p:cNvSpPr txBox="1">
            <a:spLocks noChangeArrowheads="1"/>
          </p:cNvSpPr>
          <p:nvPr/>
        </p:nvSpPr>
        <p:spPr bwMode="auto">
          <a:xfrm>
            <a:off x="4330700" y="1128713"/>
            <a:ext cx="15224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25 ms</a:t>
            </a:r>
          </a:p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angle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3" name="Rectangle 25"/>
          <p:cNvSpPr>
            <a:spLocks noChangeArrowheads="1"/>
          </p:cNvSpPr>
          <p:nvPr/>
        </p:nvSpPr>
        <p:spPr bwMode="auto">
          <a:xfrm>
            <a:off x="557213" y="0"/>
            <a:ext cx="4090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none" dirty="0">
                <a:solidFill>
                  <a:srgbClr val="29292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Results Flow 3D Model (VII)</a:t>
            </a:r>
            <a:endParaRPr lang="ja-JP" altLang="en-US" sz="2800" u="none" dirty="0">
              <a:solidFill>
                <a:srgbClr val="29292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4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2317" name="テキスト ボックス 8"/>
          <p:cNvSpPr txBox="1">
            <a:spLocks noChangeArrowheads="1"/>
          </p:cNvSpPr>
          <p:nvPr/>
        </p:nvSpPr>
        <p:spPr bwMode="auto">
          <a:xfrm>
            <a:off x="4330700" y="3962400"/>
            <a:ext cx="1522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25 ms</a:t>
            </a:r>
          </a:p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angle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318" name="テキスト ボックス 8"/>
          <p:cNvSpPr txBox="1">
            <a:spLocks noChangeArrowheads="1"/>
          </p:cNvSpPr>
          <p:nvPr/>
        </p:nvSpPr>
        <p:spPr bwMode="auto">
          <a:xfrm>
            <a:off x="5289550" y="32766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319" name="テキスト ボックス 8"/>
          <p:cNvSpPr txBox="1">
            <a:spLocks noChangeArrowheads="1"/>
          </p:cNvSpPr>
          <p:nvPr/>
        </p:nvSpPr>
        <p:spPr bwMode="auto">
          <a:xfrm>
            <a:off x="5281613" y="6191250"/>
            <a:ext cx="633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320" name="Picture 32" descr="C:\Users\Marius\Desktop\Work PA\IsoSurface25msB.png"/>
          <p:cNvPicPr>
            <a:picLocks noChangeAspect="1" noChangeArrowheads="1"/>
          </p:cNvPicPr>
          <p:nvPr/>
        </p:nvPicPr>
        <p:blipFill>
          <a:blip r:embed="rId5" cstate="print"/>
          <a:srcRect l="29439" t="2431" r="27113" b="7645"/>
          <a:stretch>
            <a:fillRect/>
          </a:stretch>
        </p:blipFill>
        <p:spPr bwMode="auto">
          <a:xfrm>
            <a:off x="6172200" y="990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1" name="Picture 33" descr="C:\Users\Marius\Desktop\Work PA\IsoSurface25msC.png"/>
          <p:cNvPicPr>
            <a:picLocks noChangeAspect="1" noChangeArrowheads="1"/>
          </p:cNvPicPr>
          <p:nvPr/>
        </p:nvPicPr>
        <p:blipFill>
          <a:blip r:embed="rId6" cstate="print"/>
          <a:srcRect l="25912" t="-337" r="25772" b="337"/>
          <a:stretch>
            <a:fillRect/>
          </a:stretch>
        </p:blipFill>
        <p:spPr bwMode="auto">
          <a:xfrm>
            <a:off x="6172200" y="3886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2" name="正方形/長方形 33"/>
          <p:cNvSpPr>
            <a:spLocks noChangeArrowheads="1"/>
          </p:cNvSpPr>
          <p:nvPr/>
        </p:nvSpPr>
        <p:spPr bwMode="auto">
          <a:xfrm>
            <a:off x="6205538" y="1135063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  <p:sp>
        <p:nvSpPr>
          <p:cNvPr id="12323" name="正方形/長方形 34"/>
          <p:cNvSpPr>
            <a:spLocks noChangeArrowheads="1"/>
          </p:cNvSpPr>
          <p:nvPr/>
        </p:nvSpPr>
        <p:spPr bwMode="auto">
          <a:xfrm>
            <a:off x="6205538" y="3962400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Marius\Desktop\Work PA\Flowat25ms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3895725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 descr="C:\Users\Marius\Desktop\Work PA\Flowat25ms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990600"/>
            <a:ext cx="58340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テキスト ボックス 8"/>
          <p:cNvSpPr txBox="1">
            <a:spLocks noChangeArrowheads="1"/>
          </p:cNvSpPr>
          <p:nvPr/>
        </p:nvSpPr>
        <p:spPr bwMode="auto">
          <a:xfrm>
            <a:off x="4359275" y="1128713"/>
            <a:ext cx="15224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25 ms</a:t>
            </a:r>
          </a:p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angle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7" name="Rectangle 25"/>
          <p:cNvSpPr>
            <a:spLocks noChangeArrowheads="1"/>
          </p:cNvSpPr>
          <p:nvPr/>
        </p:nvSpPr>
        <p:spPr bwMode="auto">
          <a:xfrm>
            <a:off x="557213" y="0"/>
            <a:ext cx="42433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none" dirty="0">
                <a:solidFill>
                  <a:srgbClr val="29292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Results Flow 3D Model (VIII)</a:t>
            </a:r>
            <a:endParaRPr lang="ja-JP" altLang="en-US" sz="2800" u="none" dirty="0">
              <a:solidFill>
                <a:srgbClr val="29292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8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2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3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3341" name="テキスト ボックス 8"/>
          <p:cNvSpPr txBox="1">
            <a:spLocks noChangeArrowheads="1"/>
          </p:cNvSpPr>
          <p:nvPr/>
        </p:nvSpPr>
        <p:spPr bwMode="auto">
          <a:xfrm>
            <a:off x="4359275" y="3962400"/>
            <a:ext cx="1522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Flow at 25 ms</a:t>
            </a:r>
          </a:p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angle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42" name="テキスト ボックス 8"/>
          <p:cNvSpPr txBox="1">
            <a:spLocks noChangeArrowheads="1"/>
          </p:cNvSpPr>
          <p:nvPr/>
        </p:nvSpPr>
        <p:spPr bwMode="auto">
          <a:xfrm>
            <a:off x="5318125" y="32766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43" name="テキスト ボックス 8"/>
          <p:cNvSpPr txBox="1">
            <a:spLocks noChangeArrowheads="1"/>
          </p:cNvSpPr>
          <p:nvPr/>
        </p:nvSpPr>
        <p:spPr bwMode="auto">
          <a:xfrm>
            <a:off x="5310188" y="6191250"/>
            <a:ext cx="633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u="none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[m/s]</a:t>
            </a:r>
            <a:endParaRPr lang="ja-JP" altLang="en-US" sz="1600" b="1" u="none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344" name="Picture 32" descr="C:\Users\Marius\Desktop\Work PA\IsoSurface25msD.png"/>
          <p:cNvPicPr>
            <a:picLocks noChangeAspect="1" noChangeArrowheads="1"/>
          </p:cNvPicPr>
          <p:nvPr/>
        </p:nvPicPr>
        <p:blipFill>
          <a:blip r:embed="rId5" cstate="print"/>
          <a:srcRect l="30116" t="6651" r="27383" b="4788"/>
          <a:stretch>
            <a:fillRect/>
          </a:stretch>
        </p:blipFill>
        <p:spPr bwMode="auto">
          <a:xfrm>
            <a:off x="6210300" y="990600"/>
            <a:ext cx="280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33" descr="C:\Users\Marius\Desktop\Work PA\IsoSurface25msE.png"/>
          <p:cNvPicPr>
            <a:picLocks noChangeAspect="1" noChangeArrowheads="1"/>
          </p:cNvPicPr>
          <p:nvPr/>
        </p:nvPicPr>
        <p:blipFill>
          <a:blip r:embed="rId6" cstate="print"/>
          <a:srcRect l="27515" t="990" r="25604" b="1320"/>
          <a:stretch>
            <a:fillRect/>
          </a:stretch>
        </p:blipFill>
        <p:spPr bwMode="auto">
          <a:xfrm>
            <a:off x="6210300" y="3895725"/>
            <a:ext cx="280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6" name="正方形/長方形 33"/>
          <p:cNvSpPr>
            <a:spLocks noChangeArrowheads="1"/>
          </p:cNvSpPr>
          <p:nvPr/>
        </p:nvSpPr>
        <p:spPr bwMode="auto">
          <a:xfrm>
            <a:off x="6205538" y="1135063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  <p:sp>
        <p:nvSpPr>
          <p:cNvPr id="13347" name="正方形/長方形 34"/>
          <p:cNvSpPr>
            <a:spLocks noChangeArrowheads="1"/>
          </p:cNvSpPr>
          <p:nvPr/>
        </p:nvSpPr>
        <p:spPr bwMode="auto">
          <a:xfrm>
            <a:off x="6205538" y="3959225"/>
            <a:ext cx="274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none">
                <a:solidFill>
                  <a:srgbClr val="FFFF00"/>
                </a:solidFill>
              </a:rPr>
              <a:t>Iso-Surfaces of the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292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/>
          <p:cNvSpPr>
            <a:spLocks noChangeArrowheads="1"/>
          </p:cNvSpPr>
          <p:nvPr/>
        </p:nvSpPr>
        <p:spPr bwMode="auto">
          <a:xfrm>
            <a:off x="557213" y="254000"/>
            <a:ext cx="25670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Conclusions</a:t>
            </a:r>
            <a:endParaRPr lang="ja-JP" altLang="en-US" sz="2800" u="none">
              <a:solidFill>
                <a:srgbClr val="292929"/>
              </a:solidFill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579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Arial Black" pitchFamily="34" charset="0"/>
            </a:endParaRPr>
          </a:p>
        </p:txBody>
      </p:sp>
      <p:sp>
        <p:nvSpPr>
          <p:cNvPr id="24580" name="正方形/長方形 3"/>
          <p:cNvSpPr>
            <a:spLocks noChangeArrowheads="1"/>
          </p:cNvSpPr>
          <p:nvPr/>
        </p:nvSpPr>
        <p:spPr bwMode="auto">
          <a:xfrm>
            <a:off x="228600" y="1752600"/>
            <a:ext cx="8534400" cy="450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r>
              <a:rPr lang="en-US" altLang="ja-JP" sz="2000" u="none" dirty="0" err="1">
                <a:latin typeface="Arial Black" pitchFamily="34" charset="0"/>
              </a:rPr>
              <a:t>Microplasma</a:t>
            </a:r>
            <a:r>
              <a:rPr lang="en-US" altLang="ja-JP" sz="2000" u="none" dirty="0">
                <a:latin typeface="Arial Black" pitchFamily="34" charset="0"/>
              </a:rPr>
              <a:t> actuator for flow control is a simple and efficient solution for flow control.</a:t>
            </a:r>
          </a:p>
          <a:p>
            <a:pPr marL="457200" indent="-457200" algn="just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ja-JP" sz="2000" u="none" dirty="0">
                <a:latin typeface="Arial Black" pitchFamily="34" charset="0"/>
              </a:rPr>
              <a:t>When duty ratio was D = 20% the flow velocity was 0.6 m/s and diagonal left flow was measured. The maximum flow velocity was 0.58 m/s when D = 70% and diagonal right flow was measured.</a:t>
            </a:r>
          </a:p>
          <a:p>
            <a:pPr marL="457200" indent="-457200" algn="just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ja-JP" sz="2000" u="none" dirty="0">
                <a:latin typeface="Arial Black" pitchFamily="34" charset="0"/>
              </a:rPr>
              <a:t>The numerical simulations were carried out using </a:t>
            </a:r>
            <a:r>
              <a:rPr lang="en-US" altLang="ja-JP" sz="2000" u="none" dirty="0" err="1">
                <a:latin typeface="Arial Black" pitchFamily="34" charset="0"/>
              </a:rPr>
              <a:t>Suzen</a:t>
            </a:r>
            <a:r>
              <a:rPr lang="en-US" altLang="ja-JP" sz="2000" u="none" dirty="0">
                <a:latin typeface="Arial Black" pitchFamily="34" charset="0"/>
              </a:rPr>
              <a:t> model and the results were in agreement with the experimental one.</a:t>
            </a:r>
            <a:endParaRPr lang="ja-JP" altLang="en-US" sz="2000" u="none" dirty="0">
              <a:latin typeface="Arial Black" pitchFamily="34" charset="0"/>
            </a:endParaRPr>
          </a:p>
        </p:txBody>
      </p:sp>
      <p:sp>
        <p:nvSpPr>
          <p:cNvPr id="24581" name="テキスト ボックス 8"/>
          <p:cNvSpPr txBox="1">
            <a:spLocks noChangeArrowheads="1"/>
          </p:cNvSpPr>
          <p:nvPr/>
        </p:nvSpPr>
        <p:spPr bwMode="auto">
          <a:xfrm>
            <a:off x="304800" y="1066800"/>
            <a:ext cx="8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b="1" u="none" dirty="0">
                <a:solidFill>
                  <a:srgbClr val="FF5050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The following results were obtained in this study.</a:t>
            </a:r>
            <a:endParaRPr lang="ja-JP" altLang="en-US" sz="2400" b="1" u="none" dirty="0">
              <a:solidFill>
                <a:srgbClr val="FF5050"/>
              </a:solidFill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5"/>
          <p:cNvSpPr>
            <a:spLocks noChangeArrowheads="1"/>
          </p:cNvSpPr>
          <p:nvPr/>
        </p:nvSpPr>
        <p:spPr bwMode="auto">
          <a:xfrm>
            <a:off x="685800" y="457200"/>
            <a:ext cx="7500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3600" u="none" dirty="0">
                <a:solidFill>
                  <a:srgbClr val="FF0000"/>
                </a:solidFill>
                <a:latin typeface="Arial Black" pitchFamily="34" charset="0"/>
                <a:ea typeface="HGPｺﾞｼｯｸE" pitchFamily="50" charset="-128"/>
                <a:cs typeface="Arial Unicode MS" pitchFamily="50" charset="-128"/>
              </a:rPr>
              <a:t>Thank you for your attention</a:t>
            </a:r>
            <a:r>
              <a:rPr lang="en-US" altLang="ja-JP" sz="3600" u="none" dirty="0">
                <a:solidFill>
                  <a:srgbClr val="FF0000"/>
                </a:solidFill>
                <a:latin typeface="Arial Black" pitchFamily="34" charset="0"/>
                <a:ea typeface="GungsuhChe" pitchFamily="49" charset="-127"/>
                <a:cs typeface="Arial Unicode MS" pitchFamily="50" charset="-128"/>
              </a:rPr>
              <a:t>!</a:t>
            </a:r>
            <a:endParaRPr lang="ja-JP" altLang="en-US" sz="3600" u="none" dirty="0">
              <a:solidFill>
                <a:srgbClr val="FF0000"/>
              </a:solidFill>
              <a:latin typeface="Arial Black" pitchFamily="34" charset="0"/>
              <a:ea typeface="GungsuhChe" pitchFamily="49" charset="-127"/>
              <a:cs typeface="Arial Unicode MS" pitchFamily="50" charset="-128"/>
            </a:endParaRPr>
          </a:p>
        </p:txBody>
      </p:sp>
      <p:pic>
        <p:nvPicPr>
          <p:cNvPr id="4" name="Picture 2" descr="http://shimizu-lab.cjr.shizuoka.ac.jp/member/ob/IMG_0048.JPG"/>
          <p:cNvPicPr>
            <a:picLocks noChangeAspect="1" noChangeArrowheads="1"/>
          </p:cNvPicPr>
          <p:nvPr/>
        </p:nvPicPr>
        <p:blipFill>
          <a:blip r:embed="rId3" cstate="print">
            <a:lum bright="30000" contrast="22000"/>
          </a:blip>
          <a:srcRect/>
          <a:stretch>
            <a:fillRect/>
          </a:stretch>
        </p:blipFill>
        <p:spPr bwMode="auto">
          <a:xfrm>
            <a:off x="762000" y="1219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292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"/>
          <p:cNvSpPr>
            <a:spLocks noChangeArrowheads="1"/>
          </p:cNvSpPr>
          <p:nvPr/>
        </p:nvSpPr>
        <p:spPr bwMode="auto">
          <a:xfrm>
            <a:off x="557213" y="254000"/>
            <a:ext cx="4005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conditions</a:t>
            </a:r>
            <a:endParaRPr lang="ja-JP" altLang="en-US" sz="28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23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4" name="テキスト ボックス 8"/>
          <p:cNvSpPr txBox="1">
            <a:spLocks noChangeArrowheads="1"/>
          </p:cNvSpPr>
          <p:nvPr/>
        </p:nvSpPr>
        <p:spPr bwMode="auto">
          <a:xfrm>
            <a:off x="5527675" y="1254125"/>
            <a:ext cx="2600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Flow visualization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438" y="2362200"/>
            <a:ext cx="4175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グループ化 91"/>
          <p:cNvGrpSpPr>
            <a:grpSpLocks/>
          </p:cNvGrpSpPr>
          <p:nvPr/>
        </p:nvGrpSpPr>
        <p:grpSpPr bwMode="auto">
          <a:xfrm>
            <a:off x="76200" y="1817688"/>
            <a:ext cx="5553075" cy="4343400"/>
            <a:chOff x="609600" y="1817606"/>
            <a:chExt cx="5553654" cy="4342719"/>
          </a:xfrm>
        </p:grpSpPr>
        <p:grpSp>
          <p:nvGrpSpPr>
            <p:cNvPr id="5129" name="グループ化 131"/>
            <p:cNvGrpSpPr>
              <a:grpSpLocks/>
            </p:cNvGrpSpPr>
            <p:nvPr/>
          </p:nvGrpSpPr>
          <p:grpSpPr bwMode="auto">
            <a:xfrm>
              <a:off x="609600" y="1817606"/>
              <a:ext cx="5553654" cy="4342719"/>
              <a:chOff x="2096834" y="1680935"/>
              <a:chExt cx="5553978" cy="4342881"/>
            </a:xfrm>
          </p:grpSpPr>
          <p:pic>
            <p:nvPicPr>
              <p:cNvPr id="5132" name="図 6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ED1C24"/>
                  </a:clrFrom>
                  <a:clrTo>
                    <a:srgbClr val="ED1C24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34335" y="2039699"/>
                <a:ext cx="1316445" cy="1307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7" name="カギ線コネクタ 56"/>
              <p:cNvCxnSpPr/>
              <p:nvPr/>
            </p:nvCxnSpPr>
            <p:spPr>
              <a:xfrm rot="5400000">
                <a:off x="1458210" y="3500665"/>
                <a:ext cx="3179383" cy="863740"/>
              </a:xfrm>
              <a:prstGeom prst="bentConnector3">
                <a:avLst>
                  <a:gd name="adj1" fmla="val 15139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34" name="図 121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5696902" y="4797152"/>
                <a:ext cx="612000" cy="5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5" name="図 6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ED1C24"/>
                  </a:clrFrom>
                  <a:clrTo>
                    <a:srgbClr val="ED1C24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32622" y="4282161"/>
                <a:ext cx="2118190" cy="1238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0" name="直線コネクタ 59"/>
              <p:cNvCxnSpPr/>
              <p:nvPr/>
            </p:nvCxnSpPr>
            <p:spPr>
              <a:xfrm>
                <a:off x="4784909" y="3746025"/>
                <a:ext cx="0" cy="1507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7" name="テキスト ボックス 64"/>
              <p:cNvSpPr txBox="1">
                <a:spLocks noChangeArrowheads="1"/>
              </p:cNvSpPr>
              <p:nvPr/>
            </p:nvSpPr>
            <p:spPr bwMode="auto">
              <a:xfrm>
                <a:off x="4304551" y="2512215"/>
                <a:ext cx="972770" cy="369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b="1" u="none">
                    <a:latin typeface="Times New Roman" pitchFamily="18" charset="0"/>
                    <a:cs typeface="Times New Roman" pitchFamily="18" charset="0"/>
                  </a:rPr>
                  <a:t>Z-stage</a:t>
                </a:r>
                <a:endParaRPr lang="ja-JP" altLang="en-US" b="1" u="none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38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2096834" y="1680935"/>
                <a:ext cx="3033462" cy="369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b="1" u="none">
                    <a:latin typeface="Times New Roman" pitchFamily="18" charset="0"/>
                    <a:cs typeface="Times New Roman" pitchFamily="18" charset="0"/>
                  </a:rPr>
                  <a:t>Microplasma actuator</a:t>
                </a:r>
                <a:endParaRPr lang="ja-JP" altLang="en-US" b="1" u="none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39" name="テキスト ボックス 66"/>
              <p:cNvSpPr txBox="1">
                <a:spLocks noChangeArrowheads="1"/>
              </p:cNvSpPr>
              <p:nvPr/>
            </p:nvSpPr>
            <p:spPr bwMode="auto">
              <a:xfrm>
                <a:off x="5870179" y="3912141"/>
                <a:ext cx="1396800" cy="369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b="1" u="none">
                    <a:latin typeface="Times New Roman" pitchFamily="18" charset="0"/>
                    <a:cs typeface="Times New Roman" pitchFamily="18" charset="0"/>
                  </a:rPr>
                  <a:t>Oscilloscope</a:t>
                </a:r>
                <a:endParaRPr lang="ja-JP" altLang="en-US" b="1" u="none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64" name="直線コネクタ 63"/>
              <p:cNvCxnSpPr/>
              <p:nvPr/>
            </p:nvCxnSpPr>
            <p:spPr>
              <a:xfrm>
                <a:off x="2616031" y="5514289"/>
                <a:ext cx="1084438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rot="5400000">
                <a:off x="3302065" y="5423813"/>
                <a:ext cx="863497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円/楕円 65"/>
              <p:cNvSpPr/>
              <p:nvPr/>
            </p:nvSpPr>
            <p:spPr>
              <a:xfrm>
                <a:off x="3668715" y="5455559"/>
                <a:ext cx="112731" cy="11428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57660">
                  <a:defRPr/>
                </a:pPr>
                <a:endParaRPr lang="ja-JP" altLang="en-US" u="none"/>
              </a:p>
            </p:txBody>
          </p:sp>
          <p:cxnSp>
            <p:nvCxnSpPr>
              <p:cNvPr id="67" name="直線コネクタ 66"/>
              <p:cNvCxnSpPr/>
              <p:nvPr/>
            </p:nvCxnSpPr>
            <p:spPr>
              <a:xfrm>
                <a:off x="3554396" y="5853973"/>
                <a:ext cx="336605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3608380" y="5944450"/>
                <a:ext cx="225462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3657601" y="6023816"/>
                <a:ext cx="111143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H="1" flipV="1">
                <a:off x="6634647" y="5368256"/>
                <a:ext cx="0" cy="339684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4780145" y="5703179"/>
                <a:ext cx="1851326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8" name="グループ化 107"/>
              <p:cNvGrpSpPr>
                <a:grpSpLocks/>
              </p:cNvGrpSpPr>
              <p:nvPr/>
            </p:nvGrpSpPr>
            <p:grpSpPr bwMode="auto">
              <a:xfrm>
                <a:off x="4634713" y="3888411"/>
                <a:ext cx="299281" cy="759599"/>
                <a:chOff x="3850779" y="3784845"/>
                <a:chExt cx="288000" cy="724644"/>
              </a:xfrm>
            </p:grpSpPr>
            <p:sp>
              <p:nvSpPr>
                <p:cNvPr id="86" name="円/楕円 85"/>
                <p:cNvSpPr/>
                <p:nvPr/>
              </p:nvSpPr>
              <p:spPr>
                <a:xfrm>
                  <a:off x="3957116" y="3785295"/>
                  <a:ext cx="73340" cy="28619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57660">
                    <a:defRPr/>
                  </a:pPr>
                  <a:endParaRPr lang="ja-JP" altLang="en-US" u="none"/>
                </a:p>
              </p:txBody>
            </p:sp>
            <p:sp>
              <p:nvSpPr>
                <p:cNvPr id="87" name="台形 86"/>
                <p:cNvSpPr/>
                <p:nvPr/>
              </p:nvSpPr>
              <p:spPr>
                <a:xfrm flipV="1">
                  <a:off x="3923502" y="4076034"/>
                  <a:ext cx="145152" cy="433080"/>
                </a:xfrm>
                <a:prstGeom prst="trapezoid">
                  <a:avLst/>
                </a:prstGeom>
                <a:solidFill>
                  <a:srgbClr val="FFFFFF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57660">
                    <a:defRPr/>
                  </a:pPr>
                  <a:endParaRPr lang="ja-JP" altLang="en-US" u="none"/>
                </a:p>
              </p:txBody>
            </p:sp>
            <p:sp>
              <p:nvSpPr>
                <p:cNvPr id="88" name="台形 87"/>
                <p:cNvSpPr/>
                <p:nvPr/>
              </p:nvSpPr>
              <p:spPr>
                <a:xfrm>
                  <a:off x="3850162" y="3932179"/>
                  <a:ext cx="288776" cy="143855"/>
                </a:xfrm>
                <a:prstGeom prst="trapezoid">
                  <a:avLst/>
                </a:prstGeom>
                <a:solidFill>
                  <a:srgbClr val="FFFFFF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57660">
                    <a:defRPr/>
                  </a:pPr>
                  <a:endParaRPr lang="ja-JP" altLang="en-US" u="none"/>
                </a:p>
              </p:txBody>
            </p:sp>
          </p:grpSp>
          <p:cxnSp>
            <p:nvCxnSpPr>
              <p:cNvPr id="77" name="直線コネクタ 76"/>
              <p:cNvCxnSpPr/>
              <p:nvPr/>
            </p:nvCxnSpPr>
            <p:spPr>
              <a:xfrm>
                <a:off x="4783321" y="4650792"/>
                <a:ext cx="0" cy="1057149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円/楕円 77"/>
              <p:cNvSpPr/>
              <p:nvPr/>
            </p:nvSpPr>
            <p:spPr>
              <a:xfrm>
                <a:off x="3668715" y="3692057"/>
                <a:ext cx="111143" cy="1127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57660">
                  <a:defRPr/>
                </a:pPr>
                <a:endParaRPr lang="ja-JP" altLang="en-US" u="none"/>
              </a:p>
            </p:txBody>
          </p:sp>
          <p:cxnSp>
            <p:nvCxnSpPr>
              <p:cNvPr id="79" name="直線コネクタ 78"/>
              <p:cNvCxnSpPr/>
              <p:nvPr/>
            </p:nvCxnSpPr>
            <p:spPr>
              <a:xfrm>
                <a:off x="3768744" y="3750788"/>
                <a:ext cx="1009814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2" name="テキスト ボックス 86"/>
              <p:cNvSpPr txBox="1">
                <a:spLocks noChangeArrowheads="1"/>
              </p:cNvSpPr>
              <p:nvPr/>
            </p:nvSpPr>
            <p:spPr bwMode="auto">
              <a:xfrm>
                <a:off x="3853837" y="3336501"/>
                <a:ext cx="2232379" cy="369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b="1" u="none">
                    <a:latin typeface="Times New Roman" pitchFamily="18" charset="0"/>
                    <a:cs typeface="Times New Roman" pitchFamily="18" charset="0"/>
                  </a:rPr>
                  <a:t>High Voltage probe</a:t>
                </a:r>
                <a:endParaRPr lang="ja-JP" altLang="en-US" b="1" u="none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81" name="直線コネクタ 80"/>
              <p:cNvCxnSpPr/>
              <p:nvPr/>
            </p:nvCxnSpPr>
            <p:spPr>
              <a:xfrm flipV="1">
                <a:off x="3729049" y="2342843"/>
                <a:ext cx="0" cy="2641284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54" name="グループ化 164"/>
              <p:cNvGrpSpPr>
                <a:grpSpLocks/>
              </p:cNvGrpSpPr>
              <p:nvPr/>
            </p:nvGrpSpPr>
            <p:grpSpPr bwMode="auto">
              <a:xfrm>
                <a:off x="3020493" y="4275089"/>
                <a:ext cx="1421741" cy="792029"/>
                <a:chOff x="2521868" y="4047818"/>
                <a:chExt cx="1368152" cy="755582"/>
              </a:xfrm>
            </p:grpSpPr>
            <p:sp>
              <p:nvSpPr>
                <p:cNvPr id="84" name="正方形/長方形 83"/>
                <p:cNvSpPr/>
                <p:nvPr/>
              </p:nvSpPr>
              <p:spPr>
                <a:xfrm>
                  <a:off x="2818683" y="4047352"/>
                  <a:ext cx="762428" cy="7556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57660">
                    <a:defRPr/>
                  </a:pPr>
                  <a:endParaRPr lang="ja-JP" altLang="en-US" u="none"/>
                </a:p>
              </p:txBody>
            </p:sp>
            <p:sp>
              <p:nvSpPr>
                <p:cNvPr id="5156" name="テキスト ボックス 101"/>
                <p:cNvSpPr txBox="1">
                  <a:spLocks noChangeArrowheads="1"/>
                </p:cNvSpPr>
                <p:nvPr/>
              </p:nvSpPr>
              <p:spPr bwMode="auto">
                <a:xfrm>
                  <a:off x="2521868" y="4103424"/>
                  <a:ext cx="1368152" cy="616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b="1" u="none">
                      <a:latin typeface="Times New Roman" pitchFamily="18" charset="0"/>
                      <a:cs typeface="Times New Roman" pitchFamily="18" charset="0"/>
                    </a:rPr>
                    <a:t>Power</a:t>
                  </a:r>
                </a:p>
                <a:p>
                  <a:r>
                    <a:rPr lang="en-US" altLang="ja-JP" b="1" u="none">
                      <a:latin typeface="Times New Roman" pitchFamily="18" charset="0"/>
                      <a:cs typeface="Times New Roman" pitchFamily="18" charset="0"/>
                    </a:rPr>
                    <a:t>supply</a:t>
                  </a:r>
                </a:p>
              </p:txBody>
            </p:sp>
          </p:grpSp>
        </p:grpSp>
        <p:sp>
          <p:nvSpPr>
            <p:cNvPr id="48" name="正方形/長方形 47"/>
            <p:cNvSpPr/>
            <p:nvPr/>
          </p:nvSpPr>
          <p:spPr>
            <a:xfrm>
              <a:off x="4218364" y="4900048"/>
              <a:ext cx="593787" cy="576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 u="none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4188198" y="5014330"/>
              <a:ext cx="611252" cy="323799"/>
            </a:xfrm>
            <a:custGeom>
              <a:avLst/>
              <a:gdLst>
                <a:gd name="connsiteX0" fmla="*/ 0 w 1513490"/>
                <a:gd name="connsiteY0" fmla="*/ 257503 h 301296"/>
                <a:gd name="connsiteX1" fmla="*/ 136634 w 1513490"/>
                <a:gd name="connsiteY1" fmla="*/ 78827 h 301296"/>
                <a:gd name="connsiteX2" fmla="*/ 210207 w 1513490"/>
                <a:gd name="connsiteY2" fmla="*/ 15765 h 301296"/>
                <a:gd name="connsiteX3" fmla="*/ 273269 w 1513490"/>
                <a:gd name="connsiteY3" fmla="*/ 15765 h 301296"/>
                <a:gd name="connsiteX4" fmla="*/ 367862 w 1513490"/>
                <a:gd name="connsiteY4" fmla="*/ 110358 h 301296"/>
                <a:gd name="connsiteX5" fmla="*/ 430924 w 1513490"/>
                <a:gd name="connsiteY5" fmla="*/ 225972 h 301296"/>
                <a:gd name="connsiteX6" fmla="*/ 493986 w 1513490"/>
                <a:gd name="connsiteY6" fmla="*/ 278523 h 301296"/>
                <a:gd name="connsiteX7" fmla="*/ 536028 w 1513490"/>
                <a:gd name="connsiteY7" fmla="*/ 289034 h 301296"/>
                <a:gd name="connsiteX8" fmla="*/ 620110 w 1513490"/>
                <a:gd name="connsiteY8" fmla="*/ 257503 h 301296"/>
                <a:gd name="connsiteX9" fmla="*/ 704193 w 1513490"/>
                <a:gd name="connsiteY9" fmla="*/ 110358 h 301296"/>
                <a:gd name="connsiteX10" fmla="*/ 798786 w 1513490"/>
                <a:gd name="connsiteY10" fmla="*/ 36785 h 301296"/>
                <a:gd name="connsiteX11" fmla="*/ 840828 w 1513490"/>
                <a:gd name="connsiteY11" fmla="*/ 15765 h 301296"/>
                <a:gd name="connsiteX12" fmla="*/ 924910 w 1513490"/>
                <a:gd name="connsiteY12" fmla="*/ 57806 h 301296"/>
                <a:gd name="connsiteX13" fmla="*/ 998483 w 1513490"/>
                <a:gd name="connsiteY13" fmla="*/ 194441 h 301296"/>
                <a:gd name="connsiteX14" fmla="*/ 1051034 w 1513490"/>
                <a:gd name="connsiteY14" fmla="*/ 257503 h 301296"/>
                <a:gd name="connsiteX15" fmla="*/ 1114096 w 1513490"/>
                <a:gd name="connsiteY15" fmla="*/ 299544 h 301296"/>
                <a:gd name="connsiteX16" fmla="*/ 1219200 w 1513490"/>
                <a:gd name="connsiteY16" fmla="*/ 268013 h 301296"/>
                <a:gd name="connsiteX17" fmla="*/ 1313793 w 1513490"/>
                <a:gd name="connsiteY17" fmla="*/ 110358 h 301296"/>
                <a:gd name="connsiteX18" fmla="*/ 1397876 w 1513490"/>
                <a:gd name="connsiteY18" fmla="*/ 15765 h 301296"/>
                <a:gd name="connsiteX19" fmla="*/ 1450428 w 1513490"/>
                <a:gd name="connsiteY19" fmla="*/ 15765 h 301296"/>
                <a:gd name="connsiteX20" fmla="*/ 1513490 w 1513490"/>
                <a:gd name="connsiteY20" fmla="*/ 47296 h 3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13490" h="301296">
                  <a:moveTo>
                    <a:pt x="0" y="257503"/>
                  </a:moveTo>
                  <a:cubicBezTo>
                    <a:pt x="50800" y="188310"/>
                    <a:pt x="101600" y="119117"/>
                    <a:pt x="136634" y="78827"/>
                  </a:cubicBezTo>
                  <a:cubicBezTo>
                    <a:pt x="171669" y="38537"/>
                    <a:pt x="187435" y="26275"/>
                    <a:pt x="210207" y="15765"/>
                  </a:cubicBezTo>
                  <a:cubicBezTo>
                    <a:pt x="232980" y="5255"/>
                    <a:pt x="246993" y="0"/>
                    <a:pt x="273269" y="15765"/>
                  </a:cubicBezTo>
                  <a:cubicBezTo>
                    <a:pt x="299545" y="31530"/>
                    <a:pt x="341586" y="75324"/>
                    <a:pt x="367862" y="110358"/>
                  </a:cubicBezTo>
                  <a:cubicBezTo>
                    <a:pt x="394138" y="145392"/>
                    <a:pt x="409903" y="197945"/>
                    <a:pt x="430924" y="225972"/>
                  </a:cubicBezTo>
                  <a:cubicBezTo>
                    <a:pt x="451945" y="254000"/>
                    <a:pt x="476469" y="268013"/>
                    <a:pt x="493986" y="278523"/>
                  </a:cubicBezTo>
                  <a:cubicBezTo>
                    <a:pt x="511503" y="289033"/>
                    <a:pt x="515007" y="292537"/>
                    <a:pt x="536028" y="289034"/>
                  </a:cubicBezTo>
                  <a:cubicBezTo>
                    <a:pt x="557049" y="285531"/>
                    <a:pt x="592083" y="287282"/>
                    <a:pt x="620110" y="257503"/>
                  </a:cubicBezTo>
                  <a:cubicBezTo>
                    <a:pt x="648137" y="227724"/>
                    <a:pt x="674414" y="147144"/>
                    <a:pt x="704193" y="110358"/>
                  </a:cubicBezTo>
                  <a:cubicBezTo>
                    <a:pt x="733972" y="73572"/>
                    <a:pt x="776014" y="52551"/>
                    <a:pt x="798786" y="36785"/>
                  </a:cubicBezTo>
                  <a:cubicBezTo>
                    <a:pt x="821559" y="21020"/>
                    <a:pt x="819807" y="12261"/>
                    <a:pt x="840828" y="15765"/>
                  </a:cubicBezTo>
                  <a:cubicBezTo>
                    <a:pt x="861849" y="19269"/>
                    <a:pt x="898634" y="28027"/>
                    <a:pt x="924910" y="57806"/>
                  </a:cubicBezTo>
                  <a:cubicBezTo>
                    <a:pt x="951186" y="87585"/>
                    <a:pt x="977462" y="161158"/>
                    <a:pt x="998483" y="194441"/>
                  </a:cubicBezTo>
                  <a:cubicBezTo>
                    <a:pt x="1019504" y="227724"/>
                    <a:pt x="1031765" y="239986"/>
                    <a:pt x="1051034" y="257503"/>
                  </a:cubicBezTo>
                  <a:cubicBezTo>
                    <a:pt x="1070303" y="275020"/>
                    <a:pt x="1086068" y="297792"/>
                    <a:pt x="1114096" y="299544"/>
                  </a:cubicBezTo>
                  <a:cubicBezTo>
                    <a:pt x="1142124" y="301296"/>
                    <a:pt x="1185917" y="299544"/>
                    <a:pt x="1219200" y="268013"/>
                  </a:cubicBezTo>
                  <a:cubicBezTo>
                    <a:pt x="1252483" y="236482"/>
                    <a:pt x="1284014" y="152399"/>
                    <a:pt x="1313793" y="110358"/>
                  </a:cubicBezTo>
                  <a:cubicBezTo>
                    <a:pt x="1343572" y="68317"/>
                    <a:pt x="1375104" y="31531"/>
                    <a:pt x="1397876" y="15765"/>
                  </a:cubicBezTo>
                  <a:cubicBezTo>
                    <a:pt x="1420649" y="0"/>
                    <a:pt x="1431159" y="10510"/>
                    <a:pt x="1450428" y="15765"/>
                  </a:cubicBezTo>
                  <a:cubicBezTo>
                    <a:pt x="1469697" y="21020"/>
                    <a:pt x="1491593" y="34158"/>
                    <a:pt x="1513490" y="47296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 u="none"/>
            </a:p>
          </p:txBody>
        </p:sp>
      </p:grpSp>
      <p:sp>
        <p:nvSpPr>
          <p:cNvPr id="5127" name="テキスト ボックス 92"/>
          <p:cNvSpPr txBox="1">
            <a:spLocks noChangeArrowheads="1"/>
          </p:cNvSpPr>
          <p:nvPr/>
        </p:nvSpPr>
        <p:spPr bwMode="auto">
          <a:xfrm>
            <a:off x="1260475" y="1219200"/>
            <a:ext cx="282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setup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28" name="テキスト ボックス 94"/>
          <p:cNvSpPr txBox="1">
            <a:spLocks noChangeArrowheads="1"/>
          </p:cNvSpPr>
          <p:nvPr/>
        </p:nvSpPr>
        <p:spPr bwMode="auto">
          <a:xfrm>
            <a:off x="4924425" y="1776413"/>
            <a:ext cx="387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u="none">
                <a:latin typeface="Arial Unicode MS" pitchFamily="50" charset="-128"/>
                <a:ea typeface="HGP創英角ｺﾞｼｯｸUB" pitchFamily="50" charset="-128"/>
                <a:cs typeface="Arial Unicode MS" pitchFamily="50" charset="-128"/>
              </a:rPr>
              <a:t>Using particle tracking velocimetry</a:t>
            </a:r>
            <a:endParaRPr lang="ja-JP" altLang="en-US" u="none">
              <a:latin typeface="Arial Unicode MS" pitchFamily="50" charset="-128"/>
              <a:ea typeface="HGP創英角ｺﾞｼｯｸUB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5"/>
          <p:cNvSpPr>
            <a:spLocks noChangeArrowheads="1"/>
          </p:cNvSpPr>
          <p:nvPr/>
        </p:nvSpPr>
        <p:spPr bwMode="auto">
          <a:xfrm>
            <a:off x="557213" y="254000"/>
            <a:ext cx="4005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conditions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7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148" name="図 3" descr="Side view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4589463"/>
            <a:ext cx="41751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テキスト ボックス 4"/>
          <p:cNvSpPr txBox="1">
            <a:spLocks noChangeArrowheads="1"/>
          </p:cNvSpPr>
          <p:nvPr/>
        </p:nvSpPr>
        <p:spPr bwMode="auto">
          <a:xfrm>
            <a:off x="1233488" y="4143375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Cross section view</a:t>
            </a:r>
            <a:endParaRPr lang="ja-JP" altLang="en-US" u="none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50" name="テキスト ボックス 5"/>
          <p:cNvSpPr txBox="1">
            <a:spLocks noChangeArrowheads="1"/>
          </p:cNvSpPr>
          <p:nvPr/>
        </p:nvSpPr>
        <p:spPr bwMode="auto">
          <a:xfrm>
            <a:off x="1731963" y="1557338"/>
            <a:ext cx="1108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Top view</a:t>
            </a:r>
            <a:endParaRPr lang="ja-JP" altLang="en-US" u="none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51" name="テキスト ボックス 8"/>
          <p:cNvSpPr txBox="1">
            <a:spLocks noChangeArrowheads="1"/>
          </p:cNvSpPr>
          <p:nvPr/>
        </p:nvSpPr>
        <p:spPr bwMode="auto">
          <a:xfrm>
            <a:off x="717550" y="1066800"/>
            <a:ext cx="3130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Microplasma actuator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52" name="テキスト ボックス 9"/>
          <p:cNvSpPr txBox="1">
            <a:spLocks noChangeArrowheads="1"/>
          </p:cNvSpPr>
          <p:nvPr/>
        </p:nvSpPr>
        <p:spPr bwMode="auto">
          <a:xfrm>
            <a:off x="5711825" y="1066800"/>
            <a:ext cx="229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Applied voltage</a:t>
            </a:r>
            <a:endParaRPr lang="ja-JP" altLang="en-US" sz="2400" u="none">
              <a:solidFill>
                <a:srgbClr val="FF505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53" name="テキスト ボックス 24"/>
          <p:cNvSpPr txBox="1">
            <a:spLocks noChangeArrowheads="1"/>
          </p:cNvSpPr>
          <p:nvPr/>
        </p:nvSpPr>
        <p:spPr bwMode="auto">
          <a:xfrm>
            <a:off x="4714875" y="1831975"/>
            <a:ext cx="428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AC voltage was burst with FET switches</a:t>
            </a:r>
            <a:endParaRPr lang="ja-JP" altLang="en-US" u="none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54" name="テキスト ボックス 25"/>
          <p:cNvSpPr txBox="1">
            <a:spLocks noChangeArrowheads="1"/>
          </p:cNvSpPr>
          <p:nvPr/>
        </p:nvSpPr>
        <p:spPr bwMode="auto">
          <a:xfrm>
            <a:off x="4640263" y="2395538"/>
            <a:ext cx="4403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u="none">
                <a:latin typeface="Arial Unicode MS" pitchFamily="50" charset="-128"/>
                <a:ea typeface="HGP創英角ｺﾞｼｯｸUB" pitchFamily="50" charset="-128"/>
                <a:cs typeface="Arial Unicode MS" pitchFamily="50" charset="-128"/>
              </a:rPr>
              <a:t>Original voltage</a:t>
            </a:r>
            <a:r>
              <a:rPr lang="ja-JP" altLang="en-US" u="none">
                <a:latin typeface="Arial Unicode MS" pitchFamily="50" charset="-128"/>
                <a:ea typeface="HGP創英角ｺﾞｼｯｸUB" pitchFamily="50" charset="-128"/>
                <a:cs typeface="Arial Unicode MS" pitchFamily="50" charset="-128"/>
              </a:rPr>
              <a:t>：</a:t>
            </a:r>
            <a:r>
              <a:rPr lang="en-US" altLang="ja-JP" u="none">
                <a:latin typeface="Arial Unicode MS" pitchFamily="50" charset="-128"/>
                <a:ea typeface="HGP創英角ｺﾞｼｯｸUB" pitchFamily="50" charset="-128"/>
                <a:cs typeface="Arial Unicode MS" pitchFamily="50" charset="-128"/>
              </a:rPr>
              <a:t>AC (1.4 kV &amp; 20 kHz)</a:t>
            </a:r>
            <a:endParaRPr lang="ja-JP" altLang="en-US" u="none">
              <a:latin typeface="Arial Unicode MS" pitchFamily="50" charset="-128"/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6155" name="テキスト ボックス 26"/>
          <p:cNvSpPr txBox="1">
            <a:spLocks noChangeArrowheads="1"/>
          </p:cNvSpPr>
          <p:nvPr/>
        </p:nvSpPr>
        <p:spPr bwMode="auto">
          <a:xfrm>
            <a:off x="4713288" y="2830513"/>
            <a:ext cx="3146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u="none">
                <a:latin typeface="Arial Unicode MS" pitchFamily="50" charset="-128"/>
                <a:ea typeface="HGP創英角ｺﾞｼｯｸUB" pitchFamily="50" charset="-128"/>
                <a:cs typeface="Arial Unicode MS" pitchFamily="50" charset="-128"/>
              </a:rPr>
              <a:t>Duty ratio (D) : 20% &amp; 70%</a:t>
            </a:r>
          </a:p>
        </p:txBody>
      </p:sp>
      <p:grpSp>
        <p:nvGrpSpPr>
          <p:cNvPr id="6156" name="グループ化 31"/>
          <p:cNvGrpSpPr>
            <a:grpSpLocks/>
          </p:cNvGrpSpPr>
          <p:nvPr/>
        </p:nvGrpSpPr>
        <p:grpSpPr bwMode="auto">
          <a:xfrm>
            <a:off x="693738" y="1955800"/>
            <a:ext cx="3168650" cy="2149475"/>
            <a:chOff x="694450" y="1955520"/>
            <a:chExt cx="3168000" cy="2150541"/>
          </a:xfrm>
        </p:grpSpPr>
        <p:pic>
          <p:nvPicPr>
            <p:cNvPr id="61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4450" y="1955520"/>
              <a:ext cx="3168000" cy="2150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9" name="テキスト ボックス 28"/>
            <p:cNvSpPr txBox="1">
              <a:spLocks noChangeArrowheads="1"/>
            </p:cNvSpPr>
            <p:nvPr/>
          </p:nvSpPr>
          <p:spPr bwMode="auto">
            <a:xfrm>
              <a:off x="718957" y="2128650"/>
              <a:ext cx="5838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u="none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HV 1</a:t>
              </a:r>
              <a:endParaRPr lang="ja-JP" altLang="en-US" sz="1400" b="1" u="none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  <p:sp>
          <p:nvSpPr>
            <p:cNvPr id="6160" name="テキスト ボックス 29"/>
            <p:cNvSpPr txBox="1">
              <a:spLocks noChangeArrowheads="1"/>
            </p:cNvSpPr>
            <p:nvPr/>
          </p:nvSpPr>
          <p:spPr bwMode="auto">
            <a:xfrm>
              <a:off x="3249167" y="3607123"/>
              <a:ext cx="5853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u="none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HV 2</a:t>
              </a:r>
              <a:endParaRPr lang="ja-JP" altLang="en-US" sz="1400" b="1" u="none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  <p:sp>
          <p:nvSpPr>
            <p:cNvPr id="6161" name="テキスト ボックス 30"/>
            <p:cNvSpPr txBox="1">
              <a:spLocks noChangeArrowheads="1"/>
            </p:cNvSpPr>
            <p:nvPr/>
          </p:nvSpPr>
          <p:spPr bwMode="auto">
            <a:xfrm>
              <a:off x="3241745" y="2855025"/>
              <a:ext cx="58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u="none">
                  <a:solidFill>
                    <a:schemeClr val="bg1"/>
                  </a:solidFill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GND</a:t>
              </a:r>
              <a:endParaRPr lang="ja-JP" altLang="en-US" sz="1400" b="1" u="none">
                <a:solidFill>
                  <a:schemeClr val="bg1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</p:grpSp>
      <p:pic>
        <p:nvPicPr>
          <p:cNvPr id="6157" name="図 27" descr="図1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6588" y="3251200"/>
            <a:ext cx="4416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557213" y="254000"/>
            <a:ext cx="75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List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362075" y="15240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Introduction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25"/>
          <p:cNvSpPr>
            <a:spLocks noChangeArrowheads="1"/>
          </p:cNvSpPr>
          <p:nvPr/>
        </p:nvSpPr>
        <p:spPr bwMode="auto">
          <a:xfrm>
            <a:off x="1362075" y="21288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Experimental setup</a:t>
            </a:r>
            <a:endParaRPr lang="ja-JP" altLang="en-US" sz="2400" u="none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9" name="Rectangle 25"/>
          <p:cNvSpPr>
            <a:spLocks noChangeArrowheads="1"/>
          </p:cNvSpPr>
          <p:nvPr/>
        </p:nvSpPr>
        <p:spPr bwMode="auto">
          <a:xfrm>
            <a:off x="1362075" y="2738438"/>
            <a:ext cx="343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Simulation conditions</a:t>
            </a:r>
            <a:endParaRPr lang="ja-JP" altLang="en-US" sz="2400" u="none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0" name="Rectangle 25"/>
          <p:cNvSpPr>
            <a:spLocks noChangeArrowheads="1"/>
          </p:cNvSpPr>
          <p:nvPr/>
        </p:nvSpPr>
        <p:spPr bwMode="auto">
          <a:xfrm>
            <a:off x="1362075" y="33480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4. Results</a:t>
            </a:r>
            <a:endParaRPr lang="ja-JP" altLang="en-US" sz="24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1" name="Rectangle 25"/>
          <p:cNvSpPr>
            <a:spLocks noChangeArrowheads="1"/>
          </p:cNvSpPr>
          <p:nvPr/>
        </p:nvSpPr>
        <p:spPr bwMode="auto">
          <a:xfrm>
            <a:off x="3200400" y="3352800"/>
            <a:ext cx="292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ja-JP" altLang="en-US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 </a:t>
            </a:r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results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82" name="Rectangle 25"/>
          <p:cNvSpPr>
            <a:spLocks noChangeArrowheads="1"/>
          </p:cNvSpPr>
          <p:nvPr/>
        </p:nvSpPr>
        <p:spPr bwMode="auto">
          <a:xfrm>
            <a:off x="1362075" y="3943350"/>
            <a:ext cx="220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400" u="none" dirty="0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5. Conclusions</a:t>
            </a:r>
            <a:endParaRPr lang="ja-JP" altLang="en-US" sz="2400" u="none" dirty="0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5"/>
          <p:cNvSpPr>
            <a:spLocks noChangeArrowheads="1"/>
          </p:cNvSpPr>
          <p:nvPr/>
        </p:nvSpPr>
        <p:spPr bwMode="auto">
          <a:xfrm>
            <a:off x="557213" y="254000"/>
            <a:ext cx="3584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conditions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171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" name="正方形/長方形 5"/>
          <p:cNvSpPr>
            <a:spLocks noChangeArrowheads="1"/>
          </p:cNvSpPr>
          <p:nvPr/>
        </p:nvSpPr>
        <p:spPr bwMode="auto">
          <a:xfrm>
            <a:off x="803275" y="1539875"/>
            <a:ext cx="354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</a:rPr>
              <a:t>Computational geometry</a:t>
            </a:r>
            <a:endParaRPr lang="ja-JP" altLang="en-US" sz="2400" u="none">
              <a:solidFill>
                <a:srgbClr val="FF5050"/>
              </a:solidFill>
            </a:endParaRPr>
          </a:p>
        </p:txBody>
      </p:sp>
      <p:sp>
        <p:nvSpPr>
          <p:cNvPr id="7173" name="正方形/長方形 6"/>
          <p:cNvSpPr>
            <a:spLocks noChangeArrowheads="1"/>
          </p:cNvSpPr>
          <p:nvPr/>
        </p:nvSpPr>
        <p:spPr bwMode="auto">
          <a:xfrm>
            <a:off x="315913" y="1066800"/>
            <a:ext cx="8507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400" u="none">
                <a:ea typeface="HGP創英角ｺﾞｼｯｸUB" pitchFamily="50" charset="-128"/>
                <a:cs typeface="Arial Unicode MS" pitchFamily="50" charset="-128"/>
              </a:rPr>
              <a:t>Numerical simulations were carried out using Suzen model</a:t>
            </a:r>
            <a:endParaRPr lang="ja-JP" altLang="en-US" sz="24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7174" name="正方形/長方形 7"/>
          <p:cNvSpPr>
            <a:spLocks noChangeArrowheads="1"/>
          </p:cNvSpPr>
          <p:nvPr/>
        </p:nvSpPr>
        <p:spPr bwMode="auto">
          <a:xfrm>
            <a:off x="5978525" y="1535113"/>
            <a:ext cx="263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u="none">
                <a:solidFill>
                  <a:srgbClr val="FF5050"/>
                </a:solidFill>
              </a:rPr>
              <a:t>Voltage waveform</a:t>
            </a:r>
            <a:endParaRPr lang="ja-JP" altLang="en-US" sz="2400" u="none">
              <a:solidFill>
                <a:srgbClr val="FF5050"/>
              </a:solidFill>
            </a:endParaRPr>
          </a:p>
        </p:txBody>
      </p:sp>
      <p:sp>
        <p:nvSpPr>
          <p:cNvPr id="7175" name="正方形/長方形 6"/>
          <p:cNvSpPr>
            <a:spLocks noChangeArrowheads="1"/>
          </p:cNvSpPr>
          <p:nvPr/>
        </p:nvSpPr>
        <p:spPr bwMode="auto">
          <a:xfrm>
            <a:off x="304800" y="4419600"/>
            <a:ext cx="4335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u="none">
                <a:ea typeface="HGP創英角ｺﾞｼｯｸUB" pitchFamily="50" charset="-128"/>
                <a:cs typeface="Arial Unicode MS" pitchFamily="50" charset="-128"/>
              </a:rPr>
              <a:t>The effective value of 1.4 kV AC voltage </a:t>
            </a:r>
          </a:p>
          <a:p>
            <a:pPr algn="l"/>
            <a:r>
              <a:rPr lang="en-US" altLang="ja-JP" u="none">
                <a:ea typeface="HGP創英角ｺﾞｼｯｸUB" pitchFamily="50" charset="-128"/>
                <a:cs typeface="Arial Unicode MS" pitchFamily="50" charset="-128"/>
              </a:rPr>
              <a:t>is about 1 kV</a:t>
            </a:r>
            <a:endParaRPr lang="ja-JP" altLang="en-US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7176" name="下矢印 10"/>
          <p:cNvSpPr>
            <a:spLocks noChangeArrowheads="1"/>
          </p:cNvSpPr>
          <p:nvPr/>
        </p:nvSpPr>
        <p:spPr bwMode="auto">
          <a:xfrm>
            <a:off x="2133600" y="5105400"/>
            <a:ext cx="3048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7" name="正方形/長方形 6"/>
          <p:cNvSpPr>
            <a:spLocks noChangeArrowheads="1"/>
          </p:cNvSpPr>
          <p:nvPr/>
        </p:nvSpPr>
        <p:spPr bwMode="auto">
          <a:xfrm>
            <a:off x="609600" y="5526088"/>
            <a:ext cx="3352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u="none">
                <a:ea typeface="HGP創英角ｺﾞｼｯｸUB" pitchFamily="50" charset="-128"/>
                <a:cs typeface="Arial Unicode MS" pitchFamily="50" charset="-128"/>
              </a:rPr>
              <a:t>1 kV pulse voltage was utilized </a:t>
            </a:r>
          </a:p>
          <a:p>
            <a:pPr algn="l"/>
            <a:r>
              <a:rPr lang="en-US" altLang="ja-JP" u="none">
                <a:ea typeface="HGP創英角ｺﾞｼｯｸUB" pitchFamily="50" charset="-128"/>
                <a:cs typeface="Arial Unicode MS" pitchFamily="50" charset="-128"/>
              </a:rPr>
              <a:t>as the applied voltage</a:t>
            </a:r>
            <a:endParaRPr lang="ja-JP" altLang="en-US" u="none">
              <a:ea typeface="HGP創英角ｺﾞｼｯｸUB" pitchFamily="50" charset="-128"/>
              <a:cs typeface="Arial Unicode MS" pitchFamily="50" charset="-128"/>
            </a:endParaRPr>
          </a:p>
        </p:txBody>
      </p:sp>
      <p:pic>
        <p:nvPicPr>
          <p:cNvPr id="7178" name="図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2209800"/>
            <a:ext cx="48069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図 15"/>
          <p:cNvPicPr>
            <a:picLocks noChangeAspect="1"/>
          </p:cNvPicPr>
          <p:nvPr/>
        </p:nvPicPr>
        <p:blipFill>
          <a:blip r:embed="rId4" cstate="print"/>
          <a:srcRect t="5000" r="6841"/>
          <a:stretch>
            <a:fillRect/>
          </a:stretch>
        </p:blipFill>
        <p:spPr bwMode="auto">
          <a:xfrm>
            <a:off x="5437188" y="2060575"/>
            <a:ext cx="3386137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5"/>
          <p:cNvSpPr>
            <a:spLocks noChangeArrowheads="1"/>
          </p:cNvSpPr>
          <p:nvPr/>
        </p:nvSpPr>
        <p:spPr bwMode="auto">
          <a:xfrm>
            <a:off x="557213" y="254000"/>
            <a:ext cx="352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Theory</a:t>
            </a:r>
            <a:r>
              <a:rPr lang="ja-JP" altLang="en-US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u="none">
                <a:solidFill>
                  <a:srgbClr val="29292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(I)</a:t>
            </a:r>
            <a:endParaRPr lang="ja-JP" altLang="en-US" sz="2800" u="none">
              <a:solidFill>
                <a:srgbClr val="29292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195" name="AutoShape 26"/>
          <p:cNvSpPr>
            <a:spLocks noChangeArrowheads="1"/>
          </p:cNvSpPr>
          <p:nvPr/>
        </p:nvSpPr>
        <p:spPr bwMode="auto">
          <a:xfrm rot="5400000">
            <a:off x="209550" y="396875"/>
            <a:ext cx="287338" cy="24923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6" name="正方形/長方形 6"/>
          <p:cNvSpPr>
            <a:spLocks noChangeArrowheads="1"/>
          </p:cNvSpPr>
          <p:nvPr/>
        </p:nvSpPr>
        <p:spPr bwMode="auto">
          <a:xfrm>
            <a:off x="315913" y="838200"/>
            <a:ext cx="6056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u="none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・ </a:t>
            </a:r>
            <a:r>
              <a:rPr lang="en-US" altLang="ja-JP" sz="2400" u="none">
                <a:ea typeface="HGP創英角ｺﾞｼｯｸUB" pitchFamily="50" charset="-128"/>
                <a:cs typeface="Arial Unicode MS" pitchFamily="50" charset="-128"/>
              </a:rPr>
              <a:t>Suzen model + Navier-Stokes Equations</a:t>
            </a:r>
            <a:endParaRPr lang="ja-JP" altLang="en-US" sz="2400" u="none"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198" name="正方形/長方形 16"/>
          <p:cNvSpPr>
            <a:spLocks noChangeArrowheads="1"/>
          </p:cNvSpPr>
          <p:nvPr/>
        </p:nvSpPr>
        <p:spPr bwMode="auto">
          <a:xfrm>
            <a:off x="533400" y="1323975"/>
            <a:ext cx="371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The electrohydrodynamic force is:</a:t>
            </a:r>
            <a:endParaRPr lang="ja-JP" altLang="en-US" u="none"/>
          </a:p>
        </p:txBody>
      </p:sp>
      <p:sp>
        <p:nvSpPr>
          <p:cNvPr id="8199" name="正方形/長方形 17"/>
          <p:cNvSpPr>
            <a:spLocks noChangeArrowheads="1"/>
          </p:cNvSpPr>
          <p:nvPr/>
        </p:nvSpPr>
        <p:spPr bwMode="auto">
          <a:xfrm>
            <a:off x="2819400" y="1609725"/>
            <a:ext cx="601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where </a:t>
            </a:r>
            <a:r>
              <a:rPr lang="en-US" altLang="ja-JP" i="1" u="none"/>
              <a:t>f </a:t>
            </a:r>
            <a:r>
              <a:rPr lang="en-US" altLang="ja-JP" u="none"/>
              <a:t>is the body force per unit volume, </a:t>
            </a:r>
            <a:r>
              <a:rPr lang="en-US" altLang="ja-JP" i="1" u="none"/>
              <a:t>ρ</a:t>
            </a:r>
            <a:r>
              <a:rPr lang="en-US" altLang="ja-JP" i="1" u="none" baseline="-25000"/>
              <a:t>c</a:t>
            </a:r>
            <a:r>
              <a:rPr lang="en-US" altLang="ja-JP" u="none"/>
              <a:t> is the net charge density and </a:t>
            </a:r>
            <a:r>
              <a:rPr lang="en-US" altLang="ja-JP" i="1" u="none"/>
              <a:t>E</a:t>
            </a:r>
            <a:r>
              <a:rPr lang="en-US" altLang="ja-JP" u="none"/>
              <a:t> is the intensity of the electric field. The magnetic forces where neglected. </a:t>
            </a:r>
            <a:endParaRPr lang="ja-JP" altLang="en-US" u="none"/>
          </a:p>
        </p:txBody>
      </p:sp>
      <p:sp>
        <p:nvSpPr>
          <p:cNvPr id="8200" name="正方形/長方形 18"/>
          <p:cNvSpPr>
            <a:spLocks noChangeArrowheads="1"/>
          </p:cNvSpPr>
          <p:nvPr/>
        </p:nvSpPr>
        <p:spPr bwMode="auto">
          <a:xfrm>
            <a:off x="533400" y="2524125"/>
            <a:ext cx="221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 The electric field is:</a:t>
            </a:r>
            <a:endParaRPr lang="ja-JP" altLang="en-US" u="none"/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820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1895475"/>
            <a:ext cx="971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8207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9813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正方形/長方形 29"/>
          <p:cNvSpPr>
            <a:spLocks noChangeArrowheads="1"/>
          </p:cNvSpPr>
          <p:nvPr/>
        </p:nvSpPr>
        <p:spPr bwMode="auto">
          <a:xfrm>
            <a:off x="2859088" y="2962275"/>
            <a:ext cx="2646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where </a:t>
            </a:r>
            <a:r>
              <a:rPr lang="en-US" altLang="ja-JP" i="1" u="none"/>
              <a:t>V</a:t>
            </a:r>
            <a:r>
              <a:rPr lang="en-US" altLang="ja-JP" u="none"/>
              <a:t> is the potential.</a:t>
            </a:r>
            <a:endParaRPr lang="ja-JP" altLang="en-US" u="none"/>
          </a:p>
        </p:txBody>
      </p:sp>
      <p:sp>
        <p:nvSpPr>
          <p:cNvPr id="8209" name="正方形/長方形 35"/>
          <p:cNvSpPr>
            <a:spLocks noChangeArrowheads="1"/>
          </p:cNvSpPr>
          <p:nvPr/>
        </p:nvSpPr>
        <p:spPr bwMode="auto">
          <a:xfrm>
            <a:off x="571500" y="3438525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According to Gauss’ law:</a:t>
            </a:r>
            <a:endParaRPr lang="ja-JP" altLang="en-US" u="none"/>
          </a:p>
        </p:txBody>
      </p:sp>
      <p:sp>
        <p:nvSpPr>
          <p:cNvPr id="821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8211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575" y="3895725"/>
            <a:ext cx="1314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2" name="正方形/長方形 41"/>
          <p:cNvSpPr>
            <a:spLocks noChangeArrowheads="1"/>
          </p:cNvSpPr>
          <p:nvPr/>
        </p:nvSpPr>
        <p:spPr bwMode="auto">
          <a:xfrm>
            <a:off x="533400" y="4352925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and furthermore:</a:t>
            </a:r>
            <a:endParaRPr lang="ja-JP" altLang="en-US" u="none"/>
          </a:p>
        </p:txBody>
      </p:sp>
      <p:sp>
        <p:nvSpPr>
          <p:cNvPr id="821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8214" name="Picture 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" y="4848225"/>
            <a:ext cx="16097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5" name="正方形/長方形 44"/>
          <p:cNvSpPr>
            <a:spLocks noChangeArrowheads="1"/>
          </p:cNvSpPr>
          <p:nvPr/>
        </p:nvSpPr>
        <p:spPr bwMode="auto">
          <a:xfrm>
            <a:off x="2828925" y="4581525"/>
            <a:ext cx="57642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u="none"/>
              <a:t>where </a:t>
            </a:r>
            <a:r>
              <a:rPr lang="en-US" altLang="ja-JP" i="1" u="none"/>
              <a:t>ε</a:t>
            </a:r>
            <a:r>
              <a:rPr lang="en-US" altLang="ja-JP" u="none"/>
              <a:t> is permittivity that can be expressed as the product of relative permittivity </a:t>
            </a:r>
            <a:r>
              <a:rPr lang="en-US" altLang="ja-JP" i="1" u="none"/>
              <a:t>ε</a:t>
            </a:r>
            <a:r>
              <a:rPr lang="en-US" altLang="ja-JP" i="1" u="none" baseline="-25000"/>
              <a:t>r</a:t>
            </a:r>
            <a:r>
              <a:rPr lang="en-US" altLang="ja-JP" u="none"/>
              <a:t> and the permittivity of free space </a:t>
            </a:r>
            <a:r>
              <a:rPr lang="en-US" altLang="ja-JP" i="1" u="none"/>
              <a:t>ε</a:t>
            </a:r>
            <a:r>
              <a:rPr lang="en-US" altLang="ja-JP" i="1" u="none" baseline="-25000"/>
              <a:t>0</a:t>
            </a:r>
            <a:r>
              <a:rPr lang="en-US" altLang="ja-JP" u="none"/>
              <a:t>. </a:t>
            </a:r>
            <a:endParaRPr lang="ja-JP" altLang="en-US" u="none"/>
          </a:p>
        </p:txBody>
      </p:sp>
      <p:sp>
        <p:nvSpPr>
          <p:cNvPr id="8216" name="正方形/長方形 45"/>
          <p:cNvSpPr>
            <a:spLocks noChangeArrowheads="1"/>
          </p:cNvSpPr>
          <p:nvPr/>
        </p:nvSpPr>
        <p:spPr bwMode="auto">
          <a:xfrm>
            <a:off x="2352675" y="18875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(1)</a:t>
            </a:r>
            <a:endParaRPr lang="ja-JP" altLang="en-US" u="none"/>
          </a:p>
        </p:txBody>
      </p:sp>
      <p:sp>
        <p:nvSpPr>
          <p:cNvPr id="8217" name="正方形/長方形 46"/>
          <p:cNvSpPr>
            <a:spLocks noChangeArrowheads="1"/>
          </p:cNvSpPr>
          <p:nvPr/>
        </p:nvSpPr>
        <p:spPr bwMode="auto">
          <a:xfrm>
            <a:off x="2362200" y="2971800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(2)</a:t>
            </a:r>
            <a:endParaRPr lang="ja-JP" altLang="en-US" u="none"/>
          </a:p>
        </p:txBody>
      </p:sp>
      <p:sp>
        <p:nvSpPr>
          <p:cNvPr id="8218" name="正方形/長方形 47"/>
          <p:cNvSpPr>
            <a:spLocks noChangeArrowheads="1"/>
          </p:cNvSpPr>
          <p:nvPr/>
        </p:nvSpPr>
        <p:spPr bwMode="auto">
          <a:xfrm>
            <a:off x="2362200" y="39338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none"/>
              <a:t>(3)</a:t>
            </a:r>
            <a:endParaRPr lang="ja-JP" altLang="en-US" u="none"/>
          </a:p>
        </p:txBody>
      </p:sp>
      <p:sp>
        <p:nvSpPr>
          <p:cNvPr id="8219" name="正方形/長方形 48"/>
          <p:cNvSpPr>
            <a:spLocks noChangeArrowheads="1"/>
          </p:cNvSpPr>
          <p:nvPr/>
        </p:nvSpPr>
        <p:spPr bwMode="auto">
          <a:xfrm>
            <a:off x="2352675" y="4838700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none"/>
              <a:t>(4)</a:t>
            </a:r>
            <a:endParaRPr lang="ja-JP" altLang="en-US" u="none"/>
          </a:p>
        </p:txBody>
      </p:sp>
      <p:sp>
        <p:nvSpPr>
          <p:cNvPr id="8220" name="正方形/長方形 27"/>
          <p:cNvSpPr>
            <a:spLocks noChangeArrowheads="1"/>
          </p:cNvSpPr>
          <p:nvPr/>
        </p:nvSpPr>
        <p:spPr bwMode="auto">
          <a:xfrm>
            <a:off x="0" y="54864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altLang="ja-JP" sz="1400" u="none"/>
              <a:t>Y. B. Suzen, P. G. Huang, J. D. Jacob, and D. E. Ashpis, </a:t>
            </a:r>
            <a:r>
              <a:rPr lang="en-US" altLang="ja-JP" sz="1400" i="1" u="none"/>
              <a:t>35th Fluid Dynamics Conference and Exhibit,</a:t>
            </a:r>
            <a:r>
              <a:rPr lang="en-US" altLang="ja-JP" sz="1400" u="none"/>
              <a:t> June 6-9, 2005, Toronto, Ontario, AIAA 2005-4633.</a:t>
            </a:r>
            <a:endParaRPr lang="ja-JP" altLang="en-US" sz="1400" u="none"/>
          </a:p>
          <a:p>
            <a:pPr algn="just">
              <a:buFont typeface="Wingdings" pitchFamily="2" charset="2"/>
              <a:buChar char="Ø"/>
            </a:pPr>
            <a:r>
              <a:rPr lang="en-US" altLang="ja-JP" sz="1400" u="none"/>
              <a:t>Y. B. Suzen, P. G. Huang, D. E. Ashpis, </a:t>
            </a:r>
            <a:r>
              <a:rPr lang="en-US" altLang="ja-JP" sz="1400" i="1" u="none"/>
              <a:t>45th AIAA Aerospace Sciences Meeting and Exhibit</a:t>
            </a:r>
            <a:r>
              <a:rPr lang="en-US" altLang="ja-JP" sz="1400" u="none"/>
              <a:t>, 8 - 11 January, 2007, Reno, Nevada, AIAA 2007-937.</a:t>
            </a:r>
            <a:endParaRPr lang="ja-JP" altLang="en-US" sz="14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7362</TotalTime>
  <Words>2329</Words>
  <Application>Microsoft Office PowerPoint</Application>
  <PresentationFormat>画面に合わせる (4:3)</PresentationFormat>
  <Paragraphs>438</Paragraphs>
  <Slides>36</Slides>
  <Notes>34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7" baseType="lpstr">
      <vt:lpstr>デザインの設定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</vt:vector>
  </TitlesOfParts>
  <Manager>iNFUSE インフューズ</Manager>
  <Company>iNFUSE インフューズ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iNFUSE インフューズ</dc:title>
  <dc:creator>iNFUSE インフューズ</dc:creator>
  <cp:lastModifiedBy>清水一男</cp:lastModifiedBy>
  <cp:revision>618</cp:revision>
  <cp:lastPrinted>1601-01-01T00:00:00Z</cp:lastPrinted>
  <dcterms:created xsi:type="dcterms:W3CDTF">1601-01-01T00:00:00Z</dcterms:created>
  <dcterms:modified xsi:type="dcterms:W3CDTF">2016-08-30T08:48:20Z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