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6" r:id="rId3"/>
    <p:sldId id="258" r:id="rId4"/>
    <p:sldId id="272" r:id="rId5"/>
    <p:sldId id="260" r:id="rId6"/>
    <p:sldId id="261" r:id="rId7"/>
    <p:sldId id="265" r:id="rId8"/>
    <p:sldId id="264" r:id="rId9"/>
    <p:sldId id="269" r:id="rId10"/>
    <p:sldId id="273" r:id="rId11"/>
    <p:sldId id="274" r:id="rId12"/>
    <p:sldId id="267" r:id="rId13"/>
    <p:sldId id="277"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30" autoAdjust="0"/>
  </p:normalViewPr>
  <p:slideViewPr>
    <p:cSldViewPr>
      <p:cViewPr varScale="1">
        <p:scale>
          <a:sx n="54" d="100"/>
          <a:sy n="54" d="100"/>
        </p:scale>
        <p:origin x="-9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318AE10-E3CA-47CD-B17E-4BA612A2A018}" type="datetimeFigureOut">
              <a:rPr lang="ru-RU"/>
              <a:pPr>
                <a:defRPr/>
              </a:pPr>
              <a:t>01.09.2016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3929AFB-7BC9-4CE3-84D8-63DB8AC845F2}" type="slidenum">
              <a:rPr lang="ru-RU"/>
              <a:pPr>
                <a:defRPr/>
              </a:pPr>
              <a:t>‹N°›</a:t>
            </a:fld>
            <a:endParaRPr lang="ru-RU"/>
          </a:p>
        </p:txBody>
      </p:sp>
    </p:spTree>
    <p:extLst>
      <p:ext uri="{BB962C8B-B14F-4D97-AF65-F5344CB8AC3E}">
        <p14:creationId xmlns:p14="http://schemas.microsoft.com/office/powerpoint/2010/main" val="22441892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A9CF9-7A6B-4BA8-A46C-57BF44EAF277}" type="slidenum">
              <a:rPr lang="ru-RU"/>
              <a:pPr fontAlgn="base">
                <a:spcBef>
                  <a:spcPct val="0"/>
                </a:spcBef>
                <a:spcAft>
                  <a:spcPct val="0"/>
                </a:spcAft>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7C8FA3-57F0-403B-93AD-698FDDE0575C}" type="slidenum">
              <a:rPr lang="ru-RU"/>
              <a:pPr fontAlgn="base">
                <a:spcBef>
                  <a:spcPct val="0"/>
                </a:spcBef>
                <a:spcAft>
                  <a:spcPct val="0"/>
                </a:spcAft>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A9CF9-7A6B-4BA8-A46C-57BF44EAF277}" type="slidenum">
              <a:rPr lang="ru-RU"/>
              <a:pPr fontAlgn="base">
                <a:spcBef>
                  <a:spcPct val="0"/>
                </a:spcBef>
                <a:spcAft>
                  <a:spcPct val="0"/>
                </a:spcAft>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A9CF9-7A6B-4BA8-A46C-57BF44EAF277}" type="slidenum">
              <a:rPr lang="ru-RU"/>
              <a:pPr fontAlgn="base">
                <a:spcBef>
                  <a:spcPct val="0"/>
                </a:spcBef>
                <a:spcAft>
                  <a:spcPct val="0"/>
                </a:spcAft>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841D9E-02AE-4B37-A835-3E6C0FB99578}" type="slidenum">
              <a:rPr lang="ru-RU"/>
              <a:pPr fontAlgn="base">
                <a:spcBef>
                  <a:spcPct val="0"/>
                </a:spcBef>
                <a:spcAft>
                  <a:spcPct val="0"/>
                </a:spcAft>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FCA1B8-497E-4462-857B-22C29941A972}" type="slidenum">
              <a:rPr lang="ru-RU"/>
              <a:pPr fontAlgn="base">
                <a:spcBef>
                  <a:spcPct val="0"/>
                </a:spcBef>
                <a:spcAft>
                  <a:spcPct val="0"/>
                </a:spcAft>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61FC52-9123-45FC-BCBF-C6C94169B919}" type="slidenum">
              <a:rPr lang="ru-RU"/>
              <a:pPr fontAlgn="base">
                <a:spcBef>
                  <a:spcPct val="0"/>
                </a:spcBef>
                <a:spcAft>
                  <a:spcPct val="0"/>
                </a:spcAft>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5838EB-43E9-4DBC-822D-BB36F5D61573}" type="slidenum">
              <a:rPr lang="ru-RU"/>
              <a:pPr fontAlgn="base">
                <a:spcBef>
                  <a:spcPct val="0"/>
                </a:spcBef>
                <a:spcAft>
                  <a:spcPct val="0"/>
                </a:spcAft>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E3A6E-560F-4AF6-B9EB-5C243D87AC19}" type="slidenum">
              <a:rPr lang="ru-RU"/>
              <a:pPr fontAlgn="base">
                <a:spcBef>
                  <a:spcPct val="0"/>
                </a:spcBef>
                <a:spcAft>
                  <a:spcPct val="0"/>
                </a:spcAft>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5C3A10-D860-483F-A91C-22D05D3A8C2C}" type="slidenum">
              <a:rPr lang="ru-RU"/>
              <a:pPr fontAlgn="base">
                <a:spcBef>
                  <a:spcPct val="0"/>
                </a:spcBef>
                <a:spcAft>
                  <a:spcPct val="0"/>
                </a:spcAft>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90E41-90B7-4E8E-ADA8-B2836C02514C}" type="slidenum">
              <a:rPr lang="ru-RU"/>
              <a:pPr fontAlgn="base">
                <a:spcBef>
                  <a:spcPct val="0"/>
                </a:spcBef>
                <a:spcAft>
                  <a:spcPct val="0"/>
                </a:spcAft>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13FD2C3-9A7A-4E7C-9F9F-4E349284B512}" type="datetimeFigureOut">
              <a:rPr lang="ru-RU"/>
              <a:pPr>
                <a:defRPr/>
              </a:pPr>
              <a:t>01.09.2016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B86C93-7CC3-4935-8907-F7A7359F4B37}" type="slidenum">
              <a:rPr lang="ru-RU"/>
              <a:pPr>
                <a:defRPr/>
              </a:pPr>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D739580-A060-4ACE-8F17-49BE136BAB8B}" type="datetimeFigureOut">
              <a:rPr lang="ru-RU"/>
              <a:pPr>
                <a:defRPr/>
              </a:pPr>
              <a:t>01.09.2016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BF6BF9-8E05-4BA9-9F74-CD032D1BC09C}" type="slidenum">
              <a:rPr lang="ru-RU"/>
              <a:pPr>
                <a:defRPr/>
              </a:pPr>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3F6172-4F88-4331-ABC7-BA3BEEA377FA}" type="datetimeFigureOut">
              <a:rPr lang="ru-RU"/>
              <a:pPr>
                <a:defRPr/>
              </a:pPr>
              <a:t>01.09.2016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B2A6B7-9E05-4C9E-9079-C3EBDC377B76}" type="slidenum">
              <a:rPr lang="ru-RU"/>
              <a:pPr>
                <a:defRPr/>
              </a:pPr>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9F0AC5-9560-48DF-98F1-D03F433CFEBF}" type="datetimeFigureOut">
              <a:rPr lang="ru-RU"/>
              <a:pPr>
                <a:defRPr/>
              </a:pPr>
              <a:t>01.09.2016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58B53B-E13F-40B5-9E7A-59C79EDF89C7}" type="slidenum">
              <a:rPr lang="ru-RU"/>
              <a:pPr>
                <a:defRPr/>
              </a:pPr>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D443566-04AA-4142-AE28-926133B9AEF3}" type="datetimeFigureOut">
              <a:rPr lang="ru-RU"/>
              <a:pPr>
                <a:defRPr/>
              </a:pPr>
              <a:t>01.09.2016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ED5567-DF41-4544-92ED-CB97E2C3D10A}" type="slidenum">
              <a:rPr lang="ru-RU"/>
              <a:pPr>
                <a:defRPr/>
              </a:pPr>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E36D9D8-02D1-4C52-8858-8B1E63CBE848}" type="datetimeFigureOut">
              <a:rPr lang="ru-RU"/>
              <a:pPr>
                <a:defRPr/>
              </a:pPr>
              <a:t>01.09.2016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A6824C5-A9D4-4933-9B37-0D56C150A511}" type="slidenum">
              <a:rPr lang="ru-RU"/>
              <a:pPr>
                <a:defRPr/>
              </a:pPr>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71BB128-F5E6-4E64-AFF5-D164EF95F608}" type="datetimeFigureOut">
              <a:rPr lang="ru-RU"/>
              <a:pPr>
                <a:defRPr/>
              </a:pPr>
              <a:t>01.09.2016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85706EE-F43E-4F0B-8531-78B19A554219}" type="slidenum">
              <a:rPr lang="ru-RU"/>
              <a:pPr>
                <a:defRPr/>
              </a:pPr>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22B5DAC-9757-4FBD-954D-5DD6895DADCD}" type="datetimeFigureOut">
              <a:rPr lang="ru-RU"/>
              <a:pPr>
                <a:defRPr/>
              </a:pPr>
              <a:t>01.09.2016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42F8B53-0E46-48AC-93FC-272CF14E4CF0}" type="slidenum">
              <a:rPr lang="ru-RU"/>
              <a:pPr>
                <a:defRPr/>
              </a:pPr>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2F2299B-9C7C-4C5F-AB82-752BB3465E9B}" type="datetimeFigureOut">
              <a:rPr lang="ru-RU"/>
              <a:pPr>
                <a:defRPr/>
              </a:pPr>
              <a:t>01.09.2016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6DAA6B3-34B9-4072-B8BA-60DECFF036E4}" type="slidenum">
              <a:rPr lang="ru-RU"/>
              <a:pPr>
                <a:defRPr/>
              </a:pPr>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38F5F67-97F2-41F7-B9DD-F4BC635924C4}" type="datetimeFigureOut">
              <a:rPr lang="ru-RU"/>
              <a:pPr>
                <a:defRPr/>
              </a:pPr>
              <a:t>01.09.2016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37994B-5102-4FF3-B710-3707E1B620F6}" type="slidenum">
              <a:rPr lang="ru-RU"/>
              <a:pPr>
                <a:defRPr/>
              </a:pPr>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6F57CB-5D75-4C28-98A7-93681B5271A0}" type="datetimeFigureOut">
              <a:rPr lang="ru-RU"/>
              <a:pPr>
                <a:defRPr/>
              </a:pPr>
              <a:t>01.09.2016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7882AC8-5A68-424A-ABB4-60455A1ECDE3}" type="slidenum">
              <a:rPr lang="ru-RU"/>
              <a:pPr>
                <a:defRPr/>
              </a:pPr>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C4B5CBD-E0E9-413B-8E68-EFB2A940F01A}" type="datetimeFigureOut">
              <a:rPr lang="ru-RU"/>
              <a:pPr>
                <a:defRPr/>
              </a:pPr>
              <a:t>01.09.2016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9D0D870-0A09-46DD-9732-C4DCE104E587}" type="slidenum">
              <a:rPr lang="ru-RU"/>
              <a:pPr>
                <a:defRPr/>
              </a:pPr>
              <a:t>‹N°›</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86" y="1671638"/>
            <a:ext cx="8561486" cy="1470025"/>
          </a:xfrm>
        </p:spPr>
        <p:txBody>
          <a:bodyPr rtlCol="0">
            <a:normAutofit fontScale="90000"/>
          </a:bodyPr>
          <a:lstStyle/>
          <a:p>
            <a:pPr fontAlgn="auto">
              <a:spcAft>
                <a:spcPts val="0"/>
              </a:spcAft>
              <a:defRPr/>
            </a:pPr>
            <a:r>
              <a:rPr lang="en-US" b="1" dirty="0" smtClean="0"/>
              <a:t>Changing </a:t>
            </a:r>
            <a:r>
              <a:rPr lang="en-US" b="1" dirty="0" smtClean="0"/>
              <a:t>of the Ionic </a:t>
            </a:r>
            <a:r>
              <a:rPr lang="en-US" b="1" dirty="0" smtClean="0"/>
              <a:t>Wind Direction in Accordance with the Inclination </a:t>
            </a:r>
            <a:r>
              <a:rPr lang="en-US" b="1" dirty="0" smtClean="0"/>
              <a:t>of the </a:t>
            </a:r>
            <a:br>
              <a:rPr lang="en-US" b="1" dirty="0" smtClean="0"/>
            </a:br>
            <a:r>
              <a:rPr lang="en-US" b="1" dirty="0" smtClean="0"/>
              <a:t>Corona-producing Electrode</a:t>
            </a:r>
            <a:endParaRPr lang="ru-RU" dirty="0"/>
          </a:p>
        </p:txBody>
      </p:sp>
      <p:sp>
        <p:nvSpPr>
          <p:cNvPr id="14338" name="Подзаголовок 2"/>
          <p:cNvSpPr>
            <a:spLocks noGrp="1"/>
          </p:cNvSpPr>
          <p:nvPr>
            <p:ph type="subTitle" idx="1"/>
          </p:nvPr>
        </p:nvSpPr>
        <p:spPr>
          <a:xfrm>
            <a:off x="0" y="3670300"/>
            <a:ext cx="9144000" cy="550863"/>
          </a:xfrm>
        </p:spPr>
        <p:txBody>
          <a:bodyPr/>
          <a:lstStyle/>
          <a:p>
            <a:r>
              <a:rPr lang="en-US" sz="2300" u="sng" dirty="0" smtClean="0">
                <a:solidFill>
                  <a:schemeClr val="tx1"/>
                </a:solidFill>
              </a:rPr>
              <a:t>Ilia </a:t>
            </a:r>
            <a:r>
              <a:rPr lang="en-US" sz="2300" u="sng" dirty="0" err="1" smtClean="0">
                <a:solidFill>
                  <a:schemeClr val="tx1"/>
                </a:solidFill>
              </a:rPr>
              <a:t>Elagin</a:t>
            </a:r>
            <a:r>
              <a:rPr lang="en-US" sz="2300" dirty="0" smtClean="0">
                <a:solidFill>
                  <a:schemeClr val="tx1"/>
                </a:solidFill>
              </a:rPr>
              <a:t>, Andrey </a:t>
            </a:r>
            <a:r>
              <a:rPr lang="en-US" sz="2300" dirty="0" err="1" smtClean="0">
                <a:solidFill>
                  <a:schemeClr val="tx1"/>
                </a:solidFill>
              </a:rPr>
              <a:t>Samusenko</a:t>
            </a:r>
            <a:r>
              <a:rPr lang="en-US" sz="2300" dirty="0" smtClean="0">
                <a:solidFill>
                  <a:schemeClr val="tx1"/>
                </a:solidFill>
              </a:rPr>
              <a:t>, </a:t>
            </a:r>
            <a:r>
              <a:rPr lang="en-US" sz="2300" dirty="0" err="1" smtClean="0">
                <a:solidFill>
                  <a:schemeClr val="tx1"/>
                </a:solidFill>
              </a:rPr>
              <a:t>Dmitrii</a:t>
            </a:r>
            <a:r>
              <a:rPr lang="en-US" sz="2300" dirty="0" smtClean="0">
                <a:solidFill>
                  <a:schemeClr val="tx1"/>
                </a:solidFill>
              </a:rPr>
              <a:t> </a:t>
            </a:r>
            <a:r>
              <a:rPr lang="en-US" sz="2300" dirty="0" err="1" smtClean="0">
                <a:solidFill>
                  <a:schemeClr val="tx1"/>
                </a:solidFill>
              </a:rPr>
              <a:t>Begal</a:t>
            </a:r>
            <a:r>
              <a:rPr lang="en-US" sz="2300" dirty="0" smtClean="0">
                <a:solidFill>
                  <a:schemeClr val="tx1"/>
                </a:solidFill>
              </a:rPr>
              <a:t>, Ilia </a:t>
            </a:r>
            <a:r>
              <a:rPr lang="en-US" sz="2300" dirty="0" err="1" smtClean="0">
                <a:solidFill>
                  <a:schemeClr val="tx1"/>
                </a:solidFill>
              </a:rPr>
              <a:t>Ashikhmin</a:t>
            </a:r>
            <a:r>
              <a:rPr lang="en-US" sz="2300" dirty="0" smtClean="0">
                <a:solidFill>
                  <a:schemeClr val="tx1"/>
                </a:solidFill>
              </a:rPr>
              <a:t>, </a:t>
            </a:r>
            <a:r>
              <a:rPr lang="en-US" sz="2300" dirty="0" err="1" smtClean="0">
                <a:solidFill>
                  <a:schemeClr val="tx1"/>
                </a:solidFill>
              </a:rPr>
              <a:t>Yurii</a:t>
            </a:r>
            <a:r>
              <a:rPr lang="en-US" sz="2300" dirty="0" smtClean="0">
                <a:solidFill>
                  <a:schemeClr val="tx1"/>
                </a:solidFill>
              </a:rPr>
              <a:t> </a:t>
            </a:r>
            <a:r>
              <a:rPr lang="en-US" sz="2300" dirty="0" err="1" smtClean="0">
                <a:solidFill>
                  <a:schemeClr val="tx1"/>
                </a:solidFill>
              </a:rPr>
              <a:t>Stishkov</a:t>
            </a:r>
            <a:endParaRPr lang="ru-RU" sz="2300" dirty="0" smtClean="0">
              <a:solidFill>
                <a:schemeClr val="tx1"/>
              </a:solidFill>
            </a:endParaRPr>
          </a:p>
        </p:txBody>
      </p:sp>
      <p:pic>
        <p:nvPicPr>
          <p:cNvPr id="14339" name="Picture 13" descr="K:\СПЭЭЖ 2012\Обложка сборника\НОЦ2.png"/>
          <p:cNvPicPr>
            <a:picLocks noChangeAspect="1" noChangeArrowheads="1"/>
          </p:cNvPicPr>
          <p:nvPr/>
        </p:nvPicPr>
        <p:blipFill>
          <a:blip r:embed="rId2"/>
          <a:srcRect/>
          <a:stretch>
            <a:fillRect/>
          </a:stretch>
        </p:blipFill>
        <p:spPr bwMode="auto">
          <a:xfrm>
            <a:off x="5516563" y="5605463"/>
            <a:ext cx="1036637" cy="1036637"/>
          </a:xfrm>
          <a:prstGeom prst="rect">
            <a:avLst/>
          </a:prstGeom>
          <a:noFill/>
          <a:ln w="9525">
            <a:noFill/>
            <a:miter lim="800000"/>
            <a:headEnd/>
            <a:tailEnd/>
          </a:ln>
        </p:spPr>
      </p:pic>
      <p:pic>
        <p:nvPicPr>
          <p:cNvPr id="14340" name="Picture 12" descr="K:\СПЭЭЖ 2012\Обложка сборника\кот на белом.png"/>
          <p:cNvPicPr>
            <a:picLocks noChangeAspect="1" noChangeArrowheads="1"/>
          </p:cNvPicPr>
          <p:nvPr/>
        </p:nvPicPr>
        <p:blipFill>
          <a:blip r:embed="rId3"/>
          <a:srcRect/>
          <a:stretch>
            <a:fillRect/>
          </a:stretch>
        </p:blipFill>
        <p:spPr bwMode="auto">
          <a:xfrm>
            <a:off x="4038600" y="5589588"/>
            <a:ext cx="1066800" cy="1066800"/>
          </a:xfrm>
          <a:prstGeom prst="rect">
            <a:avLst/>
          </a:prstGeom>
          <a:noFill/>
          <a:ln w="9525">
            <a:noFill/>
            <a:miter lim="800000"/>
            <a:headEnd/>
            <a:tailEnd/>
          </a:ln>
        </p:spPr>
      </p:pic>
      <p:pic>
        <p:nvPicPr>
          <p:cNvPr id="14341" name="Picture 11" descr="K:\СПЭЭЖ 2012\Обложка сборника\герб на белом.png"/>
          <p:cNvPicPr>
            <a:picLocks noChangeAspect="1" noChangeArrowheads="1"/>
          </p:cNvPicPr>
          <p:nvPr/>
        </p:nvPicPr>
        <p:blipFill>
          <a:blip r:embed="rId4"/>
          <a:srcRect/>
          <a:stretch>
            <a:fillRect/>
          </a:stretch>
        </p:blipFill>
        <p:spPr bwMode="auto">
          <a:xfrm>
            <a:off x="2743200" y="5562600"/>
            <a:ext cx="914400" cy="1120775"/>
          </a:xfrm>
          <a:prstGeom prst="rect">
            <a:avLst/>
          </a:prstGeom>
          <a:noFill/>
          <a:ln w="9525">
            <a:noFill/>
            <a:miter lim="800000"/>
            <a:headEnd/>
            <a:tailEnd/>
          </a:ln>
        </p:spPr>
      </p:pic>
      <p:sp>
        <p:nvSpPr>
          <p:cNvPr id="14342" name="TextBox 3"/>
          <p:cNvSpPr txBox="1">
            <a:spLocks noChangeArrowheads="1"/>
          </p:cNvSpPr>
          <p:nvPr/>
        </p:nvSpPr>
        <p:spPr bwMode="auto">
          <a:xfrm>
            <a:off x="2051050" y="4508500"/>
            <a:ext cx="5072063" cy="1016000"/>
          </a:xfrm>
          <a:prstGeom prst="rect">
            <a:avLst/>
          </a:prstGeom>
          <a:noFill/>
          <a:ln w="9525">
            <a:noFill/>
            <a:miter lim="800000"/>
            <a:headEnd/>
            <a:tailEnd/>
          </a:ln>
        </p:spPr>
        <p:txBody>
          <a:bodyPr>
            <a:spAutoFit/>
          </a:bodyPr>
          <a:lstStyle/>
          <a:p>
            <a:pPr algn="ctr"/>
            <a:r>
              <a:rPr lang="en-US" sz="2000">
                <a:latin typeface="Calibri" pitchFamily="34" charset="0"/>
              </a:rPr>
              <a:t>St. Petersburg State University</a:t>
            </a:r>
          </a:p>
          <a:p>
            <a:pPr algn="ctr"/>
            <a:r>
              <a:rPr lang="en-US" sz="2000">
                <a:latin typeface="Calibri" pitchFamily="34" charset="0"/>
              </a:rPr>
              <a:t>Physics Department</a:t>
            </a:r>
          </a:p>
          <a:p>
            <a:pPr algn="ctr"/>
            <a:r>
              <a:rPr lang="en-US" sz="2000" i="1">
                <a:latin typeface="Calibri" pitchFamily="34" charset="0"/>
              </a:rPr>
              <a:t>Electrophysics</a:t>
            </a:r>
            <a:r>
              <a:rPr lang="en-US" sz="2000">
                <a:latin typeface="Calibri" pitchFamily="34" charset="0"/>
              </a:rPr>
              <a:t> Research and Education Center</a:t>
            </a:r>
            <a:endParaRPr lang="ru-RU" sz="2000">
              <a:latin typeface="Calibri" pitchFamily="34" charset="0"/>
            </a:endParaRPr>
          </a:p>
        </p:txBody>
      </p:sp>
      <p:sp>
        <p:nvSpPr>
          <p:cNvPr id="14344" name="TextBox 3"/>
          <p:cNvSpPr txBox="1">
            <a:spLocks noChangeArrowheads="1"/>
          </p:cNvSpPr>
          <p:nvPr/>
        </p:nvSpPr>
        <p:spPr bwMode="auto">
          <a:xfrm>
            <a:off x="2699792" y="188640"/>
            <a:ext cx="5503863" cy="1077218"/>
          </a:xfrm>
          <a:prstGeom prst="rect">
            <a:avLst/>
          </a:prstGeom>
          <a:noFill/>
          <a:ln w="9525">
            <a:noFill/>
            <a:miter lim="800000"/>
            <a:headEnd/>
            <a:tailEnd/>
          </a:ln>
        </p:spPr>
        <p:txBody>
          <a:bodyPr>
            <a:spAutoFit/>
          </a:bodyPr>
          <a:lstStyle/>
          <a:p>
            <a:pPr fontAlgn="auto">
              <a:spcBef>
                <a:spcPts val="0"/>
              </a:spcBef>
              <a:spcAft>
                <a:spcPts val="0"/>
              </a:spcAft>
              <a:defRPr/>
            </a:pPr>
            <a:r>
              <a:rPr lang="en-US" sz="1600" dirty="0">
                <a:latin typeface="Times New Roman" pitchFamily="18" charset="0"/>
                <a:cs typeface="Times New Roman" pitchFamily="18" charset="0"/>
              </a:rPr>
              <a:t>I</a:t>
            </a:r>
            <a:r>
              <a:rPr lang="en-US" sz="1600" dirty="0"/>
              <a:t> International workshop on electro-hydro-dynamics </a:t>
            </a:r>
          </a:p>
          <a:p>
            <a:pPr fontAlgn="auto">
              <a:spcBef>
                <a:spcPts val="0"/>
              </a:spcBef>
              <a:spcAft>
                <a:spcPts val="0"/>
              </a:spcAft>
              <a:defRPr/>
            </a:pPr>
            <a:r>
              <a:rPr lang="en-US" sz="1600" dirty="0"/>
              <a:t>and </a:t>
            </a:r>
            <a:r>
              <a:rPr lang="en-US" sz="1600" dirty="0" err="1" smtClean="0"/>
              <a:t>tribo</a:t>
            </a:r>
            <a:r>
              <a:rPr lang="en-US" sz="1600" dirty="0" smtClean="0"/>
              <a:t>-electrostatics</a:t>
            </a:r>
          </a:p>
          <a:p>
            <a:pPr fontAlgn="auto">
              <a:spcBef>
                <a:spcPts val="0"/>
              </a:spcBef>
              <a:spcAft>
                <a:spcPts val="0"/>
              </a:spcAft>
              <a:defRPr/>
            </a:pPr>
            <a:endParaRPr lang="en-US" sz="1600" dirty="0"/>
          </a:p>
          <a:p>
            <a:pPr fontAlgn="auto">
              <a:spcBef>
                <a:spcPts val="0"/>
              </a:spcBef>
              <a:spcAft>
                <a:spcPts val="0"/>
              </a:spcAft>
              <a:defRPr/>
            </a:pPr>
            <a:r>
              <a:rPr lang="en-US" sz="1600" dirty="0" err="1"/>
              <a:t>Chasseneuil</a:t>
            </a:r>
            <a:r>
              <a:rPr lang="en-US" sz="1600" dirty="0"/>
              <a:t>-du-Poitou, France</a:t>
            </a:r>
            <a:r>
              <a:rPr lang="ru-RU" sz="1600" dirty="0"/>
              <a:t>, </a:t>
            </a:r>
            <a:r>
              <a:rPr lang="en-US" sz="1600" dirty="0"/>
              <a:t>September 1–2, 2016</a:t>
            </a:r>
            <a:endParaRPr lang="ru-RU" sz="1600" dirty="0"/>
          </a:p>
        </p:txBody>
      </p:sp>
      <p:pic>
        <p:nvPicPr>
          <p:cNvPr id="11"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8986" y="188640"/>
            <a:ext cx="1936750" cy="110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Прямоугольник 7"/>
          <p:cNvSpPr>
            <a:spLocks noChangeArrowheads="1"/>
          </p:cNvSpPr>
          <p:nvPr/>
        </p:nvSpPr>
        <p:spPr bwMode="auto">
          <a:xfrm>
            <a:off x="1892300" y="519063"/>
            <a:ext cx="949299"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0</a:t>
            </a:r>
            <a:r>
              <a:rPr lang="en-US" sz="2400" dirty="0">
                <a:latin typeface="Calibri" pitchFamily="34" charset="0"/>
                <a:sym typeface="Symbol" pitchFamily="18" charset="2"/>
              </a:rPr>
              <a:t></a:t>
            </a:r>
            <a:endParaRPr lang="ru-RU" sz="2400" dirty="0">
              <a:latin typeface="Calibri" pitchFamily="34" charset="0"/>
            </a:endParaRPr>
          </a:p>
        </p:txBody>
      </p:sp>
      <p:sp>
        <p:nvSpPr>
          <p:cNvPr id="29698" name="Прямоугольник 8"/>
          <p:cNvSpPr>
            <a:spLocks noChangeArrowheads="1"/>
          </p:cNvSpPr>
          <p:nvPr/>
        </p:nvSpPr>
        <p:spPr bwMode="auto">
          <a:xfrm>
            <a:off x="6227763" y="548680"/>
            <a:ext cx="1104790"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45</a:t>
            </a:r>
            <a:r>
              <a:rPr lang="en-US" sz="2400" dirty="0">
                <a:latin typeface="Calibri" pitchFamily="34" charset="0"/>
                <a:sym typeface="Symbol" pitchFamily="18" charset="2"/>
              </a:rPr>
              <a:t></a:t>
            </a:r>
            <a:endParaRPr lang="ru-RU" sz="2400" dirty="0">
              <a:latin typeface="Calibri" pitchFamily="34" charset="0"/>
            </a:endParaRPr>
          </a:p>
        </p:txBody>
      </p:sp>
      <p:sp>
        <p:nvSpPr>
          <p:cNvPr id="29699" name="Прямоугольник 10"/>
          <p:cNvSpPr>
            <a:spLocks noChangeArrowheads="1"/>
          </p:cNvSpPr>
          <p:nvPr/>
        </p:nvSpPr>
        <p:spPr bwMode="auto">
          <a:xfrm>
            <a:off x="6212805" y="3501008"/>
            <a:ext cx="1104790"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90</a:t>
            </a:r>
            <a:r>
              <a:rPr lang="en-US" sz="2400" dirty="0">
                <a:latin typeface="Calibri" pitchFamily="34" charset="0"/>
                <a:sym typeface="Symbol" pitchFamily="18" charset="2"/>
              </a:rPr>
              <a:t></a:t>
            </a:r>
            <a:endParaRPr lang="ru-RU" sz="2400" dirty="0">
              <a:latin typeface="Calibri" pitchFamily="34" charset="0"/>
            </a:endParaRPr>
          </a:p>
        </p:txBody>
      </p:sp>
      <p:sp>
        <p:nvSpPr>
          <p:cNvPr id="29701" name="Заголовок 1"/>
          <p:cNvSpPr>
            <a:spLocks noGrp="1"/>
          </p:cNvSpPr>
          <p:nvPr>
            <p:ph type="title"/>
          </p:nvPr>
        </p:nvSpPr>
        <p:spPr>
          <a:xfrm>
            <a:off x="1" y="0"/>
            <a:ext cx="9144000" cy="635000"/>
          </a:xfrm>
        </p:spPr>
        <p:txBody>
          <a:bodyPr/>
          <a:lstStyle/>
          <a:p>
            <a:r>
              <a:rPr lang="en-US" sz="3600" dirty="0" smtClean="0"/>
              <a:t>Ion concentration (1/m</a:t>
            </a:r>
            <a:r>
              <a:rPr lang="en-US" sz="3600" baseline="30000" dirty="0" smtClean="0"/>
              <a:t>3</a:t>
            </a:r>
            <a:r>
              <a:rPr lang="en-US" sz="3600" dirty="0" smtClean="0"/>
              <a:t>). Electric field lines.</a:t>
            </a:r>
            <a:endParaRPr lang="ru-RU" sz="3600" i="1" dirty="0" smtClean="0"/>
          </a:p>
        </p:txBody>
      </p:sp>
      <p:pic>
        <p:nvPicPr>
          <p:cNvPr id="29702" name="Picture 3"/>
          <p:cNvPicPr>
            <a:picLocks noChangeAspect="1" noChangeArrowheads="1"/>
          </p:cNvPicPr>
          <p:nvPr/>
        </p:nvPicPr>
        <p:blipFill>
          <a:blip r:embed="rId3"/>
          <a:srcRect l="7803"/>
          <a:stretch>
            <a:fillRect/>
          </a:stretch>
        </p:blipFill>
        <p:spPr bwMode="auto">
          <a:xfrm>
            <a:off x="4709988" y="3860800"/>
            <a:ext cx="4254500" cy="2693988"/>
          </a:xfrm>
          <a:prstGeom prst="rect">
            <a:avLst/>
          </a:prstGeom>
          <a:noFill/>
          <a:ln w="9525">
            <a:noFill/>
            <a:miter lim="800000"/>
            <a:headEnd/>
            <a:tailEnd/>
          </a:ln>
        </p:spPr>
      </p:pic>
      <p:pic>
        <p:nvPicPr>
          <p:cNvPr id="29703" name="Picture 2"/>
          <p:cNvPicPr>
            <a:picLocks noChangeAspect="1" noChangeArrowheads="1"/>
          </p:cNvPicPr>
          <p:nvPr/>
        </p:nvPicPr>
        <p:blipFill>
          <a:blip r:embed="rId4"/>
          <a:srcRect l="7816"/>
          <a:stretch>
            <a:fillRect/>
          </a:stretch>
        </p:blipFill>
        <p:spPr bwMode="auto">
          <a:xfrm>
            <a:off x="4716338" y="908050"/>
            <a:ext cx="4248150" cy="2681288"/>
          </a:xfrm>
          <a:prstGeom prst="rect">
            <a:avLst/>
          </a:prstGeom>
          <a:noFill/>
          <a:ln w="9525">
            <a:noFill/>
            <a:miter lim="800000"/>
            <a:headEnd/>
            <a:tailEnd/>
          </a:ln>
        </p:spPr>
      </p:pic>
      <p:pic>
        <p:nvPicPr>
          <p:cNvPr id="29704" name="Picture 4"/>
          <p:cNvPicPr>
            <a:picLocks noChangeAspect="1" noChangeArrowheads="1"/>
          </p:cNvPicPr>
          <p:nvPr/>
        </p:nvPicPr>
        <p:blipFill>
          <a:blip r:embed="rId5"/>
          <a:srcRect l="7385"/>
          <a:stretch>
            <a:fillRect/>
          </a:stretch>
        </p:blipFill>
        <p:spPr bwMode="auto">
          <a:xfrm>
            <a:off x="395288" y="879475"/>
            <a:ext cx="4248150" cy="2693988"/>
          </a:xfrm>
          <a:prstGeom prst="rect">
            <a:avLst/>
          </a:prstGeom>
          <a:noFill/>
          <a:ln w="9525">
            <a:noFill/>
            <a:miter lim="800000"/>
            <a:headEnd/>
            <a:tailEnd/>
          </a:ln>
        </p:spPr>
      </p:pic>
      <p:sp>
        <p:nvSpPr>
          <p:cNvPr id="29705" name="Содержимое 2"/>
          <p:cNvSpPr txBox="1">
            <a:spLocks/>
          </p:cNvSpPr>
          <p:nvPr/>
        </p:nvSpPr>
        <p:spPr bwMode="auto">
          <a:xfrm>
            <a:off x="395288" y="3571701"/>
            <a:ext cx="4176712" cy="3241675"/>
          </a:xfrm>
          <a:prstGeom prst="rect">
            <a:avLst/>
          </a:prstGeom>
          <a:noFill/>
          <a:ln w="9525">
            <a:noFill/>
            <a:miter lim="800000"/>
            <a:headEnd/>
            <a:tailEnd/>
          </a:ln>
        </p:spPr>
        <p:txBody>
          <a:bodyPr/>
          <a:lstStyle/>
          <a:p>
            <a:pPr>
              <a:spcBef>
                <a:spcPct val="20000"/>
              </a:spcBef>
              <a:buFont typeface="Wingdings" pitchFamily="2" charset="2"/>
              <a:buChar char="§"/>
            </a:pPr>
            <a:r>
              <a:rPr lang="en-US" sz="2400" dirty="0">
                <a:latin typeface="Calibri" pitchFamily="34" charset="0"/>
              </a:rPr>
              <a:t> The direction of electric field lines near the needle tip follows the needle inclination.</a:t>
            </a:r>
          </a:p>
          <a:p>
            <a:pPr>
              <a:spcBef>
                <a:spcPct val="20000"/>
              </a:spcBef>
              <a:buFont typeface="Wingdings" pitchFamily="2" charset="2"/>
              <a:buChar char="§"/>
            </a:pPr>
            <a:r>
              <a:rPr lang="en-US" sz="2400" dirty="0">
                <a:latin typeface="Calibri" pitchFamily="34" charset="0"/>
              </a:rPr>
              <a:t> Ion cloud displacement.</a:t>
            </a:r>
          </a:p>
          <a:p>
            <a:pPr>
              <a:spcBef>
                <a:spcPct val="20000"/>
              </a:spcBef>
              <a:buFont typeface="Wingdings" pitchFamily="2" charset="2"/>
              <a:buChar char="§"/>
            </a:pPr>
            <a:r>
              <a:rPr lang="en-US" sz="2400" dirty="0">
                <a:latin typeface="Calibri" pitchFamily="34" charset="0"/>
              </a:rPr>
              <a:t> The electric field in the major part of the </a:t>
            </a:r>
            <a:r>
              <a:rPr lang="en-US" sz="2400" dirty="0" err="1">
                <a:latin typeface="Calibri" pitchFamily="34" charset="0"/>
              </a:rPr>
              <a:t>interelectrode</a:t>
            </a:r>
            <a:r>
              <a:rPr lang="en-US" sz="2400" dirty="0">
                <a:latin typeface="Calibri" pitchFamily="34" charset="0"/>
              </a:rPr>
              <a:t> gap retains its direction towards</a:t>
            </a:r>
            <a:br>
              <a:rPr lang="en-US" sz="2400" dirty="0">
                <a:latin typeface="Calibri" pitchFamily="34" charset="0"/>
              </a:rPr>
            </a:br>
            <a:r>
              <a:rPr lang="en-US" sz="2400" dirty="0">
                <a:latin typeface="Calibri" pitchFamily="34" charset="0"/>
              </a:rPr>
              <a:t>the plane electrode.</a:t>
            </a:r>
          </a:p>
        </p:txBody>
      </p:sp>
      <p:sp>
        <p:nvSpPr>
          <p:cNvPr id="11" name="TextBox 5"/>
          <p:cNvSpPr txBox="1">
            <a:spLocks noChangeArrowheads="1"/>
          </p:cNvSpPr>
          <p:nvPr/>
        </p:nvSpPr>
        <p:spPr bwMode="auto">
          <a:xfrm>
            <a:off x="8388425" y="6519446"/>
            <a:ext cx="755576" cy="338554"/>
          </a:xfrm>
          <a:prstGeom prst="rect">
            <a:avLst/>
          </a:prstGeom>
          <a:noFill/>
          <a:ln w="9525">
            <a:noFill/>
            <a:miter lim="800000"/>
            <a:headEnd/>
            <a:tailEnd/>
          </a:ln>
        </p:spPr>
        <p:txBody>
          <a:bodyPr wrap="square">
            <a:spAutoFit/>
          </a:bodyPr>
          <a:lstStyle/>
          <a:p>
            <a:r>
              <a:rPr lang="en-US" sz="1600" dirty="0" smtClean="0">
                <a:latin typeface="Calibri" pitchFamily="34" charset="0"/>
              </a:rPr>
              <a:t>10/12</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7"/>
          <p:cNvSpPr>
            <a:spLocks noChangeArrowheads="1"/>
          </p:cNvSpPr>
          <p:nvPr/>
        </p:nvSpPr>
        <p:spPr bwMode="auto">
          <a:xfrm>
            <a:off x="1892300" y="519063"/>
            <a:ext cx="949299"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0</a:t>
            </a:r>
            <a:r>
              <a:rPr lang="en-US" sz="2400" dirty="0">
                <a:latin typeface="Calibri" pitchFamily="34" charset="0"/>
                <a:sym typeface="Symbol" pitchFamily="18" charset="2"/>
              </a:rPr>
              <a:t></a:t>
            </a:r>
            <a:endParaRPr lang="ru-RU" sz="2400" dirty="0">
              <a:latin typeface="Calibri" pitchFamily="34" charset="0"/>
            </a:endParaRPr>
          </a:p>
        </p:txBody>
      </p:sp>
      <p:sp>
        <p:nvSpPr>
          <p:cNvPr id="31746" name="Прямоугольник 8"/>
          <p:cNvSpPr>
            <a:spLocks noChangeArrowheads="1"/>
          </p:cNvSpPr>
          <p:nvPr/>
        </p:nvSpPr>
        <p:spPr bwMode="auto">
          <a:xfrm>
            <a:off x="6227763" y="548680"/>
            <a:ext cx="1104790"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45</a:t>
            </a:r>
            <a:r>
              <a:rPr lang="en-US" sz="2400" dirty="0">
                <a:latin typeface="Calibri" pitchFamily="34" charset="0"/>
                <a:sym typeface="Symbol" pitchFamily="18" charset="2"/>
              </a:rPr>
              <a:t></a:t>
            </a:r>
            <a:endParaRPr lang="ru-RU" sz="2400" dirty="0">
              <a:latin typeface="Calibri" pitchFamily="34" charset="0"/>
            </a:endParaRPr>
          </a:p>
        </p:txBody>
      </p:sp>
      <p:sp>
        <p:nvSpPr>
          <p:cNvPr id="31747" name="Прямоугольник 10"/>
          <p:cNvSpPr>
            <a:spLocks noChangeArrowheads="1"/>
          </p:cNvSpPr>
          <p:nvPr/>
        </p:nvSpPr>
        <p:spPr bwMode="auto">
          <a:xfrm>
            <a:off x="6213475" y="3501008"/>
            <a:ext cx="1104790"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90</a:t>
            </a:r>
            <a:r>
              <a:rPr lang="en-US" sz="2400" dirty="0">
                <a:latin typeface="Calibri" pitchFamily="34" charset="0"/>
                <a:sym typeface="Symbol" pitchFamily="18" charset="2"/>
              </a:rPr>
              <a:t></a:t>
            </a:r>
            <a:endParaRPr lang="ru-RU" sz="2400" dirty="0">
              <a:latin typeface="Calibri" pitchFamily="34" charset="0"/>
            </a:endParaRPr>
          </a:p>
        </p:txBody>
      </p:sp>
      <p:sp>
        <p:nvSpPr>
          <p:cNvPr id="31749" name="Заголовок 1"/>
          <p:cNvSpPr>
            <a:spLocks noGrp="1"/>
          </p:cNvSpPr>
          <p:nvPr>
            <p:ph type="title"/>
          </p:nvPr>
        </p:nvSpPr>
        <p:spPr>
          <a:xfrm>
            <a:off x="19795" y="0"/>
            <a:ext cx="9144000" cy="635000"/>
          </a:xfrm>
        </p:spPr>
        <p:txBody>
          <a:bodyPr/>
          <a:lstStyle/>
          <a:p>
            <a:r>
              <a:rPr lang="en-US" sz="3600" dirty="0" smtClean="0"/>
              <a:t>Coulomb force distribution (N/m</a:t>
            </a:r>
            <a:r>
              <a:rPr lang="en-US" sz="3600" baseline="30000" dirty="0" smtClean="0"/>
              <a:t>3</a:t>
            </a:r>
            <a:r>
              <a:rPr lang="en-US" sz="3600" dirty="0" smtClean="0"/>
              <a:t>).</a:t>
            </a:r>
            <a:r>
              <a:rPr lang="en-US" sz="3200" dirty="0" smtClean="0"/>
              <a:t> </a:t>
            </a:r>
            <a:r>
              <a:rPr lang="en-US" sz="2800" i="1" dirty="0" smtClean="0">
                <a:solidFill>
                  <a:srgbClr val="000000"/>
                </a:solidFill>
              </a:rPr>
              <a:t>Needle tip area.</a:t>
            </a:r>
            <a:endParaRPr lang="ru-RU" sz="2800" dirty="0" smtClean="0"/>
          </a:p>
        </p:txBody>
      </p:sp>
      <p:pic>
        <p:nvPicPr>
          <p:cNvPr id="31750" name="Picture 3"/>
          <p:cNvPicPr>
            <a:picLocks noChangeAspect="1" noChangeArrowheads="1"/>
          </p:cNvPicPr>
          <p:nvPr/>
        </p:nvPicPr>
        <p:blipFill>
          <a:blip r:embed="rId3"/>
          <a:srcRect l="4820"/>
          <a:stretch>
            <a:fillRect/>
          </a:stretch>
        </p:blipFill>
        <p:spPr bwMode="auto">
          <a:xfrm>
            <a:off x="4700588" y="3860800"/>
            <a:ext cx="4264025" cy="2700338"/>
          </a:xfrm>
          <a:prstGeom prst="rect">
            <a:avLst/>
          </a:prstGeom>
          <a:noFill/>
          <a:ln w="9525">
            <a:noFill/>
            <a:miter lim="800000"/>
            <a:headEnd/>
            <a:tailEnd/>
          </a:ln>
        </p:spPr>
      </p:pic>
      <p:pic>
        <p:nvPicPr>
          <p:cNvPr id="31751" name="Picture 4"/>
          <p:cNvPicPr>
            <a:picLocks noChangeAspect="1" noChangeArrowheads="1"/>
          </p:cNvPicPr>
          <p:nvPr/>
        </p:nvPicPr>
        <p:blipFill>
          <a:blip r:embed="rId4"/>
          <a:srcRect l="5573"/>
          <a:stretch>
            <a:fillRect/>
          </a:stretch>
        </p:blipFill>
        <p:spPr bwMode="auto">
          <a:xfrm>
            <a:off x="4716463" y="908050"/>
            <a:ext cx="4211637" cy="2660650"/>
          </a:xfrm>
          <a:prstGeom prst="rect">
            <a:avLst/>
          </a:prstGeom>
          <a:noFill/>
          <a:ln w="9525">
            <a:noFill/>
            <a:miter lim="800000"/>
            <a:headEnd/>
            <a:tailEnd/>
          </a:ln>
        </p:spPr>
      </p:pic>
      <p:pic>
        <p:nvPicPr>
          <p:cNvPr id="31752" name="Picture 5"/>
          <p:cNvPicPr>
            <a:picLocks noChangeAspect="1" noChangeArrowheads="1"/>
          </p:cNvPicPr>
          <p:nvPr/>
        </p:nvPicPr>
        <p:blipFill>
          <a:blip r:embed="rId5"/>
          <a:srcRect l="4829"/>
          <a:stretch>
            <a:fillRect/>
          </a:stretch>
        </p:blipFill>
        <p:spPr bwMode="auto">
          <a:xfrm>
            <a:off x="250825" y="871538"/>
            <a:ext cx="4259263" cy="2693987"/>
          </a:xfrm>
          <a:prstGeom prst="rect">
            <a:avLst/>
          </a:prstGeom>
          <a:noFill/>
          <a:ln w="9525">
            <a:noFill/>
            <a:miter lim="800000"/>
            <a:headEnd/>
            <a:tailEnd/>
          </a:ln>
        </p:spPr>
      </p:pic>
      <p:sp>
        <p:nvSpPr>
          <p:cNvPr id="31753" name="Содержимое 2"/>
          <p:cNvSpPr txBox="1">
            <a:spLocks/>
          </p:cNvSpPr>
          <p:nvPr/>
        </p:nvSpPr>
        <p:spPr bwMode="auto">
          <a:xfrm>
            <a:off x="395288" y="3500438"/>
            <a:ext cx="4176712" cy="3241675"/>
          </a:xfrm>
          <a:prstGeom prst="rect">
            <a:avLst/>
          </a:prstGeom>
          <a:noFill/>
          <a:ln w="9525">
            <a:noFill/>
            <a:miter lim="800000"/>
            <a:headEnd/>
            <a:tailEnd/>
          </a:ln>
        </p:spPr>
        <p:txBody>
          <a:bodyPr/>
          <a:lstStyle/>
          <a:p>
            <a:pPr>
              <a:spcBef>
                <a:spcPct val="20000"/>
              </a:spcBef>
              <a:buFont typeface="Wingdings" pitchFamily="2" charset="2"/>
              <a:buChar char="§"/>
            </a:pPr>
            <a:r>
              <a:rPr lang="en-US" sz="2400" dirty="0">
                <a:latin typeface="Calibri" pitchFamily="34" charset="0"/>
              </a:rPr>
              <a:t> The forces are localized</a:t>
            </a:r>
            <a:br>
              <a:rPr lang="en-US" sz="2400" dirty="0">
                <a:latin typeface="Calibri" pitchFamily="34" charset="0"/>
              </a:rPr>
            </a:br>
            <a:r>
              <a:rPr lang="en-US" sz="2400" dirty="0">
                <a:latin typeface="Calibri" pitchFamily="34" charset="0"/>
              </a:rPr>
              <a:t>in the area of a very small size </a:t>
            </a:r>
          </a:p>
          <a:p>
            <a:pPr>
              <a:spcBef>
                <a:spcPct val="20000"/>
              </a:spcBef>
            </a:pPr>
            <a:r>
              <a:rPr lang="en-US" sz="2400" dirty="0">
                <a:latin typeface="Calibri" pitchFamily="34" charset="0"/>
              </a:rPr>
              <a:t>(about 1-2 mm).</a:t>
            </a:r>
          </a:p>
          <a:p>
            <a:pPr>
              <a:spcBef>
                <a:spcPct val="20000"/>
              </a:spcBef>
              <a:buFont typeface="Wingdings" pitchFamily="2" charset="2"/>
              <a:buChar char="§"/>
            </a:pPr>
            <a:r>
              <a:rPr lang="en-US" sz="2400" dirty="0">
                <a:latin typeface="Calibri" pitchFamily="34" charset="0"/>
              </a:rPr>
              <a:t> 45</a:t>
            </a:r>
            <a:r>
              <a:rPr lang="en-US" sz="2400" dirty="0">
                <a:latin typeface="Calibri" pitchFamily="34" charset="0"/>
                <a:sym typeface="Symbol" pitchFamily="18" charset="2"/>
              </a:rPr>
              <a:t>: </a:t>
            </a:r>
            <a:r>
              <a:rPr lang="en-US" sz="2400" dirty="0">
                <a:latin typeface="Calibri" pitchFamily="34" charset="0"/>
              </a:rPr>
              <a:t>the direction of forces </a:t>
            </a:r>
            <a:r>
              <a:rPr lang="en-US" sz="2400" dirty="0" smtClean="0">
                <a:latin typeface="Calibri" pitchFamily="34" charset="0"/>
              </a:rPr>
              <a:t>coincides </a:t>
            </a:r>
            <a:r>
              <a:rPr lang="en-US" sz="2400" dirty="0">
                <a:latin typeface="Calibri" pitchFamily="34" charset="0"/>
              </a:rPr>
              <a:t>with the needle direction.</a:t>
            </a:r>
          </a:p>
          <a:p>
            <a:pPr>
              <a:spcBef>
                <a:spcPct val="20000"/>
              </a:spcBef>
              <a:buFont typeface="Wingdings" pitchFamily="2" charset="2"/>
              <a:buChar char="§"/>
            </a:pPr>
            <a:r>
              <a:rPr lang="en-US" sz="2400" dirty="0">
                <a:latin typeface="Calibri" pitchFamily="34" charset="0"/>
              </a:rPr>
              <a:t> 90</a:t>
            </a:r>
            <a:r>
              <a:rPr lang="en-US" sz="2400" dirty="0">
                <a:latin typeface="Calibri" pitchFamily="34" charset="0"/>
                <a:sym typeface="Symbol" pitchFamily="18" charset="2"/>
              </a:rPr>
              <a:t>: </a:t>
            </a:r>
            <a:r>
              <a:rPr lang="en-US" sz="2400" dirty="0">
                <a:latin typeface="Calibri" pitchFamily="34" charset="0"/>
              </a:rPr>
              <a:t>the direction of forces deviates from the horizontal.</a:t>
            </a:r>
          </a:p>
        </p:txBody>
      </p:sp>
      <p:sp>
        <p:nvSpPr>
          <p:cNvPr id="11" name="TextBox 5"/>
          <p:cNvSpPr txBox="1">
            <a:spLocks noChangeArrowheads="1"/>
          </p:cNvSpPr>
          <p:nvPr/>
        </p:nvSpPr>
        <p:spPr bwMode="auto">
          <a:xfrm>
            <a:off x="8388425" y="6519446"/>
            <a:ext cx="755576" cy="338554"/>
          </a:xfrm>
          <a:prstGeom prst="rect">
            <a:avLst/>
          </a:prstGeom>
          <a:noFill/>
          <a:ln w="9525">
            <a:noFill/>
            <a:miter lim="800000"/>
            <a:headEnd/>
            <a:tailEnd/>
          </a:ln>
        </p:spPr>
        <p:txBody>
          <a:bodyPr wrap="square">
            <a:spAutoFit/>
          </a:bodyPr>
          <a:lstStyle/>
          <a:p>
            <a:r>
              <a:rPr lang="en-US" sz="1600" dirty="0" smtClean="0">
                <a:latin typeface="Calibri" pitchFamily="34" charset="0"/>
              </a:rPr>
              <a:t>11/12</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noAutofit/>
          </a:bodyPr>
          <a:lstStyle/>
          <a:p>
            <a:r>
              <a:rPr lang="en-US" sz="4000" dirty="0" smtClean="0"/>
              <a:t>Conclusions</a:t>
            </a:r>
            <a:endParaRPr lang="ru-RU" sz="4000" dirty="0" smtClean="0"/>
          </a:p>
        </p:txBody>
      </p:sp>
      <p:sp>
        <p:nvSpPr>
          <p:cNvPr id="4" name="Содержимое 2"/>
          <p:cNvSpPr>
            <a:spLocks noGrp="1"/>
          </p:cNvSpPr>
          <p:nvPr>
            <p:ph idx="1"/>
          </p:nvPr>
        </p:nvSpPr>
        <p:spPr>
          <a:xfrm>
            <a:off x="179512" y="908050"/>
            <a:ext cx="8784976" cy="5545138"/>
          </a:xfrm>
        </p:spPr>
        <p:txBody>
          <a:bodyPr>
            <a:noAutofit/>
          </a:bodyPr>
          <a:lstStyle/>
          <a:p>
            <a:pPr marL="263525" indent="-263525">
              <a:lnSpc>
                <a:spcPct val="80000"/>
              </a:lnSpc>
              <a:spcAft>
                <a:spcPts val="600"/>
              </a:spcAft>
            </a:pPr>
            <a:r>
              <a:rPr lang="en-US" sz="2800" dirty="0" smtClean="0"/>
              <a:t>For the perpendicular arrangement of the </a:t>
            </a:r>
            <a:r>
              <a:rPr lang="en-US" sz="2800" dirty="0" err="1" smtClean="0"/>
              <a:t>coronating</a:t>
            </a:r>
            <a:r>
              <a:rPr lang="en-US" sz="2800" dirty="0" smtClean="0"/>
              <a:t> needle relative to the grounded plane, a classic flow structure of narrow and fast ionic wind jet has been obtained with the use of PIV-method.</a:t>
            </a:r>
          </a:p>
          <a:p>
            <a:pPr marL="263525" indent="-263525">
              <a:lnSpc>
                <a:spcPct val="80000"/>
              </a:lnSpc>
              <a:spcAft>
                <a:spcPts val="600"/>
              </a:spcAft>
            </a:pPr>
            <a:r>
              <a:rPr lang="en-US" sz="2800" dirty="0" smtClean="0"/>
              <a:t>The inclination of the needle relative to the axis normal to the grounded plane resulted in a strong inclination of ionic wind jet, which velocity profile also was slightly changed.</a:t>
            </a:r>
          </a:p>
          <a:p>
            <a:pPr marL="263525" indent="-263525">
              <a:lnSpc>
                <a:spcPct val="80000"/>
              </a:lnSpc>
              <a:spcAft>
                <a:spcPts val="600"/>
              </a:spcAft>
            </a:pPr>
            <a:r>
              <a:rPr lang="en-US" sz="2800" dirty="0" smtClean="0"/>
              <a:t>3D simulation of the considered problem showed good agreement with the experimental data.</a:t>
            </a:r>
          </a:p>
          <a:p>
            <a:pPr marL="263525" indent="-263525">
              <a:lnSpc>
                <a:spcPct val="80000"/>
              </a:lnSpc>
              <a:spcAft>
                <a:spcPts val="600"/>
              </a:spcAft>
            </a:pPr>
            <a:r>
              <a:rPr lang="en-US" sz="2800" dirty="0" smtClean="0"/>
              <a:t>The electric field, space charge and Coulomb force distributions have been analyzed. The inclination of the ionic wind jet was caused by changing of electric field direction, which was localized near the needle tip in a small (1-2 mm) area.</a:t>
            </a:r>
            <a:endParaRPr lang="ru-RU" sz="2800" dirty="0" smtClean="0"/>
          </a:p>
        </p:txBody>
      </p:sp>
      <p:sp>
        <p:nvSpPr>
          <p:cNvPr id="5" name="TextBox 5"/>
          <p:cNvSpPr txBox="1">
            <a:spLocks noChangeArrowheads="1"/>
          </p:cNvSpPr>
          <p:nvPr/>
        </p:nvSpPr>
        <p:spPr bwMode="auto">
          <a:xfrm>
            <a:off x="8388425" y="6519446"/>
            <a:ext cx="755576" cy="338554"/>
          </a:xfrm>
          <a:prstGeom prst="rect">
            <a:avLst/>
          </a:prstGeom>
          <a:noFill/>
          <a:ln w="9525">
            <a:noFill/>
            <a:miter lim="800000"/>
            <a:headEnd/>
            <a:tailEnd/>
          </a:ln>
        </p:spPr>
        <p:txBody>
          <a:bodyPr wrap="square">
            <a:spAutoFit/>
          </a:bodyPr>
          <a:lstStyle/>
          <a:p>
            <a:r>
              <a:rPr lang="en-US" sz="1600" dirty="0" smtClean="0">
                <a:latin typeface="Calibri" pitchFamily="34" charset="0"/>
              </a:rPr>
              <a:t>12/12</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2936"/>
            <a:ext cx="9144000" cy="635000"/>
          </a:xfrm>
        </p:spPr>
        <p:txBody>
          <a:bodyPr>
            <a:noAutofit/>
          </a:bodyPr>
          <a:lstStyle/>
          <a:p>
            <a:r>
              <a:rPr lang="en-US" sz="6000" b="1" dirty="0" smtClean="0"/>
              <a:t>THANK YOU!</a:t>
            </a:r>
            <a:endParaRPr lang="ru-RU" sz="6000" b="1" dirty="0" smtClean="0"/>
          </a:p>
        </p:txBody>
      </p:sp>
    </p:spTree>
    <p:extLst>
      <p:ext uri="{BB962C8B-B14F-4D97-AF65-F5344CB8AC3E}">
        <p14:creationId xmlns:p14="http://schemas.microsoft.com/office/powerpoint/2010/main" val="4399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noAutofit/>
          </a:bodyPr>
          <a:lstStyle/>
          <a:p>
            <a:r>
              <a:rPr lang="en-US" sz="4000" dirty="0" smtClean="0"/>
              <a:t>Outline</a:t>
            </a:r>
            <a:endParaRPr lang="ru-RU" sz="4000" dirty="0" smtClean="0"/>
          </a:p>
        </p:txBody>
      </p:sp>
      <p:sp>
        <p:nvSpPr>
          <p:cNvPr id="4" name="Содержимое 2"/>
          <p:cNvSpPr>
            <a:spLocks noGrp="1"/>
          </p:cNvSpPr>
          <p:nvPr>
            <p:ph idx="1"/>
          </p:nvPr>
        </p:nvSpPr>
        <p:spPr>
          <a:xfrm>
            <a:off x="395288" y="908050"/>
            <a:ext cx="8424862" cy="5545138"/>
          </a:xfrm>
        </p:spPr>
        <p:txBody>
          <a:bodyPr>
            <a:normAutofit lnSpcReduction="10000"/>
          </a:bodyPr>
          <a:lstStyle/>
          <a:p>
            <a:pPr marL="263525" indent="-263525">
              <a:spcAft>
                <a:spcPts val="600"/>
              </a:spcAft>
            </a:pPr>
            <a:r>
              <a:rPr lang="en-US" sz="2800" dirty="0" smtClean="0"/>
              <a:t>Experiments with the ionic wind in the needle-plane electrode system, PIV visualization.</a:t>
            </a:r>
          </a:p>
          <a:p>
            <a:pPr marL="723900" indent="0">
              <a:spcAft>
                <a:spcPts val="600"/>
              </a:spcAft>
              <a:buNone/>
            </a:pPr>
            <a:r>
              <a:rPr lang="en-US" sz="2800" dirty="0" smtClean="0"/>
              <a:t>- The needle is normal to the plane.</a:t>
            </a:r>
          </a:p>
          <a:p>
            <a:pPr marL="723900" indent="0">
              <a:spcAft>
                <a:spcPts val="600"/>
              </a:spcAft>
              <a:buNone/>
            </a:pPr>
            <a:r>
              <a:rPr lang="en-US" sz="2800" dirty="0" smtClean="0"/>
              <a:t>- The needle is inclined</a:t>
            </a:r>
            <a:r>
              <a:rPr lang="en-US" sz="2800" dirty="0"/>
              <a:t> relative to the axis normal to the grounded </a:t>
            </a:r>
            <a:r>
              <a:rPr lang="en-US" sz="2800" dirty="0" smtClean="0"/>
              <a:t>plane.</a:t>
            </a:r>
          </a:p>
          <a:p>
            <a:pPr marL="263525" indent="-263525">
              <a:spcAft>
                <a:spcPts val="600"/>
              </a:spcAft>
            </a:pPr>
            <a:r>
              <a:rPr lang="en-US" sz="2800" dirty="0"/>
              <a:t>3D simulation </a:t>
            </a:r>
            <a:r>
              <a:rPr lang="en-US" sz="2800" dirty="0" smtClean="0"/>
              <a:t>of </a:t>
            </a:r>
            <a:r>
              <a:rPr lang="en-US" sz="2800" dirty="0"/>
              <a:t>the ionic wind in the needle-plane electrode </a:t>
            </a:r>
            <a:r>
              <a:rPr lang="en-US" sz="2800" dirty="0" smtClean="0"/>
              <a:t>system with normal </a:t>
            </a:r>
            <a:r>
              <a:rPr lang="en-US" sz="2800" dirty="0"/>
              <a:t>a</a:t>
            </a:r>
            <a:r>
              <a:rPr lang="en-US" sz="2800" dirty="0" smtClean="0"/>
              <a:t>nd inclined positions of the needle.</a:t>
            </a:r>
          </a:p>
          <a:p>
            <a:pPr marL="723900" indent="0">
              <a:spcAft>
                <a:spcPts val="600"/>
              </a:spcAft>
              <a:buNone/>
            </a:pPr>
            <a:r>
              <a:rPr lang="en-US" sz="2800" dirty="0" smtClean="0"/>
              <a:t>- Model, equation set and boundary conditions.</a:t>
            </a:r>
          </a:p>
          <a:p>
            <a:pPr marL="723900" indent="0">
              <a:spcAft>
                <a:spcPts val="600"/>
              </a:spcAft>
              <a:buNone/>
            </a:pPr>
            <a:r>
              <a:rPr lang="en-US" sz="2800" dirty="0" smtClean="0"/>
              <a:t>- Velocity, concentration of ions, electric field and electric field distributions.</a:t>
            </a:r>
          </a:p>
          <a:p>
            <a:pPr marL="0" indent="0">
              <a:lnSpc>
                <a:spcPct val="80000"/>
              </a:lnSpc>
              <a:spcAft>
                <a:spcPts val="600"/>
              </a:spcAft>
              <a:buNone/>
            </a:pPr>
            <a:endParaRPr lang="en-US" sz="2700" dirty="0" smtClean="0"/>
          </a:p>
        </p:txBody>
      </p:sp>
      <p:sp>
        <p:nvSpPr>
          <p:cNvPr id="6" name="TextBox 5"/>
          <p:cNvSpPr txBox="1">
            <a:spLocks noChangeArrowheads="1"/>
          </p:cNvSpPr>
          <p:nvPr/>
        </p:nvSpPr>
        <p:spPr bwMode="auto">
          <a:xfrm>
            <a:off x="8532247" y="6519446"/>
            <a:ext cx="611753" cy="338554"/>
          </a:xfrm>
          <a:prstGeom prst="rect">
            <a:avLst/>
          </a:prstGeom>
          <a:noFill/>
          <a:ln w="9525">
            <a:noFill/>
            <a:miter lim="800000"/>
            <a:headEnd/>
            <a:tailEnd/>
          </a:ln>
        </p:spPr>
        <p:txBody>
          <a:bodyPr wrap="square">
            <a:spAutoFit/>
          </a:bodyPr>
          <a:lstStyle/>
          <a:p>
            <a:r>
              <a:rPr lang="en-US" sz="1600" dirty="0" smtClean="0">
                <a:latin typeface="Calibri" pitchFamily="34" charset="0"/>
              </a:rPr>
              <a:t>2/12</a:t>
            </a:r>
            <a:endParaRPr lang="en-US" sz="1600" dirty="0">
              <a:latin typeface="Calibri" pitchFamily="34" charset="0"/>
            </a:endParaRPr>
          </a:p>
        </p:txBody>
      </p:sp>
    </p:spTree>
    <p:extLst>
      <p:ext uri="{BB962C8B-B14F-4D97-AF65-F5344CB8AC3E}">
        <p14:creationId xmlns:p14="http://schemas.microsoft.com/office/powerpoint/2010/main" val="126947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0" y="0"/>
            <a:ext cx="9143999" cy="850900"/>
          </a:xfrm>
        </p:spPr>
        <p:txBody>
          <a:bodyPr/>
          <a:lstStyle/>
          <a:p>
            <a:r>
              <a:rPr lang="en-US" sz="4000" dirty="0" smtClean="0"/>
              <a:t>Experimental setup</a:t>
            </a:r>
            <a:endParaRPr lang="ru-RU" sz="4000" dirty="0" smtClean="0"/>
          </a:p>
        </p:txBody>
      </p:sp>
      <p:sp>
        <p:nvSpPr>
          <p:cNvPr id="3" name="Содержимое 2"/>
          <p:cNvSpPr>
            <a:spLocks noGrp="1"/>
          </p:cNvSpPr>
          <p:nvPr>
            <p:ph idx="1"/>
          </p:nvPr>
        </p:nvSpPr>
        <p:spPr>
          <a:xfrm>
            <a:off x="323528" y="908720"/>
            <a:ext cx="3888432" cy="1223962"/>
          </a:xfrm>
          <a:ln w="3175">
            <a:solidFill>
              <a:schemeClr val="tx1"/>
            </a:solidFill>
          </a:ln>
        </p:spPr>
        <p:txBody>
          <a:bodyPr rtlCol="0">
            <a:noAutofit/>
          </a:bodyPr>
          <a:lstStyle/>
          <a:p>
            <a:pPr marL="0" indent="0" fontAlgn="auto">
              <a:spcBef>
                <a:spcPts val="0"/>
              </a:spcBef>
              <a:spcAft>
                <a:spcPts val="0"/>
              </a:spcAft>
              <a:buFont typeface="Arial" pitchFamily="34" charset="0"/>
              <a:buNone/>
              <a:defRPr/>
            </a:pPr>
            <a:r>
              <a:rPr lang="en-US" sz="2400" i="1" u="sng" dirty="0" smtClean="0"/>
              <a:t>Needle</a:t>
            </a:r>
            <a:r>
              <a:rPr lang="ru-RU" sz="2400" i="1" dirty="0" smtClean="0"/>
              <a:t>:</a:t>
            </a:r>
            <a:r>
              <a:rPr lang="en-US" sz="2400" dirty="0" smtClean="0"/>
              <a:t> </a:t>
            </a:r>
          </a:p>
          <a:p>
            <a:pPr marL="0" indent="0" fontAlgn="auto">
              <a:spcBef>
                <a:spcPts val="0"/>
              </a:spcBef>
              <a:spcAft>
                <a:spcPts val="0"/>
              </a:spcAft>
              <a:buFont typeface="Arial" pitchFamily="34" charset="0"/>
              <a:buNone/>
              <a:defRPr/>
            </a:pPr>
            <a:r>
              <a:rPr lang="en-US" sz="2400" dirty="0" smtClean="0"/>
              <a:t>Thickness 1.2 mm</a:t>
            </a:r>
          </a:p>
          <a:p>
            <a:pPr marL="0" indent="0" fontAlgn="auto">
              <a:spcBef>
                <a:spcPts val="0"/>
              </a:spcBef>
              <a:spcAft>
                <a:spcPts val="0"/>
              </a:spcAft>
              <a:buFont typeface="Arial" pitchFamily="34" charset="0"/>
              <a:buNone/>
              <a:defRPr/>
            </a:pPr>
            <a:r>
              <a:rPr lang="en-US" sz="2400" dirty="0" smtClean="0"/>
              <a:t>Tip curvature radius 0.3 mm</a:t>
            </a:r>
            <a:endParaRPr lang="ru-RU" sz="2400" dirty="0"/>
          </a:p>
        </p:txBody>
      </p:sp>
      <p:pic>
        <p:nvPicPr>
          <p:cNvPr id="15363" name="Picture 2" descr="E:\Elagin\Data_Current\Documents\Science\Статьи_новые\SFE2016\Pictures\forPaper\fig1.png"/>
          <p:cNvPicPr>
            <a:picLocks noChangeAspect="1" noChangeArrowheads="1"/>
          </p:cNvPicPr>
          <p:nvPr/>
        </p:nvPicPr>
        <p:blipFill>
          <a:blip r:embed="rId3"/>
          <a:srcRect/>
          <a:stretch>
            <a:fillRect/>
          </a:stretch>
        </p:blipFill>
        <p:spPr bwMode="auto">
          <a:xfrm>
            <a:off x="1327150" y="2565400"/>
            <a:ext cx="6269038" cy="4135438"/>
          </a:xfrm>
          <a:prstGeom prst="rect">
            <a:avLst/>
          </a:prstGeom>
          <a:noFill/>
          <a:ln w="9525">
            <a:noFill/>
            <a:miter lim="800000"/>
            <a:headEnd/>
            <a:tailEnd/>
          </a:ln>
        </p:spPr>
      </p:pic>
      <p:sp>
        <p:nvSpPr>
          <p:cNvPr id="5" name="Содержимое 2"/>
          <p:cNvSpPr txBox="1">
            <a:spLocks/>
          </p:cNvSpPr>
          <p:nvPr/>
        </p:nvSpPr>
        <p:spPr>
          <a:xfrm>
            <a:off x="4903787" y="908720"/>
            <a:ext cx="3934336" cy="1224000"/>
          </a:xfrm>
          <a:prstGeom prst="rect">
            <a:avLst/>
          </a:prstGeom>
          <a:ln w="3175">
            <a:solidFill>
              <a:schemeClr val="tx1"/>
            </a:solidFill>
          </a:ln>
        </p:spPr>
        <p:txBody>
          <a:bodyPr>
            <a:noAutofit/>
          </a:bodyPr>
          <a:lstStyle/>
          <a:p>
            <a:pPr fontAlgn="auto">
              <a:spcBef>
                <a:spcPts val="0"/>
              </a:spcBef>
              <a:spcAft>
                <a:spcPts val="0"/>
              </a:spcAft>
              <a:buFont typeface="Arial" pitchFamily="34" charset="0"/>
              <a:buNone/>
              <a:defRPr/>
            </a:pPr>
            <a:r>
              <a:rPr lang="en-US" sz="2400" dirty="0">
                <a:latin typeface="+mn-lt"/>
              </a:rPr>
              <a:t>Positive Polarity</a:t>
            </a:r>
          </a:p>
          <a:p>
            <a:pPr fontAlgn="auto">
              <a:spcBef>
                <a:spcPts val="0"/>
              </a:spcBef>
              <a:spcAft>
                <a:spcPts val="0"/>
              </a:spcAft>
              <a:defRPr/>
            </a:pPr>
            <a:r>
              <a:rPr lang="en-US" sz="2400" dirty="0">
                <a:latin typeface="+mn-lt"/>
              </a:rPr>
              <a:t>Potential 10.4 kV</a:t>
            </a:r>
          </a:p>
          <a:p>
            <a:pPr fontAlgn="auto">
              <a:spcBef>
                <a:spcPts val="0"/>
              </a:spcBef>
              <a:spcAft>
                <a:spcPts val="0"/>
              </a:spcAft>
              <a:buFont typeface="Arial" pitchFamily="34" charset="0"/>
              <a:buNone/>
              <a:defRPr/>
            </a:pPr>
            <a:r>
              <a:rPr lang="en-US" sz="2400" dirty="0" err="1">
                <a:latin typeface="+mn-lt"/>
              </a:rPr>
              <a:t>Interelectrode</a:t>
            </a:r>
            <a:r>
              <a:rPr lang="en-US" sz="2400" dirty="0">
                <a:latin typeface="+mn-lt"/>
              </a:rPr>
              <a:t> gap 20 </a:t>
            </a:r>
            <a:r>
              <a:rPr lang="en-US" sz="2400" dirty="0" smtClean="0">
                <a:latin typeface="+mn-lt"/>
              </a:rPr>
              <a:t>mm</a:t>
            </a:r>
            <a:endParaRPr lang="en-US" sz="2400" dirty="0">
              <a:latin typeface="+mn-lt"/>
            </a:endParaRPr>
          </a:p>
        </p:txBody>
      </p:sp>
      <p:sp>
        <p:nvSpPr>
          <p:cNvPr id="7" name="Содержимое 2"/>
          <p:cNvSpPr txBox="1">
            <a:spLocks/>
          </p:cNvSpPr>
          <p:nvPr/>
        </p:nvSpPr>
        <p:spPr>
          <a:xfrm>
            <a:off x="323528" y="2276698"/>
            <a:ext cx="3888432" cy="504577"/>
          </a:xfrm>
          <a:prstGeom prst="rect">
            <a:avLst/>
          </a:prstGeom>
          <a:ln w="3175">
            <a:solidFill>
              <a:schemeClr val="tx1"/>
            </a:solidFill>
          </a:ln>
        </p:spPr>
        <p:txBody>
          <a:bodyPr>
            <a:normAutofit/>
          </a:bodyPr>
          <a:lstStyle/>
          <a:p>
            <a:pPr fontAlgn="auto">
              <a:spcBef>
                <a:spcPct val="20000"/>
              </a:spcBef>
              <a:spcAft>
                <a:spcPts val="0"/>
              </a:spcAft>
              <a:defRPr/>
            </a:pPr>
            <a:r>
              <a:rPr lang="en-US" sz="2600" b="1" dirty="0">
                <a:solidFill>
                  <a:srgbClr val="7030A0"/>
                </a:solidFill>
                <a:latin typeface="+mn-lt"/>
                <a:sym typeface="Symbol"/>
              </a:rPr>
              <a:t></a:t>
            </a:r>
            <a:r>
              <a:rPr lang="en-US" sz="2600" b="1" dirty="0">
                <a:solidFill>
                  <a:srgbClr val="7030A0"/>
                </a:solidFill>
                <a:latin typeface="+mn-lt"/>
              </a:rPr>
              <a:t> = 0</a:t>
            </a:r>
            <a:r>
              <a:rPr lang="en-US" sz="2600" b="1" dirty="0">
                <a:solidFill>
                  <a:srgbClr val="7030A0"/>
                </a:solidFill>
                <a:latin typeface="+mn-lt"/>
                <a:sym typeface="Symbol"/>
              </a:rPr>
              <a:t></a:t>
            </a:r>
            <a:r>
              <a:rPr lang="en-US" sz="2600" b="1" dirty="0">
                <a:solidFill>
                  <a:srgbClr val="7030A0"/>
                </a:solidFill>
                <a:latin typeface="+mn-lt"/>
              </a:rPr>
              <a:t>, 30</a:t>
            </a:r>
            <a:r>
              <a:rPr lang="en-US" sz="2600" b="1" dirty="0">
                <a:solidFill>
                  <a:srgbClr val="7030A0"/>
                </a:solidFill>
                <a:latin typeface="+mn-lt"/>
                <a:sym typeface="Symbol"/>
              </a:rPr>
              <a:t></a:t>
            </a:r>
            <a:r>
              <a:rPr lang="en-US" sz="2600" b="1" dirty="0">
                <a:solidFill>
                  <a:srgbClr val="7030A0"/>
                </a:solidFill>
                <a:latin typeface="+mn-lt"/>
              </a:rPr>
              <a:t>, 45</a:t>
            </a:r>
            <a:r>
              <a:rPr lang="en-US" sz="2600" b="1" dirty="0">
                <a:solidFill>
                  <a:srgbClr val="7030A0"/>
                </a:solidFill>
                <a:latin typeface="+mn-lt"/>
                <a:sym typeface="Symbol"/>
              </a:rPr>
              <a:t></a:t>
            </a:r>
            <a:r>
              <a:rPr lang="en-US" sz="2600" b="1" dirty="0">
                <a:solidFill>
                  <a:srgbClr val="7030A0"/>
                </a:solidFill>
                <a:latin typeface="+mn-lt"/>
              </a:rPr>
              <a:t>, 60</a:t>
            </a:r>
            <a:r>
              <a:rPr lang="en-US" sz="2600" b="1" dirty="0">
                <a:solidFill>
                  <a:srgbClr val="7030A0"/>
                </a:solidFill>
                <a:latin typeface="+mn-lt"/>
                <a:sym typeface="Symbol"/>
              </a:rPr>
              <a:t></a:t>
            </a:r>
            <a:r>
              <a:rPr lang="en-US" sz="2600" b="1" dirty="0">
                <a:solidFill>
                  <a:srgbClr val="7030A0"/>
                </a:solidFill>
                <a:latin typeface="+mn-lt"/>
              </a:rPr>
              <a:t>, 90</a:t>
            </a:r>
            <a:r>
              <a:rPr lang="en-US" sz="2600" b="1" dirty="0">
                <a:solidFill>
                  <a:srgbClr val="7030A0"/>
                </a:solidFill>
                <a:latin typeface="+mn-lt"/>
                <a:sym typeface="Symbol"/>
              </a:rPr>
              <a:t></a:t>
            </a:r>
            <a:endParaRPr lang="en-US" sz="2600" b="1" dirty="0">
              <a:solidFill>
                <a:srgbClr val="7030A0"/>
              </a:solidFill>
              <a:latin typeface="+mn-lt"/>
            </a:endParaRPr>
          </a:p>
          <a:p>
            <a:pPr fontAlgn="auto">
              <a:spcBef>
                <a:spcPct val="20000"/>
              </a:spcBef>
              <a:spcAft>
                <a:spcPts val="0"/>
              </a:spcAft>
              <a:buFont typeface="Arial" pitchFamily="34" charset="0"/>
              <a:buNone/>
              <a:defRPr/>
            </a:pPr>
            <a:endParaRPr lang="ru-RU" sz="3200" dirty="0">
              <a:latin typeface="+mn-lt"/>
            </a:endParaRPr>
          </a:p>
        </p:txBody>
      </p:sp>
      <p:sp>
        <p:nvSpPr>
          <p:cNvPr id="8" name="TextBox 5"/>
          <p:cNvSpPr txBox="1">
            <a:spLocks noChangeArrowheads="1"/>
          </p:cNvSpPr>
          <p:nvPr/>
        </p:nvSpPr>
        <p:spPr bwMode="auto">
          <a:xfrm>
            <a:off x="8532247" y="6519446"/>
            <a:ext cx="611753" cy="338554"/>
          </a:xfrm>
          <a:prstGeom prst="rect">
            <a:avLst/>
          </a:prstGeom>
          <a:noFill/>
          <a:ln w="9525">
            <a:noFill/>
            <a:miter lim="800000"/>
            <a:headEnd/>
            <a:tailEnd/>
          </a:ln>
        </p:spPr>
        <p:txBody>
          <a:bodyPr wrap="square">
            <a:spAutoFit/>
          </a:bodyPr>
          <a:lstStyle/>
          <a:p>
            <a:r>
              <a:rPr lang="en-US" sz="1600" dirty="0">
                <a:latin typeface="Calibri" pitchFamily="34" charset="0"/>
              </a:rPr>
              <a:t>3</a:t>
            </a:r>
            <a:r>
              <a:rPr lang="en-US" sz="1600" dirty="0" smtClean="0">
                <a:latin typeface="Calibri" pitchFamily="34" charset="0"/>
              </a:rPr>
              <a:t>/12</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0" y="-26988"/>
            <a:ext cx="9144000" cy="707886"/>
          </a:xfrm>
          <a:prstGeom prst="rect">
            <a:avLst/>
          </a:prstGeom>
          <a:noFill/>
          <a:ln w="9525">
            <a:noFill/>
            <a:miter lim="800000"/>
            <a:headEnd/>
            <a:tailEnd/>
          </a:ln>
        </p:spPr>
        <p:txBody>
          <a:bodyPr wrap="square">
            <a:spAutoFit/>
          </a:bodyPr>
          <a:lstStyle/>
          <a:p>
            <a:pPr algn="ctr"/>
            <a:r>
              <a:rPr lang="en-US" sz="4000" dirty="0">
                <a:latin typeface="Calibri" pitchFamily="34" charset="0"/>
              </a:rPr>
              <a:t>Experimental technique</a:t>
            </a:r>
          </a:p>
        </p:txBody>
      </p:sp>
      <p:grpSp>
        <p:nvGrpSpPr>
          <p:cNvPr id="17410" name="Группа 18"/>
          <p:cNvGrpSpPr>
            <a:grpSpLocks/>
          </p:cNvGrpSpPr>
          <p:nvPr/>
        </p:nvGrpSpPr>
        <p:grpSpPr bwMode="auto">
          <a:xfrm>
            <a:off x="228600" y="3581400"/>
            <a:ext cx="4648200" cy="2362200"/>
            <a:chOff x="76200" y="838200"/>
            <a:chExt cx="4648200" cy="2362200"/>
          </a:xfrm>
        </p:grpSpPr>
        <p:sp>
          <p:nvSpPr>
            <p:cNvPr id="12" name="Прямоугольник 11"/>
            <p:cNvSpPr/>
            <p:nvPr/>
          </p:nvSpPr>
          <p:spPr>
            <a:xfrm>
              <a:off x="76200" y="838200"/>
              <a:ext cx="4648200" cy="2362200"/>
            </a:xfrm>
            <a:prstGeom prst="rect">
              <a:avLst/>
            </a:prstGeom>
            <a:solidFill>
              <a:srgbClr val="FEF9F4"/>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27" name="TextBox 4"/>
            <p:cNvSpPr txBox="1">
              <a:spLocks noChangeArrowheads="1"/>
            </p:cNvSpPr>
            <p:nvPr/>
          </p:nvSpPr>
          <p:spPr bwMode="auto">
            <a:xfrm>
              <a:off x="1051681" y="901824"/>
              <a:ext cx="2719847" cy="369332"/>
            </a:xfrm>
            <a:prstGeom prst="rect">
              <a:avLst/>
            </a:prstGeom>
            <a:noFill/>
            <a:ln w="9525">
              <a:noFill/>
              <a:miter lim="800000"/>
              <a:headEnd/>
              <a:tailEnd/>
            </a:ln>
          </p:spPr>
          <p:txBody>
            <a:bodyPr wrap="none">
              <a:spAutoFit/>
            </a:bodyPr>
            <a:lstStyle/>
            <a:p>
              <a:r>
                <a:rPr lang="en-US">
                  <a:latin typeface="Calibri" pitchFamily="34" charset="0"/>
                </a:rPr>
                <a:t>LaVision FlowMaster Setup</a:t>
              </a:r>
            </a:p>
          </p:txBody>
        </p:sp>
        <p:pic>
          <p:nvPicPr>
            <p:cNvPr id="17428" name="Рисунок 20" descr="image3"/>
            <p:cNvPicPr preferRelativeResize="0">
              <a:picLocks noChangeArrowheads="1"/>
            </p:cNvPicPr>
            <p:nvPr/>
          </p:nvPicPr>
          <p:blipFill>
            <a:blip r:embed="rId3"/>
            <a:srcRect/>
            <a:stretch>
              <a:fillRect/>
            </a:stretch>
          </p:blipFill>
          <p:spPr bwMode="auto">
            <a:xfrm>
              <a:off x="2057400" y="1447800"/>
              <a:ext cx="1072278" cy="1219200"/>
            </a:xfrm>
            <a:prstGeom prst="rect">
              <a:avLst/>
            </a:prstGeom>
            <a:solidFill>
              <a:srgbClr val="FFFFFF"/>
            </a:solidFill>
            <a:ln w="9525">
              <a:noFill/>
              <a:miter lim="800000"/>
              <a:headEnd/>
              <a:tailEnd/>
            </a:ln>
          </p:spPr>
        </p:pic>
        <p:pic>
          <p:nvPicPr>
            <p:cNvPr id="17429" name="Рисунок 26" descr="image5"/>
            <p:cNvPicPr preferRelativeResize="0">
              <a:picLocks noChangeArrowheads="1"/>
            </p:cNvPicPr>
            <p:nvPr/>
          </p:nvPicPr>
          <p:blipFill>
            <a:blip r:embed="rId4"/>
            <a:srcRect/>
            <a:stretch>
              <a:fillRect/>
            </a:stretch>
          </p:blipFill>
          <p:spPr bwMode="auto">
            <a:xfrm>
              <a:off x="3276600" y="1447800"/>
              <a:ext cx="1219200" cy="1037951"/>
            </a:xfrm>
            <a:prstGeom prst="rect">
              <a:avLst/>
            </a:prstGeom>
            <a:solidFill>
              <a:srgbClr val="FFFFFF"/>
            </a:solidFill>
            <a:ln w="9525">
              <a:noFill/>
              <a:miter lim="800000"/>
              <a:headEnd/>
              <a:tailEnd/>
            </a:ln>
          </p:spPr>
        </p:pic>
        <p:pic>
          <p:nvPicPr>
            <p:cNvPr id="17430" name="Рисунок 23" descr="image1"/>
            <p:cNvPicPr preferRelativeResize="0">
              <a:picLocks noChangeArrowheads="1"/>
            </p:cNvPicPr>
            <p:nvPr/>
          </p:nvPicPr>
          <p:blipFill>
            <a:blip r:embed="rId5"/>
            <a:srcRect/>
            <a:stretch>
              <a:fillRect/>
            </a:stretch>
          </p:blipFill>
          <p:spPr bwMode="auto">
            <a:xfrm>
              <a:off x="228600" y="1524000"/>
              <a:ext cx="1548539" cy="1066800"/>
            </a:xfrm>
            <a:prstGeom prst="rect">
              <a:avLst/>
            </a:prstGeom>
            <a:solidFill>
              <a:srgbClr val="FFFFFF"/>
            </a:solidFill>
            <a:ln w="9525">
              <a:noFill/>
              <a:miter lim="800000"/>
              <a:headEnd/>
              <a:tailEnd/>
            </a:ln>
          </p:spPr>
        </p:pic>
        <p:sp>
          <p:nvSpPr>
            <p:cNvPr id="17431" name="TextBox 8"/>
            <p:cNvSpPr txBox="1">
              <a:spLocks noChangeArrowheads="1"/>
            </p:cNvSpPr>
            <p:nvPr/>
          </p:nvSpPr>
          <p:spPr bwMode="auto">
            <a:xfrm>
              <a:off x="533400" y="2667000"/>
              <a:ext cx="1066800" cy="461665"/>
            </a:xfrm>
            <a:prstGeom prst="rect">
              <a:avLst/>
            </a:prstGeom>
            <a:noFill/>
            <a:ln w="9525">
              <a:noFill/>
              <a:miter lim="800000"/>
              <a:headEnd/>
              <a:tailEnd/>
            </a:ln>
          </p:spPr>
          <p:txBody>
            <a:bodyPr>
              <a:spAutoFit/>
            </a:bodyPr>
            <a:lstStyle/>
            <a:p>
              <a:r>
                <a:rPr lang="en-US" sz="1200">
                  <a:latin typeface="Calibri" pitchFamily="34" charset="0"/>
                </a:rPr>
                <a:t>Double pulse</a:t>
              </a:r>
            </a:p>
            <a:p>
              <a:r>
                <a:rPr lang="en-US" sz="1200">
                  <a:latin typeface="Calibri" pitchFamily="34" charset="0"/>
                </a:rPr>
                <a:t>Nd:YAG-laser</a:t>
              </a:r>
            </a:p>
          </p:txBody>
        </p:sp>
        <p:sp>
          <p:nvSpPr>
            <p:cNvPr id="17432" name="TextBox 9"/>
            <p:cNvSpPr txBox="1">
              <a:spLocks noChangeArrowheads="1"/>
            </p:cNvSpPr>
            <p:nvPr/>
          </p:nvSpPr>
          <p:spPr bwMode="auto">
            <a:xfrm>
              <a:off x="3276600" y="2667000"/>
              <a:ext cx="1295400" cy="461665"/>
            </a:xfrm>
            <a:prstGeom prst="rect">
              <a:avLst/>
            </a:prstGeom>
            <a:noFill/>
            <a:ln w="9525">
              <a:noFill/>
              <a:miter lim="800000"/>
              <a:headEnd/>
              <a:tailEnd/>
            </a:ln>
          </p:spPr>
          <p:txBody>
            <a:bodyPr>
              <a:spAutoFit/>
            </a:bodyPr>
            <a:lstStyle/>
            <a:p>
              <a:r>
                <a:rPr lang="en-US" sz="1200">
                  <a:latin typeface="Calibri" pitchFamily="34" charset="0"/>
                </a:rPr>
                <a:t>Programmable Timing Unit</a:t>
              </a:r>
            </a:p>
          </p:txBody>
        </p:sp>
        <p:sp>
          <p:nvSpPr>
            <p:cNvPr id="17433" name="TextBox 10"/>
            <p:cNvSpPr txBox="1">
              <a:spLocks noChangeArrowheads="1"/>
            </p:cNvSpPr>
            <p:nvPr/>
          </p:nvSpPr>
          <p:spPr bwMode="auto">
            <a:xfrm>
              <a:off x="1981200" y="2667000"/>
              <a:ext cx="1295400" cy="461665"/>
            </a:xfrm>
            <a:prstGeom prst="rect">
              <a:avLst/>
            </a:prstGeom>
            <a:noFill/>
            <a:ln w="9525">
              <a:noFill/>
              <a:miter lim="800000"/>
              <a:headEnd/>
              <a:tailEnd/>
            </a:ln>
          </p:spPr>
          <p:txBody>
            <a:bodyPr>
              <a:spAutoFit/>
            </a:bodyPr>
            <a:lstStyle/>
            <a:p>
              <a:r>
                <a:rPr lang="en-US" sz="1200" dirty="0">
                  <a:latin typeface="Calibri" pitchFamily="34" charset="0"/>
                </a:rPr>
                <a:t>Image pro X CCD camera</a:t>
              </a:r>
            </a:p>
          </p:txBody>
        </p:sp>
      </p:grpSp>
      <p:sp>
        <p:nvSpPr>
          <p:cNvPr id="17411" name="TextBox 15"/>
          <p:cNvSpPr txBox="1">
            <a:spLocks noChangeArrowheads="1"/>
          </p:cNvSpPr>
          <p:nvPr/>
        </p:nvSpPr>
        <p:spPr bwMode="auto">
          <a:xfrm>
            <a:off x="381000" y="6324600"/>
            <a:ext cx="4616450" cy="276225"/>
          </a:xfrm>
          <a:prstGeom prst="rect">
            <a:avLst/>
          </a:prstGeom>
          <a:noFill/>
          <a:ln w="9525">
            <a:noFill/>
            <a:miter lim="800000"/>
            <a:headEnd/>
            <a:tailEnd/>
          </a:ln>
        </p:spPr>
        <p:txBody>
          <a:bodyPr wrap="none">
            <a:spAutoFit/>
          </a:bodyPr>
          <a:lstStyle/>
          <a:p>
            <a:r>
              <a:rPr lang="en-US" sz="1200">
                <a:latin typeface="Calibri" pitchFamily="34" charset="0"/>
              </a:rPr>
              <a:t>Information on this slide provided by LaVision Inc. (http://lavision.com)</a:t>
            </a:r>
          </a:p>
        </p:txBody>
      </p:sp>
      <p:grpSp>
        <p:nvGrpSpPr>
          <p:cNvPr id="17412" name="Группа 19"/>
          <p:cNvGrpSpPr>
            <a:grpSpLocks/>
          </p:cNvGrpSpPr>
          <p:nvPr/>
        </p:nvGrpSpPr>
        <p:grpSpPr bwMode="auto">
          <a:xfrm>
            <a:off x="5105400" y="762000"/>
            <a:ext cx="3810000" cy="3124200"/>
            <a:chOff x="5105400" y="762000"/>
            <a:chExt cx="3810000" cy="3170144"/>
          </a:xfrm>
        </p:grpSpPr>
        <p:sp>
          <p:nvSpPr>
            <p:cNvPr id="18" name="Прямоугольник 17"/>
            <p:cNvSpPr/>
            <p:nvPr/>
          </p:nvSpPr>
          <p:spPr>
            <a:xfrm>
              <a:off x="5105400" y="762000"/>
              <a:ext cx="3810000" cy="3170144"/>
            </a:xfrm>
            <a:prstGeom prst="rect">
              <a:avLst/>
            </a:prstGeom>
            <a:solidFill>
              <a:srgbClr val="FEF9F4"/>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22" name="TextBox 12"/>
            <p:cNvSpPr txBox="1">
              <a:spLocks noChangeArrowheads="1"/>
            </p:cNvSpPr>
            <p:nvPr/>
          </p:nvSpPr>
          <p:spPr bwMode="auto">
            <a:xfrm>
              <a:off x="6178325" y="762000"/>
              <a:ext cx="1778051" cy="369332"/>
            </a:xfrm>
            <a:prstGeom prst="rect">
              <a:avLst/>
            </a:prstGeom>
            <a:noFill/>
            <a:ln w="9525">
              <a:noFill/>
              <a:miter lim="800000"/>
              <a:headEnd/>
              <a:tailEnd/>
            </a:ln>
          </p:spPr>
          <p:txBody>
            <a:bodyPr wrap="none">
              <a:spAutoFit/>
            </a:bodyPr>
            <a:lstStyle/>
            <a:p>
              <a:r>
                <a:rPr lang="en-US">
                  <a:latin typeface="Calibri" pitchFamily="34" charset="0"/>
                </a:rPr>
                <a:t>Seeding particles</a:t>
              </a:r>
            </a:p>
          </p:txBody>
        </p:sp>
        <p:pic>
          <p:nvPicPr>
            <p:cNvPr id="17423" name="Picture 2" descr="image6"/>
            <p:cNvPicPr preferRelativeResize="0">
              <a:picLocks noChangeArrowheads="1"/>
            </p:cNvPicPr>
            <p:nvPr/>
          </p:nvPicPr>
          <p:blipFill>
            <a:blip r:embed="rId6"/>
            <a:srcRect/>
            <a:stretch>
              <a:fillRect/>
            </a:stretch>
          </p:blipFill>
          <p:spPr bwMode="auto">
            <a:xfrm>
              <a:off x="6207968" y="1148603"/>
              <a:ext cx="1676400" cy="1341120"/>
            </a:xfrm>
            <a:prstGeom prst="rect">
              <a:avLst/>
            </a:prstGeom>
            <a:solidFill>
              <a:srgbClr val="FFFFFF"/>
            </a:solidFill>
            <a:ln w="9360">
              <a:noFill/>
              <a:miter lim="800000"/>
              <a:headEnd/>
              <a:tailEnd/>
            </a:ln>
          </p:spPr>
        </p:pic>
        <p:sp>
          <p:nvSpPr>
            <p:cNvPr id="17424" name="TextBox 14"/>
            <p:cNvSpPr txBox="1">
              <a:spLocks noChangeArrowheads="1"/>
            </p:cNvSpPr>
            <p:nvPr/>
          </p:nvSpPr>
          <p:spPr bwMode="auto">
            <a:xfrm>
              <a:off x="5562600" y="2540374"/>
              <a:ext cx="3124200" cy="281073"/>
            </a:xfrm>
            <a:prstGeom prst="rect">
              <a:avLst/>
            </a:prstGeom>
            <a:noFill/>
            <a:ln w="9525">
              <a:noFill/>
              <a:miter lim="800000"/>
              <a:headEnd/>
              <a:tailEnd/>
            </a:ln>
          </p:spPr>
          <p:txBody>
            <a:bodyPr>
              <a:spAutoFit/>
            </a:bodyPr>
            <a:lstStyle/>
            <a:p>
              <a:r>
                <a:rPr lang="en-US" sz="1200">
                  <a:latin typeface="Calibri" pitchFamily="34" charset="0"/>
                </a:rPr>
                <a:t>Aerosol Generator (production rate: 10</a:t>
              </a:r>
              <a:r>
                <a:rPr lang="en-US" sz="1200" baseline="30000">
                  <a:latin typeface="Calibri" pitchFamily="34" charset="0"/>
                </a:rPr>
                <a:t>8</a:t>
              </a:r>
              <a:r>
                <a:rPr lang="en-US" sz="1200">
                  <a:latin typeface="Calibri" pitchFamily="34" charset="0"/>
                </a:rPr>
                <a:t> #/s)</a:t>
              </a:r>
            </a:p>
          </p:txBody>
        </p:sp>
        <p:sp>
          <p:nvSpPr>
            <p:cNvPr id="17425" name="TextBox 16"/>
            <p:cNvSpPr txBox="1">
              <a:spLocks noChangeArrowheads="1"/>
            </p:cNvSpPr>
            <p:nvPr/>
          </p:nvSpPr>
          <p:spPr bwMode="auto">
            <a:xfrm>
              <a:off x="5334000" y="2849656"/>
              <a:ext cx="3048000" cy="1019665"/>
            </a:xfrm>
            <a:prstGeom prst="rect">
              <a:avLst/>
            </a:prstGeom>
            <a:noFill/>
            <a:ln w="9525">
              <a:noFill/>
              <a:miter lim="800000"/>
              <a:headEnd/>
              <a:tailEnd/>
            </a:ln>
          </p:spPr>
          <p:txBody>
            <a:bodyPr>
              <a:spAutoFit/>
            </a:bodyPr>
            <a:lstStyle/>
            <a:p>
              <a:r>
                <a:rPr lang="en-US" sz="1200" dirty="0">
                  <a:latin typeface="Calibri" pitchFamily="34" charset="0"/>
                </a:rPr>
                <a:t>DEHS (Di-Ethyl-Hexyl-</a:t>
              </a:r>
              <a:r>
                <a:rPr lang="en-US" sz="1200" dirty="0" err="1">
                  <a:latin typeface="Calibri" pitchFamily="34" charset="0"/>
                </a:rPr>
                <a:t>Sebacate</a:t>
              </a:r>
              <a:r>
                <a:rPr lang="en-US" sz="1200" dirty="0">
                  <a:latin typeface="Calibri" pitchFamily="34" charset="0"/>
                </a:rPr>
                <a:t>)</a:t>
              </a:r>
            </a:p>
            <a:p>
              <a:r>
                <a:rPr lang="en-US" sz="1200" dirty="0">
                  <a:latin typeface="Calibri" pitchFamily="34" charset="0"/>
                </a:rPr>
                <a:t>Formula: C</a:t>
              </a:r>
              <a:r>
                <a:rPr lang="en-US" sz="1200" baseline="-25000" dirty="0">
                  <a:latin typeface="Calibri" pitchFamily="34" charset="0"/>
                </a:rPr>
                <a:t>26</a:t>
              </a:r>
              <a:r>
                <a:rPr lang="en-US" sz="1200" dirty="0">
                  <a:latin typeface="Calibri" pitchFamily="34" charset="0"/>
                </a:rPr>
                <a:t>H</a:t>
              </a:r>
              <a:r>
                <a:rPr lang="en-US" sz="1200" baseline="-25000" dirty="0">
                  <a:latin typeface="Calibri" pitchFamily="34" charset="0"/>
                </a:rPr>
                <a:t>50</a:t>
              </a:r>
              <a:r>
                <a:rPr lang="en-US" sz="1200" dirty="0">
                  <a:latin typeface="Calibri" pitchFamily="34" charset="0"/>
                </a:rPr>
                <a:t>O</a:t>
              </a:r>
              <a:r>
                <a:rPr lang="en-US" sz="1200" baseline="-25000" dirty="0">
                  <a:latin typeface="Calibri" pitchFamily="34" charset="0"/>
                </a:rPr>
                <a:t>4</a:t>
              </a:r>
            </a:p>
            <a:p>
              <a:r>
                <a:rPr lang="en-US" sz="1200" dirty="0">
                  <a:latin typeface="Calibri" pitchFamily="34" charset="0"/>
                </a:rPr>
                <a:t>Molar mass 426.7 g/</a:t>
              </a:r>
              <a:r>
                <a:rPr lang="en-US" sz="1200" dirty="0" err="1">
                  <a:latin typeface="Calibri" pitchFamily="34" charset="0"/>
                </a:rPr>
                <a:t>mol</a:t>
              </a:r>
              <a:endParaRPr lang="en-US" sz="1200" dirty="0">
                <a:latin typeface="Calibri" pitchFamily="34" charset="0"/>
              </a:endParaRPr>
            </a:p>
            <a:p>
              <a:r>
                <a:rPr lang="en-US" sz="1200" dirty="0">
                  <a:latin typeface="Calibri" pitchFamily="34" charset="0"/>
                </a:rPr>
                <a:t>Density 0.91 g/cm</a:t>
              </a:r>
              <a:r>
                <a:rPr lang="en-US" sz="1200" baseline="30000" dirty="0">
                  <a:latin typeface="Calibri" pitchFamily="34" charset="0"/>
                </a:rPr>
                <a:t>3</a:t>
              </a:r>
            </a:p>
            <a:p>
              <a:r>
                <a:rPr lang="en-US" sz="1200" dirty="0">
                  <a:latin typeface="Calibri" pitchFamily="34" charset="0"/>
                </a:rPr>
                <a:t>Average size &lt; 1 </a:t>
              </a:r>
              <a:r>
                <a:rPr lang="el-GR" sz="1200" dirty="0">
                  <a:latin typeface="Calibri" pitchFamily="34" charset="0"/>
                </a:rPr>
                <a:t>μ</a:t>
              </a:r>
              <a:r>
                <a:rPr lang="en-US" sz="1200" dirty="0">
                  <a:latin typeface="Calibri" pitchFamily="34" charset="0"/>
                </a:rPr>
                <a:t>m</a:t>
              </a:r>
            </a:p>
          </p:txBody>
        </p:sp>
      </p:grpSp>
      <p:grpSp>
        <p:nvGrpSpPr>
          <p:cNvPr id="17413" name="Группа 23"/>
          <p:cNvGrpSpPr>
            <a:grpSpLocks/>
          </p:cNvGrpSpPr>
          <p:nvPr/>
        </p:nvGrpSpPr>
        <p:grpSpPr bwMode="auto">
          <a:xfrm>
            <a:off x="228600" y="762000"/>
            <a:ext cx="4648200" cy="2743200"/>
            <a:chOff x="152400" y="3200400"/>
            <a:chExt cx="4648200" cy="2743200"/>
          </a:xfrm>
        </p:grpSpPr>
        <p:sp>
          <p:nvSpPr>
            <p:cNvPr id="23" name="Прямоугольник 22"/>
            <p:cNvSpPr/>
            <p:nvPr/>
          </p:nvSpPr>
          <p:spPr>
            <a:xfrm>
              <a:off x="152400" y="3200400"/>
              <a:ext cx="4648200" cy="2743200"/>
            </a:xfrm>
            <a:prstGeom prst="rect">
              <a:avLst/>
            </a:prstGeom>
            <a:solidFill>
              <a:srgbClr val="FEF9F4"/>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9" name="Picture 2" descr="C:\Documents and Settings\V\Рабочий стол\Лекция EHD reader 2\PIVanimated.gif"/>
            <p:cNvPicPr>
              <a:picLocks noChangeAspect="1" noChangeArrowheads="1" noCrop="1"/>
            </p:cNvPicPr>
            <p:nvPr/>
          </p:nvPicPr>
          <p:blipFill>
            <a:blip r:embed="rId7"/>
            <a:srcRect/>
            <a:stretch>
              <a:fillRect/>
            </a:stretch>
          </p:blipFill>
          <p:spPr bwMode="auto">
            <a:xfrm>
              <a:off x="1143001" y="3505200"/>
              <a:ext cx="2438400" cy="2365248"/>
            </a:xfrm>
            <a:prstGeom prst="rect">
              <a:avLst/>
            </a:prstGeom>
            <a:noFill/>
            <a:ln w="9525">
              <a:noFill/>
              <a:miter lim="800000"/>
              <a:headEnd/>
              <a:tailEnd/>
            </a:ln>
          </p:spPr>
        </p:pic>
        <p:sp>
          <p:nvSpPr>
            <p:cNvPr id="17420" name="TextBox 21"/>
            <p:cNvSpPr txBox="1">
              <a:spLocks noChangeArrowheads="1"/>
            </p:cNvSpPr>
            <p:nvPr/>
          </p:nvSpPr>
          <p:spPr bwMode="auto">
            <a:xfrm>
              <a:off x="1679685" y="3200400"/>
              <a:ext cx="1303947" cy="369332"/>
            </a:xfrm>
            <a:prstGeom prst="rect">
              <a:avLst/>
            </a:prstGeom>
            <a:noFill/>
            <a:ln w="9525">
              <a:noFill/>
              <a:miter lim="800000"/>
              <a:headEnd/>
              <a:tailEnd/>
            </a:ln>
          </p:spPr>
          <p:txBody>
            <a:bodyPr wrap="none">
              <a:spAutoFit/>
            </a:bodyPr>
            <a:lstStyle/>
            <a:p>
              <a:r>
                <a:rPr lang="en-US">
                  <a:latin typeface="Calibri" pitchFamily="34" charset="0"/>
                </a:rPr>
                <a:t>PIV-method</a:t>
              </a:r>
            </a:p>
          </p:txBody>
        </p:sp>
      </p:grpSp>
      <p:sp>
        <p:nvSpPr>
          <p:cNvPr id="25" name="Прямоугольник 24"/>
          <p:cNvSpPr/>
          <p:nvPr/>
        </p:nvSpPr>
        <p:spPr>
          <a:xfrm>
            <a:off x="5105400" y="3962400"/>
            <a:ext cx="3810000" cy="1981200"/>
          </a:xfrm>
          <a:prstGeom prst="rect">
            <a:avLst/>
          </a:prstGeom>
          <a:solidFill>
            <a:srgbClr val="FEF9F4"/>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5" name="TextBox 25"/>
          <p:cNvSpPr txBox="1">
            <a:spLocks noChangeArrowheads="1"/>
          </p:cNvSpPr>
          <p:nvPr/>
        </p:nvSpPr>
        <p:spPr bwMode="auto">
          <a:xfrm>
            <a:off x="6248400" y="3995217"/>
            <a:ext cx="1636713" cy="369887"/>
          </a:xfrm>
          <a:prstGeom prst="rect">
            <a:avLst/>
          </a:prstGeom>
          <a:noFill/>
          <a:ln w="9525">
            <a:noFill/>
            <a:miter lim="800000"/>
            <a:headEnd/>
            <a:tailEnd/>
          </a:ln>
        </p:spPr>
        <p:txBody>
          <a:bodyPr wrap="none">
            <a:spAutoFit/>
          </a:bodyPr>
          <a:lstStyle/>
          <a:p>
            <a:r>
              <a:rPr lang="en-US" dirty="0">
                <a:latin typeface="Calibri" pitchFamily="34" charset="0"/>
              </a:rPr>
              <a:t>PIV-parameters</a:t>
            </a:r>
          </a:p>
        </p:txBody>
      </p:sp>
      <p:sp>
        <p:nvSpPr>
          <p:cNvPr id="17416" name="TextBox 26"/>
          <p:cNvSpPr txBox="1">
            <a:spLocks noChangeArrowheads="1"/>
          </p:cNvSpPr>
          <p:nvPr/>
        </p:nvSpPr>
        <p:spPr bwMode="auto">
          <a:xfrm>
            <a:off x="5148064" y="4365104"/>
            <a:ext cx="3767336" cy="1384995"/>
          </a:xfrm>
          <a:prstGeom prst="rect">
            <a:avLst/>
          </a:prstGeom>
          <a:noFill/>
          <a:ln w="9525">
            <a:noFill/>
            <a:miter lim="800000"/>
            <a:headEnd/>
            <a:tailEnd/>
          </a:ln>
        </p:spPr>
        <p:txBody>
          <a:bodyPr wrap="square">
            <a:spAutoFit/>
          </a:bodyPr>
          <a:lstStyle/>
          <a:p>
            <a:pPr>
              <a:buFont typeface="Arial" charset="0"/>
              <a:buChar char="•"/>
            </a:pPr>
            <a:r>
              <a:rPr lang="en-US" sz="1200" dirty="0" smtClean="0">
                <a:latin typeface="Calibri" pitchFamily="34" charset="0"/>
              </a:rPr>
              <a:t> Camera </a:t>
            </a:r>
            <a:r>
              <a:rPr lang="en-US" sz="1200" dirty="0">
                <a:latin typeface="Calibri" pitchFamily="34" charset="0"/>
              </a:rPr>
              <a:t>resolution: 1600x1200, dynamic range: 14 bit</a:t>
            </a:r>
          </a:p>
          <a:p>
            <a:pPr>
              <a:buFont typeface="Arial" charset="0"/>
              <a:buChar char="•"/>
            </a:pPr>
            <a:r>
              <a:rPr lang="en-US" sz="1200" dirty="0" smtClean="0">
                <a:latin typeface="Calibri" pitchFamily="34" charset="0"/>
              </a:rPr>
              <a:t> Interrogation </a:t>
            </a:r>
            <a:r>
              <a:rPr lang="en-US" sz="1200" dirty="0">
                <a:latin typeface="Calibri" pitchFamily="34" charset="0"/>
              </a:rPr>
              <a:t>window size: 48x48 first pass, 24x24 second pass</a:t>
            </a:r>
          </a:p>
          <a:p>
            <a:pPr>
              <a:buFont typeface="Arial" charset="0"/>
              <a:buChar char="•"/>
            </a:pPr>
            <a:r>
              <a:rPr lang="en-US" sz="1200" dirty="0" smtClean="0">
                <a:latin typeface="Calibri" pitchFamily="34" charset="0"/>
              </a:rPr>
              <a:t> Overlap</a:t>
            </a:r>
            <a:r>
              <a:rPr lang="en-US" sz="1200" dirty="0">
                <a:latin typeface="Calibri" pitchFamily="34" charset="0"/>
              </a:rPr>
              <a:t>: 50%</a:t>
            </a:r>
          </a:p>
          <a:p>
            <a:pPr>
              <a:buFont typeface="Arial" charset="0"/>
              <a:buChar char="•"/>
            </a:pPr>
            <a:r>
              <a:rPr lang="en-US" sz="1200" dirty="0" smtClean="0">
                <a:latin typeface="Calibri" pitchFamily="34" charset="0"/>
              </a:rPr>
              <a:t> Time </a:t>
            </a:r>
            <a:r>
              <a:rPr lang="en-US" sz="1200" dirty="0">
                <a:latin typeface="Calibri" pitchFamily="34" charset="0"/>
              </a:rPr>
              <a:t>between laser flashes satisfies the inequality 0.1 </a:t>
            </a:r>
            <a:r>
              <a:rPr lang="en-US" sz="1200" dirty="0" err="1">
                <a:latin typeface="Calibri" pitchFamily="34" charset="0"/>
              </a:rPr>
              <a:t>px</a:t>
            </a:r>
            <a:r>
              <a:rPr lang="en-US" sz="1200" dirty="0">
                <a:latin typeface="Calibri" pitchFamily="34" charset="0"/>
              </a:rPr>
              <a:t> &lt; ds &lt; 1/4 </a:t>
            </a:r>
            <a:r>
              <a:rPr lang="en-US" sz="1200" dirty="0" err="1">
                <a:latin typeface="Calibri" pitchFamily="34" charset="0"/>
              </a:rPr>
              <a:t>d</a:t>
            </a:r>
            <a:r>
              <a:rPr lang="en-US" sz="1200" baseline="-25000" dirty="0" err="1">
                <a:latin typeface="Calibri" pitchFamily="34" charset="0"/>
              </a:rPr>
              <a:t>intWin</a:t>
            </a:r>
            <a:r>
              <a:rPr lang="en-US" sz="1200" dirty="0">
                <a:latin typeface="Calibri" pitchFamily="34" charset="0"/>
              </a:rPr>
              <a:t>. Here ds is the particle displacement and </a:t>
            </a:r>
            <a:r>
              <a:rPr lang="en-US" sz="1200" dirty="0" err="1">
                <a:latin typeface="Calibri" pitchFamily="34" charset="0"/>
              </a:rPr>
              <a:t>d</a:t>
            </a:r>
            <a:r>
              <a:rPr lang="en-US" sz="1200" baseline="-25000" dirty="0" err="1">
                <a:latin typeface="Calibri" pitchFamily="34" charset="0"/>
              </a:rPr>
              <a:t>intWin</a:t>
            </a:r>
            <a:r>
              <a:rPr lang="en-US" sz="1200" dirty="0">
                <a:latin typeface="Calibri" pitchFamily="34" charset="0"/>
              </a:rPr>
              <a:t> is the window size</a:t>
            </a:r>
          </a:p>
        </p:txBody>
      </p:sp>
      <p:sp>
        <p:nvSpPr>
          <p:cNvPr id="27" name="TextBox 5"/>
          <p:cNvSpPr txBox="1">
            <a:spLocks noChangeArrowheads="1"/>
          </p:cNvSpPr>
          <p:nvPr/>
        </p:nvSpPr>
        <p:spPr bwMode="auto">
          <a:xfrm>
            <a:off x="8532247" y="6519446"/>
            <a:ext cx="611753" cy="338554"/>
          </a:xfrm>
          <a:prstGeom prst="rect">
            <a:avLst/>
          </a:prstGeom>
          <a:noFill/>
          <a:ln w="9525">
            <a:noFill/>
            <a:miter lim="800000"/>
            <a:headEnd/>
            <a:tailEnd/>
          </a:ln>
        </p:spPr>
        <p:txBody>
          <a:bodyPr wrap="square">
            <a:spAutoFit/>
          </a:bodyPr>
          <a:lstStyle/>
          <a:p>
            <a:r>
              <a:rPr lang="en-US" sz="1600" dirty="0">
                <a:latin typeface="Calibri" pitchFamily="34" charset="0"/>
              </a:rPr>
              <a:t>4</a:t>
            </a:r>
            <a:r>
              <a:rPr lang="en-US" sz="1600" dirty="0" smtClean="0">
                <a:latin typeface="Calibri" pitchFamily="34" charset="0"/>
              </a:rPr>
              <a:t>/12</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t>Flow velocity </a:t>
            </a:r>
            <a:r>
              <a:rPr lang="en-US" dirty="0"/>
              <a:t>distribution (m/s)</a:t>
            </a:r>
            <a:r>
              <a:rPr lang="ru-RU" dirty="0" smtClean="0"/>
              <a:t/>
            </a:r>
            <a:br>
              <a:rPr lang="ru-RU" dirty="0" smtClean="0"/>
            </a:br>
            <a:r>
              <a:rPr lang="en-US" sz="3600" i="1" dirty="0" smtClean="0"/>
              <a:t>Normal Direction</a:t>
            </a:r>
            <a:endParaRPr lang="ru-RU" sz="3600" i="1" dirty="0"/>
          </a:p>
        </p:txBody>
      </p:sp>
      <p:pic>
        <p:nvPicPr>
          <p:cNvPr id="18434" name="Picture 2" descr="E:\Elagin\Data_Current\Documents\Science\Статьи_новые\SFE2016\Pictures\LastfromAshikhmin\figure_1.png"/>
          <p:cNvPicPr>
            <a:picLocks noChangeAspect="1" noChangeArrowheads="1"/>
          </p:cNvPicPr>
          <p:nvPr/>
        </p:nvPicPr>
        <p:blipFill>
          <a:blip r:embed="rId3"/>
          <a:srcRect/>
          <a:stretch>
            <a:fillRect/>
          </a:stretch>
        </p:blipFill>
        <p:spPr bwMode="auto">
          <a:xfrm>
            <a:off x="323528" y="1240056"/>
            <a:ext cx="8208719" cy="5213280"/>
          </a:xfrm>
          <a:prstGeom prst="rect">
            <a:avLst/>
          </a:prstGeom>
          <a:noFill/>
          <a:ln w="9525">
            <a:noFill/>
            <a:miter lim="800000"/>
            <a:headEnd/>
            <a:tailEnd/>
          </a:ln>
        </p:spPr>
      </p:pic>
      <p:sp>
        <p:nvSpPr>
          <p:cNvPr id="5" name="TextBox 5"/>
          <p:cNvSpPr txBox="1">
            <a:spLocks noChangeArrowheads="1"/>
          </p:cNvSpPr>
          <p:nvPr/>
        </p:nvSpPr>
        <p:spPr bwMode="auto">
          <a:xfrm>
            <a:off x="8532247" y="6519446"/>
            <a:ext cx="611753" cy="338554"/>
          </a:xfrm>
          <a:prstGeom prst="rect">
            <a:avLst/>
          </a:prstGeom>
          <a:noFill/>
          <a:ln w="9525">
            <a:noFill/>
            <a:miter lim="800000"/>
            <a:headEnd/>
            <a:tailEnd/>
          </a:ln>
        </p:spPr>
        <p:txBody>
          <a:bodyPr wrap="square">
            <a:spAutoFit/>
          </a:bodyPr>
          <a:lstStyle/>
          <a:p>
            <a:r>
              <a:rPr lang="en-US" sz="1600" dirty="0">
                <a:latin typeface="Calibri" pitchFamily="34" charset="0"/>
              </a:rPr>
              <a:t>5</a:t>
            </a:r>
            <a:r>
              <a:rPr lang="en-US" sz="1600" dirty="0" smtClean="0">
                <a:latin typeface="Calibri" pitchFamily="34" charset="0"/>
              </a:rPr>
              <a:t>/12</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05656"/>
          </a:xfrm>
        </p:spPr>
        <p:txBody>
          <a:bodyPr rtlCol="0">
            <a:normAutofit fontScale="90000"/>
          </a:bodyPr>
          <a:lstStyle/>
          <a:p>
            <a:pPr fontAlgn="auto">
              <a:spcAft>
                <a:spcPts val="0"/>
              </a:spcAft>
              <a:defRPr/>
            </a:pPr>
            <a:r>
              <a:rPr lang="en-US" dirty="0" smtClean="0"/>
              <a:t>Flow velocity </a:t>
            </a:r>
            <a:r>
              <a:rPr lang="en-US" dirty="0"/>
              <a:t>distribution (m/s). </a:t>
            </a:r>
            <a:r>
              <a:rPr lang="en-US" sz="3600" i="1" dirty="0" smtClean="0"/>
              <a:t>Inclination.</a:t>
            </a:r>
            <a:endParaRPr lang="ru-RU" sz="3600" i="1" dirty="0"/>
          </a:p>
        </p:txBody>
      </p:sp>
      <p:pic>
        <p:nvPicPr>
          <p:cNvPr id="20482" name="Picture 2" descr="E:\Elagin\Data_Current\Documents\Science\Статьи_новые\SFE2016\Pictures\LastfromAshikhmin\figure_2.png"/>
          <p:cNvPicPr>
            <a:picLocks noChangeAspect="1" noChangeArrowheads="1"/>
          </p:cNvPicPr>
          <p:nvPr/>
        </p:nvPicPr>
        <p:blipFill>
          <a:blip r:embed="rId3"/>
          <a:srcRect/>
          <a:stretch>
            <a:fillRect/>
          </a:stretch>
        </p:blipFill>
        <p:spPr bwMode="auto">
          <a:xfrm>
            <a:off x="150813" y="981075"/>
            <a:ext cx="4276725" cy="2778125"/>
          </a:xfrm>
          <a:prstGeom prst="rect">
            <a:avLst/>
          </a:prstGeom>
          <a:noFill/>
          <a:ln w="9525">
            <a:noFill/>
            <a:miter lim="800000"/>
            <a:headEnd/>
            <a:tailEnd/>
          </a:ln>
        </p:spPr>
      </p:pic>
      <p:pic>
        <p:nvPicPr>
          <p:cNvPr id="20483" name="Picture 3" descr="E:\Elagin\Data_Current\Documents\Science\Статьи_новые\SFE2016\Pictures\LastfromAshikhmin\figure_3.png"/>
          <p:cNvPicPr>
            <a:picLocks noChangeAspect="1" noChangeArrowheads="1"/>
          </p:cNvPicPr>
          <p:nvPr/>
        </p:nvPicPr>
        <p:blipFill>
          <a:blip r:embed="rId4"/>
          <a:srcRect/>
          <a:stretch>
            <a:fillRect/>
          </a:stretch>
        </p:blipFill>
        <p:spPr bwMode="auto">
          <a:xfrm>
            <a:off x="4616450" y="981075"/>
            <a:ext cx="4276725" cy="2716213"/>
          </a:xfrm>
          <a:prstGeom prst="rect">
            <a:avLst/>
          </a:prstGeom>
          <a:noFill/>
          <a:ln w="9525">
            <a:noFill/>
            <a:miter lim="800000"/>
            <a:headEnd/>
            <a:tailEnd/>
          </a:ln>
        </p:spPr>
      </p:pic>
      <p:pic>
        <p:nvPicPr>
          <p:cNvPr id="20484" name="Picture 4" descr="E:\Elagin\Data_Current\Documents\Science\Статьи_новые\SFE2016\Pictures\LastfromAshikhmin\figure_4.png"/>
          <p:cNvPicPr>
            <a:picLocks noChangeAspect="1" noChangeArrowheads="1"/>
          </p:cNvPicPr>
          <p:nvPr/>
        </p:nvPicPr>
        <p:blipFill>
          <a:blip r:embed="rId5"/>
          <a:srcRect/>
          <a:stretch>
            <a:fillRect/>
          </a:stretch>
        </p:blipFill>
        <p:spPr bwMode="auto">
          <a:xfrm>
            <a:off x="150813" y="4025900"/>
            <a:ext cx="4276725" cy="2716213"/>
          </a:xfrm>
          <a:prstGeom prst="rect">
            <a:avLst/>
          </a:prstGeom>
          <a:noFill/>
          <a:ln w="9525">
            <a:noFill/>
            <a:miter lim="800000"/>
            <a:headEnd/>
            <a:tailEnd/>
          </a:ln>
        </p:spPr>
      </p:pic>
      <p:pic>
        <p:nvPicPr>
          <p:cNvPr id="20485" name="Picture 5" descr="E:\Elagin\Data_Current\Documents\Science\Статьи_новые\SFE2016\Pictures\LastfromAshikhmin\figure_5.png"/>
          <p:cNvPicPr>
            <a:picLocks noChangeAspect="1" noChangeArrowheads="1"/>
          </p:cNvPicPr>
          <p:nvPr/>
        </p:nvPicPr>
        <p:blipFill>
          <a:blip r:embed="rId6"/>
          <a:srcRect/>
          <a:stretch>
            <a:fillRect/>
          </a:stretch>
        </p:blipFill>
        <p:spPr bwMode="auto">
          <a:xfrm>
            <a:off x="4616450" y="4025900"/>
            <a:ext cx="4276725" cy="2716213"/>
          </a:xfrm>
          <a:prstGeom prst="rect">
            <a:avLst/>
          </a:prstGeom>
          <a:noFill/>
          <a:ln w="9525">
            <a:noFill/>
            <a:miter lim="800000"/>
            <a:headEnd/>
            <a:tailEnd/>
          </a:ln>
        </p:spPr>
      </p:pic>
      <p:sp>
        <p:nvSpPr>
          <p:cNvPr id="20486" name="Прямоугольник 7"/>
          <p:cNvSpPr>
            <a:spLocks noChangeArrowheads="1"/>
          </p:cNvSpPr>
          <p:nvPr/>
        </p:nvSpPr>
        <p:spPr bwMode="auto">
          <a:xfrm>
            <a:off x="1892300" y="620688"/>
            <a:ext cx="1104790"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30</a:t>
            </a:r>
            <a:r>
              <a:rPr lang="en-US" sz="2400" dirty="0">
                <a:latin typeface="Calibri" pitchFamily="34" charset="0"/>
                <a:sym typeface="Symbol" pitchFamily="18" charset="2"/>
              </a:rPr>
              <a:t></a:t>
            </a:r>
            <a:endParaRPr lang="ru-RU" sz="2400" dirty="0">
              <a:latin typeface="Calibri" pitchFamily="34" charset="0"/>
            </a:endParaRPr>
          </a:p>
        </p:txBody>
      </p:sp>
      <p:sp>
        <p:nvSpPr>
          <p:cNvPr id="20487" name="Прямоугольник 8"/>
          <p:cNvSpPr>
            <a:spLocks noChangeArrowheads="1"/>
          </p:cNvSpPr>
          <p:nvPr/>
        </p:nvSpPr>
        <p:spPr bwMode="auto">
          <a:xfrm>
            <a:off x="6227763" y="620688"/>
            <a:ext cx="1104790"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45</a:t>
            </a:r>
            <a:r>
              <a:rPr lang="en-US" sz="2400" dirty="0">
                <a:latin typeface="Calibri" pitchFamily="34" charset="0"/>
                <a:sym typeface="Symbol" pitchFamily="18" charset="2"/>
              </a:rPr>
              <a:t></a:t>
            </a:r>
            <a:endParaRPr lang="ru-RU" sz="2400" dirty="0">
              <a:latin typeface="Calibri" pitchFamily="34" charset="0"/>
            </a:endParaRPr>
          </a:p>
        </p:txBody>
      </p:sp>
      <p:sp>
        <p:nvSpPr>
          <p:cNvPr id="20488" name="Прямоугольник 9"/>
          <p:cNvSpPr>
            <a:spLocks noChangeArrowheads="1"/>
          </p:cNvSpPr>
          <p:nvPr/>
        </p:nvSpPr>
        <p:spPr bwMode="auto">
          <a:xfrm>
            <a:off x="1892300" y="3645024"/>
            <a:ext cx="1104790"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60</a:t>
            </a:r>
            <a:r>
              <a:rPr lang="en-US" sz="2400" dirty="0">
                <a:latin typeface="Calibri" pitchFamily="34" charset="0"/>
                <a:sym typeface="Symbol" pitchFamily="18" charset="2"/>
              </a:rPr>
              <a:t></a:t>
            </a:r>
            <a:endParaRPr lang="ru-RU" sz="2400" dirty="0">
              <a:latin typeface="Calibri" pitchFamily="34" charset="0"/>
            </a:endParaRPr>
          </a:p>
        </p:txBody>
      </p:sp>
      <p:sp>
        <p:nvSpPr>
          <p:cNvPr id="20489" name="Прямоугольник 10"/>
          <p:cNvSpPr>
            <a:spLocks noChangeArrowheads="1"/>
          </p:cNvSpPr>
          <p:nvPr/>
        </p:nvSpPr>
        <p:spPr bwMode="auto">
          <a:xfrm>
            <a:off x="6213475" y="3645024"/>
            <a:ext cx="1104790"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90</a:t>
            </a:r>
            <a:r>
              <a:rPr lang="en-US" sz="2400" dirty="0">
                <a:latin typeface="Calibri" pitchFamily="34" charset="0"/>
                <a:sym typeface="Symbol" pitchFamily="18" charset="2"/>
              </a:rPr>
              <a:t></a:t>
            </a:r>
            <a:endParaRPr lang="ru-RU" sz="2400" dirty="0">
              <a:latin typeface="Calibri" pitchFamily="34" charset="0"/>
            </a:endParaRPr>
          </a:p>
        </p:txBody>
      </p:sp>
      <p:sp>
        <p:nvSpPr>
          <p:cNvPr id="12" name="TextBox 5"/>
          <p:cNvSpPr txBox="1">
            <a:spLocks noChangeArrowheads="1"/>
          </p:cNvSpPr>
          <p:nvPr/>
        </p:nvSpPr>
        <p:spPr bwMode="auto">
          <a:xfrm>
            <a:off x="8532247" y="6519446"/>
            <a:ext cx="611753" cy="338554"/>
          </a:xfrm>
          <a:prstGeom prst="rect">
            <a:avLst/>
          </a:prstGeom>
          <a:noFill/>
          <a:ln w="9525">
            <a:noFill/>
            <a:miter lim="800000"/>
            <a:headEnd/>
            <a:tailEnd/>
          </a:ln>
        </p:spPr>
        <p:txBody>
          <a:bodyPr wrap="square">
            <a:spAutoFit/>
          </a:bodyPr>
          <a:lstStyle/>
          <a:p>
            <a:r>
              <a:rPr lang="en-US" sz="1600" dirty="0">
                <a:latin typeface="Calibri" pitchFamily="34" charset="0"/>
              </a:rPr>
              <a:t>6</a:t>
            </a:r>
            <a:r>
              <a:rPr lang="en-US" sz="1600" dirty="0" smtClean="0">
                <a:latin typeface="Calibri" pitchFamily="34" charset="0"/>
              </a:rPr>
              <a:t>/12</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4859338" y="1066800"/>
            <a:ext cx="4249737" cy="633413"/>
          </a:xfrm>
        </p:spPr>
        <p:txBody>
          <a:bodyPr/>
          <a:lstStyle/>
          <a:p>
            <a:r>
              <a:rPr lang="en-US" sz="3200" dirty="0" smtClean="0"/>
              <a:t>Axial velocity</a:t>
            </a:r>
            <a:endParaRPr lang="ru-RU" sz="3200" dirty="0" smtClean="0"/>
          </a:p>
        </p:txBody>
      </p:sp>
      <p:pic>
        <p:nvPicPr>
          <p:cNvPr id="22530" name="Рисунок 4" descr="axis.png"/>
          <p:cNvPicPr>
            <a:picLocks noChangeAspect="1"/>
          </p:cNvPicPr>
          <p:nvPr/>
        </p:nvPicPr>
        <p:blipFill>
          <a:blip r:embed="rId3"/>
          <a:srcRect/>
          <a:stretch>
            <a:fillRect/>
          </a:stretch>
        </p:blipFill>
        <p:spPr bwMode="auto">
          <a:xfrm>
            <a:off x="4716463" y="1916113"/>
            <a:ext cx="4152900" cy="3286125"/>
          </a:xfrm>
          <a:prstGeom prst="rect">
            <a:avLst/>
          </a:prstGeom>
          <a:noFill/>
          <a:ln w="9525">
            <a:noFill/>
            <a:miter lim="800000"/>
            <a:headEnd/>
            <a:tailEnd/>
          </a:ln>
        </p:spPr>
      </p:pic>
      <p:pic>
        <p:nvPicPr>
          <p:cNvPr id="22531" name="Picture 2" descr="E:\Elagin\Data_Current\Documents\Science\Статьи_новые\SFE2016\Pictures\LastfromAshikhmin\profile.png"/>
          <p:cNvPicPr>
            <a:picLocks noChangeAspect="1" noChangeArrowheads="1"/>
          </p:cNvPicPr>
          <p:nvPr/>
        </p:nvPicPr>
        <p:blipFill>
          <a:blip r:embed="rId4"/>
          <a:srcRect/>
          <a:stretch>
            <a:fillRect/>
          </a:stretch>
        </p:blipFill>
        <p:spPr bwMode="auto">
          <a:xfrm>
            <a:off x="360363" y="1916113"/>
            <a:ext cx="4121150" cy="3286125"/>
          </a:xfrm>
          <a:prstGeom prst="rect">
            <a:avLst/>
          </a:prstGeom>
          <a:noFill/>
          <a:ln w="9525">
            <a:noFill/>
            <a:miter lim="800000"/>
            <a:headEnd/>
            <a:tailEnd/>
          </a:ln>
        </p:spPr>
      </p:pic>
      <p:sp>
        <p:nvSpPr>
          <p:cNvPr id="6" name="Заголовок 1"/>
          <p:cNvSpPr txBox="1">
            <a:spLocks/>
          </p:cNvSpPr>
          <p:nvPr/>
        </p:nvSpPr>
        <p:spPr>
          <a:xfrm>
            <a:off x="720725" y="1052513"/>
            <a:ext cx="3275013" cy="635000"/>
          </a:xfrm>
          <a:prstGeom prst="rect">
            <a:avLst/>
          </a:prstGeom>
        </p:spPr>
        <p:txBody>
          <a:bodyPr anchor="ctr">
            <a:normAutofit fontScale="97500"/>
          </a:bodyPr>
          <a:lstStyle/>
          <a:p>
            <a:pPr algn="ctr" fontAlgn="auto">
              <a:spcAft>
                <a:spcPts val="0"/>
              </a:spcAft>
              <a:defRPr/>
            </a:pPr>
            <a:r>
              <a:rPr lang="en-US" sz="3200" dirty="0">
                <a:latin typeface="+mj-lt"/>
                <a:ea typeface="+mj-ea"/>
                <a:cs typeface="+mj-cs"/>
              </a:rPr>
              <a:t>Velocity profiles</a:t>
            </a:r>
            <a:endParaRPr lang="ru-RU" sz="3200" dirty="0">
              <a:latin typeface="+mj-lt"/>
              <a:ea typeface="+mj-ea"/>
              <a:cs typeface="+mj-cs"/>
            </a:endParaRPr>
          </a:p>
        </p:txBody>
      </p:sp>
      <p:sp>
        <p:nvSpPr>
          <p:cNvPr id="7" name="TextBox 5"/>
          <p:cNvSpPr txBox="1">
            <a:spLocks noChangeArrowheads="1"/>
          </p:cNvSpPr>
          <p:nvPr/>
        </p:nvSpPr>
        <p:spPr bwMode="auto">
          <a:xfrm>
            <a:off x="8532247" y="6519446"/>
            <a:ext cx="611753" cy="338554"/>
          </a:xfrm>
          <a:prstGeom prst="rect">
            <a:avLst/>
          </a:prstGeom>
          <a:noFill/>
          <a:ln w="9525">
            <a:noFill/>
            <a:miter lim="800000"/>
            <a:headEnd/>
            <a:tailEnd/>
          </a:ln>
        </p:spPr>
        <p:txBody>
          <a:bodyPr wrap="square">
            <a:spAutoFit/>
          </a:bodyPr>
          <a:lstStyle/>
          <a:p>
            <a:r>
              <a:rPr lang="en-US" sz="1600" dirty="0" smtClean="0">
                <a:latin typeface="Calibri" pitchFamily="34" charset="0"/>
              </a:rPr>
              <a:t>7/12</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rtlCol="0">
            <a:normAutofit/>
          </a:bodyPr>
          <a:lstStyle/>
          <a:p>
            <a:pPr fontAlgn="auto">
              <a:spcAft>
                <a:spcPts val="0"/>
              </a:spcAft>
              <a:defRPr/>
            </a:pPr>
            <a:r>
              <a:rPr lang="en-US" sz="4000" dirty="0" smtClean="0"/>
              <a:t>3D Simulation</a:t>
            </a:r>
            <a:endParaRPr lang="ru-RU" sz="4000" dirty="0"/>
          </a:p>
        </p:txBody>
      </p:sp>
      <p:sp>
        <p:nvSpPr>
          <p:cNvPr id="2053" name="Содержимое 2"/>
          <p:cNvSpPr>
            <a:spLocks noGrp="1"/>
          </p:cNvSpPr>
          <p:nvPr>
            <p:ph idx="1"/>
          </p:nvPr>
        </p:nvSpPr>
        <p:spPr>
          <a:xfrm>
            <a:off x="1331168" y="908050"/>
            <a:ext cx="1944688" cy="649288"/>
          </a:xfrm>
        </p:spPr>
        <p:txBody>
          <a:bodyPr/>
          <a:lstStyle/>
          <a:p>
            <a:pPr marL="0" indent="0">
              <a:buFont typeface="Arial" charset="0"/>
              <a:buNone/>
            </a:pPr>
            <a:r>
              <a:rPr lang="en-US" dirty="0" smtClean="0"/>
              <a:t>Equations</a:t>
            </a:r>
            <a:endParaRPr lang="ru-RU" dirty="0" smtClean="0"/>
          </a:p>
        </p:txBody>
      </p:sp>
      <p:graphicFrame>
        <p:nvGraphicFramePr>
          <p:cNvPr id="2050" name="Object 2"/>
          <p:cNvGraphicFramePr>
            <a:graphicFrameLocks noChangeAspect="1"/>
          </p:cNvGraphicFramePr>
          <p:nvPr/>
        </p:nvGraphicFramePr>
        <p:xfrm>
          <a:off x="395288" y="1700213"/>
          <a:ext cx="3822700" cy="2619375"/>
        </p:xfrm>
        <a:graphic>
          <a:graphicData uri="http://schemas.openxmlformats.org/presentationml/2006/ole">
            <mc:AlternateContent xmlns:mc="http://schemas.openxmlformats.org/markup-compatibility/2006">
              <mc:Choice xmlns:v="urn:schemas-microsoft-com:vml" Requires="v">
                <p:oleObj spid="_x0000_s2092" name="Equation" r:id="rId4" imgW="2133360" imgH="1460160" progId="">
                  <p:embed/>
                </p:oleObj>
              </mc:Choice>
              <mc:Fallback>
                <p:oleObj name="Equation" r:id="rId4" imgW="2133360" imgH="14601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700213"/>
                        <a:ext cx="3822700"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515938" y="5222875"/>
          <a:ext cx="1612900" cy="1390650"/>
        </p:xfrm>
        <a:graphic>
          <a:graphicData uri="http://schemas.openxmlformats.org/presentationml/2006/ole">
            <mc:AlternateContent xmlns:mc="http://schemas.openxmlformats.org/markup-compatibility/2006">
              <mc:Choice xmlns:v="urn:schemas-microsoft-com:vml" Requires="v">
                <p:oleObj spid="_x0000_s2093" name="Equation" r:id="rId6" imgW="901440" imgH="774360" progId="">
                  <p:embed/>
                </p:oleObj>
              </mc:Choice>
              <mc:Fallback>
                <p:oleObj name="Equation" r:id="rId6" imgW="901440" imgH="77436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938" y="5222875"/>
                        <a:ext cx="1612900" cy="139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Содержимое 2"/>
          <p:cNvSpPr txBox="1">
            <a:spLocks/>
          </p:cNvSpPr>
          <p:nvPr/>
        </p:nvSpPr>
        <p:spPr bwMode="auto">
          <a:xfrm>
            <a:off x="6011863" y="908050"/>
            <a:ext cx="1944687" cy="649288"/>
          </a:xfrm>
          <a:prstGeom prst="rect">
            <a:avLst/>
          </a:prstGeom>
          <a:noFill/>
          <a:ln w="9525">
            <a:noFill/>
            <a:miter lim="800000"/>
            <a:headEnd/>
            <a:tailEnd/>
          </a:ln>
        </p:spPr>
        <p:txBody>
          <a:bodyPr/>
          <a:lstStyle/>
          <a:p>
            <a:pPr>
              <a:spcBef>
                <a:spcPct val="20000"/>
              </a:spcBef>
              <a:buFont typeface="Arial" charset="0"/>
              <a:buNone/>
            </a:pPr>
            <a:r>
              <a:rPr lang="en-US" sz="3200" dirty="0">
                <a:latin typeface="Calibri" pitchFamily="34" charset="0"/>
              </a:rPr>
              <a:t>Model</a:t>
            </a:r>
          </a:p>
          <a:p>
            <a:pPr>
              <a:spcBef>
                <a:spcPct val="20000"/>
              </a:spcBef>
              <a:buFont typeface="Arial" charset="0"/>
              <a:buNone/>
            </a:pPr>
            <a:endParaRPr lang="ru-RU" sz="3200" dirty="0">
              <a:latin typeface="Calibri" pitchFamily="34" charset="0"/>
            </a:endParaRPr>
          </a:p>
        </p:txBody>
      </p:sp>
      <p:sp>
        <p:nvSpPr>
          <p:cNvPr id="2055" name="Содержимое 2"/>
          <p:cNvSpPr txBox="1">
            <a:spLocks/>
          </p:cNvSpPr>
          <p:nvPr/>
        </p:nvSpPr>
        <p:spPr bwMode="auto">
          <a:xfrm>
            <a:off x="107950" y="4724400"/>
            <a:ext cx="8856663" cy="504825"/>
          </a:xfrm>
          <a:prstGeom prst="rect">
            <a:avLst/>
          </a:prstGeom>
          <a:noFill/>
          <a:ln w="9525">
            <a:noFill/>
            <a:miter lim="800000"/>
            <a:headEnd/>
            <a:tailEnd/>
          </a:ln>
        </p:spPr>
        <p:txBody>
          <a:bodyPr/>
          <a:lstStyle/>
          <a:p>
            <a:pPr>
              <a:spcBef>
                <a:spcPct val="20000"/>
              </a:spcBef>
            </a:pPr>
            <a:r>
              <a:rPr lang="en-US" sz="2400" dirty="0">
                <a:latin typeface="Calibri" pitchFamily="34" charset="0"/>
              </a:rPr>
              <a:t>Corona sheath is described by the boundary condition on the needle:</a:t>
            </a:r>
          </a:p>
        </p:txBody>
      </p:sp>
      <p:pic>
        <p:nvPicPr>
          <p:cNvPr id="2057" name="Picture 9"/>
          <p:cNvPicPr>
            <a:picLocks noChangeAspect="1" noChangeArrowheads="1"/>
          </p:cNvPicPr>
          <p:nvPr/>
        </p:nvPicPr>
        <p:blipFill>
          <a:blip r:embed="rId8"/>
          <a:srcRect/>
          <a:stretch>
            <a:fillRect/>
          </a:stretch>
        </p:blipFill>
        <p:spPr bwMode="auto">
          <a:xfrm>
            <a:off x="4981575" y="1597025"/>
            <a:ext cx="3622675" cy="2695575"/>
          </a:xfrm>
          <a:prstGeom prst="rect">
            <a:avLst/>
          </a:prstGeom>
          <a:noFill/>
          <a:ln w="9525">
            <a:noFill/>
            <a:miter lim="800000"/>
            <a:headEnd/>
            <a:tailEnd/>
          </a:ln>
        </p:spPr>
      </p:pic>
      <p:sp>
        <p:nvSpPr>
          <p:cNvPr id="2058" name="TextBox 12"/>
          <p:cNvSpPr txBox="1">
            <a:spLocks noChangeArrowheads="1"/>
          </p:cNvSpPr>
          <p:nvPr/>
        </p:nvSpPr>
        <p:spPr bwMode="auto">
          <a:xfrm>
            <a:off x="7740650" y="3736975"/>
            <a:ext cx="935038" cy="523875"/>
          </a:xfrm>
          <a:prstGeom prst="rect">
            <a:avLst/>
          </a:prstGeom>
          <a:noFill/>
          <a:ln w="9525">
            <a:noFill/>
            <a:miter lim="800000"/>
            <a:headEnd/>
            <a:tailEnd/>
          </a:ln>
        </p:spPr>
        <p:txBody>
          <a:bodyPr>
            <a:spAutoFit/>
          </a:bodyPr>
          <a:lstStyle/>
          <a:p>
            <a:pPr algn="ctr"/>
            <a:r>
              <a:rPr lang="en-US" sz="1400" dirty="0">
                <a:latin typeface="Calibri" pitchFamily="34" charset="0"/>
              </a:rPr>
              <a:t>grounded electrode</a:t>
            </a:r>
            <a:endParaRPr lang="ru-RU" sz="1400" dirty="0">
              <a:latin typeface="Calibri" pitchFamily="34" charset="0"/>
            </a:endParaRPr>
          </a:p>
        </p:txBody>
      </p:sp>
      <p:cxnSp>
        <p:nvCxnSpPr>
          <p:cNvPr id="14" name="Прямая со стрелкой 13"/>
          <p:cNvCxnSpPr/>
          <p:nvPr/>
        </p:nvCxnSpPr>
        <p:spPr>
          <a:xfrm flipH="1" flipV="1">
            <a:off x="7092950" y="3468688"/>
            <a:ext cx="647700" cy="53022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60" name="TextBox 14"/>
          <p:cNvSpPr txBox="1">
            <a:spLocks noChangeArrowheads="1"/>
          </p:cNvSpPr>
          <p:nvPr/>
        </p:nvSpPr>
        <p:spPr bwMode="auto">
          <a:xfrm>
            <a:off x="7272338" y="1576388"/>
            <a:ext cx="1223962" cy="523875"/>
          </a:xfrm>
          <a:prstGeom prst="rect">
            <a:avLst/>
          </a:prstGeom>
          <a:noFill/>
          <a:ln w="9525">
            <a:noFill/>
            <a:miter lim="800000"/>
            <a:headEnd/>
            <a:tailEnd/>
          </a:ln>
        </p:spPr>
        <p:txBody>
          <a:bodyPr>
            <a:spAutoFit/>
          </a:bodyPr>
          <a:lstStyle/>
          <a:p>
            <a:pPr algn="ctr"/>
            <a:r>
              <a:rPr lang="en-US" sz="1400" dirty="0">
                <a:latin typeface="Calibri" pitchFamily="34" charset="0"/>
              </a:rPr>
              <a:t>high voltage electrode</a:t>
            </a:r>
            <a:endParaRPr lang="ru-RU" sz="1400" dirty="0">
              <a:latin typeface="Calibri" pitchFamily="34" charset="0"/>
            </a:endParaRPr>
          </a:p>
        </p:txBody>
      </p:sp>
      <p:cxnSp>
        <p:nvCxnSpPr>
          <p:cNvPr id="16" name="Прямая со стрелкой 15"/>
          <p:cNvCxnSpPr/>
          <p:nvPr/>
        </p:nvCxnSpPr>
        <p:spPr>
          <a:xfrm>
            <a:off x="7667625" y="2100263"/>
            <a:ext cx="0" cy="50482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19700" y="1619250"/>
            <a:ext cx="936625" cy="522288"/>
          </a:xfrm>
          <a:prstGeom prst="rect">
            <a:avLst/>
          </a:prstGeom>
          <a:noFill/>
        </p:spPr>
        <p:txBody>
          <a:bodyPr>
            <a:spAutoFit/>
          </a:bodyPr>
          <a:lstStyle/>
          <a:p>
            <a:pPr algn="ctr" fontAlgn="auto">
              <a:spcBef>
                <a:spcPts val="0"/>
              </a:spcBef>
              <a:spcAft>
                <a:spcPts val="0"/>
              </a:spcAft>
              <a:defRPr/>
            </a:pPr>
            <a:r>
              <a:rPr lang="en-US" sz="1400" dirty="0">
                <a:latin typeface="+mn-lt"/>
              </a:rPr>
              <a:t>open</a:t>
            </a:r>
          </a:p>
          <a:p>
            <a:pPr algn="ctr" fontAlgn="auto">
              <a:spcBef>
                <a:spcPts val="0"/>
              </a:spcBef>
              <a:spcAft>
                <a:spcPts val="0"/>
              </a:spcAft>
              <a:defRPr/>
            </a:pPr>
            <a:r>
              <a:rPr lang="en-US" sz="1400" dirty="0">
                <a:latin typeface="+mn-lt"/>
              </a:rPr>
              <a:t>boundary</a:t>
            </a:r>
            <a:endParaRPr lang="ru-RU" sz="1400" dirty="0">
              <a:latin typeface="+mn-lt"/>
            </a:endParaRPr>
          </a:p>
        </p:txBody>
      </p:sp>
      <p:cxnSp>
        <p:nvCxnSpPr>
          <p:cNvPr id="18" name="Прямая со стрелкой 17"/>
          <p:cNvCxnSpPr/>
          <p:nvPr/>
        </p:nvCxnSpPr>
        <p:spPr>
          <a:xfrm>
            <a:off x="5868144" y="2141538"/>
            <a:ext cx="288181" cy="87630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64" name="Содержимое 2"/>
          <p:cNvSpPr txBox="1">
            <a:spLocks/>
          </p:cNvSpPr>
          <p:nvPr/>
        </p:nvSpPr>
        <p:spPr bwMode="auto">
          <a:xfrm>
            <a:off x="2700338" y="5310188"/>
            <a:ext cx="5472112" cy="1214437"/>
          </a:xfrm>
          <a:prstGeom prst="rect">
            <a:avLst/>
          </a:prstGeom>
          <a:noFill/>
          <a:ln w="9525">
            <a:noFill/>
            <a:miter lim="800000"/>
            <a:headEnd/>
            <a:tailEnd/>
          </a:ln>
        </p:spPr>
        <p:txBody>
          <a:bodyPr/>
          <a:lstStyle/>
          <a:p>
            <a:pPr>
              <a:spcBef>
                <a:spcPct val="20000"/>
              </a:spcBef>
            </a:pPr>
            <a:r>
              <a:rPr lang="el-GR" sz="2000" dirty="0">
                <a:latin typeface="Times New Roman" pitchFamily="18" charset="0"/>
                <a:cs typeface="Times New Roman" pitchFamily="18" charset="0"/>
              </a:rPr>
              <a:t>γ</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secondary photoionization coefficient</a:t>
            </a:r>
          </a:p>
          <a:p>
            <a:pPr>
              <a:spcBef>
                <a:spcPct val="20000"/>
              </a:spcBef>
            </a:pPr>
            <a:r>
              <a:rPr lang="el-GR" sz="2000" dirty="0">
                <a:latin typeface="Times New Roman" pitchFamily="18" charset="0"/>
                <a:cs typeface="Times New Roman" pitchFamily="18" charset="0"/>
              </a:rPr>
              <a:t>τ</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time of ion drift through the corona sheath</a:t>
            </a:r>
          </a:p>
          <a:p>
            <a:pPr>
              <a:spcBef>
                <a:spcPct val="20000"/>
              </a:spcBef>
            </a:pPr>
            <a:r>
              <a:rPr lang="el-GR" sz="2000" dirty="0">
                <a:latin typeface="Times New Roman" pitchFamily="18" charset="0"/>
                <a:cs typeface="Times New Roman" pitchFamily="18" charset="0"/>
              </a:rPr>
              <a:t>α </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a:t>
            </a:r>
            <a:r>
              <a:rPr lang="el-GR" sz="2000" dirty="0">
                <a:latin typeface="Times New Roman" pitchFamily="18" charset="0"/>
                <a:cs typeface="Times New Roman" pitchFamily="18" charset="0"/>
              </a:rPr>
              <a:t> </a:t>
            </a:r>
            <a:r>
              <a:rPr lang="en-GB" sz="2000" dirty="0">
                <a:latin typeface="Times New Roman" pitchFamily="18" charset="0"/>
                <a:cs typeface="Times New Roman" pitchFamily="18" charset="0"/>
              </a:rPr>
              <a:t>impact ionization coefficient</a:t>
            </a:r>
            <a:r>
              <a:rPr lang="en-GB" sz="2400" dirty="0">
                <a:latin typeface="Calibri" pitchFamily="34" charset="0"/>
              </a:rPr>
              <a:t/>
            </a:r>
            <a:br>
              <a:rPr lang="en-GB" sz="2400" dirty="0">
                <a:latin typeface="Calibri" pitchFamily="34" charset="0"/>
              </a:rPr>
            </a:br>
            <a:endParaRPr lang="en-US" sz="2400" dirty="0">
              <a:latin typeface="Calibri" pitchFamily="34" charset="0"/>
            </a:endParaRPr>
          </a:p>
        </p:txBody>
      </p:sp>
      <p:sp>
        <p:nvSpPr>
          <p:cNvPr id="19" name="TextBox 5"/>
          <p:cNvSpPr txBox="1">
            <a:spLocks noChangeArrowheads="1"/>
          </p:cNvSpPr>
          <p:nvPr/>
        </p:nvSpPr>
        <p:spPr bwMode="auto">
          <a:xfrm>
            <a:off x="8532247" y="6519446"/>
            <a:ext cx="611753" cy="338554"/>
          </a:xfrm>
          <a:prstGeom prst="rect">
            <a:avLst/>
          </a:prstGeom>
          <a:noFill/>
          <a:ln w="9525">
            <a:noFill/>
            <a:miter lim="800000"/>
            <a:headEnd/>
            <a:tailEnd/>
          </a:ln>
        </p:spPr>
        <p:txBody>
          <a:bodyPr wrap="square">
            <a:spAutoFit/>
          </a:bodyPr>
          <a:lstStyle/>
          <a:p>
            <a:r>
              <a:rPr lang="en-US" sz="1600" dirty="0" smtClean="0">
                <a:latin typeface="Calibri" pitchFamily="34" charset="0"/>
              </a:rPr>
              <a:t>8/12</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21775" cy="584200"/>
          </a:xfrm>
        </p:spPr>
        <p:txBody>
          <a:bodyPr rtlCol="0">
            <a:normAutofit fontScale="90000"/>
          </a:bodyPr>
          <a:lstStyle/>
          <a:p>
            <a:pPr fontAlgn="auto">
              <a:spcAft>
                <a:spcPts val="0"/>
              </a:spcAft>
              <a:defRPr/>
            </a:pPr>
            <a:r>
              <a:rPr lang="en-US" dirty="0" smtClean="0"/>
              <a:t>Flow velocity distribution (m/s). </a:t>
            </a:r>
            <a:r>
              <a:rPr lang="en-US" sz="3600" i="1" dirty="0" smtClean="0"/>
              <a:t>Simulation.</a:t>
            </a:r>
            <a:endParaRPr lang="ru-RU" sz="3600" i="1" dirty="0"/>
          </a:p>
        </p:txBody>
      </p:sp>
      <p:sp>
        <p:nvSpPr>
          <p:cNvPr id="27650" name="Прямоугольник 7"/>
          <p:cNvSpPr>
            <a:spLocks noChangeArrowheads="1"/>
          </p:cNvSpPr>
          <p:nvPr/>
        </p:nvSpPr>
        <p:spPr bwMode="auto">
          <a:xfrm>
            <a:off x="1892300" y="514772"/>
            <a:ext cx="949299"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0</a:t>
            </a:r>
            <a:r>
              <a:rPr lang="en-US" sz="2400" dirty="0">
                <a:latin typeface="Calibri" pitchFamily="34" charset="0"/>
                <a:sym typeface="Symbol" pitchFamily="18" charset="2"/>
              </a:rPr>
              <a:t></a:t>
            </a:r>
            <a:endParaRPr lang="ru-RU" sz="2400" dirty="0">
              <a:latin typeface="Calibri" pitchFamily="34" charset="0"/>
            </a:endParaRPr>
          </a:p>
        </p:txBody>
      </p:sp>
      <p:sp>
        <p:nvSpPr>
          <p:cNvPr id="27651" name="Прямоугольник 8"/>
          <p:cNvSpPr>
            <a:spLocks noChangeArrowheads="1"/>
          </p:cNvSpPr>
          <p:nvPr/>
        </p:nvSpPr>
        <p:spPr bwMode="auto">
          <a:xfrm>
            <a:off x="6228184" y="514772"/>
            <a:ext cx="1104790"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45</a:t>
            </a:r>
            <a:r>
              <a:rPr lang="en-US" sz="2400" dirty="0">
                <a:latin typeface="Calibri" pitchFamily="34" charset="0"/>
                <a:sym typeface="Symbol" pitchFamily="18" charset="2"/>
              </a:rPr>
              <a:t></a:t>
            </a:r>
            <a:endParaRPr lang="ru-RU" sz="2400" dirty="0">
              <a:latin typeface="Calibri" pitchFamily="34" charset="0"/>
            </a:endParaRPr>
          </a:p>
        </p:txBody>
      </p:sp>
      <p:sp>
        <p:nvSpPr>
          <p:cNvPr id="27652" name="Прямоугольник 10"/>
          <p:cNvSpPr>
            <a:spLocks noChangeArrowheads="1"/>
          </p:cNvSpPr>
          <p:nvPr/>
        </p:nvSpPr>
        <p:spPr bwMode="auto">
          <a:xfrm>
            <a:off x="6232525" y="3467100"/>
            <a:ext cx="1104790" cy="461665"/>
          </a:xfrm>
          <a:prstGeom prst="rect">
            <a:avLst/>
          </a:prstGeom>
          <a:noFill/>
          <a:ln w="9525">
            <a:noFill/>
            <a:miter lim="800000"/>
            <a:headEnd/>
            <a:tailEnd/>
          </a:ln>
        </p:spPr>
        <p:txBody>
          <a:bodyPr wrap="none">
            <a:spAutoFit/>
          </a:bodyPr>
          <a:lstStyle/>
          <a:p>
            <a:r>
              <a:rPr lang="en-US" sz="2400" i="1" dirty="0">
                <a:latin typeface="Calibri" pitchFamily="34" charset="0"/>
                <a:sym typeface="Symbol" pitchFamily="18" charset="2"/>
              </a:rPr>
              <a:t></a:t>
            </a:r>
            <a:r>
              <a:rPr lang="en-US" sz="2400" i="1" dirty="0">
                <a:latin typeface="Calibri" pitchFamily="34" charset="0"/>
              </a:rPr>
              <a:t> </a:t>
            </a:r>
            <a:r>
              <a:rPr lang="en-US" sz="2400" dirty="0">
                <a:latin typeface="Calibri" pitchFamily="34" charset="0"/>
              </a:rPr>
              <a:t>= 90</a:t>
            </a:r>
            <a:r>
              <a:rPr lang="en-US" sz="2400" dirty="0">
                <a:latin typeface="Calibri" pitchFamily="34" charset="0"/>
                <a:sym typeface="Symbol" pitchFamily="18" charset="2"/>
              </a:rPr>
              <a:t></a:t>
            </a:r>
            <a:endParaRPr lang="ru-RU" sz="2400" dirty="0">
              <a:latin typeface="Calibri" pitchFamily="34" charset="0"/>
            </a:endParaRPr>
          </a:p>
        </p:txBody>
      </p:sp>
      <p:pic>
        <p:nvPicPr>
          <p:cNvPr id="27654" name="Picture 5"/>
          <p:cNvPicPr>
            <a:picLocks noChangeAspect="1" noChangeArrowheads="1"/>
          </p:cNvPicPr>
          <p:nvPr/>
        </p:nvPicPr>
        <p:blipFill>
          <a:blip r:embed="rId3"/>
          <a:srcRect l="8197"/>
          <a:stretch>
            <a:fillRect/>
          </a:stretch>
        </p:blipFill>
        <p:spPr bwMode="auto">
          <a:xfrm>
            <a:off x="395288" y="869950"/>
            <a:ext cx="4032250" cy="2660650"/>
          </a:xfrm>
          <a:prstGeom prst="rect">
            <a:avLst/>
          </a:prstGeom>
          <a:noFill/>
          <a:ln w="9525">
            <a:noFill/>
            <a:miter lim="800000"/>
            <a:headEnd/>
            <a:tailEnd/>
          </a:ln>
        </p:spPr>
      </p:pic>
      <p:pic>
        <p:nvPicPr>
          <p:cNvPr id="27655" name="Picture 2"/>
          <p:cNvPicPr>
            <a:picLocks noChangeAspect="1" noChangeArrowheads="1"/>
          </p:cNvPicPr>
          <p:nvPr/>
        </p:nvPicPr>
        <p:blipFill>
          <a:blip r:embed="rId4"/>
          <a:srcRect l="7385"/>
          <a:stretch>
            <a:fillRect/>
          </a:stretch>
        </p:blipFill>
        <p:spPr bwMode="auto">
          <a:xfrm>
            <a:off x="4787900" y="869950"/>
            <a:ext cx="4248150" cy="2714625"/>
          </a:xfrm>
          <a:prstGeom prst="rect">
            <a:avLst/>
          </a:prstGeom>
          <a:noFill/>
          <a:ln w="9525">
            <a:noFill/>
            <a:miter lim="800000"/>
            <a:headEnd/>
            <a:tailEnd/>
          </a:ln>
        </p:spPr>
      </p:pic>
      <p:pic>
        <p:nvPicPr>
          <p:cNvPr id="27656" name="Picture 4"/>
          <p:cNvPicPr>
            <a:picLocks noChangeAspect="1" noChangeArrowheads="1"/>
          </p:cNvPicPr>
          <p:nvPr/>
        </p:nvPicPr>
        <p:blipFill>
          <a:blip r:embed="rId5"/>
          <a:srcRect l="7671"/>
          <a:stretch>
            <a:fillRect/>
          </a:stretch>
        </p:blipFill>
        <p:spPr bwMode="auto">
          <a:xfrm>
            <a:off x="4787900" y="3808045"/>
            <a:ext cx="4333875" cy="2811463"/>
          </a:xfrm>
          <a:prstGeom prst="rect">
            <a:avLst/>
          </a:prstGeom>
          <a:noFill/>
          <a:ln w="9525">
            <a:noFill/>
            <a:miter lim="800000"/>
            <a:headEnd/>
            <a:tailEnd/>
          </a:ln>
        </p:spPr>
      </p:pic>
      <p:sp>
        <p:nvSpPr>
          <p:cNvPr id="27657" name="Содержимое 2"/>
          <p:cNvSpPr txBox="1">
            <a:spLocks/>
          </p:cNvSpPr>
          <p:nvPr/>
        </p:nvSpPr>
        <p:spPr bwMode="auto">
          <a:xfrm>
            <a:off x="395288" y="3933825"/>
            <a:ext cx="4176712" cy="2519363"/>
          </a:xfrm>
          <a:prstGeom prst="rect">
            <a:avLst/>
          </a:prstGeom>
          <a:noFill/>
          <a:ln w="9525">
            <a:noFill/>
            <a:miter lim="800000"/>
            <a:headEnd/>
            <a:tailEnd/>
          </a:ln>
        </p:spPr>
        <p:txBody>
          <a:bodyPr/>
          <a:lstStyle/>
          <a:p>
            <a:pPr>
              <a:spcBef>
                <a:spcPct val="20000"/>
              </a:spcBef>
              <a:buFont typeface="Wingdings" pitchFamily="2" charset="2"/>
              <a:buChar char="§"/>
            </a:pPr>
            <a:r>
              <a:rPr lang="en-US" sz="2400" dirty="0">
                <a:latin typeface="Calibri" pitchFamily="34" charset="0"/>
              </a:rPr>
              <a:t> Strong inclination of the ionic wind jet.</a:t>
            </a:r>
          </a:p>
          <a:p>
            <a:pPr>
              <a:spcBef>
                <a:spcPct val="20000"/>
              </a:spcBef>
              <a:buFont typeface="Wingdings" pitchFamily="2" charset="2"/>
              <a:buChar char="§"/>
            </a:pPr>
            <a:r>
              <a:rPr lang="en-US" sz="2400" dirty="0">
                <a:latin typeface="Calibri" pitchFamily="34" charset="0"/>
              </a:rPr>
              <a:t> Small acceleration zone.</a:t>
            </a:r>
          </a:p>
          <a:p>
            <a:pPr>
              <a:spcBef>
                <a:spcPct val="20000"/>
              </a:spcBef>
              <a:buFont typeface="Wingdings" pitchFamily="2" charset="2"/>
              <a:buChar char="§"/>
            </a:pPr>
            <a:r>
              <a:rPr lang="en-US" sz="2400" dirty="0">
                <a:latin typeface="Calibri" pitchFamily="34" charset="0"/>
              </a:rPr>
              <a:t> Good agreement with the experiment.</a:t>
            </a:r>
          </a:p>
        </p:txBody>
      </p:sp>
      <p:sp>
        <p:nvSpPr>
          <p:cNvPr id="11" name="TextBox 5"/>
          <p:cNvSpPr txBox="1">
            <a:spLocks noChangeArrowheads="1"/>
          </p:cNvSpPr>
          <p:nvPr/>
        </p:nvSpPr>
        <p:spPr bwMode="auto">
          <a:xfrm>
            <a:off x="8532247" y="6519446"/>
            <a:ext cx="611753" cy="338554"/>
          </a:xfrm>
          <a:prstGeom prst="rect">
            <a:avLst/>
          </a:prstGeom>
          <a:noFill/>
          <a:ln w="9525">
            <a:noFill/>
            <a:miter lim="800000"/>
            <a:headEnd/>
            <a:tailEnd/>
          </a:ln>
        </p:spPr>
        <p:txBody>
          <a:bodyPr wrap="square">
            <a:spAutoFit/>
          </a:bodyPr>
          <a:lstStyle/>
          <a:p>
            <a:r>
              <a:rPr lang="en-US" sz="1600" dirty="0" smtClean="0">
                <a:latin typeface="Calibri" pitchFamily="34" charset="0"/>
              </a:rPr>
              <a:t>9/12</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632</Words>
  <Application>Microsoft Office PowerPoint</Application>
  <PresentationFormat>Affichage à l'écran (4:3)</PresentationFormat>
  <Paragraphs>113</Paragraphs>
  <Slides>13</Slides>
  <Notes>12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15" baseType="lpstr">
      <vt:lpstr>Тема Office</vt:lpstr>
      <vt:lpstr>Equation</vt:lpstr>
      <vt:lpstr>Changing of the Ionic Wind Direction in Accordance with the Inclination of the  Corona-producing Electrode</vt:lpstr>
      <vt:lpstr>Outline</vt:lpstr>
      <vt:lpstr>Experimental setup</vt:lpstr>
      <vt:lpstr>Présentation PowerPoint</vt:lpstr>
      <vt:lpstr>Flow velocity distribution (m/s) Normal Direction</vt:lpstr>
      <vt:lpstr>Flow velocity distribution (m/s). Inclination.</vt:lpstr>
      <vt:lpstr>Axial velocity</vt:lpstr>
      <vt:lpstr>3D Simulation</vt:lpstr>
      <vt:lpstr>Flow velocity distribution (m/s). Simulation.</vt:lpstr>
      <vt:lpstr>Ion concentration (1/m3). Electric field lines.</vt:lpstr>
      <vt:lpstr>Coulomb force distribution (N/m3). Needle tip area.</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iwehd</cp:lastModifiedBy>
  <cp:revision>123</cp:revision>
  <dcterms:modified xsi:type="dcterms:W3CDTF">2016-09-01T08:25:22Z</dcterms:modified>
</cp:coreProperties>
</file>