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6" r:id="rId3"/>
    <p:sldId id="258" r:id="rId4"/>
    <p:sldId id="260" r:id="rId5"/>
    <p:sldId id="261" r:id="rId6"/>
    <p:sldId id="271" r:id="rId7"/>
    <p:sldId id="273" r:id="rId8"/>
    <p:sldId id="263" r:id="rId9"/>
    <p:sldId id="274" r:id="rId10"/>
    <p:sldId id="259" r:id="rId11"/>
    <p:sldId id="275" r:id="rId12"/>
    <p:sldId id="265" r:id="rId13"/>
    <p:sldId id="266" r:id="rId14"/>
    <p:sldId id="267" r:id="rId15"/>
    <p:sldId id="270" r:id="rId16"/>
    <p:sldId id="268" r:id="rId17"/>
    <p:sldId id="278" r:id="rId18"/>
    <p:sldId id="272" r:id="rId19"/>
    <p:sldId id="276" r:id="rId20"/>
    <p:sldId id="277" r:id="rId21"/>
    <p:sldId id="269" r:id="rId22"/>
    <p:sldId id="279" r:id="rId23"/>
    <p:sldId id="282" r:id="rId24"/>
    <p:sldId id="28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FF"/>
    <a:srgbClr val="FF9966"/>
    <a:srgbClr val="EFB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09" autoAdjust="0"/>
  </p:normalViewPr>
  <p:slideViewPr>
    <p:cSldViewPr>
      <p:cViewPr varScale="1">
        <p:scale>
          <a:sx n="82" d="100"/>
          <a:sy n="82" d="100"/>
        </p:scale>
        <p:origin x="-16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CBA55-2671-44C0-8277-30FC118F5972}" type="datetimeFigureOut">
              <a:rPr lang="fr-FR" smtClean="0"/>
              <a:t>01/09/2016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B6A5-4F24-4C16-A32F-C60E9C93BF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0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0F0A7-C02D-45CF-B993-7CB2C8602266}" type="datetimeFigureOut">
              <a:rPr lang="fr-FR" smtClean="0"/>
              <a:t>01/09/2016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9FEC4-BDD1-407D-8AD9-B218759D1C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87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fld id="{8FC70D71-051D-45F6-8BF6-30F6BC338977}" type="slidenum">
              <a:rPr lang="fr-FR" altLang="fr-FR" sz="1200" smtClean="0"/>
              <a:pPr/>
              <a:t>1</a:t>
            </a:fld>
            <a:endParaRPr lang="fr-FR" altLang="fr-FR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B39D9-D063-43D2-B555-EDB686376C10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9FEC4-BDD1-407D-8AD9-B218759D1CA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0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Vmig</a:t>
            </a:r>
            <a:r>
              <a:rPr lang="fr-FR" dirty="0" smtClean="0"/>
              <a:t>=relative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velocity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particle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fluid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9FEC4-BDD1-407D-8AD9-B218759D1CA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52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Unipolar</a:t>
            </a:r>
            <a:r>
              <a:rPr lang="fr-FR" dirty="0" smtClean="0"/>
              <a:t> injection of charge on the HV </a:t>
            </a:r>
            <a:r>
              <a:rPr lang="fr-FR" dirty="0" err="1" smtClean="0"/>
              <a:t>electrode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Particle</a:t>
            </a:r>
            <a:r>
              <a:rPr lang="fr-FR" dirty="0" smtClean="0"/>
              <a:t> </a:t>
            </a:r>
            <a:r>
              <a:rPr lang="fr-FR" dirty="0" err="1" smtClean="0"/>
              <a:t>displacement</a:t>
            </a:r>
            <a:r>
              <a:rPr lang="fr-FR" dirty="0" smtClean="0"/>
              <a:t> </a:t>
            </a:r>
            <a:r>
              <a:rPr lang="fr-FR" dirty="0" err="1" smtClean="0"/>
              <a:t>thanks</a:t>
            </a:r>
            <a:r>
              <a:rPr lang="fr-FR" dirty="0" smtClean="0"/>
              <a:t> to Coulomb force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9FEC4-BDD1-407D-8AD9-B218759D1CA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53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fr-FR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𝜀</m:t>
                            </m:r>
                          </m:e>
                          <m:sub>
                            <m:r>
                              <a:rPr lang="fr-FR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fr-FR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𝜀</m:t>
                            </m:r>
                          </m:e>
                          <m:sub>
                            <m:r>
                              <a:rPr lang="fr-FR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fr-FR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+mn-cs"/>
                      </a:rPr>
                      <m:t>⟶0</m:t>
                    </m:r>
                  </m:oMath>
                </a14:m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alors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fr-FR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lang="fr-FR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𝑚𝑎𝑥</m:t>
                        </m:r>
                      </m:sub>
                    </m:sSub>
                    <m:r>
                      <a:rPr lang="fr-FR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+mn-cs"/>
                      </a:rPr>
                      <m:t>⟶0</m:t>
                    </m:r>
                  </m:oMath>
                </a14:m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𝜀_𝑝/𝜀_𝑓 ⟶0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alors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𝑞_𝑚𝑎𝑥⟶0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9FEC4-BDD1-407D-8AD9-B218759D1CA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78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Velocity</a:t>
            </a:r>
            <a:r>
              <a:rPr lang="fr-FR" dirty="0" smtClean="0"/>
              <a:t> as a </a:t>
            </a:r>
            <a:r>
              <a:rPr lang="fr-FR" dirty="0" err="1" smtClean="0"/>
              <a:t>function</a:t>
            </a:r>
            <a:r>
              <a:rPr lang="fr-FR" dirty="0" smtClean="0"/>
              <a:t> of the relative concentration of </a:t>
            </a:r>
            <a:r>
              <a:rPr lang="fr-FR" dirty="0" err="1" smtClean="0"/>
              <a:t>particles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9FEC4-BDD1-407D-8AD9-B218759D1CA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7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9FEC4-BDD1-407D-8AD9-B218759D1CA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EE937F-5BF1-4DE7-AFEE-AA0CFED00431}" type="datetime1">
              <a:rPr lang="en-US" altLang="fr-FR" smtClean="0"/>
              <a:t>9/1/2016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/>
              <a:t>IWEHD, Poitiers 2016</a:t>
            </a: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5B940-0141-40E0-894A-AC0657DEF0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087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1DDC8-406A-4D9E-9485-343F16B3BB66}" type="datetime1">
              <a:rPr lang="en-US" smtClean="0"/>
              <a:t>9/1/2016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C578-9E2D-4A5E-A7CC-D692FEAD27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57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859E8-245B-49CE-A66E-2F37356DEA3C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F053-86A5-4E28-9C48-DEA07409B2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797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age_pp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653088"/>
            <a:ext cx="8458200" cy="11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324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C4A4A"/>
                </a:solidFill>
                <a:latin typeface="+mn-lt"/>
              </a:defRPr>
            </a:lvl1pPr>
          </a:lstStyle>
          <a:p>
            <a:fld id="{B35BE9AB-C85F-48B1-A93A-42C9F6FC043E}" type="datetime1">
              <a:rPr lang="en-US" altLang="fr-FR" smtClean="0"/>
              <a:t>9/1/2016</a:t>
            </a:fld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324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C4A4A"/>
                </a:solidFill>
                <a:latin typeface="+mn-lt"/>
              </a:defRPr>
            </a:lvl1pPr>
          </a:lstStyle>
          <a:p>
            <a:r>
              <a:rPr lang="fr-FR" altLang="fr-FR" smtClean="0"/>
              <a:t>IWEHD, Poitiers 2016</a:t>
            </a: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645C"/>
                </a:solidFill>
                <a:latin typeface="+mn-lt"/>
              </a:defRPr>
            </a:lvl1pPr>
          </a:lstStyle>
          <a:p>
            <a:fld id="{4EA43616-C6C0-42C2-8374-132C29E7E06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513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645C"/>
          </a:solidFill>
          <a:latin typeface="Century Gothic" pitchFamily="34" charset="0"/>
          <a:ea typeface="MS PGothic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53463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53463C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53463C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53463C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463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463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463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463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463C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microsoft.com/office/2007/relationships/media" Target="file:///C:\Users\cgouriou\Documents\these_EHD\colloques\JDD2016\video_7-11_40Hz_planB_pmma20-50_300mgL_moins9kV.avi" TargetMode="Externa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1.png"/><Relationship Id="rId17" Type="http://schemas.openxmlformats.org/officeDocument/2006/relationships/image" Target="../media/image46.png"/><Relationship Id="rId2" Type="http://schemas.openxmlformats.org/officeDocument/2006/relationships/video" Target="file:///C:\Users\cgouriou\Documents\these_EHD\colloques\JDD2016\video_25-11_40Hz_planB_TF1750_700mgL_moins9kV.avi" TargetMode="External"/><Relationship Id="rId16" Type="http://schemas.openxmlformats.org/officeDocument/2006/relationships/image" Target="../media/image45.png"/><Relationship Id="rId1" Type="http://schemas.microsoft.com/office/2007/relationships/media" Target="file:///C:\Users\cgouriou\Documents\these_EHD\colloques\JDD2016\video_25-11_40Hz_planB_TF1750_700mgL_moins9kV.avi" TargetMode="External"/><Relationship Id="rId6" Type="http://schemas.openxmlformats.org/officeDocument/2006/relationships/video" Target="file:///C:\Users\cgouriou\Documents\these_EHD\colloques\JDD2016\video_15-10_40Hz_HGS_50mgL_moins6kV_planB_2.avi" TargetMode="External"/><Relationship Id="rId11" Type="http://schemas.microsoft.com/office/2007/relationships/hdphoto" Target="../media/hdphoto1.wdp"/><Relationship Id="rId5" Type="http://schemas.microsoft.com/office/2007/relationships/media" Target="file:///C:\Users\cgouriou\Documents\these_EHD\colloques\JDD2016\video_15-10_40Hz_HGS_50mgL_moins6kV_planB_2.avi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video" Target="file:///C:\Users\cgouriou\Documents\these_EHD\colloques\JDD2016\video_7-11_40Hz_planB_pmma20-50_300mgL_moins9kV.avi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image" Target="../media/image20.png"/><Relationship Id="rId4" Type="http://schemas.openxmlformats.org/officeDocument/2006/relationships/image" Target="../media/image9.tiff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4E24079-6E5A-43EC-B597-A6FA0A8AA743}" type="datetime1">
              <a:rPr lang="en-US" smtClean="0"/>
              <a:t>9/1/2016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 dirty="0"/>
          </a:p>
        </p:txBody>
      </p:sp>
      <p:pic>
        <p:nvPicPr>
          <p:cNvPr id="2053" name="Picture 10" descr="couv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2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36912"/>
            <a:ext cx="8784976" cy="2232248"/>
          </a:xfrm>
        </p:spPr>
        <p:txBody>
          <a:bodyPr/>
          <a:lstStyle/>
          <a:p>
            <a:r>
              <a:rPr lang="en-US" dirty="0" smtClean="0"/>
              <a:t>Validation </a:t>
            </a:r>
            <a:r>
              <a:rPr lang="en-US" dirty="0"/>
              <a:t>of the Particle Image Velocimetry (PIV) for flow control around NACA 0015 with EHD actuator in silicone oil</a:t>
            </a:r>
            <a:r>
              <a:rPr lang="fr-FR" dirty="0"/>
              <a:t/>
            </a:r>
            <a:br>
              <a:rPr lang="fr-FR" dirty="0"/>
            </a:br>
            <a:endParaRPr lang="fr-FR" altLang="fr-FR" u="sng" dirty="0" smtClean="0"/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21868" y="4805912"/>
            <a:ext cx="3700265" cy="711320"/>
          </a:xfrm>
        </p:spPr>
        <p:txBody>
          <a:bodyPr/>
          <a:lstStyle/>
          <a:p>
            <a:pPr eaLnBrk="1" hangingPunct="1"/>
            <a:r>
              <a:rPr lang="fr-FR" altLang="fr-FR" sz="1600" dirty="0" smtClean="0">
                <a:solidFill>
                  <a:schemeClr val="tx1"/>
                </a:solidFill>
              </a:rPr>
              <a:t>Clément Gouriou</a:t>
            </a:r>
          </a:p>
          <a:p>
            <a:pPr eaLnBrk="1" hangingPunct="1"/>
            <a:r>
              <a:rPr lang="fr-FR" altLang="fr-FR" sz="1600" dirty="0" smtClean="0"/>
              <a:t>Christophe </a:t>
            </a:r>
            <a:r>
              <a:rPr lang="fr-FR" altLang="fr-FR" sz="1600" dirty="0" err="1" smtClean="0"/>
              <a:t>Louste</a:t>
            </a:r>
            <a:endParaRPr lang="fr-FR" altLang="fr-FR" sz="1600" dirty="0" smtClean="0"/>
          </a:p>
        </p:txBody>
      </p:sp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1835696" y="5949280"/>
            <a:ext cx="34072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1100" dirty="0">
                <a:solidFill>
                  <a:srgbClr val="00645C"/>
                </a:solidFill>
              </a:rPr>
              <a:t>Institut P’</a:t>
            </a:r>
            <a:r>
              <a:rPr lang="fr-FR" altLang="fr-FR" sz="1100" dirty="0"/>
              <a:t> • UPR CNRS 3346</a:t>
            </a:r>
          </a:p>
          <a:p>
            <a:pPr eaLnBrk="1" hangingPunct="1">
              <a:buFontTx/>
              <a:buNone/>
            </a:pPr>
            <a:r>
              <a:rPr lang="fr-FR" altLang="fr-FR" sz="1100" dirty="0"/>
              <a:t>SP2MI • Téléport 2</a:t>
            </a:r>
          </a:p>
          <a:p>
            <a:pPr eaLnBrk="1" hangingPunct="1">
              <a:buFontTx/>
              <a:buNone/>
            </a:pPr>
            <a:r>
              <a:rPr lang="fr-FR" altLang="fr-FR" sz="1100" dirty="0"/>
              <a:t>11, Boulevard Marie et Pierre Curie • BP 30179</a:t>
            </a:r>
          </a:p>
          <a:p>
            <a:pPr eaLnBrk="1" hangingPunct="1">
              <a:buFontTx/>
              <a:buNone/>
            </a:pPr>
            <a:r>
              <a:rPr lang="fr-FR" altLang="fr-FR" sz="1100" dirty="0"/>
              <a:t>F86962 FUTUROSCOPE CHASSENEUIL Cedex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7019925" y="5805488"/>
            <a:ext cx="1873250" cy="936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5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784850"/>
            <a:ext cx="1455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949950"/>
            <a:ext cx="979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11"/>
          <p:cNvSpPr>
            <a:spLocks noChangeArrowheads="1"/>
          </p:cNvSpPr>
          <p:nvPr/>
        </p:nvSpPr>
        <p:spPr bwMode="auto">
          <a:xfrm>
            <a:off x="8243888" y="6597650"/>
            <a:ext cx="692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3463C"/>
                </a:solidFill>
                <a:latin typeface="Century Gothic" pitchFamily="-128" charset="0"/>
                <a:ea typeface="ＭＳ Ｐゴシック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500"/>
              <a:t>UPR3346-POW02</a:t>
            </a:r>
            <a:endParaRPr lang="fr-FR" altLang="fr-FR" sz="5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46" y="5949950"/>
            <a:ext cx="1029746" cy="90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DC578-9E2D-4A5E-A7CC-D692FEAD279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7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805DC-73B4-43B0-B670-58D5EE038407}" type="datetime1">
              <a:rPr lang="en-US" smtClean="0"/>
              <a:t>9/1/2016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504" y="-99392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571500" indent="-571500">
              <a:buFont typeface="+mj-lt"/>
              <a:buAutoNum type="romanUcPeriod" startAt="5"/>
              <a:defRPr sz="3600" b="1" kern="0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+mj-lt"/>
              <a:buAutoNum type="romanUcPeriod" startAt="4"/>
            </a:pPr>
            <a:r>
              <a:rPr lang="fr-FR" altLang="fr-FR" dirty="0" err="1"/>
              <a:t>Experimental</a:t>
            </a:r>
            <a:r>
              <a:rPr lang="fr-FR" altLang="fr-FR" dirty="0"/>
              <a:t> setup:</a:t>
            </a:r>
          </a:p>
          <a:p>
            <a:pPr marL="0" indent="0" algn="ctr">
              <a:buNone/>
            </a:pPr>
            <a:r>
              <a:rPr lang="fr-FR" altLang="fr-FR" dirty="0"/>
              <a:t>A </a:t>
            </a:r>
            <a:r>
              <a:rPr lang="fr-FR" altLang="fr-FR" dirty="0" err="1"/>
              <a:t>planar</a:t>
            </a:r>
            <a:r>
              <a:rPr lang="fr-FR" altLang="fr-FR" dirty="0"/>
              <a:t> EHD </a:t>
            </a:r>
            <a:r>
              <a:rPr lang="fr-FR" altLang="fr-FR" dirty="0" err="1"/>
              <a:t>actuator</a:t>
            </a:r>
            <a:endParaRPr lang="fr-FR" altLang="fr-FR" dirty="0"/>
          </a:p>
        </p:txBody>
      </p:sp>
      <p:pic>
        <p:nvPicPr>
          <p:cNvPr id="8" name="EHD_planar_actuator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7325" b="9983"/>
          <a:stretch/>
        </p:blipFill>
        <p:spPr>
          <a:xfrm>
            <a:off x="2042971" y="1139030"/>
            <a:ext cx="5004425" cy="36457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187624" y="5099471"/>
            <a:ext cx="4680520" cy="78684"/>
          </a:xfrm>
          <a:prstGeom prst="rect">
            <a:avLst/>
          </a:pr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5536" y="4784731"/>
            <a:ext cx="7344816" cy="31473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S PGothic" pitchFamily="34" charset="-128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558168" y="4568707"/>
            <a:ext cx="1182184" cy="216024"/>
            <a:chOff x="6558168" y="4410405"/>
            <a:chExt cx="1182184" cy="216024"/>
          </a:xfrm>
        </p:grpSpPr>
        <p:sp>
          <p:nvSpPr>
            <p:cNvPr id="12" name="Triangle rectangle 11"/>
            <p:cNvSpPr/>
            <p:nvPr/>
          </p:nvSpPr>
          <p:spPr bwMode="auto">
            <a:xfrm flipH="1">
              <a:off x="6558168" y="4410405"/>
              <a:ext cx="360040" cy="216024"/>
            </a:xfrm>
            <a:prstGeom prst="rtTriangle">
              <a:avLst/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918208" y="4410405"/>
              <a:ext cx="822144" cy="216024"/>
            </a:xfrm>
            <a:prstGeom prst="rect">
              <a:avLst/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992" y="5122385"/>
            <a:ext cx="583263" cy="53743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7524328" y="3848627"/>
            <a:ext cx="1227008" cy="720080"/>
            <a:chOff x="7916992" y="3573016"/>
            <a:chExt cx="1227008" cy="720080"/>
          </a:xfrm>
        </p:grpSpPr>
        <p:sp>
          <p:nvSpPr>
            <p:cNvPr id="17" name="ZoneTexte 16"/>
            <p:cNvSpPr txBox="1"/>
            <p:nvPr/>
          </p:nvSpPr>
          <p:spPr>
            <a:xfrm>
              <a:off x="8408800" y="3573016"/>
              <a:ext cx="73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U</a:t>
              </a:r>
              <a:r>
                <a:rPr lang="fr-FR" sz="1400" dirty="0" smtClean="0">
                  <a:solidFill>
                    <a:srgbClr val="FF0000"/>
                  </a:solidFill>
                </a:rPr>
                <a:t>HV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Connecteur droit 17"/>
            <p:cNvCxnSpPr>
              <a:stCxn id="17" idx="1"/>
            </p:cNvCxnSpPr>
            <p:nvPr/>
          </p:nvCxnSpPr>
          <p:spPr bwMode="auto">
            <a:xfrm flipH="1">
              <a:off x="7916992" y="3803849"/>
              <a:ext cx="49180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/>
            <p:cNvCxnSpPr/>
            <p:nvPr/>
          </p:nvCxnSpPr>
          <p:spPr bwMode="auto">
            <a:xfrm flipV="1">
              <a:off x="7916992" y="3803849"/>
              <a:ext cx="0" cy="48924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Rectangle 19"/>
          <p:cNvSpPr/>
          <p:nvPr/>
        </p:nvSpPr>
        <p:spPr bwMode="auto">
          <a:xfrm>
            <a:off x="395536" y="5099470"/>
            <a:ext cx="7344816" cy="314739"/>
          </a:xfrm>
          <a:prstGeom prst="rect">
            <a:avLst/>
          </a:prstGeom>
          <a:solidFill>
            <a:srgbClr val="7030A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71800" y="515173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Epoxy </a:t>
            </a:r>
            <a:r>
              <a:rPr lang="fr-FR" sz="1400" b="1" dirty="0" err="1" smtClean="0"/>
              <a:t>Resin</a:t>
            </a:r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2448032" y="4739430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ea typeface="MS PGothic" pitchFamily="34" charset="-128"/>
              </a:rPr>
              <a:t>Dielectric</a:t>
            </a:r>
            <a:r>
              <a:rPr lang="fr-FR" b="1" dirty="0">
                <a:ea typeface="MS PGothic" pitchFamily="34" charset="-128"/>
              </a:rPr>
              <a:t> </a:t>
            </a:r>
            <a:r>
              <a:rPr lang="fr-FR" b="1" dirty="0" err="1">
                <a:ea typeface="MS PGothic" pitchFamily="34" charset="-128"/>
              </a:rPr>
              <a:t>barrier</a:t>
            </a:r>
            <a:r>
              <a:rPr lang="fr-FR" b="1" dirty="0">
                <a:ea typeface="MS PGothic" pitchFamily="34" charset="-128"/>
              </a:rPr>
              <a:t> (glass</a:t>
            </a:r>
            <a:r>
              <a:rPr lang="fr-FR" b="1" dirty="0" smtClean="0">
                <a:ea typeface="MS PGothic" pitchFamily="34" charset="-128"/>
              </a:rPr>
              <a:t>)</a:t>
            </a:r>
            <a:endParaRPr lang="fr-FR" b="1" dirty="0">
              <a:ea typeface="MS PGothic" pitchFamily="34" charset="-128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3923928" y="3789972"/>
            <a:ext cx="2286120" cy="890803"/>
            <a:chOff x="3923928" y="3690325"/>
            <a:chExt cx="2286120" cy="890803"/>
          </a:xfrm>
        </p:grpSpPr>
        <p:sp>
          <p:nvSpPr>
            <p:cNvPr id="23" name="Flèche gauche 22"/>
            <p:cNvSpPr/>
            <p:nvPr/>
          </p:nvSpPr>
          <p:spPr bwMode="auto">
            <a:xfrm>
              <a:off x="3923928" y="4194381"/>
              <a:ext cx="2286120" cy="386747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/>
                <p:cNvSpPr txBox="1"/>
                <p:nvPr/>
              </p:nvSpPr>
              <p:spPr>
                <a:xfrm>
                  <a:off x="4634173" y="3690325"/>
                  <a:ext cx="1038746" cy="575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8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80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8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𝐸𝐻𝐷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fr-FR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ZoneTexte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4173" y="3690325"/>
                  <a:ext cx="1038746" cy="57547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ZoneTexte 25"/>
          <p:cNvSpPr txBox="1"/>
          <p:nvPr/>
        </p:nvSpPr>
        <p:spPr>
          <a:xfrm>
            <a:off x="6210048" y="5682734"/>
            <a:ext cx="1797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Electrodes</a:t>
            </a:r>
            <a:endParaRPr lang="fr-FR" sz="1600" dirty="0">
              <a:latin typeface="+mn-lt"/>
            </a:endParaRPr>
          </a:p>
        </p:txBody>
      </p:sp>
      <p:cxnSp>
        <p:nvCxnSpPr>
          <p:cNvPr id="27" name="Connecteur droit avec flèche 26"/>
          <p:cNvCxnSpPr>
            <a:stCxn id="26" idx="0"/>
          </p:cNvCxnSpPr>
          <p:nvPr/>
        </p:nvCxnSpPr>
        <p:spPr bwMode="auto">
          <a:xfrm flipH="1" flipV="1">
            <a:off x="5868144" y="5179726"/>
            <a:ext cx="1240888" cy="503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>
            <a:stCxn id="26" idx="0"/>
            <a:endCxn id="13" idx="2"/>
          </p:cNvCxnSpPr>
          <p:nvPr/>
        </p:nvCxnSpPr>
        <p:spPr bwMode="auto">
          <a:xfrm flipV="1">
            <a:off x="7109032" y="4784731"/>
            <a:ext cx="220248" cy="8980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DC578-9E2D-4A5E-A7CC-D692FEAD279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7504" y="1137518"/>
            <a:ext cx="193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Images of </a:t>
            </a:r>
            <a:r>
              <a:rPr lang="fr-FR" dirty="0" err="1" smtClean="0"/>
              <a:t>particles</a:t>
            </a:r>
            <a:r>
              <a:rPr lang="fr-FR" dirty="0" smtClean="0"/>
              <a:t> in silicone </a:t>
            </a:r>
            <a:r>
              <a:rPr lang="fr-FR" dirty="0" err="1" smtClean="0"/>
              <a:t>oil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284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1FBA47-C348-4F76-83CB-2FFDCB065C9E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2232000" y="788780"/>
            <a:ext cx="4680000" cy="3038900"/>
            <a:chOff x="4212480" y="188640"/>
            <a:chExt cx="4680000" cy="30389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480" y="188640"/>
              <a:ext cx="4680000" cy="3038900"/>
            </a:xfrm>
            <a:prstGeom prst="rect">
              <a:avLst/>
            </a:prstGeom>
          </p:spPr>
        </p:pic>
        <p:sp>
          <p:nvSpPr>
            <p:cNvPr id="6" name="Ellipse 5"/>
            <p:cNvSpPr/>
            <p:nvPr/>
          </p:nvSpPr>
          <p:spPr bwMode="auto">
            <a:xfrm>
              <a:off x="5580112" y="1916832"/>
              <a:ext cx="432048" cy="432048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8" name="Ellipse 7"/>
            <p:cNvSpPr/>
            <p:nvPr/>
          </p:nvSpPr>
          <p:spPr bwMode="auto">
            <a:xfrm>
              <a:off x="6444208" y="1916832"/>
              <a:ext cx="432048" cy="432048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7308304" y="1916832"/>
              <a:ext cx="432048" cy="43204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au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0496348"/>
                  </p:ext>
                </p:extLst>
              </p:nvPr>
            </p:nvGraphicFramePr>
            <p:xfrm>
              <a:off x="2197044" y="4252446"/>
              <a:ext cx="4749913" cy="12647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0567"/>
                    <a:gridCol w="954390"/>
                    <a:gridCol w="1187478"/>
                    <a:gridCol w="1187478"/>
                  </a:tblGrid>
                  <a:tr h="371996">
                    <a:tc>
                      <a:txBody>
                        <a:bodyPr/>
                        <a:lstStyle/>
                        <a:p>
                          <a:pPr algn="ctr"/>
                          <a:endParaRPr lang="fr-FR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>
                              <a:solidFill>
                                <a:sysClr val="windowText" lastClr="000000"/>
                              </a:solidFill>
                            </a:rPr>
                            <a:t>A</a:t>
                          </a:r>
                          <a:endParaRPr lang="fr-FR" sz="14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>
                              <a:solidFill>
                                <a:sysClr val="windowText" lastClr="000000"/>
                              </a:solidFill>
                            </a:rPr>
                            <a:t>B</a:t>
                          </a:r>
                          <a:endParaRPr lang="fr-FR" sz="14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>
                              <a:solidFill>
                                <a:sysClr val="windowText" lastClr="000000"/>
                              </a:solidFill>
                            </a:rPr>
                            <a:t>C</a:t>
                          </a:r>
                          <a:endParaRPr lang="fr-FR" sz="14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892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/>
                            <a:t>Electric </a:t>
                          </a:r>
                          <a:r>
                            <a:rPr lang="fr-FR" sz="1400" b="1" dirty="0" err="1" smtClean="0"/>
                            <a:t>field</a:t>
                          </a:r>
                          <a:r>
                            <a:rPr lang="fr-FR" sz="1400" b="1" dirty="0" smtClean="0"/>
                            <a:t> (*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1400" b="1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fr-FR" sz="1400" b="1" i="1" smtClean="0">
                                      <a:latin typeface="Cambria Math"/>
                                    </a:rPr>
                                    <m:t>𝟔</m:t>
                                  </m:r>
                                </m:sup>
                              </m:sSup>
                              <m:r>
                                <a:rPr lang="fr-FR" sz="1400" b="1" i="1" smtClean="0">
                                  <a:latin typeface="Cambria Math"/>
                                </a:rPr>
                                <m:t>𝑽</m:t>
                              </m:r>
                              <m:r>
                                <a:rPr lang="fr-FR" sz="1400" b="1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fr-FR" sz="1400" b="1" i="1" smtClean="0">
                                  <a:latin typeface="Cambria Math"/>
                                </a:rPr>
                                <m:t>𝒎</m:t>
                              </m:r>
                            </m:oMath>
                          </a14:m>
                          <a:r>
                            <a:rPr lang="fr-FR" sz="1400" b="1" dirty="0" smtClean="0"/>
                            <a:t>)</a:t>
                          </a:r>
                          <a:endParaRPr lang="fr-FR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3.3</a:t>
                          </a:r>
                          <a:endParaRPr lang="fr-F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0.98</a:t>
                          </a:r>
                          <a:endParaRPr lang="fr-F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0.51</a:t>
                          </a:r>
                          <a:endParaRPr lang="fr-FR" sz="14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au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2442129"/>
                  </p:ext>
                </p:extLst>
              </p:nvPr>
            </p:nvGraphicFramePr>
            <p:xfrm>
              <a:off x="2197044" y="4252446"/>
              <a:ext cx="4749913" cy="12647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0567"/>
                    <a:gridCol w="954390"/>
                    <a:gridCol w="1187478"/>
                    <a:gridCol w="1187478"/>
                  </a:tblGrid>
                  <a:tr h="371996">
                    <a:tc>
                      <a:txBody>
                        <a:bodyPr/>
                        <a:lstStyle/>
                        <a:p>
                          <a:pPr algn="ctr"/>
                          <a:endParaRPr lang="fr-FR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>
                              <a:solidFill>
                                <a:sysClr val="windowText" lastClr="000000"/>
                              </a:solidFill>
                            </a:rPr>
                            <a:t>A</a:t>
                          </a:r>
                          <a:endParaRPr lang="fr-FR" sz="14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>
                              <a:solidFill>
                                <a:sysClr val="windowText" lastClr="000000"/>
                              </a:solidFill>
                            </a:rPr>
                            <a:t>B</a:t>
                          </a:r>
                          <a:endParaRPr lang="fr-FR" sz="14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smtClean="0">
                              <a:solidFill>
                                <a:sysClr val="windowText" lastClr="000000"/>
                              </a:solidFill>
                            </a:rPr>
                            <a:t>C</a:t>
                          </a:r>
                          <a:endParaRPr lang="fr-FR" sz="14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89279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42466" r="-234764" b="-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3.3</a:t>
                          </a:r>
                          <a:endParaRPr lang="fr-F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0.98</a:t>
                          </a:r>
                          <a:endParaRPr lang="fr-F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0.51</a:t>
                          </a:r>
                          <a:endParaRPr lang="fr-FR" sz="14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ZoneTexte 18"/>
          <p:cNvSpPr txBox="1"/>
          <p:nvPr/>
        </p:nvSpPr>
        <p:spPr>
          <a:xfrm>
            <a:off x="539552" y="18864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Computation of the </a:t>
            </a:r>
            <a:r>
              <a:rPr lang="fr-FR" sz="2400" dirty="0" err="1" smtClean="0"/>
              <a:t>electric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r>
              <a:rPr lang="fr-FR" sz="2400" dirty="0" smtClean="0"/>
              <a:t> (Maxwell)</a:t>
            </a:r>
            <a:endParaRPr lang="fr-F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539552" y="3789040"/>
                <a:ext cx="81369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latin typeface="+mn-lt"/>
                  </a:rPr>
                  <a:t>Fig. </a:t>
                </a:r>
                <a:r>
                  <a:rPr lang="fr-FR" sz="1600" dirty="0" smtClean="0"/>
                  <a:t>6</a:t>
                </a:r>
                <a:r>
                  <a:rPr lang="fr-FR" sz="1600" dirty="0" smtClean="0">
                    <a:latin typeface="+mn-lt"/>
                  </a:rPr>
                  <a:t> Electric </a:t>
                </a:r>
                <a:r>
                  <a:rPr lang="fr-FR" sz="1600" dirty="0" err="1" smtClean="0">
                    <a:latin typeface="+mn-lt"/>
                  </a:rPr>
                  <a:t>field</a:t>
                </a:r>
                <a:r>
                  <a:rPr lang="fr-FR" sz="1600" dirty="0" smtClean="0">
                    <a:latin typeface="+mn-lt"/>
                  </a:rPr>
                  <a:t> </a:t>
                </a:r>
                <a:r>
                  <a:rPr lang="fr-FR" sz="1600" dirty="0" err="1" smtClean="0">
                    <a:latin typeface="+mn-lt"/>
                  </a:rPr>
                  <a:t>created</a:t>
                </a:r>
                <a:r>
                  <a:rPr lang="fr-FR" sz="1600" dirty="0" smtClean="0">
                    <a:latin typeface="+mn-lt"/>
                  </a:rPr>
                  <a:t> by the </a:t>
                </a:r>
                <a:r>
                  <a:rPr lang="fr-FR" sz="1600" dirty="0" err="1" smtClean="0">
                    <a:latin typeface="+mn-lt"/>
                  </a:rPr>
                  <a:t>planar</a:t>
                </a:r>
                <a:r>
                  <a:rPr lang="fr-FR" sz="1600" dirty="0" smtClean="0">
                    <a:latin typeface="+mn-lt"/>
                  </a:rPr>
                  <a:t> </a:t>
                </a:r>
                <a:r>
                  <a:rPr lang="fr-FR" sz="1600" dirty="0" err="1" smtClean="0">
                    <a:latin typeface="+mn-lt"/>
                  </a:rPr>
                  <a:t>actuator</a:t>
                </a:r>
                <a:r>
                  <a:rPr lang="fr-FR" sz="1600" dirty="0" smtClean="0">
                    <a:latin typeface="+mn-lt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fr-FR" sz="1600" b="0" i="1" smtClean="0">
                            <a:latin typeface="Cambria Math"/>
                          </a:rPr>
                          <m:t>𝐻𝑉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=−30</m:t>
                    </m:r>
                    <m:r>
                      <a:rPr lang="fr-FR" sz="1600" b="0" i="1" smtClean="0">
                        <a:latin typeface="Cambria Math"/>
                      </a:rPr>
                      <m:t>𝑘𝑉𝐷𝐶</m:t>
                    </m:r>
                    <m:r>
                      <a:rPr lang="fr-FR" sz="1600" b="0" i="1" smtClean="0">
                        <a:latin typeface="Cambria Math"/>
                      </a:rPr>
                      <m:t>)</m:t>
                    </m:r>
                  </m:oMath>
                </a14:m>
                <a:endParaRPr lang="fr-FR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789040"/>
                <a:ext cx="8136904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539552" y="5538718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Table</a:t>
            </a:r>
            <a:r>
              <a:rPr lang="fr-FR" sz="1600" dirty="0" smtClean="0">
                <a:latin typeface="+mn-lt"/>
              </a:rPr>
              <a:t>. 2 Electric </a:t>
            </a:r>
            <a:r>
              <a:rPr lang="fr-FR" sz="1600" dirty="0" err="1" smtClean="0">
                <a:latin typeface="+mn-lt"/>
              </a:rPr>
              <a:t>field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/>
              <a:t>i</a:t>
            </a:r>
            <a:r>
              <a:rPr lang="fr-FR" sz="1600" dirty="0" err="1" smtClean="0"/>
              <a:t>ntensities</a:t>
            </a:r>
            <a:r>
              <a:rPr lang="fr-FR" sz="1600" dirty="0" smtClean="0">
                <a:latin typeface="+mn-lt"/>
              </a:rPr>
              <a:t> at points A, B, C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4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FB3892-F178-4FCA-BADD-350BA6AA3517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1286408" y="188640"/>
            <a:ext cx="6571185" cy="4104456"/>
            <a:chOff x="4355976" y="3284984"/>
            <a:chExt cx="4680000" cy="2923195"/>
          </a:xfrm>
        </p:grpSpPr>
        <p:pic>
          <p:nvPicPr>
            <p:cNvPr id="6" name="Picture 2" descr="C:\Users\cgouriou\Documents\these_EHD\manip_ensemencement_2014-2015\théorie_charge_élec\actionneur_plan\charge_max_vs_E_bi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284984"/>
              <a:ext cx="4680000" cy="292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e 6"/>
            <p:cNvSpPr/>
            <p:nvPr/>
          </p:nvSpPr>
          <p:spPr bwMode="auto">
            <a:xfrm>
              <a:off x="4752000" y="5148000"/>
              <a:ext cx="288032" cy="441240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8" name="Ellipse 7"/>
            <p:cNvSpPr/>
            <p:nvPr/>
          </p:nvSpPr>
          <p:spPr bwMode="auto">
            <a:xfrm>
              <a:off x="5129765" y="4968000"/>
              <a:ext cx="288032" cy="549232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7128000" y="3960000"/>
              <a:ext cx="288032" cy="90916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34134" y="4797152"/>
            <a:ext cx="8458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Maximum charge of glass </a:t>
            </a:r>
            <a:r>
              <a:rPr lang="fr-FR" sz="2000" b="1" dirty="0" err="1" smtClean="0"/>
              <a:t>particle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30% </a:t>
            </a:r>
            <a:r>
              <a:rPr lang="fr-FR" sz="2000" b="1" dirty="0" err="1" smtClean="0"/>
              <a:t>higher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than</a:t>
            </a:r>
            <a:r>
              <a:rPr lang="fr-FR" sz="2000" b="1" dirty="0" smtClean="0"/>
              <a:t> the PMMA one, and 70% </a:t>
            </a:r>
            <a:r>
              <a:rPr lang="fr-FR" sz="2000" b="1" dirty="0" err="1" smtClean="0"/>
              <a:t>higher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than</a:t>
            </a:r>
            <a:r>
              <a:rPr lang="fr-FR" sz="2000" b="1" dirty="0" smtClean="0"/>
              <a:t> the PTFE one</a:t>
            </a:r>
            <a:endParaRPr lang="fr-FR" sz="20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39552" y="4293096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</a:t>
            </a:r>
            <a:r>
              <a:rPr lang="fr-FR" sz="1600" dirty="0"/>
              <a:t>7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smtClean="0"/>
              <a:t>Variations of m</a:t>
            </a:r>
            <a:r>
              <a:rPr lang="fr-FR" sz="1600" dirty="0" smtClean="0">
                <a:latin typeface="+mn-lt"/>
              </a:rPr>
              <a:t>aximum charge as a </a:t>
            </a:r>
            <a:r>
              <a:rPr lang="fr-FR" sz="1600" dirty="0" err="1" smtClean="0">
                <a:latin typeface="+mn-lt"/>
              </a:rPr>
              <a:t>function</a:t>
            </a:r>
            <a:r>
              <a:rPr lang="fr-FR" sz="1600" dirty="0" smtClean="0">
                <a:latin typeface="+mn-lt"/>
              </a:rPr>
              <a:t> of the </a:t>
            </a:r>
            <a:r>
              <a:rPr lang="fr-FR" sz="1600" dirty="0" err="1" smtClean="0">
                <a:latin typeface="+mn-lt"/>
              </a:rPr>
              <a:t>electric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field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4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A1E2D-0AED-4366-95A0-644909A14AA8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2050" name="Picture 2" descr="C:\Users\cgouriou\Documents\these_EHD\colloques\ESA2016\article\vitesse_vs_concentration_PTFE-30kV_publi_ESA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7609" r="6536" b="16701"/>
          <a:stretch/>
        </p:blipFill>
        <p:spPr bwMode="auto">
          <a:xfrm>
            <a:off x="1872000" y="858198"/>
            <a:ext cx="5400000" cy="3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60815" y="11663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5"/>
            </a:pPr>
            <a:r>
              <a:rPr lang="fr-FR" altLang="fr-FR" sz="3600" b="1" kern="0" dirty="0" err="1">
                <a:solidFill>
                  <a:srgbClr val="00645C"/>
                </a:solidFill>
                <a:latin typeface="+mj-lt"/>
                <a:ea typeface="+mj-ea"/>
                <a:cs typeface="+mj-cs"/>
              </a:rPr>
              <a:t>Velocity</a:t>
            </a:r>
            <a:r>
              <a:rPr lang="fr-FR" altLang="fr-FR" sz="3600" b="1" kern="0" dirty="0">
                <a:solidFill>
                  <a:srgbClr val="00645C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altLang="fr-FR" sz="3600" b="1" kern="0" dirty="0" err="1">
                <a:solidFill>
                  <a:srgbClr val="00645C"/>
                </a:solidFill>
                <a:latin typeface="+mj-lt"/>
                <a:ea typeface="+mj-ea"/>
                <a:cs typeface="+mj-cs"/>
              </a:rPr>
              <a:t>measurements</a:t>
            </a:r>
            <a:r>
              <a:rPr lang="fr-FR" altLang="fr-FR" sz="3600" b="1" kern="0" dirty="0">
                <a:solidFill>
                  <a:srgbClr val="00645C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altLang="fr-FR" sz="3600" b="1" kern="0" dirty="0" err="1">
                <a:solidFill>
                  <a:srgbClr val="00645C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altLang="fr-FR" sz="3600" b="1" kern="0" dirty="0">
                <a:solidFill>
                  <a:srgbClr val="00645C"/>
                </a:solidFill>
                <a:latin typeface="+mj-lt"/>
                <a:ea typeface="+mj-ea"/>
                <a:cs typeface="+mj-cs"/>
              </a:rPr>
              <a:t> PIV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9552" y="3810526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8 </a:t>
            </a:r>
            <a:r>
              <a:rPr lang="fr-FR" sz="1600" dirty="0" smtClean="0"/>
              <a:t>Variations of the </a:t>
            </a:r>
            <a:r>
              <a:rPr lang="fr-FR" sz="1600" dirty="0" err="1" smtClean="0"/>
              <a:t>velocity</a:t>
            </a:r>
            <a:r>
              <a:rPr lang="fr-FR" sz="1600" dirty="0" smtClean="0">
                <a:latin typeface="+mn-lt"/>
              </a:rPr>
              <a:t> as a </a:t>
            </a:r>
            <a:r>
              <a:rPr lang="fr-FR" sz="1600" dirty="0" err="1" smtClean="0">
                <a:latin typeface="+mn-lt"/>
              </a:rPr>
              <a:t>function</a:t>
            </a:r>
            <a:r>
              <a:rPr lang="fr-FR" sz="1600" dirty="0" smtClean="0">
                <a:latin typeface="+mn-lt"/>
              </a:rPr>
              <a:t> of the PTFE concentration</a:t>
            </a:r>
            <a:endParaRPr lang="fr-FR" sz="1600" dirty="0"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501317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Concentration of </a:t>
            </a:r>
            <a:r>
              <a:rPr lang="fr-FR" b="1" dirty="0" err="1" smtClean="0"/>
              <a:t>seeding</a:t>
            </a:r>
            <a:r>
              <a:rPr lang="fr-FR" b="1" dirty="0" smtClean="0"/>
              <a:t> </a:t>
            </a:r>
            <a:r>
              <a:rPr lang="fr-FR" b="1" dirty="0" err="1" smtClean="0"/>
              <a:t>particle</a:t>
            </a:r>
            <a:r>
              <a:rPr lang="fr-FR" b="1" dirty="0" smtClean="0"/>
              <a:t> </a:t>
            </a:r>
            <a:r>
              <a:rPr lang="fr-FR" b="1" dirty="0" err="1" smtClean="0"/>
              <a:t>seems</a:t>
            </a:r>
            <a:r>
              <a:rPr lang="fr-FR" b="1" dirty="0" smtClean="0"/>
              <a:t> to not have </a:t>
            </a:r>
            <a:r>
              <a:rPr lang="fr-FR" b="1" dirty="0" err="1" smtClean="0"/>
              <a:t>any</a:t>
            </a:r>
            <a:r>
              <a:rPr lang="fr-FR" b="1" dirty="0"/>
              <a:t> </a:t>
            </a:r>
            <a:r>
              <a:rPr lang="fr-FR" b="1" dirty="0" smtClean="0"/>
              <a:t>influence on the </a:t>
            </a:r>
            <a:r>
              <a:rPr lang="fr-FR" b="1" dirty="0" err="1" smtClean="0"/>
              <a:t>measured</a:t>
            </a:r>
            <a:r>
              <a:rPr lang="fr-FR" b="1" dirty="0" smtClean="0"/>
              <a:t> </a:t>
            </a:r>
            <a:r>
              <a:rPr lang="fr-FR" b="1" dirty="0" err="1" smtClean="0"/>
              <a:t>velocity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95536" y="42210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V</a:t>
            </a:r>
            <a:r>
              <a:rPr lang="fr-FR" dirty="0" err="1" smtClean="0"/>
              <a:t>ariability</a:t>
            </a:r>
            <a:r>
              <a:rPr lang="fr-FR" dirty="0" smtClean="0"/>
              <a:t> of the </a:t>
            </a:r>
            <a:r>
              <a:rPr lang="fr-FR" dirty="0" err="1" smtClean="0"/>
              <a:t>velocity</a:t>
            </a:r>
            <a:r>
              <a:rPr lang="fr-FR" dirty="0" smtClean="0"/>
              <a:t> in the EHD </a:t>
            </a:r>
            <a:r>
              <a:rPr lang="fr-FR" dirty="0" err="1" smtClean="0"/>
              <a:t>wall</a:t>
            </a:r>
            <a:r>
              <a:rPr lang="fr-FR" dirty="0" smtClean="0"/>
              <a:t> jet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bigger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</a:t>
            </a:r>
            <a:r>
              <a:rPr lang="fr-FR" dirty="0" err="1" smtClean="0"/>
              <a:t>statistical</a:t>
            </a:r>
            <a:r>
              <a:rPr lang="fr-FR" dirty="0" smtClean="0"/>
              <a:t> standard </a:t>
            </a:r>
            <a:r>
              <a:rPr lang="fr-FR" dirty="0" err="1" smtClean="0"/>
              <a:t>error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70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15EF24-BBFB-430C-A76E-9B7E883F45E3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3074" name="Picture 2" descr="C:\Users\cgouriou\Documents\these_EHD\manip_ensemencement_2014-2015\manip_Février2015\vitesse_vs_distance_electrode-30kV_publi_ESA.e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19844" r="9009" b="11201"/>
          <a:stretch/>
        </p:blipFill>
        <p:spPr bwMode="auto">
          <a:xfrm>
            <a:off x="1181100" y="620688"/>
            <a:ext cx="6781801" cy="39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18864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Differences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velocities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3 </a:t>
            </a:r>
            <a:r>
              <a:rPr lang="fr-FR" sz="2000" dirty="0" err="1" smtClean="0"/>
              <a:t>particle</a:t>
            </a:r>
            <a:r>
              <a:rPr lang="fr-FR" sz="2000" dirty="0" smtClean="0"/>
              <a:t> types?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4437112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9 </a:t>
            </a:r>
            <a:r>
              <a:rPr lang="fr-FR" sz="1600" dirty="0" smtClean="0"/>
              <a:t>Variations of the </a:t>
            </a:r>
            <a:r>
              <a:rPr lang="fr-FR" sz="1600" dirty="0" err="1" smtClean="0"/>
              <a:t>velocity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measured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with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different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particle</a:t>
            </a:r>
            <a:r>
              <a:rPr lang="fr-FR" sz="1600" dirty="0" smtClean="0">
                <a:latin typeface="+mn-lt"/>
              </a:rPr>
              <a:t> types</a:t>
            </a:r>
            <a:endParaRPr lang="fr-FR" sz="1600" dirty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486916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Particle</a:t>
            </a:r>
            <a:r>
              <a:rPr lang="fr-FR" b="1" dirty="0" smtClean="0"/>
              <a:t> types </a:t>
            </a:r>
            <a:r>
              <a:rPr lang="fr-FR" b="1" dirty="0" err="1" smtClean="0"/>
              <a:t>seems</a:t>
            </a:r>
            <a:r>
              <a:rPr lang="fr-FR" b="1" dirty="0" smtClean="0"/>
              <a:t> to not have </a:t>
            </a:r>
            <a:r>
              <a:rPr lang="fr-FR" b="1" dirty="0" err="1" smtClean="0"/>
              <a:t>any</a:t>
            </a:r>
            <a:r>
              <a:rPr lang="fr-FR" b="1" dirty="0"/>
              <a:t> </a:t>
            </a:r>
            <a:r>
              <a:rPr lang="fr-FR" b="1" dirty="0" smtClean="0"/>
              <a:t>influence on the </a:t>
            </a:r>
            <a:r>
              <a:rPr lang="fr-FR" b="1" dirty="0" err="1" smtClean="0"/>
              <a:t>measured</a:t>
            </a:r>
            <a:r>
              <a:rPr lang="fr-FR" b="1" dirty="0" smtClean="0"/>
              <a:t> </a:t>
            </a:r>
            <a:r>
              <a:rPr lang="fr-FR" b="1" dirty="0" err="1" smtClean="0"/>
              <a:t>velocity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07504" y="5282035"/>
                <a:ext cx="2526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−1.1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∓0.3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282035"/>
                <a:ext cx="2526141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053971" y="5291916"/>
                <a:ext cx="2542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−5.5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∓0.7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971" y="5291916"/>
                <a:ext cx="254204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084168" y="5301208"/>
                <a:ext cx="2533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−9.9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∓0.9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301208"/>
                <a:ext cx="253370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3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737D14-8234-4F6E-9C09-E8F13714192A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1"/>
          <a:stretch/>
        </p:blipFill>
        <p:spPr bwMode="auto">
          <a:xfrm>
            <a:off x="107504" y="765853"/>
            <a:ext cx="6840079" cy="547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660232" y="1052736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Exponential</a:t>
            </a:r>
            <a:r>
              <a:rPr lang="fr-FR" dirty="0" smtClean="0"/>
              <a:t> </a:t>
            </a:r>
            <a:r>
              <a:rPr lang="fr-FR" dirty="0" err="1" smtClean="0"/>
              <a:t>fitting</a:t>
            </a:r>
            <a:r>
              <a:rPr lang="fr-FR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970513" y="1522609"/>
                <a:ext cx="1647182" cy="46820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/>
                        </a:rPr>
                        <m:t>𝑦</m:t>
                      </m:r>
                      <m:r>
                        <a:rPr lang="fr-FR" sz="2400" b="0" i="1" smtClean="0">
                          <a:latin typeface="Cambria Math"/>
                        </a:rPr>
                        <m:t>=</m:t>
                      </m:r>
                      <m:r>
                        <a:rPr lang="fr-FR" sz="2400" b="0" i="1" smtClean="0">
                          <a:latin typeface="Cambria Math"/>
                        </a:rPr>
                        <m:t>𝑎</m:t>
                      </m:r>
                      <m:r>
                        <a:rPr lang="fr-FR" sz="2400" b="0" i="1" smtClean="0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fr-FR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fr-FR" sz="24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fr-FR" sz="2400" dirty="0" smtClean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13" y="1522609"/>
                <a:ext cx="1647182" cy="4682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958408" y="2102857"/>
                <a:ext cx="3294112" cy="67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/>
                  <a:t>w</a:t>
                </a:r>
                <a:r>
                  <a:rPr lang="fr-FR" dirty="0" err="1" smtClean="0"/>
                  <a:t>here</a:t>
                </a:r>
                <a:r>
                  <a:rPr lang="fr-FR" dirty="0" smtClean="0"/>
                  <a:t> </a:t>
                </a:r>
                <a:r>
                  <a:rPr lang="fr-FR" b="1" dirty="0" smtClean="0">
                    <a:solidFill>
                      <a:srgbClr val="0000FF"/>
                    </a:solidFill>
                  </a:rPr>
                  <a:t>a=6,3.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fr-FR" b="1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fr-FR" b="1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fr-FR" b="1" dirty="0" smtClean="0">
                    <a:solidFill>
                      <a:srgbClr val="0000FF"/>
                    </a:solidFill>
                  </a:rPr>
                  <a:t>A; b=0.13</a:t>
                </a:r>
                <a:r>
                  <a:rPr lang="fr-FR" dirty="0" smtClean="0"/>
                  <a:t> </a:t>
                </a:r>
                <a:r>
                  <a:rPr lang="fr-FR" b="1" dirty="0" smtClean="0">
                    <a:solidFill>
                      <a:srgbClr val="CC0000"/>
                    </a:solidFill>
                  </a:rPr>
                  <a:t>a=5,3.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>
                            <a:solidFill>
                              <a:srgbClr val="CC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b="1">
                            <a:solidFill>
                              <a:srgbClr val="CC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fr-FR" b="1">
                            <a:solidFill>
                              <a:srgbClr val="CC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fr-FR" b="1">
                            <a:solidFill>
                              <a:srgbClr val="CC0000"/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fr-FR" b="1" dirty="0" smtClean="0">
                    <a:solidFill>
                      <a:srgbClr val="CC0000"/>
                    </a:solidFill>
                  </a:rPr>
                  <a:t>A; b=0.12</a:t>
                </a:r>
                <a:endParaRPr lang="fr-FR" b="1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408" y="2102857"/>
                <a:ext cx="3294112" cy="678071"/>
              </a:xfrm>
              <a:prstGeom prst="rect">
                <a:avLst/>
              </a:prstGeom>
              <a:blipFill rotWithShape="1">
                <a:blip r:embed="rId5"/>
                <a:stretch>
                  <a:fillRect t="-3604" b="-13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vers le bas 8"/>
          <p:cNvSpPr/>
          <p:nvPr/>
        </p:nvSpPr>
        <p:spPr bwMode="auto">
          <a:xfrm>
            <a:off x="7659216" y="2996952"/>
            <a:ext cx="269776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97960" y="350100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PMMA </a:t>
            </a:r>
            <a:r>
              <a:rPr lang="fr-FR" b="1" dirty="0" err="1" smtClean="0"/>
              <a:t>seeding</a:t>
            </a:r>
            <a:r>
              <a:rPr lang="fr-FR" b="1" dirty="0" smtClean="0"/>
              <a:t> </a:t>
            </a:r>
            <a:r>
              <a:rPr lang="fr-FR" b="1" dirty="0" err="1" smtClean="0"/>
              <a:t>particles</a:t>
            </a:r>
            <a:r>
              <a:rPr lang="fr-FR" b="1" dirty="0" smtClean="0"/>
              <a:t> </a:t>
            </a:r>
            <a:r>
              <a:rPr lang="fr-FR" b="1" dirty="0" err="1" smtClean="0"/>
              <a:t>don’t</a:t>
            </a:r>
            <a:r>
              <a:rPr lang="fr-FR" b="1" dirty="0" smtClean="0"/>
              <a:t> </a:t>
            </a:r>
            <a:r>
              <a:rPr lang="fr-FR" b="1" dirty="0" err="1" smtClean="0"/>
              <a:t>clearly</a:t>
            </a:r>
            <a:r>
              <a:rPr lang="fr-FR" b="1" dirty="0" smtClean="0"/>
              <a:t> influence the </a:t>
            </a:r>
            <a:r>
              <a:rPr lang="fr-FR" b="1" dirty="0" err="1" smtClean="0"/>
              <a:t>current</a:t>
            </a:r>
            <a:r>
              <a:rPr lang="fr-FR" b="1" dirty="0" smtClean="0"/>
              <a:t>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</a:p>
          <a:p>
            <a:pPr algn="ctr"/>
            <a:r>
              <a:rPr lang="fr-FR" b="1" dirty="0" smtClean="0"/>
              <a:t>[-30kV;0kV]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07504" y="3591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571500" indent="-571500">
              <a:buFont typeface="+mj-lt"/>
              <a:buAutoNum type="romanUcPeriod" startAt="5"/>
              <a:defRPr sz="3600" b="1" kern="0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+mj-lt"/>
              <a:buAutoNum type="romanUcPeriod" startAt="6"/>
            </a:pPr>
            <a:r>
              <a:rPr lang="fr-FR" altLang="fr-FR" sz="3200" dirty="0" err="1" smtClean="0"/>
              <a:t>Current</a:t>
            </a:r>
            <a:r>
              <a:rPr lang="fr-FR" altLang="fr-FR" sz="3200" dirty="0" smtClean="0"/>
              <a:t> </a:t>
            </a:r>
            <a:r>
              <a:rPr lang="fr-FR" altLang="fr-FR" sz="3200" dirty="0" err="1" smtClean="0"/>
              <a:t>measurements</a:t>
            </a:r>
            <a:endParaRPr lang="fr-FR" altLang="fr-FR" sz="3200" dirty="0"/>
          </a:p>
        </p:txBody>
      </p:sp>
    </p:spTree>
    <p:extLst>
      <p:ext uri="{BB962C8B-B14F-4D97-AF65-F5344CB8AC3E}">
        <p14:creationId xmlns:p14="http://schemas.microsoft.com/office/powerpoint/2010/main" val="32141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4B7393-0294-4D08-87D2-8008FC4CED58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5800" y="304800"/>
            <a:ext cx="7772400" cy="67592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857250" indent="-857250">
              <a:buFont typeface="+mj-lt"/>
              <a:buAutoNum type="romanUcPeriod" startAt="7"/>
            </a:pPr>
            <a:r>
              <a:rPr lang="fr-FR" altLang="fr-FR" kern="0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67544" y="1461617"/>
                <a:ext cx="8136904" cy="2975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000" b="1" dirty="0" err="1" smtClean="0"/>
                  <a:t>Theoretically</a:t>
                </a:r>
                <a:r>
                  <a:rPr lang="fr-FR" sz="2000" b="1" dirty="0" smtClean="0"/>
                  <a:t> maximum charge and </a:t>
                </a:r>
                <a:r>
                  <a:rPr lang="fr-FR" sz="2000" b="1" dirty="0" err="1" smtClean="0"/>
                  <a:t>so</a:t>
                </a:r>
                <a:r>
                  <a:rPr lang="fr-FR" sz="2000" b="1" dirty="0" smtClean="0"/>
                  <a:t> on </a:t>
                </a:r>
                <a:r>
                  <a:rPr lang="fr-FR" sz="2000" b="1" dirty="0" err="1" smtClean="0"/>
                  <a:t>velocity</a:t>
                </a:r>
                <a:r>
                  <a:rPr lang="fr-FR" sz="2000" b="1" dirty="0" smtClean="0"/>
                  <a:t> of migration</a:t>
                </a:r>
                <a:r>
                  <a:rPr lang="fr-FR" sz="2000" dirty="0" smtClean="0"/>
                  <a:t> of the </a:t>
                </a:r>
                <a:r>
                  <a:rPr lang="fr-FR" sz="2000" dirty="0" err="1" smtClean="0"/>
                  <a:t>seeding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particles</a:t>
                </a:r>
                <a:r>
                  <a:rPr lang="fr-FR" sz="2000" dirty="0" smtClean="0"/>
                  <a:t> (PMMA, PTFE, Glass) </a:t>
                </a:r>
                <a:r>
                  <a:rPr lang="fr-FR" sz="2000" dirty="0" err="1" smtClean="0"/>
                  <a:t>highly</a:t>
                </a:r>
                <a:r>
                  <a:rPr lang="fr-FR" sz="2000" dirty="0" smtClean="0"/>
                  <a:t> </a:t>
                </a:r>
                <a:r>
                  <a:rPr lang="fr-FR" sz="2000" b="1" dirty="0" err="1" smtClean="0"/>
                  <a:t>depends</a:t>
                </a:r>
                <a:r>
                  <a:rPr lang="fr-FR" sz="2000" b="1" dirty="0" smtClean="0"/>
                  <a:t> on </a:t>
                </a:r>
                <a:r>
                  <a:rPr lang="fr-FR" sz="2000" b="1" dirty="0" err="1" smtClean="0"/>
                  <a:t>their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electric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permittivities</a:t>
                </a:r>
                <a:endParaRPr lang="fr-FR" sz="2000" b="1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2000" dirty="0" err="1" smtClean="0"/>
                  <a:t>With</a:t>
                </a:r>
                <a:r>
                  <a:rPr lang="fr-FR" sz="2000" dirty="0" smtClean="0"/>
                  <a:t> the </a:t>
                </a:r>
                <a:r>
                  <a:rPr lang="fr-FR" sz="2000" dirty="0" err="1" smtClean="0"/>
                  <a:t>planar</a:t>
                </a:r>
                <a:r>
                  <a:rPr lang="fr-FR" sz="2000" dirty="0" smtClean="0"/>
                  <a:t> EHD </a:t>
                </a:r>
                <a:r>
                  <a:rPr lang="fr-FR" sz="2000" dirty="0" err="1" smtClean="0"/>
                  <a:t>actuator</a:t>
                </a:r>
                <a:r>
                  <a:rPr lang="fr-FR" sz="2000" dirty="0" smtClean="0"/>
                  <a:t>, </a:t>
                </a:r>
                <a:r>
                  <a:rPr lang="fr-FR" sz="2000" dirty="0" err="1" smtClean="0"/>
                  <a:t>it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seems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that</a:t>
                </a:r>
                <a:r>
                  <a:rPr lang="fr-FR" sz="2000" dirty="0" smtClean="0"/>
                  <a:t> the </a:t>
                </a:r>
                <a:r>
                  <a:rPr lang="fr-FR" sz="2000" dirty="0" err="1" smtClean="0"/>
                  <a:t>measured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velocity</a:t>
                </a:r>
                <a:r>
                  <a:rPr lang="fr-FR" sz="2000" dirty="0" smtClean="0"/>
                  <a:t> (PIV) </a:t>
                </a:r>
                <a:r>
                  <a:rPr lang="fr-FR" sz="2000" b="1" dirty="0" err="1" smtClean="0"/>
                  <a:t>doesn’t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depend</a:t>
                </a:r>
                <a:r>
                  <a:rPr lang="fr-FR" sz="2000" b="1" dirty="0" smtClean="0"/>
                  <a:t> on</a:t>
                </a:r>
                <a:r>
                  <a:rPr lang="fr-FR" sz="2000" dirty="0" smtClean="0"/>
                  <a:t>: 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Ø"/>
                </a:pPr>
                <a:r>
                  <a:rPr lang="fr-FR" sz="2000" b="1" dirty="0" err="1" smtClean="0"/>
                  <a:t>particle</a:t>
                </a:r>
                <a:r>
                  <a:rPr lang="fr-FR" sz="2000" b="1" dirty="0" smtClean="0"/>
                  <a:t> types </a:t>
                </a:r>
                <a:r>
                  <a:rPr lang="fr-FR" sz="2000" dirty="0" smtClean="0"/>
                  <a:t>(for 2.1&lt;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/>
                      </a:rPr>
                      <m:t>𝜀</m:t>
                    </m:r>
                  </m:oMath>
                </a14:m>
                <a:r>
                  <a:rPr lang="fr-FR" sz="2000" dirty="0" smtClean="0"/>
                  <a:t> &lt;5)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Ø"/>
                </a:pPr>
                <a:endParaRPr lang="fr-FR" sz="2000" dirty="0" smtClean="0"/>
              </a:p>
              <a:p>
                <a:pPr marL="800100" lvl="1" indent="-342900" algn="just">
                  <a:buFont typeface="Wingdings" panose="05000000000000000000" pitchFamily="2" charset="2"/>
                  <a:buChar char="Ø"/>
                </a:pPr>
                <a:r>
                  <a:rPr lang="fr-FR" sz="2000" b="1" dirty="0" smtClean="0"/>
                  <a:t>concentration</a:t>
                </a:r>
                <a:r>
                  <a:rPr lang="fr-FR" sz="2000" dirty="0" smtClean="0"/>
                  <a:t> of </a:t>
                </a:r>
                <a:r>
                  <a:rPr lang="fr-FR" sz="2000" dirty="0" err="1" smtClean="0"/>
                  <a:t>seeding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particles</a:t>
                </a:r>
                <a:endParaRPr lang="fr-FR" sz="2000" dirty="0" smtClean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461617"/>
                <a:ext cx="8136904" cy="2975495"/>
              </a:xfrm>
              <a:prstGeom prst="rect">
                <a:avLst/>
              </a:prstGeom>
              <a:blipFill rotWithShape="1">
                <a:blip r:embed="rId2"/>
                <a:stretch>
                  <a:fillRect l="-675" t="-1025" r="-825" b="-26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FA3EF7-B8DF-4F90-87E4-7D9225924193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315" y="620688"/>
                <a:ext cx="835292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fr-FR" dirty="0"/>
                  <a:t>high flow </a:t>
                </a:r>
                <a:r>
                  <a:rPr lang="fr-FR" dirty="0" err="1"/>
                  <a:t>velocity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fr-FR" dirty="0"/>
                  <a:t> short </a:t>
                </a:r>
                <a:r>
                  <a:rPr lang="fr-FR" dirty="0" err="1"/>
                  <a:t>residence</a:t>
                </a:r>
                <a:r>
                  <a:rPr lang="fr-FR" dirty="0"/>
                  <a:t> time of the </a:t>
                </a:r>
                <a:r>
                  <a:rPr lang="fr-FR" b="1" dirty="0" err="1"/>
                  <a:t>particles</a:t>
                </a:r>
                <a:r>
                  <a:rPr lang="fr-FR" b="1" dirty="0"/>
                  <a:t> in the high </a:t>
                </a:r>
                <a:r>
                  <a:rPr lang="fr-FR" b="1" dirty="0" err="1"/>
                  <a:t>electric</a:t>
                </a:r>
                <a:r>
                  <a:rPr lang="fr-FR" b="1" dirty="0"/>
                  <a:t> </a:t>
                </a:r>
                <a:r>
                  <a:rPr lang="fr-FR" b="1" dirty="0" err="1"/>
                  <a:t>field</a:t>
                </a:r>
                <a:r>
                  <a:rPr lang="fr-FR" b="1" dirty="0"/>
                  <a:t> zone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particles</a:t>
                </a:r>
                <a:r>
                  <a:rPr lang="fr-FR" dirty="0"/>
                  <a:t> </a:t>
                </a:r>
                <a:r>
                  <a:rPr lang="fr-FR" dirty="0" err="1"/>
                  <a:t>cannot</a:t>
                </a:r>
                <a:r>
                  <a:rPr lang="fr-FR" dirty="0"/>
                  <a:t> </a:t>
                </a:r>
                <a:r>
                  <a:rPr lang="fr-FR" dirty="0" err="1"/>
                  <a:t>reach</a:t>
                </a:r>
                <a:r>
                  <a:rPr lang="fr-FR" dirty="0"/>
                  <a:t> </a:t>
                </a:r>
                <a:r>
                  <a:rPr lang="fr-FR" dirty="0" err="1"/>
                  <a:t>their</a:t>
                </a:r>
                <a:r>
                  <a:rPr lang="fr-FR" dirty="0"/>
                  <a:t> maximum </a:t>
                </a:r>
                <a:r>
                  <a:rPr lang="fr-FR" dirty="0" smtClean="0"/>
                  <a:t>charge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Current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measurements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doesn’t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reveal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any</a:t>
                </a:r>
                <a:r>
                  <a:rPr lang="fr-FR" dirty="0" smtClean="0"/>
                  <a:t> influence of the </a:t>
                </a:r>
                <a:r>
                  <a:rPr lang="fr-FR" dirty="0" err="1" smtClean="0"/>
                  <a:t>seeding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particles</a:t>
                </a:r>
                <a:r>
                  <a:rPr lang="fr-FR" dirty="0" smtClean="0"/>
                  <a:t> in silicone </a:t>
                </a:r>
                <a:r>
                  <a:rPr lang="fr-FR" dirty="0" err="1" smtClean="0"/>
                  <a:t>oil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under</a:t>
                </a:r>
                <a:r>
                  <a:rPr lang="fr-FR" dirty="0" smtClean="0"/>
                  <a:t> high voltage.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15" y="620688"/>
                <a:ext cx="8352928" cy="1477328"/>
              </a:xfrm>
              <a:prstGeom prst="rect">
                <a:avLst/>
              </a:prstGeom>
              <a:blipFill rotWithShape="1">
                <a:blip r:embed="rId2"/>
                <a:stretch>
                  <a:fillRect l="-511" t="-2066" r="-584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èche vers le bas 5"/>
          <p:cNvSpPr/>
          <p:nvPr/>
        </p:nvSpPr>
        <p:spPr bwMode="auto">
          <a:xfrm>
            <a:off x="4319862" y="2276872"/>
            <a:ext cx="504277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2" y="3284984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[At </a:t>
            </a:r>
            <a:r>
              <a:rPr lang="fr-FR" sz="2400" b="1" dirty="0" err="1" smtClean="0">
                <a:solidFill>
                  <a:srgbClr val="FF0000"/>
                </a:solidFill>
              </a:rPr>
              <a:t>this</a:t>
            </a:r>
            <a:r>
              <a:rPr lang="fr-FR" sz="2400" b="1" dirty="0" smtClean="0">
                <a:solidFill>
                  <a:srgbClr val="FF0000"/>
                </a:solidFill>
              </a:rPr>
              <a:t> stage of the </a:t>
            </a:r>
            <a:r>
              <a:rPr lang="fr-FR" sz="2400" b="1" dirty="0" err="1" smtClean="0">
                <a:solidFill>
                  <a:srgbClr val="FF0000"/>
                </a:solidFill>
              </a:rPr>
              <a:t>study</a:t>
            </a:r>
            <a:r>
              <a:rPr lang="fr-FR" sz="2400" b="1" dirty="0">
                <a:solidFill>
                  <a:srgbClr val="FF0000"/>
                </a:solidFill>
              </a:rPr>
              <a:t>]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we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can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reasonnably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think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that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Particle</a:t>
            </a:r>
            <a:r>
              <a:rPr lang="fr-FR" sz="2400" b="1" dirty="0" smtClean="0">
                <a:solidFill>
                  <a:srgbClr val="FF0000"/>
                </a:solidFill>
              </a:rPr>
              <a:t> Image </a:t>
            </a:r>
            <a:r>
              <a:rPr lang="fr-FR" sz="2400" b="1" dirty="0" err="1" smtClean="0">
                <a:solidFill>
                  <a:srgbClr val="FF0000"/>
                </a:solidFill>
              </a:rPr>
              <a:t>Velocimetry</a:t>
            </a:r>
            <a:r>
              <a:rPr lang="fr-FR" sz="2400" b="1" dirty="0" smtClean="0">
                <a:solidFill>
                  <a:srgbClr val="FF0000"/>
                </a:solidFill>
              </a:rPr>
              <a:t> (PIV) </a:t>
            </a:r>
            <a:r>
              <a:rPr lang="fr-FR" sz="2400" b="1" dirty="0" err="1" smtClean="0">
                <a:solidFill>
                  <a:srgbClr val="FF0000"/>
                </a:solidFill>
              </a:rPr>
              <a:t>could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be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used</a:t>
            </a:r>
            <a:r>
              <a:rPr lang="fr-FR" sz="2400" b="1" dirty="0" smtClean="0">
                <a:solidFill>
                  <a:srgbClr val="FF0000"/>
                </a:solidFill>
              </a:rPr>
              <a:t> in silicone </a:t>
            </a:r>
            <a:r>
              <a:rPr lang="fr-FR" sz="2400" b="1" dirty="0" err="1" smtClean="0">
                <a:solidFill>
                  <a:srgbClr val="FF0000"/>
                </a:solidFill>
              </a:rPr>
              <a:t>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under</a:t>
            </a:r>
            <a:r>
              <a:rPr lang="fr-FR" sz="2400" b="1" dirty="0" smtClean="0">
                <a:solidFill>
                  <a:srgbClr val="FF0000"/>
                </a:solidFill>
              </a:rPr>
              <a:t> high voltage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F29B8-49D4-4E37-906C-12DD02BF9565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8095" r="8509" b="3016"/>
          <a:stretch/>
        </p:blipFill>
        <p:spPr>
          <a:xfrm>
            <a:off x="1548344" y="668423"/>
            <a:ext cx="6120000" cy="4921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511980" y="0"/>
                <a:ext cx="61200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smtClean="0"/>
                  <a:t>Fig. 10 </a:t>
                </a:r>
                <a:r>
                  <a:rPr lang="fr-FR" sz="2000" b="1" dirty="0" err="1" smtClean="0"/>
                  <a:t>Mean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velocity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field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recorded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with</a:t>
                </a:r>
                <a:r>
                  <a:rPr lang="fr-FR" sz="2000" b="1" dirty="0" smtClean="0"/>
                  <a:t> PIV</a:t>
                </a:r>
              </a:p>
              <a:p>
                <a:pPr algn="ctr"/>
                <a:r>
                  <a:rPr lang="fr-FR" sz="2000" b="1" dirty="0" smtClean="0"/>
                  <a:t>(</a:t>
                </a:r>
                <a:r>
                  <a:rPr lang="fr-FR" sz="2000" b="1" dirty="0" err="1" smtClean="0"/>
                  <a:t>seeding</a:t>
                </a:r>
                <a:r>
                  <a:rPr lang="fr-FR" sz="2000" b="1" dirty="0" smtClean="0"/>
                  <a:t> particle: PMMA,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/>
                          </a:rPr>
                          <m:t>𝑼</m:t>
                        </m:r>
                      </m:e>
                      <m:sub>
                        <m:r>
                          <a:rPr lang="fr-FR" sz="2000" b="1" i="1">
                            <a:latin typeface="Cambria Math"/>
                          </a:rPr>
                          <m:t>𝑯𝑽</m:t>
                        </m:r>
                      </m:sub>
                    </m:sSub>
                    <m:r>
                      <a:rPr lang="fr-FR" sz="2000" b="1" i="1">
                        <a:latin typeface="Cambria Math"/>
                      </a:rPr>
                      <m:t>=−</m:t>
                    </m:r>
                    <m:r>
                      <a:rPr lang="fr-FR" sz="2000" b="1" i="1">
                        <a:latin typeface="Cambria Math"/>
                      </a:rPr>
                      <m:t>𝟑𝟎</m:t>
                    </m:r>
                    <m:r>
                      <a:rPr lang="fr-FR" sz="2000" b="1" i="1">
                        <a:latin typeface="Cambria Math"/>
                      </a:rPr>
                      <m:t>𝒌𝑽𝑫𝑪</m:t>
                    </m:r>
                    <m:r>
                      <a:rPr lang="fr-FR" sz="2000" b="1" i="1">
                        <a:latin typeface="Cambria Math"/>
                      </a:rPr>
                      <m:t>)</m:t>
                    </m:r>
                  </m:oMath>
                </a14:m>
                <a:endParaRPr lang="fr-FR" sz="2000" b="1" dirty="0"/>
              </a:p>
              <a:p>
                <a:pPr algn="ctr"/>
                <a:endParaRPr lang="fr-FR" sz="2000" b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980" y="0"/>
                <a:ext cx="6120040" cy="1015663"/>
              </a:xfrm>
              <a:prstGeom prst="rect">
                <a:avLst/>
              </a:prstGeom>
              <a:blipFill rotWithShape="1">
                <a:blip r:embed="rId3"/>
                <a:stretch>
                  <a:fillRect t="-29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 bwMode="auto">
          <a:xfrm>
            <a:off x="1763688" y="5387503"/>
            <a:ext cx="4680520" cy="78684"/>
          </a:xfrm>
          <a:prstGeom prst="rect">
            <a:avLst/>
          </a:pr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71600" y="5072763"/>
            <a:ext cx="7344816" cy="31473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S PGothic" pitchFamily="34" charset="-128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134232" y="4856739"/>
            <a:ext cx="1182184" cy="216024"/>
            <a:chOff x="6558168" y="4410405"/>
            <a:chExt cx="1182184" cy="216024"/>
          </a:xfrm>
        </p:grpSpPr>
        <p:sp>
          <p:nvSpPr>
            <p:cNvPr id="12" name="Triangle rectangle 11"/>
            <p:cNvSpPr/>
            <p:nvPr/>
          </p:nvSpPr>
          <p:spPr bwMode="auto">
            <a:xfrm flipH="1">
              <a:off x="6558168" y="4410405"/>
              <a:ext cx="360040" cy="216024"/>
            </a:xfrm>
            <a:prstGeom prst="rtTriangle">
              <a:avLst/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918208" y="4410405"/>
              <a:ext cx="822144" cy="216024"/>
            </a:xfrm>
            <a:prstGeom prst="rect">
              <a:avLst/>
            </a:prstGeom>
            <a:solidFill>
              <a:srgbClr val="FF99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2056" y="5410417"/>
            <a:ext cx="583263" cy="537435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8100392" y="4136659"/>
            <a:ext cx="1227008" cy="720080"/>
            <a:chOff x="7916992" y="3573016"/>
            <a:chExt cx="1227008" cy="720080"/>
          </a:xfrm>
        </p:grpSpPr>
        <p:sp>
          <p:nvSpPr>
            <p:cNvPr id="16" name="ZoneTexte 15"/>
            <p:cNvSpPr txBox="1"/>
            <p:nvPr/>
          </p:nvSpPr>
          <p:spPr>
            <a:xfrm>
              <a:off x="8408800" y="3573016"/>
              <a:ext cx="73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U</a:t>
              </a:r>
              <a:r>
                <a:rPr lang="fr-FR" sz="1400" dirty="0" smtClean="0">
                  <a:solidFill>
                    <a:srgbClr val="FF0000"/>
                  </a:solidFill>
                </a:rPr>
                <a:t>HV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Connecteur droit 16"/>
            <p:cNvCxnSpPr>
              <a:stCxn id="16" idx="1"/>
            </p:cNvCxnSpPr>
            <p:nvPr/>
          </p:nvCxnSpPr>
          <p:spPr bwMode="auto">
            <a:xfrm flipH="1">
              <a:off x="7916992" y="3803849"/>
              <a:ext cx="49180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 flipV="1">
              <a:off x="7916992" y="3803849"/>
              <a:ext cx="0" cy="48924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18"/>
          <p:cNvSpPr/>
          <p:nvPr/>
        </p:nvSpPr>
        <p:spPr bwMode="auto">
          <a:xfrm>
            <a:off x="971600" y="5387502"/>
            <a:ext cx="7344816" cy="314739"/>
          </a:xfrm>
          <a:prstGeom prst="rect">
            <a:avLst/>
          </a:prstGeom>
          <a:solidFill>
            <a:srgbClr val="7030A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347864" y="543976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Epoxy </a:t>
            </a:r>
            <a:r>
              <a:rPr lang="fr-FR" sz="1400" b="1" dirty="0" err="1" smtClean="0"/>
              <a:t>Resin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024096" y="5027462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ea typeface="MS PGothic" pitchFamily="34" charset="-128"/>
              </a:rPr>
              <a:t>Dielectric</a:t>
            </a:r>
            <a:r>
              <a:rPr lang="fr-FR" b="1" dirty="0">
                <a:ea typeface="MS PGothic" pitchFamily="34" charset="-128"/>
              </a:rPr>
              <a:t> </a:t>
            </a:r>
            <a:r>
              <a:rPr lang="fr-FR" b="1" dirty="0" err="1">
                <a:ea typeface="MS PGothic" pitchFamily="34" charset="-128"/>
              </a:rPr>
              <a:t>barrier</a:t>
            </a:r>
            <a:r>
              <a:rPr lang="fr-FR" b="1" dirty="0">
                <a:ea typeface="MS PGothic" pitchFamily="34" charset="-128"/>
              </a:rPr>
              <a:t> (glass</a:t>
            </a:r>
            <a:r>
              <a:rPr lang="fr-FR" b="1" dirty="0" smtClean="0">
                <a:ea typeface="MS PGothic" pitchFamily="34" charset="-128"/>
              </a:rPr>
              <a:t>)</a:t>
            </a:r>
            <a:endParaRPr lang="fr-FR" b="1" dirty="0">
              <a:ea typeface="MS PGothic" pitchFamily="34" charset="-128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86112" y="5970766"/>
            <a:ext cx="1797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Electrodes</a:t>
            </a:r>
            <a:endParaRPr lang="fr-FR" sz="1600" dirty="0">
              <a:latin typeface="+mn-lt"/>
            </a:endParaRPr>
          </a:p>
        </p:txBody>
      </p:sp>
      <p:cxnSp>
        <p:nvCxnSpPr>
          <p:cNvPr id="26" name="Connecteur droit avec flèche 25"/>
          <p:cNvCxnSpPr>
            <a:stCxn id="25" idx="0"/>
          </p:cNvCxnSpPr>
          <p:nvPr/>
        </p:nvCxnSpPr>
        <p:spPr bwMode="auto">
          <a:xfrm flipH="1" flipV="1">
            <a:off x="6444208" y="5467758"/>
            <a:ext cx="1240888" cy="503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Connecteur droit avec flèche 26"/>
          <p:cNvCxnSpPr>
            <a:stCxn id="25" idx="0"/>
            <a:endCxn id="13" idx="2"/>
          </p:cNvCxnSpPr>
          <p:nvPr/>
        </p:nvCxnSpPr>
        <p:spPr bwMode="auto">
          <a:xfrm flipV="1">
            <a:off x="7685096" y="5072763"/>
            <a:ext cx="220248" cy="8980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60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F4BF6A-5338-445A-8548-C3DB6B31266C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79512" y="44624"/>
            <a:ext cx="8784976" cy="14401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857250" indent="-857250">
              <a:buFont typeface="+mj-lt"/>
              <a:buAutoNum type="romanUcPeriod" startAt="8"/>
            </a:pPr>
            <a:r>
              <a:rPr lang="fr-FR" altLang="fr-FR" sz="3200" kern="0" dirty="0" smtClean="0"/>
              <a:t>Application: </a:t>
            </a:r>
            <a:r>
              <a:rPr lang="fr-FR" altLang="fr-FR" sz="3200" kern="0" dirty="0" err="1" smtClean="0"/>
              <a:t>study</a:t>
            </a:r>
            <a:r>
              <a:rPr lang="fr-FR" altLang="fr-FR" sz="3200" kern="0" dirty="0" smtClean="0"/>
              <a:t> of flow control in </a:t>
            </a:r>
            <a:r>
              <a:rPr lang="fr-FR" altLang="fr-FR" sz="3200" kern="0" dirty="0" err="1" smtClean="0"/>
              <a:t>dielectric</a:t>
            </a:r>
            <a:r>
              <a:rPr lang="fr-FR" altLang="fr-FR" sz="3200" kern="0" dirty="0" smtClean="0"/>
              <a:t> </a:t>
            </a:r>
            <a:r>
              <a:rPr lang="fr-FR" altLang="fr-FR" sz="3200" kern="0" dirty="0" err="1" smtClean="0"/>
              <a:t>liquids</a:t>
            </a:r>
            <a:r>
              <a:rPr lang="fr-FR" altLang="fr-FR" sz="3200" kern="0" dirty="0" smtClean="0"/>
              <a:t> </a:t>
            </a:r>
            <a:r>
              <a:rPr lang="fr-FR" altLang="fr-FR" sz="3200" kern="0" dirty="0" err="1" smtClean="0"/>
              <a:t>with</a:t>
            </a:r>
            <a:r>
              <a:rPr lang="fr-FR" altLang="fr-FR" sz="3200" kern="0" dirty="0" smtClean="0"/>
              <a:t> PIV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76" y="1124744"/>
            <a:ext cx="4679495" cy="41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8756" y="1124744"/>
            <a:ext cx="4679495" cy="41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 bwMode="auto">
          <a:xfrm>
            <a:off x="107504" y="5308823"/>
            <a:ext cx="648072" cy="3783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5576" y="530120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Flow </a:t>
            </a:r>
            <a:r>
              <a:rPr lang="fr-FR" sz="2000" dirty="0" err="1" smtClean="0"/>
              <a:t>reattachment</a:t>
            </a:r>
            <a:r>
              <a:rPr lang="fr-FR" sz="2000" dirty="0" smtClean="0"/>
              <a:t> on the extrados </a:t>
            </a:r>
            <a:r>
              <a:rPr lang="fr-FR" sz="2000" dirty="0" err="1" smtClean="0"/>
              <a:t>thanks</a:t>
            </a:r>
            <a:r>
              <a:rPr lang="fr-FR" sz="2000" dirty="0" smtClean="0"/>
              <a:t> to the EHD </a:t>
            </a:r>
            <a:r>
              <a:rPr lang="fr-FR" sz="2000" dirty="0" err="1" smtClean="0"/>
              <a:t>actuator</a:t>
            </a:r>
            <a:r>
              <a:rPr lang="fr-FR" sz="2000" dirty="0" smtClean="0"/>
              <a:t>!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259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75856" y="112474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fr-FR" altLang="fr-FR" dirty="0" err="1" smtClean="0"/>
              <a:t>Outline</a:t>
            </a:r>
            <a:endParaRPr lang="fr-FR" altLang="fr-FR" dirty="0" smtClean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85800" y="836712"/>
            <a:ext cx="7772400" cy="4940696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FR" altLang="fr-FR" dirty="0" smtClean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fr-FR" altLang="fr-FR" dirty="0"/>
              <a:t>PIV </a:t>
            </a:r>
            <a:r>
              <a:rPr lang="fr-FR" altLang="fr-FR" dirty="0" err="1"/>
              <a:t>method</a:t>
            </a:r>
            <a:endParaRPr lang="fr-FR" altLang="fr-FR" dirty="0"/>
          </a:p>
          <a:p>
            <a:pPr marL="571500" indent="-571500">
              <a:buFont typeface="+mj-lt"/>
              <a:buAutoNum type="romanUcPeriod"/>
            </a:pPr>
            <a:r>
              <a:rPr lang="fr-FR" altLang="fr-FR" dirty="0" err="1" smtClean="0"/>
              <a:t>Theoretical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study</a:t>
            </a:r>
            <a:r>
              <a:rPr lang="fr-FR" altLang="fr-FR" dirty="0" smtClean="0"/>
              <a:t> of </a:t>
            </a:r>
            <a:r>
              <a:rPr lang="fr-FR" altLang="fr-FR" dirty="0" err="1" smtClean="0"/>
              <a:t>particle</a:t>
            </a:r>
            <a:r>
              <a:rPr lang="fr-FR" altLang="fr-FR" dirty="0" smtClean="0"/>
              <a:t> charge</a:t>
            </a:r>
          </a:p>
          <a:p>
            <a:pPr marL="571500" indent="-571500">
              <a:buFont typeface="+mj-lt"/>
              <a:buAutoNum type="romanUcPeriod"/>
            </a:pPr>
            <a:r>
              <a:rPr lang="fr-FR" altLang="fr-FR" dirty="0" err="1"/>
              <a:t>Experimental</a:t>
            </a:r>
            <a:r>
              <a:rPr lang="fr-FR" altLang="fr-FR" dirty="0"/>
              <a:t> setup</a:t>
            </a:r>
          </a:p>
          <a:p>
            <a:pPr marL="571500" indent="-571500">
              <a:buFont typeface="+mj-lt"/>
              <a:buAutoNum type="romanUcPeriod"/>
            </a:pPr>
            <a:r>
              <a:rPr lang="fr-FR" altLang="fr-FR" dirty="0" err="1" smtClean="0"/>
              <a:t>Velocity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measurement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PIV</a:t>
            </a:r>
          </a:p>
          <a:p>
            <a:pPr marL="571500" indent="-571500">
              <a:buFont typeface="+mj-lt"/>
              <a:buAutoNum type="romanUcPeriod"/>
            </a:pPr>
            <a:r>
              <a:rPr lang="fr-FR" altLang="fr-FR" dirty="0" err="1" smtClean="0"/>
              <a:t>Current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measurement</a:t>
            </a:r>
            <a:endParaRPr lang="fr-FR" altLang="fr-FR" dirty="0" smtClean="0"/>
          </a:p>
          <a:p>
            <a:pPr marL="571500" indent="-571500">
              <a:buFont typeface="+mj-lt"/>
              <a:buAutoNum type="romanUcPeriod"/>
            </a:pPr>
            <a:r>
              <a:rPr lang="fr-FR" altLang="fr-FR" dirty="0" smtClean="0"/>
              <a:t>Conclusion</a:t>
            </a:r>
          </a:p>
          <a:p>
            <a:pPr marL="571500" indent="-571500">
              <a:buFont typeface="+mj-lt"/>
              <a:buAutoNum type="romanUcPeriod"/>
            </a:pPr>
            <a:r>
              <a:rPr lang="fr-FR" altLang="fr-FR" dirty="0" smtClean="0"/>
              <a:t>Flow control in </a:t>
            </a:r>
            <a:r>
              <a:rPr lang="fr-FR" altLang="fr-FR" dirty="0" err="1" smtClean="0"/>
              <a:t>liquids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5998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4D84BC-76CD-48AD-9D46-A9638EF3C31F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701159" y="2636912"/>
            <a:ext cx="7772400" cy="67592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r>
              <a:rPr lang="fr-FR" altLang="fr-FR" kern="0" dirty="0" err="1" smtClean="0"/>
              <a:t>Thank</a:t>
            </a:r>
            <a:r>
              <a:rPr lang="fr-FR" altLang="fr-FR" kern="0" dirty="0" smtClean="0"/>
              <a:t> </a:t>
            </a:r>
            <a:r>
              <a:rPr lang="fr-FR" altLang="fr-FR" kern="0" dirty="0" err="1" smtClean="0"/>
              <a:t>you</a:t>
            </a:r>
            <a:r>
              <a:rPr lang="fr-FR" altLang="fr-FR" kern="0" dirty="0" smtClean="0"/>
              <a:t> for </a:t>
            </a:r>
            <a:r>
              <a:rPr lang="fr-FR" altLang="fr-FR" kern="0" dirty="0" err="1" smtClean="0"/>
              <a:t>your</a:t>
            </a:r>
            <a:r>
              <a:rPr lang="fr-FR" altLang="fr-FR" kern="0" dirty="0" smtClean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13555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DAC72-92AC-4B80-AB29-BF68AD37896D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5800" y="304800"/>
            <a:ext cx="7772400" cy="67592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45C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857250" indent="-857250">
              <a:buFont typeface="+mj-lt"/>
              <a:buAutoNum type="romanUcPeriod" startAt="9"/>
            </a:pPr>
            <a:r>
              <a:rPr lang="fr-FR" altLang="fr-FR" kern="0" dirty="0" smtClean="0"/>
              <a:t>Prospects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5536" y="1124744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+mn-lt"/>
              </a:rPr>
              <a:t>A </a:t>
            </a:r>
            <a:r>
              <a:rPr lang="fr-FR" sz="2000" b="1" dirty="0" err="1">
                <a:latin typeface="+mn-lt"/>
              </a:rPr>
              <a:t>charging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smtClean="0">
                <a:latin typeface="+mn-lt"/>
              </a:rPr>
              <a:t>time </a:t>
            </a:r>
            <a:r>
              <a:rPr lang="fr-FR" sz="2000" dirty="0" err="1" smtClean="0">
                <a:latin typeface="+mn-lt"/>
              </a:rPr>
              <a:t>should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be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introduced</a:t>
            </a:r>
            <a:r>
              <a:rPr lang="fr-FR" sz="2000" dirty="0" smtClean="0">
                <a:latin typeface="+mn-lt"/>
              </a:rPr>
              <a:t> to </a:t>
            </a:r>
            <a:r>
              <a:rPr lang="fr-FR" sz="2000" dirty="0" err="1" smtClean="0">
                <a:latin typeface="+mn-lt"/>
              </a:rPr>
              <a:t>improve</a:t>
            </a:r>
            <a:r>
              <a:rPr lang="fr-FR" sz="2000" dirty="0" smtClean="0">
                <a:latin typeface="+mn-lt"/>
              </a:rPr>
              <a:t> the model of </a:t>
            </a:r>
            <a:r>
              <a:rPr lang="fr-FR" sz="2000" dirty="0" err="1" smtClean="0">
                <a:latin typeface="+mn-lt"/>
              </a:rPr>
              <a:t>Pauthenier</a:t>
            </a:r>
            <a:endParaRPr lang="fr-FR" sz="2000" dirty="0" smtClean="0">
              <a:latin typeface="+mn-lt"/>
            </a:endParaRPr>
          </a:p>
          <a:p>
            <a:pPr algn="just"/>
            <a:endParaRPr lang="fr-FR" sz="2000" b="1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+mn-lt"/>
              </a:rPr>
              <a:t>PIV </a:t>
            </a:r>
            <a:r>
              <a:rPr lang="fr-FR" sz="2000" dirty="0" err="1" smtClean="0">
                <a:latin typeface="+mn-lt"/>
              </a:rPr>
              <a:t>measurements</a:t>
            </a:r>
            <a:r>
              <a:rPr lang="fr-FR" sz="2000" dirty="0" smtClean="0">
                <a:latin typeface="+mn-lt"/>
              </a:rPr>
              <a:t> has been </a:t>
            </a:r>
            <a:r>
              <a:rPr lang="fr-FR" sz="2000" dirty="0" err="1" smtClean="0"/>
              <a:t>validated</a:t>
            </a:r>
            <a:r>
              <a:rPr lang="fr-FR" sz="2000" dirty="0" smtClean="0"/>
              <a:t> </a:t>
            </a:r>
            <a:r>
              <a:rPr lang="fr-FR" sz="2000" dirty="0" err="1" smtClean="0"/>
              <a:t>also</a:t>
            </a:r>
            <a:r>
              <a:rPr lang="fr-FR" sz="2000" dirty="0" smtClean="0"/>
              <a:t> </a:t>
            </a:r>
            <a:r>
              <a:rPr lang="fr-FR" sz="2000" b="1" dirty="0" err="1" smtClean="0">
                <a:latin typeface="+mn-lt"/>
              </a:rPr>
              <a:t>with</a:t>
            </a:r>
            <a:r>
              <a:rPr lang="fr-FR" sz="2000" b="1" dirty="0" smtClean="0">
                <a:latin typeface="+mn-lt"/>
              </a:rPr>
              <a:t> pressure </a:t>
            </a:r>
            <a:r>
              <a:rPr lang="fr-FR" sz="2000" b="1" dirty="0" err="1" smtClean="0"/>
              <a:t>measurements</a:t>
            </a:r>
            <a:endParaRPr lang="fr-FR" sz="2000" b="1" dirty="0" smtClean="0">
              <a:latin typeface="+mn-lt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r="8950" b="2683"/>
          <a:stretch/>
        </p:blipFill>
        <p:spPr bwMode="auto">
          <a:xfrm>
            <a:off x="395536" y="2755960"/>
            <a:ext cx="3909325" cy="2973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1249" r="10836" b="12066"/>
          <a:stretch/>
        </p:blipFill>
        <p:spPr>
          <a:xfrm>
            <a:off x="4535996" y="2755959"/>
            <a:ext cx="4494166" cy="2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6859E8-245B-49CE-A66E-2F37356DEA3C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1026" name="Picture 2" descr="C:\Users\cgouriou\Documents\these_EHD\manip_ensemencement_2014-2015\théorie_charge_élec\actionneur_plan\ve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548680"/>
            <a:ext cx="9000000" cy="49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6859E8-245B-49CE-A66E-2F37356DEA3C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2050" name="Picture 2" descr="C:\Users\cgouriou\Documents\these_EHD\manip_ensemencement_2014-2015\théorie_charge_élec\champ_E_maxwell_actionneu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30251"/>
            <a:ext cx="9000000" cy="4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851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25-11_40Hz_planB_TF1750_700mgL_moins9k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lum bright="20000" contrast="40000"/>
          </a:blip>
          <a:stretch>
            <a:fillRect/>
          </a:stretch>
        </p:blipFill>
        <p:spPr>
          <a:xfrm>
            <a:off x="1619672" y="2645981"/>
            <a:ext cx="3636000" cy="1931625"/>
          </a:xfrm>
          <a:prstGeom prst="rect">
            <a:avLst/>
          </a:prstGeom>
        </p:spPr>
      </p:pic>
      <p:pic>
        <p:nvPicPr>
          <p:cNvPr id="5" name="video_7-11_40Hz_planB_pmma20-50_300mgL_moins9kV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lum bright="20000" contrast="40000"/>
          </a:blip>
          <a:stretch>
            <a:fillRect/>
          </a:stretch>
        </p:blipFill>
        <p:spPr>
          <a:xfrm>
            <a:off x="1622196" y="640763"/>
            <a:ext cx="3636000" cy="1931625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3E53E0-7E46-46C7-BB86-EB49C0C09CAF}" type="datetime1">
              <a:rPr lang="fr-FR" smtClean="0"/>
              <a:t>01/09/2016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JDD 2016, Institut Pprime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30" y="640762"/>
            <a:ext cx="3636000" cy="19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4122" y="119735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+mn-lt"/>
              </a:rPr>
              <a:t>Fig.3 PMMA </a:t>
            </a:r>
            <a:endParaRPr lang="fr-FR" sz="1400" i="1" dirty="0" smtClean="0">
              <a:latin typeface="Cambria Math"/>
              <a:ea typeface="Cambria Math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672000" y="1368000"/>
            <a:ext cx="1586196" cy="987267"/>
            <a:chOff x="7128000" y="1700808"/>
            <a:chExt cx="1966763" cy="122413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137071" y="1700944"/>
              <a:ext cx="1957692" cy="1224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 bwMode="auto">
            <a:xfrm>
              <a:off x="7128000" y="1700808"/>
              <a:ext cx="126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en angle 13"/>
            <p:cNvCxnSpPr/>
            <p:nvPr/>
          </p:nvCxnSpPr>
          <p:spPr bwMode="auto">
            <a:xfrm>
              <a:off x="7776356" y="1700944"/>
              <a:ext cx="540060" cy="251165"/>
            </a:xfrm>
            <a:prstGeom prst="bentConnector3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ZoneTexte 14"/>
            <p:cNvSpPr txBox="1"/>
            <p:nvPr/>
          </p:nvSpPr>
          <p:spPr>
            <a:xfrm>
              <a:off x="8316415" y="1700808"/>
              <a:ext cx="760172" cy="45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>
                  <a:solidFill>
                    <a:srgbClr val="FF0000"/>
                  </a:solidFill>
                </a:rPr>
                <a:t>U</a:t>
              </a:r>
              <a:r>
                <a:rPr lang="fr-FR" sz="1100" dirty="0" smtClean="0">
                  <a:solidFill>
                    <a:srgbClr val="FF0000"/>
                  </a:solidFill>
                </a:rPr>
                <a:t>HV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174" y="1898525"/>
              <a:ext cx="723202" cy="666379"/>
            </a:xfrm>
            <a:prstGeom prst="rect">
              <a:avLst/>
            </a:prstGeom>
          </p:spPr>
        </p:pic>
      </p:grpSp>
      <p:sp>
        <p:nvSpPr>
          <p:cNvPr id="18" name="ZoneTexte 17"/>
          <p:cNvSpPr txBox="1"/>
          <p:nvPr/>
        </p:nvSpPr>
        <p:spPr>
          <a:xfrm>
            <a:off x="179512" y="116632"/>
            <a:ext cx="8784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latin typeface="+mn-lt"/>
              </a:rPr>
              <a:t>3 types de particules différents</a:t>
            </a:r>
            <a:endParaRPr lang="fr-FR" sz="2200" dirty="0">
              <a:latin typeface="+mn-lt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3779911" y="3377706"/>
            <a:ext cx="1493871" cy="929991"/>
            <a:chOff x="7128000" y="1700808"/>
            <a:chExt cx="1966364" cy="1224136"/>
          </a:xfrm>
        </p:grpSpPr>
        <p:sp>
          <p:nvSpPr>
            <p:cNvPr id="23" name="Rectangle 22"/>
            <p:cNvSpPr/>
            <p:nvPr/>
          </p:nvSpPr>
          <p:spPr bwMode="auto">
            <a:xfrm>
              <a:off x="7137071" y="1700944"/>
              <a:ext cx="1957293" cy="1224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cxnSp>
          <p:nvCxnSpPr>
            <p:cNvPr id="24" name="Connecteur droit 23"/>
            <p:cNvCxnSpPr/>
            <p:nvPr/>
          </p:nvCxnSpPr>
          <p:spPr bwMode="auto">
            <a:xfrm>
              <a:off x="7128000" y="1700808"/>
              <a:ext cx="126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cteur en angle 24"/>
            <p:cNvCxnSpPr/>
            <p:nvPr/>
          </p:nvCxnSpPr>
          <p:spPr bwMode="auto">
            <a:xfrm>
              <a:off x="7776356" y="1700944"/>
              <a:ext cx="540060" cy="251165"/>
            </a:xfrm>
            <a:prstGeom prst="bentConnector3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ZoneTexte 25"/>
            <p:cNvSpPr txBox="1"/>
            <p:nvPr/>
          </p:nvSpPr>
          <p:spPr>
            <a:xfrm>
              <a:off x="8316415" y="1700808"/>
              <a:ext cx="760170" cy="486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>
                  <a:solidFill>
                    <a:srgbClr val="FF0000"/>
                  </a:solidFill>
                </a:rPr>
                <a:t>U</a:t>
              </a:r>
              <a:r>
                <a:rPr lang="fr-FR" sz="1100" dirty="0" smtClean="0">
                  <a:solidFill>
                    <a:srgbClr val="FF0000"/>
                  </a:solidFill>
                </a:rPr>
                <a:t>HV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174" y="1898525"/>
              <a:ext cx="723202" cy="666379"/>
            </a:xfrm>
            <a:prstGeom prst="rect">
              <a:avLst/>
            </a:prstGeom>
          </p:spPr>
        </p:pic>
      </p:grpSp>
      <p:pic>
        <p:nvPicPr>
          <p:cNvPr id="3074" name="Picture 2" descr="C:\Users\cgouriou\Documents\these_EHD\manip_ensemencement_2014-2015\manip_novembre2014\visu_particules\TF1750_C7mgL_visu_f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96" y="2646725"/>
            <a:ext cx="3636000" cy="19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35496" y="326582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+mn-lt"/>
              </a:rPr>
              <a:t>Fig.4 PTFE</a:t>
            </a:r>
            <a:endParaRPr lang="fr-FR" sz="1400" i="1" dirty="0" smtClean="0">
              <a:latin typeface="Cambria Math"/>
              <a:ea typeface="Cambria Math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496" y="4653136"/>
            <a:ext cx="3636000" cy="19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35496" y="521003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+mn-lt"/>
              </a:rPr>
              <a:t>Fig.5 Verre</a:t>
            </a:r>
            <a:endParaRPr lang="fr-FR" sz="1400" i="1" dirty="0" smtClean="0">
              <a:latin typeface="Cambria Math"/>
              <a:ea typeface="Cambria Math"/>
            </a:endParaRPr>
          </a:p>
        </p:txBody>
      </p:sp>
      <p:pic>
        <p:nvPicPr>
          <p:cNvPr id="8" name="video_15-10_40Hz_HGS_50mgL_moins6kV_planB_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>
            <a:lum bright="20000" contrast="40000"/>
          </a:blip>
          <a:stretch>
            <a:fillRect/>
          </a:stretch>
        </p:blipFill>
        <p:spPr>
          <a:xfrm>
            <a:off x="1637782" y="4653136"/>
            <a:ext cx="3636000" cy="1931625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3779910" y="5373216"/>
            <a:ext cx="1493870" cy="969051"/>
            <a:chOff x="7128000" y="1700808"/>
            <a:chExt cx="1966363" cy="127555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7137071" y="1700942"/>
              <a:ext cx="1957292" cy="127541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 bwMode="auto">
            <a:xfrm>
              <a:off x="7128000" y="1700808"/>
              <a:ext cx="126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onnecteur en angle 34"/>
            <p:cNvCxnSpPr/>
            <p:nvPr/>
          </p:nvCxnSpPr>
          <p:spPr bwMode="auto">
            <a:xfrm>
              <a:off x="7776356" y="1700944"/>
              <a:ext cx="540060" cy="251165"/>
            </a:xfrm>
            <a:prstGeom prst="bentConnector3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ZoneTexte 35"/>
            <p:cNvSpPr txBox="1"/>
            <p:nvPr/>
          </p:nvSpPr>
          <p:spPr>
            <a:xfrm>
              <a:off x="8290337" y="1700808"/>
              <a:ext cx="760170" cy="486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>
                  <a:solidFill>
                    <a:srgbClr val="FF0000"/>
                  </a:solidFill>
                </a:rPr>
                <a:t>U</a:t>
              </a:r>
              <a:r>
                <a:rPr lang="fr-FR" sz="1100" dirty="0" smtClean="0">
                  <a:solidFill>
                    <a:srgbClr val="FF0000"/>
                  </a:solidFill>
                </a:rPr>
                <a:t>HV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174" y="1898525"/>
              <a:ext cx="723202" cy="666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58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86F585-9131-43F1-9F4B-2C409B8EE280}" type="datetime1">
              <a:rPr lang="en-US" smtClean="0"/>
              <a:t>9/1/2016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fr-FR" smtClean="0"/>
              <a:t>IWEHD, Poitiers 2016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7584" y="33265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571500" indent="-571500" algn="ctr">
              <a:buFont typeface="+mj-lt"/>
              <a:buAutoNum type="romanUcPeriod" startAt="2"/>
              <a:defRPr sz="3600" b="1" kern="0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romanUcPeriod"/>
            </a:pPr>
            <a:r>
              <a:rPr lang="fr-FR" altLang="fr-FR" dirty="0"/>
              <a:t>Introduction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536" y="1196752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 smtClean="0">
                <a:latin typeface="+mn-lt"/>
              </a:rPr>
              <a:t>Development</a:t>
            </a:r>
            <a:r>
              <a:rPr lang="fr-FR" sz="2400" dirty="0" smtClean="0">
                <a:latin typeface="+mn-lt"/>
              </a:rPr>
              <a:t> of flow control in </a:t>
            </a:r>
            <a:r>
              <a:rPr lang="fr-FR" sz="2400" dirty="0" err="1" smtClean="0">
                <a:latin typeface="+mn-lt"/>
              </a:rPr>
              <a:t>liquids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with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ElectroHydroDynamic</a:t>
            </a:r>
            <a:r>
              <a:rPr lang="fr-FR" sz="2400" dirty="0" smtClean="0">
                <a:latin typeface="+mn-lt"/>
              </a:rPr>
              <a:t> (EHD) </a:t>
            </a:r>
            <a:r>
              <a:rPr lang="fr-FR" sz="2400" dirty="0" err="1" smtClean="0">
                <a:latin typeface="+mn-lt"/>
              </a:rPr>
              <a:t>actuators</a:t>
            </a:r>
            <a:endParaRPr lang="fr-FR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n-lt"/>
              </a:rPr>
              <a:t>Flow </a:t>
            </a:r>
            <a:r>
              <a:rPr lang="fr-FR" sz="2400" dirty="0" err="1" smtClean="0">
                <a:latin typeface="+mn-lt"/>
              </a:rPr>
              <a:t>measurement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is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used</a:t>
            </a:r>
            <a:endParaRPr lang="fr-FR" sz="2400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 err="1" smtClean="0">
                <a:latin typeface="+mn-lt"/>
              </a:rPr>
              <a:t>Particle</a:t>
            </a:r>
            <a:r>
              <a:rPr lang="fr-FR" sz="2400" dirty="0" smtClean="0">
                <a:latin typeface="+mn-lt"/>
              </a:rPr>
              <a:t> Image </a:t>
            </a:r>
            <a:r>
              <a:rPr lang="fr-FR" sz="2400" dirty="0" err="1" smtClean="0">
                <a:latin typeface="+mn-lt"/>
              </a:rPr>
              <a:t>Velocimetry</a:t>
            </a:r>
            <a:r>
              <a:rPr lang="fr-FR" sz="2400" dirty="0" smtClean="0">
                <a:latin typeface="+mn-lt"/>
              </a:rPr>
              <a:t> (PIV) technique</a:t>
            </a:r>
          </a:p>
        </p:txBody>
      </p:sp>
      <p:sp>
        <p:nvSpPr>
          <p:cNvPr id="8" name="Flèche vers le bas 7"/>
          <p:cNvSpPr/>
          <p:nvPr/>
        </p:nvSpPr>
        <p:spPr bwMode="auto">
          <a:xfrm>
            <a:off x="4247964" y="3501008"/>
            <a:ext cx="576064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03648" y="4149080"/>
            <a:ext cx="6336704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+mn-lt"/>
              </a:rPr>
              <a:t>Seeding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particles</a:t>
            </a:r>
            <a:r>
              <a:rPr lang="fr-FR" sz="2400" dirty="0" smtClean="0">
                <a:latin typeface="+mn-lt"/>
              </a:rPr>
              <a:t> are </a:t>
            </a:r>
            <a:r>
              <a:rPr lang="fr-FR" sz="2400" dirty="0" err="1" smtClean="0">
                <a:latin typeface="+mn-lt"/>
              </a:rPr>
              <a:t>necessary</a:t>
            </a:r>
            <a:r>
              <a:rPr lang="fr-FR" sz="2400" dirty="0" smtClean="0">
                <a:latin typeface="+mn-lt"/>
              </a:rPr>
              <a:t> for PIV </a:t>
            </a:r>
            <a:r>
              <a:rPr lang="fr-FR" sz="2400" dirty="0" err="1" smtClean="0">
                <a:latin typeface="+mn-lt"/>
              </a:rPr>
              <a:t>measurements</a:t>
            </a:r>
            <a:endParaRPr lang="fr-FR" sz="2400" dirty="0" smtClean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DC578-9E2D-4A5E-A7CC-D692FEAD279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14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6AD6C4-A99D-46EC-960D-5AD58515DFB4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pic>
        <p:nvPicPr>
          <p:cNvPr id="7" name="Imag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28906"/>
            <a:ext cx="3480355" cy="13282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192339"/>
            <a:ext cx="518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+mn-lt"/>
              </a:rPr>
              <a:t>2 Main </a:t>
            </a:r>
            <a:r>
              <a:rPr lang="fr-FR" b="1" u="sng" dirty="0" err="1" smtClean="0">
                <a:latin typeface="+mn-lt"/>
              </a:rPr>
              <a:t>hypothesis</a:t>
            </a:r>
            <a:r>
              <a:rPr lang="fr-FR" b="1" u="sng" dirty="0" smtClean="0">
                <a:latin typeface="+mn-lt"/>
              </a:rPr>
              <a:t> in PIV</a:t>
            </a:r>
            <a:r>
              <a:rPr lang="fr-FR" b="1" dirty="0" smtClean="0">
                <a:latin typeface="+mn-lt"/>
              </a:rPr>
              <a:t>:</a:t>
            </a:r>
            <a:endParaRPr lang="fr-FR" b="1" dirty="0">
              <a:latin typeface="+mn-lt"/>
            </a:endParaRPr>
          </a:p>
        </p:txBody>
      </p:sp>
      <p:pic>
        <p:nvPicPr>
          <p:cNvPr id="6" name="Imag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7" y="836712"/>
            <a:ext cx="4438948" cy="28890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76628" y="3643869"/>
            <a:ext cx="4438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1 PIV </a:t>
            </a:r>
            <a:r>
              <a:rPr lang="fr-FR" sz="1600" dirty="0" err="1" smtClean="0">
                <a:latin typeface="+mn-lt"/>
              </a:rPr>
              <a:t>principle</a:t>
            </a:r>
            <a:endParaRPr lang="fr-FR" sz="1600" dirty="0">
              <a:latin typeface="+mn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81989"/>
            <a:ext cx="3875725" cy="20589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95537" y="116632"/>
            <a:ext cx="862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571500" indent="-571500" algn="ctr">
              <a:buFont typeface="+mj-lt"/>
              <a:buAutoNum type="romanUcPeriod" startAt="3"/>
              <a:defRPr sz="3600" b="1" kern="0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romanUcPeriod" startAt="2"/>
            </a:pPr>
            <a:r>
              <a:rPr lang="fr-FR" altLang="fr-FR" dirty="0"/>
              <a:t>PIV (</a:t>
            </a:r>
            <a:r>
              <a:rPr lang="fr-FR" altLang="fr-FR" dirty="0" err="1"/>
              <a:t>Particle</a:t>
            </a:r>
            <a:r>
              <a:rPr lang="fr-FR" altLang="fr-FR" dirty="0"/>
              <a:t> Image </a:t>
            </a:r>
            <a:r>
              <a:rPr lang="fr-FR" altLang="fr-FR" dirty="0" err="1"/>
              <a:t>Velocimetry</a:t>
            </a:r>
            <a:r>
              <a:rPr lang="fr-FR" altLang="fr-FR" dirty="0"/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48064" y="3140968"/>
            <a:ext cx="387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2 </a:t>
            </a:r>
            <a:r>
              <a:rPr lang="fr-FR" sz="1600" dirty="0" err="1" smtClean="0">
                <a:latin typeface="+mn-lt"/>
              </a:rPr>
              <a:t>Example</a:t>
            </a:r>
            <a:r>
              <a:rPr lang="fr-FR" sz="1600" dirty="0" smtClean="0">
                <a:latin typeface="+mn-lt"/>
              </a:rPr>
              <a:t> of a </a:t>
            </a:r>
            <a:r>
              <a:rPr lang="fr-FR" sz="1600" dirty="0" smtClean="0"/>
              <a:t>double frame</a:t>
            </a:r>
            <a:r>
              <a:rPr lang="fr-FR" sz="1600" dirty="0" smtClean="0">
                <a:latin typeface="+mn-lt"/>
              </a:rPr>
              <a:t> in PIV</a:t>
            </a:r>
            <a:endParaRPr lang="fr-FR" sz="1600" dirty="0">
              <a:latin typeface="+mn-lt"/>
            </a:endParaRPr>
          </a:p>
        </p:txBody>
      </p:sp>
      <p:cxnSp>
        <p:nvCxnSpPr>
          <p:cNvPr id="15" name="Connecteur droit 14"/>
          <p:cNvCxnSpPr/>
          <p:nvPr/>
        </p:nvCxnSpPr>
        <p:spPr bwMode="auto">
          <a:xfrm flipH="1">
            <a:off x="2696101" y="1081989"/>
            <a:ext cx="2451964" cy="1266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droit 16"/>
          <p:cNvCxnSpPr/>
          <p:nvPr/>
        </p:nvCxnSpPr>
        <p:spPr bwMode="auto">
          <a:xfrm flipH="1" flipV="1">
            <a:off x="3095837" y="2708920"/>
            <a:ext cx="2052228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 bwMode="auto">
          <a:xfrm rot="425511">
            <a:off x="2696028" y="2350053"/>
            <a:ext cx="418746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1520" y="4725144"/>
                <a:ext cx="7088880" cy="985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800" b="1" i="0">
                                <a:latin typeface="Cambria Math"/>
                              </a:rPr>
                              <m:t>𝐕</m:t>
                            </m:r>
                          </m:e>
                        </m:acc>
                      </m:e>
                      <m:sub>
                        <m:r>
                          <a:rPr lang="ru-RU" sz="1800" b="1" i="0">
                            <a:latin typeface="Cambria Math"/>
                          </a:rPr>
                          <m:t>𝐦𝐢𝐠</m:t>
                        </m:r>
                        <m:r>
                          <a:rPr lang="fr-FR" sz="1800" b="1" i="0">
                            <a:latin typeface="Cambria Math"/>
                          </a:rPr>
                          <m:t>𝐫𝐚𝐭𝐢𝐨𝐧</m:t>
                        </m:r>
                      </m:sub>
                    </m:sSub>
                    <m:r>
                      <a:rPr lang="ru-RU" sz="1800" b="1" i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sz="1800" b="1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800" b="1" i="0">
                                <a:latin typeface="Cambria Math"/>
                              </a:rPr>
                              <m:t>𝐕</m:t>
                            </m:r>
                          </m:e>
                        </m:acc>
                      </m:e>
                      <m:sub>
                        <m:r>
                          <a:rPr lang="ru-RU" sz="1800" b="1" i="0">
                            <a:latin typeface="Cambria Math"/>
                          </a:rPr>
                          <m:t>𝐩</m:t>
                        </m:r>
                        <m:r>
                          <a:rPr lang="fr-FR" sz="1800" b="1" i="0">
                            <a:latin typeface="Cambria Math"/>
                          </a:rPr>
                          <m:t>𝐚𝐫𝐭𝐢𝐜𝐥𝐞</m:t>
                        </m:r>
                      </m:sub>
                    </m:sSub>
                    <m:r>
                      <a:rPr lang="ru-RU" sz="1800" b="1" i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fr-FR" sz="1800" b="1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800" b="1" i="0">
                                <a:latin typeface="Cambria Math"/>
                              </a:rPr>
                              <m:t>𝐕</m:t>
                            </m:r>
                          </m:e>
                        </m:acc>
                      </m:e>
                      <m:sub>
                        <m:r>
                          <a:rPr lang="ru-RU" sz="1800" b="1" i="0">
                            <a:latin typeface="Cambria Math"/>
                          </a:rPr>
                          <m:t>𝐟</m:t>
                        </m:r>
                        <m:r>
                          <a:rPr lang="fr-FR" sz="1800" b="1" i="0">
                            <a:latin typeface="Cambria Math"/>
                          </a:rPr>
                          <m:t>𝐥𝐮𝐢𝐝</m:t>
                        </m:r>
                      </m:sub>
                    </m:sSub>
                    <m:r>
                      <a:rPr lang="ru-RU" sz="1800" b="1" i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fr-FR" sz="1800" b="1" i="0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fr-FR" sz="1800" b="1" dirty="0" smtClean="0"/>
              </a:p>
              <a:p>
                <a:pPr marL="342900" indent="-342900">
                  <a:buFont typeface="+mj-lt"/>
                  <a:buAutoNum type="arabicParenR"/>
                </a:pPr>
                <a:endParaRPr lang="fr-FR" sz="1800" b="1" dirty="0" smtClean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800" b="1" dirty="0" err="1" smtClean="0"/>
                  <a:t>Seeding</a:t>
                </a:r>
                <a:r>
                  <a:rPr lang="fr-FR" sz="1800" b="1" dirty="0" smtClean="0"/>
                  <a:t> </a:t>
                </a:r>
                <a:r>
                  <a:rPr lang="fr-FR" sz="1800" b="1" dirty="0" err="1" smtClean="0"/>
                  <a:t>particles</a:t>
                </a:r>
                <a:r>
                  <a:rPr lang="fr-FR" sz="1800" b="1" dirty="0" smtClean="0"/>
                  <a:t> </a:t>
                </a:r>
                <a:r>
                  <a:rPr lang="fr-FR" sz="1800" b="1" dirty="0" err="1" smtClean="0"/>
                  <a:t>don’t</a:t>
                </a:r>
                <a:r>
                  <a:rPr lang="fr-FR" sz="1800" b="1" dirty="0" smtClean="0"/>
                  <a:t> have </a:t>
                </a:r>
                <a:r>
                  <a:rPr lang="fr-FR" sz="1800" b="1" dirty="0" err="1" smtClean="0"/>
                  <a:t>any</a:t>
                </a:r>
                <a:r>
                  <a:rPr lang="fr-FR" sz="1800" b="1" dirty="0" smtClean="0"/>
                  <a:t> influence on the </a:t>
                </a:r>
                <a:r>
                  <a:rPr lang="fr-FR" sz="1800" b="1" dirty="0" err="1" smtClean="0"/>
                  <a:t>fluid</a:t>
                </a:r>
                <a:r>
                  <a:rPr lang="fr-FR" sz="1800" b="1" dirty="0" smtClean="0"/>
                  <a:t> flow</a:t>
                </a:r>
                <a:endParaRPr lang="fr-FR" sz="1800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725144"/>
                <a:ext cx="7088880" cy="985847"/>
              </a:xfrm>
              <a:prstGeom prst="rect">
                <a:avLst/>
              </a:prstGeom>
              <a:blipFill rotWithShape="1">
                <a:blip r:embed="rId6"/>
                <a:stretch>
                  <a:fillRect l="-688" r="-430" b="-92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7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BE43-8CDE-4FD2-A19A-F34897AB6DC9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5504" y="332656"/>
            <a:ext cx="84249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 err="1" smtClean="0">
                <a:latin typeface="+mn-lt"/>
              </a:rPr>
              <a:t>Criteria</a:t>
            </a:r>
            <a:r>
              <a:rPr lang="fr-FR" sz="3600" b="1" u="sng" dirty="0" smtClean="0">
                <a:latin typeface="+mn-lt"/>
              </a:rPr>
              <a:t> of a </a:t>
            </a:r>
            <a:r>
              <a:rPr lang="fr-FR" sz="3600" b="1" u="sng" dirty="0" err="1" smtClean="0">
                <a:latin typeface="+mn-lt"/>
              </a:rPr>
              <a:t>suitable</a:t>
            </a:r>
            <a:r>
              <a:rPr lang="fr-FR" sz="3600" b="1" u="sng" dirty="0" smtClean="0">
                <a:latin typeface="+mn-lt"/>
              </a:rPr>
              <a:t> </a:t>
            </a:r>
            <a:r>
              <a:rPr lang="fr-FR" sz="3600" b="1" u="sng" dirty="0" err="1" smtClean="0">
                <a:latin typeface="+mn-lt"/>
              </a:rPr>
              <a:t>seeding</a:t>
            </a:r>
            <a:r>
              <a:rPr lang="fr-FR" sz="3600" b="1" u="sng" dirty="0" smtClean="0">
                <a:latin typeface="+mn-lt"/>
              </a:rPr>
              <a:t> </a:t>
            </a:r>
            <a:r>
              <a:rPr lang="fr-FR" sz="3600" b="1" u="sng" dirty="0" err="1" smtClean="0">
                <a:latin typeface="+mn-lt"/>
              </a:rPr>
              <a:t>particle</a:t>
            </a:r>
            <a:r>
              <a:rPr lang="fr-FR" sz="3600" b="1" dirty="0" smtClean="0">
                <a:latin typeface="+mn-lt"/>
              </a:rPr>
              <a:t>:</a:t>
            </a:r>
          </a:p>
          <a:p>
            <a:endParaRPr lang="fr-FR" dirty="0" smtClean="0">
              <a:latin typeface="+mn-lt"/>
            </a:endParaRPr>
          </a:p>
          <a:p>
            <a:pPr marL="457200" indent="-457200">
              <a:buFont typeface="+mj-lt"/>
              <a:buAutoNum type="arabicParenR"/>
            </a:pPr>
            <a:r>
              <a:rPr lang="fr-FR" sz="2400" dirty="0" smtClean="0"/>
              <a:t>A </a:t>
            </a:r>
            <a:r>
              <a:rPr lang="fr-FR" sz="2400" b="1" dirty="0" err="1" smtClean="0"/>
              <a:t>micrometer</a:t>
            </a:r>
            <a:r>
              <a:rPr lang="fr-FR" sz="2400" b="1" dirty="0" smtClean="0"/>
              <a:t> size</a:t>
            </a:r>
            <a:r>
              <a:rPr lang="fr-FR" sz="2400" dirty="0" smtClean="0"/>
              <a:t> in </a:t>
            </a:r>
            <a:r>
              <a:rPr lang="fr-FR" sz="2400" dirty="0" err="1" smtClean="0"/>
              <a:t>order</a:t>
            </a:r>
            <a:r>
              <a:rPr lang="fr-FR" sz="2400" dirty="0" smtClean="0"/>
              <a:t> to </a:t>
            </a:r>
            <a:r>
              <a:rPr lang="fr-FR" sz="2400" dirty="0" err="1" smtClean="0"/>
              <a:t>follow</a:t>
            </a:r>
            <a:r>
              <a:rPr lang="fr-FR" sz="2400" dirty="0" smtClean="0"/>
              <a:t> flow fluctuations</a:t>
            </a:r>
            <a:endParaRPr lang="fr-FR" sz="2400" dirty="0"/>
          </a:p>
          <a:p>
            <a:pPr marL="457200" indent="-457200">
              <a:buFont typeface="+mj-lt"/>
              <a:buAutoNum type="arabicParenR"/>
            </a:pPr>
            <a:endParaRPr lang="fr-FR" sz="2400" dirty="0" smtClean="0"/>
          </a:p>
          <a:p>
            <a:pPr marL="457200" indent="-457200">
              <a:buFont typeface="+mj-lt"/>
              <a:buAutoNum type="arabicParenR"/>
            </a:pPr>
            <a:endParaRPr lang="fr-FR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fr-FR" sz="2400" dirty="0" err="1" smtClean="0"/>
              <a:t>Well</a:t>
            </a:r>
            <a:r>
              <a:rPr lang="fr-FR" sz="2400" dirty="0" smtClean="0"/>
              <a:t> </a:t>
            </a:r>
            <a:r>
              <a:rPr lang="fr-FR" sz="2400" dirty="0" err="1" smtClean="0"/>
              <a:t>adapted</a:t>
            </a:r>
            <a:r>
              <a:rPr lang="fr-FR" sz="2400" dirty="0" smtClean="0"/>
              <a:t> </a:t>
            </a:r>
            <a:r>
              <a:rPr lang="fr-FR" sz="2400" b="1" dirty="0" err="1" smtClean="0"/>
              <a:t>mechanical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properties</a:t>
            </a:r>
            <a:r>
              <a:rPr lang="fr-FR" sz="2400" b="1" dirty="0" smtClean="0"/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density</a:t>
            </a:r>
            <a:r>
              <a:rPr lang="fr-FR" sz="2400" dirty="0" smtClean="0"/>
              <a:t>, </a:t>
            </a:r>
            <a:r>
              <a:rPr lang="fr-FR" sz="2400" dirty="0" err="1" smtClean="0"/>
              <a:t>buoyancy</a:t>
            </a:r>
            <a:r>
              <a:rPr lang="fr-FR" sz="2400" dirty="0" smtClean="0"/>
              <a:t> etc.) </a:t>
            </a:r>
          </a:p>
          <a:p>
            <a:pPr marL="457200" indent="-457200">
              <a:buFont typeface="+mj-lt"/>
              <a:buAutoNum type="arabicParenR"/>
            </a:pPr>
            <a:endParaRPr lang="fr-FR" sz="2400" dirty="0"/>
          </a:p>
          <a:p>
            <a:pPr marL="457200" indent="-457200">
              <a:buFont typeface="+mj-lt"/>
              <a:buAutoNum type="arabicParenR"/>
            </a:pPr>
            <a:r>
              <a:rPr lang="fr-FR" sz="2400" dirty="0" smtClean="0"/>
              <a:t>Right </a:t>
            </a:r>
            <a:r>
              <a:rPr lang="fr-FR" sz="2400" b="1" dirty="0" err="1" smtClean="0"/>
              <a:t>wettability</a:t>
            </a:r>
            <a:r>
              <a:rPr lang="fr-FR" sz="2400" b="1" dirty="0" smtClean="0"/>
              <a:t> conditions </a:t>
            </a:r>
            <a:r>
              <a:rPr lang="fr-FR" sz="2400" dirty="0" smtClean="0"/>
              <a:t>for an </a:t>
            </a:r>
            <a:r>
              <a:rPr lang="fr-FR" sz="2400" dirty="0" err="1" smtClean="0"/>
              <a:t>homogeneous</a:t>
            </a:r>
            <a:r>
              <a:rPr lang="fr-FR" sz="2400" dirty="0" smtClean="0"/>
              <a:t> </a:t>
            </a:r>
            <a:r>
              <a:rPr lang="fr-FR" sz="2400" dirty="0" err="1" smtClean="0"/>
              <a:t>mixing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liquid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8198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6D4FA8-0E86-4A78-B867-0FF6C280EC60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95537" y="116632"/>
                <a:ext cx="8628252" cy="62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altLang="fr-FR" sz="32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altLang="fr-FR" sz="3200" b="0" i="1" smtClean="0">
                            <a:latin typeface="Cambria Math"/>
                          </a:rPr>
                          <m:t>𝑚𝑖𝑔𝑟𝑎𝑡𝑖𝑜𝑛</m:t>
                        </m:r>
                      </m:sub>
                    </m:sSub>
                  </m:oMath>
                </a14:m>
                <a:r>
                  <a:rPr lang="fr-FR" altLang="fr-FR" sz="3200" dirty="0" smtClean="0">
                    <a:latin typeface="+mn-lt"/>
                  </a:rPr>
                  <a:t> </a:t>
                </a:r>
                <a:r>
                  <a:rPr lang="fr-FR" altLang="fr-FR" sz="3200" dirty="0" err="1" smtClean="0">
                    <a:latin typeface="+mn-lt"/>
                  </a:rPr>
                  <a:t>induced</a:t>
                </a:r>
                <a:r>
                  <a:rPr lang="fr-FR" altLang="fr-FR" sz="3200" dirty="0" smtClean="0">
                    <a:latin typeface="+mn-lt"/>
                  </a:rPr>
                  <a:t> by high </a:t>
                </a:r>
                <a:r>
                  <a:rPr lang="fr-FR" altLang="fr-FR" sz="3200" dirty="0" err="1" smtClean="0">
                    <a:latin typeface="+mn-lt"/>
                  </a:rPr>
                  <a:t>electric</a:t>
                </a:r>
                <a:r>
                  <a:rPr lang="fr-FR" altLang="fr-FR" sz="3200" dirty="0" smtClean="0">
                    <a:latin typeface="+mn-lt"/>
                  </a:rPr>
                  <a:t> </a:t>
                </a:r>
                <a:r>
                  <a:rPr lang="fr-FR" altLang="fr-FR" sz="3200" dirty="0" err="1" smtClean="0">
                    <a:latin typeface="+mn-lt"/>
                  </a:rPr>
                  <a:t>field</a:t>
                </a:r>
                <a:r>
                  <a:rPr lang="fr-FR" altLang="fr-FR" sz="3200" dirty="0" smtClean="0">
                    <a:latin typeface="+mn-lt"/>
                  </a:rPr>
                  <a:t>:</a:t>
                </a:r>
                <a:endParaRPr lang="fr-FR" altLang="fr-FR" sz="32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116632"/>
                <a:ext cx="8628252" cy="624786"/>
              </a:xfrm>
              <a:prstGeom prst="rect">
                <a:avLst/>
              </a:prstGeom>
              <a:blipFill rotWithShape="1">
                <a:blip r:embed="rId3"/>
                <a:stretch>
                  <a:fillRect t="-13592" b="-233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/>
          <p:cNvSpPr/>
          <p:nvPr/>
        </p:nvSpPr>
        <p:spPr bwMode="auto">
          <a:xfrm>
            <a:off x="3995936" y="2500034"/>
            <a:ext cx="936104" cy="885504"/>
          </a:xfrm>
          <a:prstGeom prst="ellipse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07504" y="1574634"/>
            <a:ext cx="800472" cy="2880320"/>
            <a:chOff x="243136" y="2132856"/>
            <a:chExt cx="800472" cy="2880320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1043608" y="2132856"/>
              <a:ext cx="0" cy="28803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cteur droit 8"/>
            <p:cNvCxnSpPr/>
            <p:nvPr/>
          </p:nvCxnSpPr>
          <p:spPr bwMode="auto">
            <a:xfrm flipH="1">
              <a:off x="547936" y="3573016"/>
              <a:ext cx="4956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/>
            <p:cNvCxnSpPr/>
            <p:nvPr/>
          </p:nvCxnSpPr>
          <p:spPr bwMode="auto">
            <a:xfrm>
              <a:off x="547936" y="3242593"/>
              <a:ext cx="0" cy="7200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eur droit 10"/>
            <p:cNvCxnSpPr/>
            <p:nvPr/>
          </p:nvCxnSpPr>
          <p:spPr bwMode="auto">
            <a:xfrm>
              <a:off x="251520" y="3816542"/>
              <a:ext cx="296416" cy="995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 bwMode="auto">
            <a:xfrm>
              <a:off x="243136" y="3645024"/>
              <a:ext cx="296416" cy="995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>
              <a:off x="243136" y="3501008"/>
              <a:ext cx="296416" cy="995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/>
            <p:cNvCxnSpPr/>
            <p:nvPr/>
          </p:nvCxnSpPr>
          <p:spPr bwMode="auto">
            <a:xfrm>
              <a:off x="243136" y="3329490"/>
              <a:ext cx="296416" cy="995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/>
            <p:cNvCxnSpPr/>
            <p:nvPr/>
          </p:nvCxnSpPr>
          <p:spPr bwMode="auto">
            <a:xfrm>
              <a:off x="251520" y="3185474"/>
              <a:ext cx="296416" cy="995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e 15"/>
          <p:cNvGrpSpPr/>
          <p:nvPr/>
        </p:nvGrpSpPr>
        <p:grpSpPr>
          <a:xfrm>
            <a:off x="8100392" y="1574634"/>
            <a:ext cx="1008112" cy="2880320"/>
            <a:chOff x="7884368" y="2132856"/>
            <a:chExt cx="1008112" cy="2880320"/>
          </a:xfrm>
        </p:grpSpPr>
        <p:cxnSp>
          <p:nvCxnSpPr>
            <p:cNvPr id="17" name="Connecteur droit 16"/>
            <p:cNvCxnSpPr/>
            <p:nvPr/>
          </p:nvCxnSpPr>
          <p:spPr bwMode="auto">
            <a:xfrm>
              <a:off x="7884368" y="2132856"/>
              <a:ext cx="0" cy="28803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8316416" y="3284984"/>
                  <a:ext cx="5760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𝐻𝑉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416" y="3284984"/>
                  <a:ext cx="576064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Connecteur droit 18"/>
            <p:cNvCxnSpPr/>
            <p:nvPr/>
          </p:nvCxnSpPr>
          <p:spPr bwMode="auto">
            <a:xfrm flipH="1">
              <a:off x="7884368" y="3573016"/>
              <a:ext cx="4956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e 19"/>
          <p:cNvGrpSpPr/>
          <p:nvPr/>
        </p:nvGrpSpPr>
        <p:grpSpPr>
          <a:xfrm>
            <a:off x="7780867" y="2386860"/>
            <a:ext cx="252352" cy="461665"/>
            <a:chOff x="1619672" y="1844823"/>
            <a:chExt cx="252352" cy="461665"/>
          </a:xfrm>
        </p:grpSpPr>
        <p:sp>
          <p:nvSpPr>
            <p:cNvPr id="21" name="Ellipse 20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7776032" y="2006682"/>
            <a:ext cx="252352" cy="461665"/>
            <a:chOff x="1619672" y="1844823"/>
            <a:chExt cx="252352" cy="461665"/>
          </a:xfrm>
        </p:grpSpPr>
        <p:sp>
          <p:nvSpPr>
            <p:cNvPr id="24" name="Ellipse 23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7776032" y="2769153"/>
            <a:ext cx="252352" cy="461665"/>
            <a:chOff x="1619672" y="1844823"/>
            <a:chExt cx="252352" cy="461665"/>
          </a:xfrm>
        </p:grpSpPr>
        <p:sp>
          <p:nvSpPr>
            <p:cNvPr id="27" name="Ellipse 26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776032" y="3129193"/>
            <a:ext cx="252352" cy="461665"/>
            <a:chOff x="1619672" y="1844823"/>
            <a:chExt cx="252352" cy="461665"/>
          </a:xfrm>
        </p:grpSpPr>
        <p:sp>
          <p:nvSpPr>
            <p:cNvPr id="30" name="Ellipse 29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7776032" y="3489233"/>
            <a:ext cx="252352" cy="461665"/>
            <a:chOff x="1619672" y="1844823"/>
            <a:chExt cx="252352" cy="461665"/>
          </a:xfrm>
        </p:grpSpPr>
        <p:sp>
          <p:nvSpPr>
            <p:cNvPr id="33" name="Ellipse 32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7776032" y="3849273"/>
            <a:ext cx="252352" cy="461665"/>
            <a:chOff x="1619672" y="1844823"/>
            <a:chExt cx="252352" cy="461665"/>
          </a:xfrm>
        </p:grpSpPr>
        <p:sp>
          <p:nvSpPr>
            <p:cNvPr id="36" name="Ellipse 35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7776032" y="1617025"/>
            <a:ext cx="252352" cy="461665"/>
            <a:chOff x="1619672" y="1844823"/>
            <a:chExt cx="252352" cy="461665"/>
          </a:xfrm>
        </p:grpSpPr>
        <p:sp>
          <p:nvSpPr>
            <p:cNvPr id="39" name="Ellipse 38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7308304" y="2769153"/>
            <a:ext cx="252352" cy="461665"/>
            <a:chOff x="1619672" y="1844823"/>
            <a:chExt cx="252352" cy="461665"/>
          </a:xfrm>
        </p:grpSpPr>
        <p:sp>
          <p:nvSpPr>
            <p:cNvPr id="42" name="Ellipse 41"/>
            <p:cNvSpPr/>
            <p:nvPr/>
          </p:nvSpPr>
          <p:spPr bwMode="auto">
            <a:xfrm>
              <a:off x="1656000" y="1988840"/>
              <a:ext cx="216024" cy="21602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619672" y="1844823"/>
              <a:ext cx="21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-</a:t>
              </a:r>
              <a:endParaRPr lang="fr-FR" b="1" dirty="0"/>
            </a:p>
          </p:txBody>
        </p:sp>
      </p:grpSp>
      <p:cxnSp>
        <p:nvCxnSpPr>
          <p:cNvPr id="61" name="Connecteur droit avec flèche 60"/>
          <p:cNvCxnSpPr/>
          <p:nvPr/>
        </p:nvCxnSpPr>
        <p:spPr bwMode="auto">
          <a:xfrm>
            <a:off x="4002289" y="1934674"/>
            <a:ext cx="78573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33DBD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/>
              <p:nvPr/>
            </p:nvSpPr>
            <p:spPr>
              <a:xfrm>
                <a:off x="3743908" y="1124744"/>
                <a:ext cx="1440160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32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3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fr-FR" sz="32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908" y="1124744"/>
                <a:ext cx="1440160" cy="6446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/>
              <p:cNvSpPr txBox="1"/>
              <p:nvPr/>
            </p:nvSpPr>
            <p:spPr>
              <a:xfrm>
                <a:off x="1998379" y="4725144"/>
                <a:ext cx="5147243" cy="107798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28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fr-FR" sz="2800" b="0" i="1" smtClean="0">
                              <a:latin typeface="Cambria Math"/>
                            </a:rPr>
                            <m:t>𝑚𝑖𝑔𝑟𝑎𝑡𝑖𝑜𝑛</m:t>
                          </m:r>
                        </m:sub>
                      </m:sSub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8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28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2800" b="0" i="1" smtClean="0">
                                  <a:latin typeface="Cambria Math"/>
                                </a:rPr>
                                <m:t>𝐶𝑜𝑢𝑙𝑜𝑚𝑏</m:t>
                              </m:r>
                            </m:sub>
                          </m:sSub>
                        </m:num>
                        <m:den>
                          <m:r>
                            <a:rPr lang="fr-FR" sz="2800" i="1">
                              <a:latin typeface="Cambria Math"/>
                            </a:rPr>
                            <m:t>6</m:t>
                          </m:r>
                          <m:r>
                            <a:rPr lang="fr-FR" sz="2800" i="1">
                              <a:latin typeface="Cambria Math"/>
                              <a:ea typeface="Cambria Math"/>
                            </a:rPr>
                            <m:t>𝜋𝜇</m:t>
                          </m:r>
                          <m:r>
                            <a:rPr lang="fr-FR" sz="2800" i="1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  <m:r>
                        <a:rPr lang="fr-FR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fr-FR" sz="2800" b="0" i="1" smtClean="0">
                              <a:latin typeface="Cambria Math"/>
                            </a:rPr>
                            <m:t>6</m:t>
                          </m:r>
                          <m:r>
                            <a:rPr lang="fr-FR" sz="2800" b="0" i="1" smtClean="0">
                              <a:latin typeface="Cambria Math"/>
                              <a:ea typeface="Cambria Math"/>
                            </a:rPr>
                            <m:t>𝜋𝜇</m:t>
                          </m:r>
                          <m:r>
                            <a:rPr lang="fr-FR" sz="2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65" name="ZoneText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379" y="4725144"/>
                <a:ext cx="5147243" cy="10779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0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32882 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82 0.00231 L -0.64375 0.002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064 L -0.31892 0.010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416882-D096-4910-B2D1-88740F912E00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51520" y="242088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b="1" dirty="0" err="1"/>
              <a:t>L</a:t>
            </a:r>
            <a:r>
              <a:rPr lang="fr-FR" b="1" dirty="0" err="1" smtClean="0"/>
              <a:t>imit</a:t>
            </a:r>
            <a:r>
              <a:rPr lang="fr-FR" b="1" dirty="0" smtClean="0"/>
              <a:t> the maximum charge </a:t>
            </a:r>
            <a:r>
              <a:rPr lang="fr-FR" b="1" dirty="0" err="1" smtClean="0"/>
              <a:t>carried</a:t>
            </a:r>
            <a:r>
              <a:rPr lang="fr-FR" b="1" dirty="0" smtClean="0"/>
              <a:t> by </a:t>
            </a:r>
            <a:r>
              <a:rPr lang="fr-FR" b="1" dirty="0" err="1" smtClean="0"/>
              <a:t>seeding</a:t>
            </a:r>
            <a:r>
              <a:rPr lang="fr-FR" b="1" dirty="0" smtClean="0"/>
              <a:t> </a:t>
            </a:r>
            <a:r>
              <a:rPr lang="fr-FR" b="1" dirty="0" err="1" smtClean="0"/>
              <a:t>particles</a:t>
            </a:r>
            <a:endParaRPr lang="fr-FR" b="1" dirty="0"/>
          </a:p>
          <a:p>
            <a:pPr marL="342900" indent="-342900">
              <a:buFont typeface="+mj-lt"/>
              <a:buAutoNum type="arabicParenR"/>
            </a:pPr>
            <a:endParaRPr lang="fr-FR" b="1" dirty="0" smtClean="0"/>
          </a:p>
          <a:p>
            <a:pPr marL="342900" indent="-342900">
              <a:buFont typeface="+mj-lt"/>
              <a:buAutoNum type="arabicParenR"/>
            </a:pPr>
            <a:r>
              <a:rPr lang="fr-FR" b="1" dirty="0" err="1" smtClean="0"/>
              <a:t>Choose</a:t>
            </a:r>
            <a:r>
              <a:rPr lang="fr-FR" b="1" dirty="0" smtClean="0"/>
              <a:t> </a:t>
            </a:r>
            <a:r>
              <a:rPr lang="fr-FR" b="1" dirty="0" err="1" smtClean="0"/>
              <a:t>adapted</a:t>
            </a:r>
            <a:r>
              <a:rPr lang="fr-FR" b="1" dirty="0" smtClean="0"/>
              <a:t> </a:t>
            </a:r>
            <a:r>
              <a:rPr lang="fr-FR" b="1" dirty="0" err="1" smtClean="0"/>
              <a:t>physical</a:t>
            </a:r>
            <a:r>
              <a:rPr lang="fr-FR" b="1" dirty="0" smtClean="0"/>
              <a:t> </a:t>
            </a:r>
            <a:r>
              <a:rPr lang="fr-FR" b="1" dirty="0" err="1" smtClean="0"/>
              <a:t>properties</a:t>
            </a:r>
            <a:r>
              <a:rPr lang="fr-FR" dirty="0" smtClean="0"/>
              <a:t> (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permittivity</a:t>
            </a:r>
            <a:r>
              <a:rPr lang="fr-FR" dirty="0" smtClean="0"/>
              <a:t>, </a:t>
            </a:r>
            <a:r>
              <a:rPr lang="fr-FR" dirty="0" err="1" smtClean="0"/>
              <a:t>conductivity</a:t>
            </a:r>
            <a:r>
              <a:rPr lang="fr-FR" dirty="0" smtClean="0"/>
              <a:t> etc.)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23528" y="479715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/>
              <a:t>Study</a:t>
            </a:r>
            <a:r>
              <a:rPr lang="fr-FR" sz="2400" b="1" dirty="0"/>
              <a:t> of the influence of high voltage on </a:t>
            </a:r>
            <a:r>
              <a:rPr lang="fr-FR" sz="2400" b="1" dirty="0" err="1"/>
              <a:t>different</a:t>
            </a:r>
            <a:r>
              <a:rPr lang="fr-FR" sz="2400" b="1" dirty="0"/>
              <a:t> </a:t>
            </a:r>
            <a:r>
              <a:rPr lang="fr-FR" sz="2400" b="1" dirty="0" err="1"/>
              <a:t>seeding</a:t>
            </a:r>
            <a:r>
              <a:rPr lang="fr-FR" sz="2400" b="1" dirty="0"/>
              <a:t> </a:t>
            </a:r>
            <a:r>
              <a:rPr lang="fr-FR" sz="2400" b="1" dirty="0" err="1"/>
              <a:t>particle</a:t>
            </a:r>
            <a:r>
              <a:rPr lang="fr-FR" sz="2400" b="1" dirty="0"/>
              <a:t> types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51520" y="260648"/>
                <a:ext cx="8496944" cy="496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 smtClean="0"/>
                  <a:t>How to </a:t>
                </a:r>
                <a:r>
                  <a:rPr lang="fr-FR" sz="2400" b="1" dirty="0" err="1" smtClean="0"/>
                  <a:t>avoid</a:t>
                </a:r>
                <a:r>
                  <a:rPr lang="fr-FR" sz="24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altLang="fr-FR" sz="2400" b="1" i="1"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fr-FR" altLang="fr-FR" sz="2400" b="1" i="1">
                            <a:latin typeface="Cambria Math"/>
                          </a:rPr>
                          <m:t>𝒎𝒊𝒈𝒓𝒂𝒕𝒊𝒐𝒏</m:t>
                        </m:r>
                      </m:sub>
                    </m:sSub>
                  </m:oMath>
                </a14:m>
                <a:r>
                  <a:rPr lang="fr-FR" sz="2400" b="1" dirty="0" smtClean="0"/>
                  <a:t> </a:t>
                </a:r>
                <a:r>
                  <a:rPr lang="fr-FR" sz="2400" b="1" dirty="0" err="1" smtClean="0"/>
                  <a:t>induced</a:t>
                </a:r>
                <a:r>
                  <a:rPr lang="fr-FR" sz="2400" b="1" dirty="0" smtClean="0"/>
                  <a:t> by the Coulomb Force?</a:t>
                </a:r>
                <a:endParaRPr lang="fr-FR" sz="2400" b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60648"/>
                <a:ext cx="8496944" cy="496611"/>
              </a:xfrm>
              <a:prstGeom prst="rect">
                <a:avLst/>
              </a:prstGeom>
              <a:blipFill rotWithShape="1">
                <a:blip r:embed="rId2"/>
                <a:stretch>
                  <a:fillRect l="-861" t="-11111" r="-861" b="-197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827001" y="865867"/>
                <a:ext cx="3345981" cy="107798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28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fr-FR" sz="2800" b="0" i="1" smtClean="0">
                              <a:latin typeface="Cambria Math"/>
                            </a:rPr>
                            <m:t>𝑚𝑖𝑔𝑟𝑎𝑡𝑖𝑜𝑛</m:t>
                          </m:r>
                        </m:sub>
                      </m:sSub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fr-FR" sz="2800" b="0" i="1" smtClean="0">
                              <a:latin typeface="Cambria Math"/>
                            </a:rPr>
                            <m:t>6</m:t>
                          </m:r>
                          <m:r>
                            <a:rPr lang="fr-FR" sz="2800" b="0" i="1" smtClean="0">
                              <a:latin typeface="Cambria Math"/>
                              <a:ea typeface="Cambria Math"/>
                            </a:rPr>
                            <m:t>𝜋𝜇</m:t>
                          </m:r>
                          <m:r>
                            <a:rPr lang="fr-FR" sz="2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01" y="865867"/>
                <a:ext cx="3345981" cy="10779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vers le bas 8"/>
          <p:cNvSpPr/>
          <p:nvPr/>
        </p:nvSpPr>
        <p:spPr bwMode="auto">
          <a:xfrm>
            <a:off x="4247964" y="4005064"/>
            <a:ext cx="576064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5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E07B7C-65E9-4A1B-B53F-823508957BAC}" type="datetime1">
              <a:rPr lang="en-US" smtClean="0"/>
              <a:t>9/1/2016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DC578-9E2D-4A5E-A7CC-D692FEAD279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7504" y="-2448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571500" indent="-571500" algn="ctr">
              <a:buFont typeface="+mj-lt"/>
              <a:buAutoNum type="romanUcPeriod" startAt="5"/>
              <a:defRPr sz="3600" b="1" kern="0">
                <a:solidFill>
                  <a:srgbClr val="00645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romanUcPeriod" startAt="3"/>
            </a:pPr>
            <a:r>
              <a:rPr lang="fr-FR" altLang="fr-FR" dirty="0" err="1"/>
              <a:t>Theoretical</a:t>
            </a:r>
            <a:r>
              <a:rPr lang="fr-FR" altLang="fr-FR" dirty="0"/>
              <a:t> maximum charge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1520" y="65262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/>
              <a:t>Maximum charge </a:t>
            </a:r>
            <a:r>
              <a:rPr lang="fr-FR" sz="2000" b="1" dirty="0" err="1" smtClean="0"/>
              <a:t>collected</a:t>
            </a:r>
            <a:r>
              <a:rPr lang="fr-FR" sz="2000" b="1" dirty="0" smtClean="0"/>
              <a:t> by a </a:t>
            </a:r>
            <a:r>
              <a:rPr lang="fr-FR" sz="2000" b="1" dirty="0" err="1" smtClean="0"/>
              <a:t>dielectric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particle</a:t>
            </a:r>
            <a:r>
              <a:rPr lang="fr-FR" sz="2000" b="1" dirty="0" smtClean="0"/>
              <a:t> in an </a:t>
            </a:r>
            <a:r>
              <a:rPr lang="fr-FR" sz="2000" b="1" dirty="0" err="1" smtClean="0"/>
              <a:t>outter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electric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field</a:t>
            </a:r>
            <a:r>
              <a:rPr lang="fr-FR" sz="2000" b="1" dirty="0" smtClean="0"/>
              <a:t> </a:t>
            </a:r>
            <a:r>
              <a:rPr lang="fr-FR" sz="2000" dirty="0" smtClean="0"/>
              <a:t>(cf. </a:t>
            </a:r>
            <a:r>
              <a:rPr lang="fr-FR" sz="2000" dirty="0" err="1" smtClean="0"/>
              <a:t>Pauthenier</a:t>
            </a:r>
            <a:r>
              <a:rPr lang="fr-FR" sz="2000" dirty="0" smtClean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79712" y="5230815"/>
                <a:ext cx="4176464" cy="790473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ru-RU" sz="20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ru-RU" sz="2000">
                          <a:latin typeface="Cambria Math"/>
                        </a:rPr>
                        <m:t>=4</m:t>
                      </m:r>
                      <m:r>
                        <a:rPr lang="ru-RU" sz="2000" i="1">
                          <a:latin typeface="Cambria Math"/>
                        </a:rPr>
                        <m:t>𝜋</m:t>
                      </m:r>
                      <m:sSubSup>
                        <m:sSubSupPr>
                          <m:ctrlPr>
                            <a:rPr lang="fr-FR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𝑅</m:t>
                          </m:r>
                        </m:e>
                        <m:sub/>
                        <m:sup>
                          <m:r>
                            <a:rPr lang="ru-RU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ru-RU" sz="20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ru-RU" sz="2000">
                          <a:latin typeface="Cambria Math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2000">
                              <a:latin typeface="Cambria Math"/>
                            </a:rPr>
                            <m:t>2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ru-RU" sz="20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ru-RU" sz="2000">
                                      <a:latin typeface="Cambria Math"/>
                                    </a:rPr>
                                    <m:t>+2 </m:t>
                                  </m:r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ru-RU" sz="2000">
                              <a:latin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5230815"/>
                <a:ext cx="4176464" cy="7904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cgouriou\Documents\these_EHD\manip_ensemencement_2014-2015\théorie_charge_élec\charge particule maxwell\champ_radial_particule_conductrice_non_chargée_Q0C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0012" r="14645" b="3665"/>
          <a:stretch/>
        </p:blipFill>
        <p:spPr bwMode="auto">
          <a:xfrm>
            <a:off x="107504" y="1845145"/>
            <a:ext cx="2880000" cy="28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gouriou\Documents\these_EHD\manip_ensemencement_2014-2015\théorie_charge_élec\charge particule maxwell\champ_radial_particule_conductrice_chargée_Q-8.34e-15C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10259" r="13495" b="2863"/>
          <a:stretch/>
        </p:blipFill>
        <p:spPr bwMode="auto">
          <a:xfrm>
            <a:off x="3204168" y="1845144"/>
            <a:ext cx="2880000" cy="285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10366" r="15533" b="4094"/>
          <a:stretch/>
        </p:blipFill>
        <p:spPr bwMode="auto">
          <a:xfrm>
            <a:off x="6084168" y="1844824"/>
            <a:ext cx="2821944" cy="28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99592" y="1383159"/>
                <a:ext cx="16340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fr-FR" sz="2400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ru-RU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383159"/>
                <a:ext cx="1634037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23928" y="1383159"/>
                <a:ext cx="16324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fr-FR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ru-RU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383159"/>
                <a:ext cx="163243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948264" y="1383158"/>
                <a:ext cx="16324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fr-FR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ru-RU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1383158"/>
                <a:ext cx="1632435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251520" y="4610654"/>
            <a:ext cx="865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</a:t>
            </a:r>
            <a:r>
              <a:rPr lang="fr-FR" sz="1600" dirty="0"/>
              <a:t>3</a:t>
            </a:r>
            <a:r>
              <a:rPr lang="fr-FR" sz="1600" dirty="0" smtClean="0">
                <a:latin typeface="+mn-lt"/>
              </a:rPr>
              <a:t> Distribution of the radial component of the </a:t>
            </a:r>
            <a:r>
              <a:rPr lang="fr-FR" sz="1600" dirty="0" err="1" smtClean="0">
                <a:latin typeface="+mn-lt"/>
              </a:rPr>
              <a:t>electric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field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during</a:t>
            </a:r>
            <a:r>
              <a:rPr lang="fr-FR" sz="1600" dirty="0" smtClean="0">
                <a:latin typeface="+mn-lt"/>
              </a:rPr>
              <a:t> the </a:t>
            </a:r>
            <a:r>
              <a:rPr lang="fr-FR" sz="1600" dirty="0" err="1" smtClean="0">
                <a:latin typeface="+mn-lt"/>
              </a:rPr>
              <a:t>charging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process</a:t>
            </a:r>
            <a:endParaRPr lang="fr-FR" sz="16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277054" y="5282526"/>
                <a:ext cx="2754793" cy="543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fr-FR" dirty="0" smtClean="0"/>
                  <a:t>If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/>
                      </a:rPr>
                      <m:t>⟶0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⟶0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054" y="5282526"/>
                <a:ext cx="2754793" cy="543034"/>
              </a:xfrm>
              <a:prstGeom prst="rect">
                <a:avLst/>
              </a:prstGeom>
              <a:blipFill rotWithShape="1">
                <a:blip r:embed="rId10"/>
                <a:stretch>
                  <a:fillRect l="-1991" b="-33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63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8AA56-9BFB-4B3C-B52E-8595574D36C5}" type="datetime1">
              <a:rPr lang="en-US" smtClean="0"/>
              <a:t>9/1/2016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IWEHD, Poitiers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4F053-86A5-4E28-9C48-DEA07409B22F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30864"/>
              </p:ext>
            </p:extLst>
          </p:nvPr>
        </p:nvGraphicFramePr>
        <p:xfrm>
          <a:off x="4214574" y="219998"/>
          <a:ext cx="4749913" cy="112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567"/>
                <a:gridCol w="954390"/>
                <a:gridCol w="1187478"/>
                <a:gridCol w="1187478"/>
              </a:tblGrid>
              <a:tr h="371996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ysClr val="windowText" lastClr="000000"/>
                          </a:solidFill>
                        </a:rPr>
                        <a:t>PTFE</a:t>
                      </a:r>
                      <a:endParaRPr lang="fr-FR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ysClr val="windowText" lastClr="000000"/>
                          </a:solidFill>
                        </a:rPr>
                        <a:t>PMMA</a:t>
                      </a:r>
                      <a:endParaRPr lang="fr-FR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ysClr val="windowText" lastClr="000000"/>
                          </a:solidFill>
                        </a:rPr>
                        <a:t>Glass</a:t>
                      </a:r>
                      <a:endParaRPr lang="fr-FR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748774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Relative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baseline="0" dirty="0" err="1" smtClean="0"/>
                        <a:t>electric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baseline="0" dirty="0" err="1" smtClean="0"/>
                        <a:t>permittivity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2.1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3.1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</a:t>
                      </a:r>
                      <a:endParaRPr lang="fr-FR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34134" y="5169386"/>
            <a:ext cx="8458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The </a:t>
            </a:r>
            <a:r>
              <a:rPr lang="fr-FR" sz="2000" b="1" dirty="0" err="1" smtClean="0"/>
              <a:t>higher</a:t>
            </a:r>
            <a:r>
              <a:rPr lang="fr-FR" sz="2000" b="1" dirty="0" smtClean="0"/>
              <a:t> the </a:t>
            </a:r>
            <a:r>
              <a:rPr lang="fr-FR" sz="2000" b="1" dirty="0" err="1" smtClean="0"/>
              <a:t>electric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permittivity</a:t>
            </a:r>
            <a:r>
              <a:rPr lang="fr-FR" sz="2000" b="1" dirty="0" smtClean="0"/>
              <a:t>, the </a:t>
            </a:r>
            <a:r>
              <a:rPr lang="fr-FR" sz="2000" b="1" dirty="0" err="1" smtClean="0"/>
              <a:t>bigger</a:t>
            </a:r>
            <a:r>
              <a:rPr lang="fr-FR" sz="2000" b="1" dirty="0" smtClean="0"/>
              <a:t> the maximum </a:t>
            </a:r>
            <a:r>
              <a:rPr lang="fr-FR" sz="2000" b="1" dirty="0"/>
              <a:t>charge </a:t>
            </a:r>
            <a:r>
              <a:rPr lang="fr-FR" sz="2000" b="1" dirty="0" err="1"/>
              <a:t>is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82127" y="21999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compare 3 </a:t>
            </a:r>
            <a:r>
              <a:rPr lang="fr-FR" sz="2000" dirty="0" err="1" smtClean="0"/>
              <a:t>particle</a:t>
            </a:r>
            <a:r>
              <a:rPr lang="fr-FR" sz="2000" dirty="0" smtClean="0"/>
              <a:t> types: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995937" y="1340768"/>
            <a:ext cx="5184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Table</a:t>
            </a:r>
            <a:r>
              <a:rPr lang="fr-FR" sz="1600" dirty="0" smtClean="0">
                <a:latin typeface="+mn-lt"/>
              </a:rPr>
              <a:t>. 1 Electric </a:t>
            </a:r>
            <a:r>
              <a:rPr lang="fr-FR" sz="1600" dirty="0" err="1" smtClean="0">
                <a:latin typeface="+mn-lt"/>
              </a:rPr>
              <a:t>permittivies</a:t>
            </a:r>
            <a:r>
              <a:rPr lang="fr-FR" sz="1600" dirty="0" smtClean="0">
                <a:latin typeface="+mn-lt"/>
              </a:rPr>
              <a:t> of </a:t>
            </a:r>
            <a:r>
              <a:rPr lang="fr-FR" sz="1600" dirty="0" err="1" smtClean="0">
                <a:latin typeface="+mn-lt"/>
              </a:rPr>
              <a:t>seeding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particles</a:t>
            </a:r>
            <a:endParaRPr lang="fr-FR" sz="1600" dirty="0"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1739031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Fig. </a:t>
            </a:r>
            <a:r>
              <a:rPr lang="fr-FR" sz="1600" dirty="0"/>
              <a:t>5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smtClean="0"/>
              <a:t>Variations of m</a:t>
            </a:r>
            <a:r>
              <a:rPr lang="fr-FR" sz="1600" dirty="0" smtClean="0">
                <a:latin typeface="+mn-lt"/>
              </a:rPr>
              <a:t>aximum charge as a </a:t>
            </a:r>
            <a:r>
              <a:rPr lang="fr-FR" sz="1600" dirty="0" err="1" smtClean="0">
                <a:latin typeface="+mn-lt"/>
              </a:rPr>
              <a:t>function</a:t>
            </a:r>
            <a:r>
              <a:rPr lang="fr-FR" sz="1600" dirty="0" smtClean="0">
                <a:latin typeface="+mn-lt"/>
              </a:rPr>
              <a:t> of the </a:t>
            </a:r>
            <a:r>
              <a:rPr lang="fr-FR" sz="1600" dirty="0" err="1" smtClean="0">
                <a:latin typeface="+mn-lt"/>
              </a:rPr>
              <a:t>electric</a:t>
            </a:r>
            <a:r>
              <a:rPr lang="fr-FR" sz="1600" dirty="0" smtClean="0">
                <a:latin typeface="+mn-lt"/>
              </a:rPr>
              <a:t> </a:t>
            </a:r>
            <a:r>
              <a:rPr lang="fr-FR" sz="1600" dirty="0" err="1" smtClean="0">
                <a:latin typeface="+mn-lt"/>
              </a:rPr>
              <a:t>field</a:t>
            </a:r>
            <a:endParaRPr lang="fr-FR" sz="1600" dirty="0">
              <a:latin typeface="+mn-lt"/>
            </a:endParaRPr>
          </a:p>
        </p:txBody>
      </p:sp>
      <p:pic>
        <p:nvPicPr>
          <p:cNvPr id="1026" name="Picture 2" descr="C:\Users\cgouriou\Documents\these_EHD\manip_ensemencement_2014-2015\théorie_charge_élec\charge_max_vs_E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39031"/>
            <a:ext cx="5760000" cy="3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Century Gothic"/>
        <a:ea typeface="MS PGothic"/>
        <a:cs typeface=""/>
      </a:majorFont>
      <a:minorFont>
        <a:latin typeface="Century 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1186</Words>
  <Application>Microsoft Office PowerPoint</Application>
  <PresentationFormat>Affichage à l'écran (4:3)</PresentationFormat>
  <Paragraphs>226</Paragraphs>
  <Slides>24</Slides>
  <Notes>8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Nouvelle présentation</vt:lpstr>
      <vt:lpstr>Validation of the Particle Image Velocimetry (PIV) for flow control around NACA 0015 with EHD actuator in silicone oil </vt:lpstr>
      <vt:lpstr>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guy ETCHETO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PresentationP_</dc:title>
  <dc:creator>guy ETCHETO</dc:creator>
  <cp:lastModifiedBy>clement Gouriou</cp:lastModifiedBy>
  <cp:revision>110</cp:revision>
  <dcterms:created xsi:type="dcterms:W3CDTF">2009-12-14T10:41:30Z</dcterms:created>
  <dcterms:modified xsi:type="dcterms:W3CDTF">2016-09-01T14:24:31Z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PresentationP_</vt:lpwstr>
  </property>
  <property fmtid="{D5CDD505-2E9C-101B-9397-08002B2CF9AE}" pid="3" name="SlideDescription">
    <vt:lpwstr/>
  </property>
</Properties>
</file>